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0CF891-9337-474C-8915-D6B510E6CF8A}">
  <a:tblStyle styleId="{3F0CF891-9337-474C-8915-D6B510E6C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441efb334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441efb334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b277f79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5b277f79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countryCode to all uppercase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Split the schedule column into 7 days then fill in opening and closed hours as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</a:t>
            </a:r>
            <a:r>
              <a:rPr lang="en">
                <a:solidFill>
                  <a:schemeClr val="dk1"/>
                </a:solidFill>
              </a:rPr>
              <a:t>Merge three columns regarding address.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City all lowercase while countrySubdivisionCode should be all uppercase.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Split the olsonTimeZoneId column into GMT and its region.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Null in empty cell.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441efb334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441efb334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to clean the data is to split it into 5 parts.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each group member handle one country plus some rows from US. and then we aggregate the finished part into a complete data set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3bfe75315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3bfe75315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original schedule is a list contains 7 dictionaries inside.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issue is that the week day is not written properly like “Today”, “Tommorrow”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target format will be the example at the bottom, with separated opening and closing hour in 24 hr format for each day in a week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bfe75315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3bfe75315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OpenRefine &amp; Excel is rather simple, just split the column until we reach the target stings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python we have more varieties doing this, after we removed the special characters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Read with json pacjage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Extract target string with Regex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Split the column by loops until we have the proper informations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3bfe75315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3bfe75315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3bfe75315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3bfe75315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square bracket and read as json-like format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280f9ca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280f9ca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441efb334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441efb334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280f9ca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280f9ca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washington  DC, </a:t>
            </a:r>
            <a:r>
              <a:rPr lang="en" sz="1050">
                <a:solidFill>
                  <a:srgbClr val="BDC1C6"/>
                </a:solidFill>
                <a:highlight>
                  <a:srgbClr val="202124"/>
                </a:highlight>
              </a:rPr>
              <a:t>Paris, Ottawa, </a:t>
            </a:r>
            <a:r>
              <a:rPr lang="en" sz="1150">
                <a:solidFill>
                  <a:srgbClr val="202122"/>
                </a:solidFill>
                <a:highlight>
                  <a:srgbClr val="FFFFFF"/>
                </a:highlight>
              </a:rPr>
              <a:t>osaka, </a:t>
            </a:r>
            <a:r>
              <a:rPr lang="en" sz="1050">
                <a:solidFill>
                  <a:srgbClr val="BDC1C6"/>
                </a:solidFill>
                <a:highlight>
                  <a:srgbClr val="202124"/>
                </a:highlight>
              </a:rPr>
              <a:t>frankfurt, London </a:t>
            </a:r>
            <a:endParaRPr sz="105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41efb334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41efb334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4d076382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4d076382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1st </a:t>
            </a:r>
            <a:r>
              <a:rPr lang="en">
                <a:solidFill>
                  <a:schemeClr val="dk1"/>
                </a:solidFill>
              </a:rPr>
              <a:t>Co: </a:t>
            </a: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</a:rPr>
              <a:t>Company-operated</a:t>
            </a:r>
            <a:endParaRPr sz="12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</a:rPr>
              <a:t>2nd Fr: Franchise</a:t>
            </a:r>
            <a:endParaRPr sz="12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</a:rPr>
              <a:t>Ls: Licensed stores</a:t>
            </a:r>
            <a:endParaRPr sz="12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4d0763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4d0763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coffee shops in TW will have the opening strategy to close on Mon and open at weekends.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date will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JP was not included for exceeding numbers of nulls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4d07638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4d07638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441efb334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441efb334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41efb334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41efb334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we choose is the starbucks location worldwide 2021 on kaggle.com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contains basic information about the name of the branch, ownership </a:t>
            </a:r>
            <a:r>
              <a:rPr lang="en"/>
              <a:t>type, address and timezone informations in a total of 17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obtained by scraping from Starbucks locator website.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41efb334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41efb334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screenshot of the partial raw dataset, most of the time will be explaining how we clean up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“Schedule” column at column E on the spreadsheet.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41efb334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41efb334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4542e0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c4542e0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come up with 3 questions in which the starbucks </a:t>
            </a:r>
            <a:r>
              <a:rPr lang="en"/>
              <a:t>locations</a:t>
            </a:r>
            <a:r>
              <a:rPr lang="en"/>
              <a:t> dataset can answer.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opening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 types affect opening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Will closed day different from timezones? (Sounds counterintuitive, but I’ll explain this in the visualization part)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41efb334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41efb334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First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ea5110c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4ea5110c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reduced the original datasets from 29 thousands into 19 thousands rows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selecting the G7 countries to keep the </a:t>
            </a:r>
            <a:r>
              <a:rPr lang="en"/>
              <a:t>scale</a:t>
            </a:r>
            <a:r>
              <a:rPr lang="en"/>
              <a:t> of the data set </a:t>
            </a:r>
            <a:r>
              <a:rPr lang="en"/>
              <a:t>manageable</a:t>
            </a:r>
            <a:r>
              <a:rPr lang="en"/>
              <a:t>. Since some of us are cleaning with pandas.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</a:t>
            </a:r>
            <a:r>
              <a:rPr lang="en"/>
              <a:t>noticeable</a:t>
            </a:r>
            <a:r>
              <a:rPr lang="en"/>
              <a:t> thing is Italy is missing since the raw dataset did not include any branches from Italy.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</a:t>
            </a:r>
            <a:r>
              <a:rPr lang="en"/>
              <a:t> dominating franchise might be illy.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280f9c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280f9c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 a t what issue each column have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Countrycode usually displayed in uppercase, but we get lowercase instead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need serious normalization since it’s a huge piece of strings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Slug seems to have the same info as the streetaddress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3 streetaddress columns are not separated by any rules so joining them is much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is titlecased but we wish to have it all lowercase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Countrysubdivisioncode should follow the proper format of their postal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Last, we need the olsonTimeZoneId to be 2 </a:t>
            </a:r>
            <a:r>
              <a:rPr lang="en"/>
              <a:t>independent columns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kukuroo3/starbucks-locations-worldwide-2021-vers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 rotWithShape="1">
          <a:blip r:embed="rId3">
            <a:alphaModFix/>
          </a:blip>
          <a:srcRect b="9883" l="0" r="0" t="6005"/>
          <a:stretch/>
        </p:blipFill>
        <p:spPr>
          <a:xfrm>
            <a:off x="-106450" y="-46800"/>
            <a:ext cx="9250450" cy="5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/>
          <p:nvPr/>
        </p:nvSpPr>
        <p:spPr>
          <a:xfrm>
            <a:off x="-106475" y="-46800"/>
            <a:ext cx="9250500" cy="5190300"/>
          </a:xfrm>
          <a:prstGeom prst="rect">
            <a:avLst/>
          </a:prstGeom>
          <a:solidFill>
            <a:srgbClr val="202122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13"/>
          <p:cNvSpPr txBox="1"/>
          <p:nvPr>
            <p:ph type="ctrTitle"/>
          </p:nvPr>
        </p:nvSpPr>
        <p:spPr>
          <a:xfrm>
            <a:off x="-76950" y="604875"/>
            <a:ext cx="9250500" cy="1225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</a:rPr>
              <a:t>Starbucks Locations Worldwide</a:t>
            </a:r>
            <a:r>
              <a:rPr b="1" lang="e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2021 version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2267275" y="5928275"/>
            <a:ext cx="28323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Group Members:</a:t>
            </a:r>
            <a:r>
              <a:rPr b="1" lang="en" sz="1816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816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Chung-Kuang Lin </a:t>
            </a:r>
            <a:endParaRPr b="1" sz="1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Candice Chen</a:t>
            </a:r>
            <a:endParaRPr b="1" sz="1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Melody Lin</a:t>
            </a:r>
            <a:endParaRPr b="1" sz="1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Jeffery Wang</a:t>
            </a:r>
            <a:endParaRPr b="1" sz="1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6933650" y="4717950"/>
            <a:ext cx="216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</a:rPr>
              <a:t>FA2021 </a:t>
            </a:r>
            <a:r>
              <a:rPr lang="en" sz="1200">
                <a:solidFill>
                  <a:srgbClr val="EFEFEF"/>
                </a:solidFill>
              </a:rPr>
              <a:t>IS 537 Final Project</a:t>
            </a:r>
            <a:endParaRPr sz="1200">
              <a:solidFill>
                <a:srgbClr val="EFEFEF"/>
              </a:solidFill>
            </a:endParaRPr>
          </a:p>
        </p:txBody>
      </p: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1428000" y="3034375"/>
            <a:ext cx="37350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Group Members:</a:t>
            </a:r>
            <a:r>
              <a:rPr b="1" lang="en" sz="1816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b="1" sz="1816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Chung-Kuang Lin, Candice Chen, Melody Lin, </a:t>
            </a:r>
            <a:r>
              <a:rPr b="1" lang="en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Jeffrey</a:t>
            </a:r>
            <a:r>
              <a:rPr b="1" lang="en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 Wang</a:t>
            </a:r>
            <a:r>
              <a:rPr b="1" lang="en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n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Phoebe Ling</a:t>
            </a:r>
            <a:endParaRPr b="1" sz="1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Cleaning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Analysis</a:t>
            </a:r>
            <a:endParaRPr/>
          </a:p>
        </p:txBody>
      </p:sp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64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Data Cleaning tasks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073600"/>
            <a:ext cx="85206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04" name="Google Shape;204;p23"/>
          <p:cNvGraphicFramePr/>
          <p:nvPr/>
        </p:nvGraphicFramePr>
        <p:xfrm>
          <a:off x="561350" y="14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{3F0CF891-9337-474C-8915-D6B510E6CF8A}</a:tableStyleId>
              </a:tblPr>
              <a:tblGrid>
                <a:gridCol w="2306025"/>
                <a:gridCol w="5715275"/>
              </a:tblGrid>
              <a:tr h="27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[Number] “Column names”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Cleaning plans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46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[3]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countryCode</a:t>
                      </a:r>
                      <a:endParaRPr b="1" sz="1200">
                        <a:highlight>
                          <a:schemeClr val="accent4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accent4"/>
                          </a:highlight>
                        </a:rPr>
                        <a:t> </a:t>
                      </a:r>
                      <a:r>
                        <a:rPr lang="en" sz="1200"/>
                        <a:t>     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[5]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schedule</a:t>
                      </a:r>
                      <a:endParaRPr b="1" sz="1200">
                        <a:highlight>
                          <a:schemeClr val="accent4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accent4"/>
                          </a:highlight>
                        </a:rPr>
                        <a:t>      </a:t>
                      </a:r>
                      <a:r>
                        <a:rPr lang="en" sz="1200"/>
                        <a:t>        </a:t>
                      </a:r>
                      <a:r>
                        <a:rPr lang="en" sz="1200" strike="sngStrike">
                          <a:highlight>
                            <a:schemeClr val="accent4"/>
                          </a:highlight>
                        </a:rPr>
                        <a:t>  </a:t>
                      </a:r>
                      <a:r>
                        <a:rPr lang="en" sz="1200" strike="sngStrike"/>
                        <a:t>   </a:t>
                      </a:r>
                      <a:r>
                        <a:rPr lang="en" sz="1200"/>
                        <a:t>             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[9]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streetAddressLine1</a:t>
                      </a:r>
                      <a:r>
                        <a:rPr lang="en" sz="1200"/>
                        <a:t>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[10]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streetAddressLine2</a:t>
                      </a:r>
                      <a:r>
                        <a:rPr lang="en" sz="1200">
                          <a:highlight>
                            <a:schemeClr val="accent4"/>
                          </a:highlight>
                        </a:rPr>
                        <a:t>  </a:t>
                      </a:r>
                      <a:r>
                        <a:rPr lang="en" sz="1200"/>
                        <a:t>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[11]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streetAddressLine3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[12]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city</a:t>
                      </a:r>
                      <a:r>
                        <a:rPr lang="en" sz="1200">
                          <a:highlight>
                            <a:schemeClr val="accent4"/>
                          </a:highlight>
                        </a:rPr>
                        <a:t>  </a:t>
                      </a:r>
                      <a:r>
                        <a:rPr lang="en" sz="1200"/>
                        <a:t>        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[13]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countrySubdivisionCode</a:t>
                      </a:r>
                      <a:r>
                        <a:rPr lang="en" sz="1200"/>
                        <a:t>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[17]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olsonTimeZoneId</a:t>
                      </a:r>
                      <a:r>
                        <a:rPr lang="en" sz="1200">
                          <a:highlight>
                            <a:schemeClr val="accent4"/>
                          </a:highlight>
                        </a:rPr>
                        <a:t> </a:t>
                      </a:r>
                      <a:r>
                        <a:rPr lang="en" sz="1200"/>
                        <a:t> 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 uppercase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Move to the end and separated into open and closed hours/per day. 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Expecting 14 columns in total.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Merge all 3 streetAddress columns with |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All lowercase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All uppercase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Split into GMT and GMT_region column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* Null as designated null value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r>
              <a:rPr lang="en"/>
              <a:t> Steps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802" lvl="0" marL="457200" rtl="0" algn="l">
              <a:spcBef>
                <a:spcPts val="0"/>
              </a:spcBef>
              <a:spcAft>
                <a:spcPts val="0"/>
              </a:spcAft>
              <a:buSzPts val="1515"/>
              <a:buChar char="●"/>
            </a:pPr>
            <a:r>
              <a:rPr lang="en" sz="1515"/>
              <a:t>Each member process a country and so</a:t>
            </a:r>
            <a:r>
              <a:rPr lang="en" sz="1515"/>
              <a:t>me rows of US</a:t>
            </a:r>
            <a:endParaRPr sz="1515"/>
          </a:p>
          <a:p>
            <a:pPr indent="-324802" lvl="0" marL="457200" rtl="0" algn="l">
              <a:spcBef>
                <a:spcPts val="0"/>
              </a:spcBef>
              <a:spcAft>
                <a:spcPts val="0"/>
              </a:spcAft>
              <a:buSzPts val="1515"/>
              <a:buChar char="●"/>
            </a:pPr>
            <a:r>
              <a:rPr lang="en" sz="1515"/>
              <a:t>Choice our </a:t>
            </a:r>
            <a:r>
              <a:rPr lang="en" sz="1515"/>
              <a:t>preferable</a:t>
            </a:r>
            <a:r>
              <a:rPr lang="en" sz="1515"/>
              <a:t> tools: </a:t>
            </a:r>
            <a:endParaRPr sz="1515"/>
          </a:p>
          <a:p>
            <a:pPr indent="-324802" lvl="1" marL="914400" rtl="0" algn="l">
              <a:spcBef>
                <a:spcPts val="0"/>
              </a:spcBef>
              <a:spcAft>
                <a:spcPts val="0"/>
              </a:spcAft>
              <a:buSzPts val="1515"/>
              <a:buChar char="○"/>
            </a:pPr>
            <a:r>
              <a:rPr lang="en" sz="1515"/>
              <a:t>Python: pandas, json, datetime</a:t>
            </a:r>
            <a:endParaRPr sz="1515"/>
          </a:p>
          <a:p>
            <a:pPr indent="-324802" lvl="1" marL="914400" rtl="0" algn="l">
              <a:spcBef>
                <a:spcPts val="0"/>
              </a:spcBef>
              <a:spcAft>
                <a:spcPts val="0"/>
              </a:spcAft>
              <a:buSzPts val="1515"/>
              <a:buChar char="○"/>
            </a:pPr>
            <a:r>
              <a:rPr lang="en" sz="1515"/>
              <a:t>OpenRefine</a:t>
            </a:r>
            <a:endParaRPr sz="1515"/>
          </a:p>
          <a:p>
            <a:pPr indent="-324802" lvl="1" marL="914400" rtl="0" algn="l">
              <a:spcBef>
                <a:spcPts val="0"/>
              </a:spcBef>
              <a:spcAft>
                <a:spcPts val="0"/>
              </a:spcAft>
              <a:buSzPts val="1515"/>
              <a:buChar char="○"/>
            </a:pPr>
            <a:r>
              <a:rPr lang="en" sz="1515"/>
              <a:t>MS Excel</a:t>
            </a:r>
            <a:endParaRPr sz="1515"/>
          </a:p>
          <a:p>
            <a:pPr indent="-324802" lvl="0" marL="457200" rtl="0" algn="l">
              <a:spcBef>
                <a:spcPts val="0"/>
              </a:spcBef>
              <a:spcAft>
                <a:spcPts val="0"/>
              </a:spcAft>
              <a:buSzPts val="1515"/>
              <a:buChar char="●"/>
            </a:pPr>
            <a:r>
              <a:rPr lang="en" sz="1515"/>
              <a:t>Discuss the results and comparison of different approaches</a:t>
            </a:r>
            <a:endParaRPr sz="1515"/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196775"/>
            <a:ext cx="3805950" cy="33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559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cleaning process - Schedule Column</a:t>
            </a:r>
            <a:endParaRPr/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819138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Original format: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Huge list with all the </a:t>
            </a:r>
            <a:r>
              <a:rPr lang="en" sz="1300"/>
              <a:t>operating</a:t>
            </a:r>
            <a:r>
              <a:rPr lang="en" sz="1300"/>
              <a:t> hours in one column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Some days are not </a:t>
            </a:r>
            <a:r>
              <a:rPr lang="en" sz="1300"/>
              <a:t>present</a:t>
            </a:r>
            <a:r>
              <a:rPr lang="en" sz="1300"/>
              <a:t> as the name of week days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 format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Separate</a:t>
            </a:r>
            <a:r>
              <a:rPr lang="en" sz="1300"/>
              <a:t> into open and close hour for each day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Change the time format into 24-hour clock</a:t>
            </a:r>
            <a:endParaRPr sz="1300"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9974" t="0"/>
          <a:stretch/>
        </p:blipFill>
        <p:spPr>
          <a:xfrm>
            <a:off x="455950" y="2220750"/>
            <a:ext cx="8232077" cy="7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50" y="3878875"/>
            <a:ext cx="7819141" cy="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819150" y="54864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 - </a:t>
            </a:r>
            <a:r>
              <a:rPr b="1" lang="en"/>
              <a:t>Schedule</a:t>
            </a:r>
            <a:r>
              <a:rPr lang="en"/>
              <a:t> Column</a:t>
            </a:r>
            <a:endParaRPr/>
          </a:p>
        </p:txBody>
      </p:sp>
      <p:graphicFrame>
        <p:nvGraphicFramePr>
          <p:cNvPr id="229" name="Google Shape;229;p26"/>
          <p:cNvGraphicFramePr/>
          <p:nvPr/>
        </p:nvGraphicFramePr>
        <p:xfrm>
          <a:off x="435188" y="12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{3F0CF891-9337-474C-8915-D6B510E6CF8A}</a:tableStyleId>
              </a:tblPr>
              <a:tblGrid>
                <a:gridCol w="1613325"/>
                <a:gridCol w="1745450"/>
                <a:gridCol w="1755475"/>
                <a:gridCol w="1494300"/>
                <a:gridCol w="1665075"/>
              </a:tblGrid>
              <a:tr h="26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Major </a:t>
                      </a: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Tools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</a:tr>
              <a:tr h="21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/>
                        <a:t>Cleaning Steps</a:t>
                      </a:r>
                      <a:endParaRPr b="1" sz="1300"/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OpenRefine &amp; Excel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Python (Json)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Python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Python &amp; Excel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Split column to days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Split with special characters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Split with special characters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Split with special characters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Excel: text to </a:t>
                      </a:r>
                      <a:r>
                        <a:rPr lang="en" sz="1200"/>
                        <a:t>columns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Convert data format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Json package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1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 operating hours</a:t>
                      </a:r>
                      <a:endParaRPr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Split with special characters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Key: hours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 rows</a:t>
                      </a:r>
                      <a:endParaRPr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Extract with regex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 columns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Split with special characters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2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Split open and close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Split with special characters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 vMerge="1"/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Convert time format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Excel: format cells</a:t>
                      </a:r>
                      <a:endParaRPr sz="12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datetime package: </a:t>
                      </a:r>
                      <a:r>
                        <a:rPr lang="en" sz="1200"/>
                        <a:t>to_datetime function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Repetitive</a:t>
                      </a:r>
                      <a:r>
                        <a:rPr lang="en" sz="1200"/>
                        <a:t> tasks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Manual</a:t>
                      </a:r>
                      <a:endParaRPr sz="12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Self-defined function loops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819150" y="554275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 - Others</a:t>
            </a:r>
            <a:endParaRPr/>
          </a:p>
        </p:txBody>
      </p:sp>
      <p:graphicFrame>
        <p:nvGraphicFramePr>
          <p:cNvPr id="236" name="Google Shape;236;p27"/>
          <p:cNvGraphicFramePr/>
          <p:nvPr/>
        </p:nvGraphicFramePr>
        <p:xfrm>
          <a:off x="585863" y="160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{3F0CF891-9337-474C-8915-D6B510E6CF8A}</a:tableStyleId>
              </a:tblPr>
              <a:tblGrid>
                <a:gridCol w="2580575"/>
                <a:gridCol w="2196100"/>
                <a:gridCol w="2894250"/>
              </a:tblGrid>
              <a:tr h="32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Major Tools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32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Cleaning Steps</a:t>
                      </a:r>
                      <a:endParaRPr b="1" sz="1300"/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OpenRefine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Python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Convert </a:t>
                      </a:r>
                      <a:r>
                        <a:rPr b="1" lang="en" sz="1200"/>
                        <a:t>city</a:t>
                      </a:r>
                      <a:r>
                        <a:rPr lang="en" sz="1200"/>
                        <a:t> into lowercase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value.toLowercase()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.str.lower()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Convert </a:t>
                      </a:r>
                      <a:r>
                        <a:rPr b="1" lang="en" sz="1200"/>
                        <a:t>countrySubdivisionCode</a:t>
                      </a:r>
                      <a:r>
                        <a:rPr lang="en" sz="1200"/>
                        <a:t> into upper case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value.toUppercase()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.str.upper()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4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Split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olsonTimeZoneId 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into GMT and region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core/column-split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</a:t>
                      </a:r>
                      <a:r>
                        <a:rPr lang="en" sz="1200"/>
                        <a:t>str.split()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86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Merge three address columns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core/column-addition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Merge by rows: can avoid nan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Merge by columns: need extra step to replace nan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7"/>
          <p:cNvSpPr txBox="1"/>
          <p:nvPr>
            <p:ph idx="1" type="subTitle"/>
          </p:nvPr>
        </p:nvSpPr>
        <p:spPr>
          <a:xfrm>
            <a:off x="819150" y="1138825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built-in functions from each tools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819150" y="558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Comparison</a:t>
            </a:r>
            <a:endParaRPr/>
          </a:p>
        </p:txBody>
      </p:sp>
      <p:graphicFrame>
        <p:nvGraphicFramePr>
          <p:cNvPr id="244" name="Google Shape;244;p28"/>
          <p:cNvGraphicFramePr/>
          <p:nvPr/>
        </p:nvGraphicFramePr>
        <p:xfrm>
          <a:off x="607663" y="12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{3F0CF891-9337-474C-8915-D6B510E6CF8A}</a:tableStyleId>
              </a:tblPr>
              <a:tblGrid>
                <a:gridCol w="642275"/>
                <a:gridCol w="2428800"/>
                <a:gridCol w="2715200"/>
                <a:gridCol w="2142400"/>
              </a:tblGrid>
              <a:tr h="32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Tools</a:t>
                      </a:r>
                      <a:endParaRPr b="1" sz="1300"/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OpenRefine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Python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Excel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64000" marB="64000" marR="64000" marL="6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48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Pros</a:t>
                      </a:r>
                      <a:endParaRPr b="1"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User friendly interface</a:t>
                      </a:r>
                      <a:endParaRPr sz="1200"/>
                    </a:p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Finding exception strings: cluster function</a:t>
                      </a:r>
                      <a:endParaRPr sz="1200"/>
                    </a:p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Rollback to </a:t>
                      </a:r>
                      <a:r>
                        <a:rPr lang="en" sz="1200"/>
                        <a:t>previous</a:t>
                      </a:r>
                      <a:r>
                        <a:rPr lang="en" sz="1200"/>
                        <a:t> step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Read the nested strings: JSON package</a:t>
                      </a:r>
                      <a:endParaRPr sz="1200"/>
                    </a:p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Easy to save intermediate results</a:t>
                      </a:r>
                      <a:endParaRPr sz="1200"/>
                    </a:p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Deal with larger dataset</a:t>
                      </a:r>
                      <a:endParaRPr sz="1200"/>
                    </a:p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Convenience</a:t>
                      </a:r>
                      <a:r>
                        <a:rPr lang="en" sz="1200"/>
                        <a:t> for </a:t>
                      </a:r>
                      <a:r>
                        <a:rPr lang="en" sz="1200"/>
                        <a:t>repetitive</a:t>
                      </a:r>
                      <a:r>
                        <a:rPr lang="en" sz="1200"/>
                        <a:t> tasks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User friendly interface</a:t>
                      </a:r>
                      <a:endParaRPr sz="1200"/>
                    </a:p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Most flexible</a:t>
                      </a:r>
                      <a:endParaRPr sz="1200"/>
                    </a:p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Clear overall view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48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Cons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❏"/>
                      </a:pPr>
                      <a:r>
                        <a:rPr lang="en" sz="1200"/>
                        <a:t>Bad in repetitive tasks</a:t>
                      </a:r>
                      <a:endParaRPr sz="1200"/>
                    </a:p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❏"/>
                      </a:pPr>
                      <a:r>
                        <a:rPr lang="en" sz="1200"/>
                        <a:t>Strict data format requirement for some functions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❏"/>
                      </a:pPr>
                      <a:r>
                        <a:rPr lang="en" sz="1200"/>
                        <a:t>Hard to design when there are lots of exception</a:t>
                      </a:r>
                      <a:endParaRPr sz="1200"/>
                    </a:p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❏"/>
                      </a:pPr>
                      <a:r>
                        <a:rPr lang="en" sz="1200"/>
                        <a:t>Need in-depth understanding and have low tolerance to </a:t>
                      </a:r>
                      <a:r>
                        <a:rPr lang="en" sz="1200"/>
                        <a:t>data format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❏"/>
                      </a:pPr>
                      <a:r>
                        <a:rPr lang="en" sz="1200"/>
                        <a:t>Bad in repetitive tasks</a:t>
                      </a:r>
                      <a:endParaRPr sz="1200"/>
                    </a:p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❏"/>
                      </a:pPr>
                      <a:r>
                        <a:rPr lang="en" sz="1200"/>
                        <a:t>Cannot deal with large dataset</a:t>
                      </a:r>
                      <a:endParaRPr sz="1200"/>
                    </a:p>
                    <a:p>
                      <a:pPr indent="-247650" lvl="0" marL="2286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❏"/>
                      </a:pPr>
                      <a:r>
                        <a:rPr lang="en" sz="1200"/>
                        <a:t>Inconvenience in keeping the cleaning track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Post-cleaning </a:t>
            </a:r>
            <a:r>
              <a:rPr lang="en"/>
              <a:t>validations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lang="en" sz="1500"/>
              <a:t>chedule with all null value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 great portion opening hours info in Japan are Null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City with similar name but different format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Highlight with OpenRefine or Excel and adjust manually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Other validation check: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Check the length of postal code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Check the value range of latitude and longitude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Excel &amp; Tableau</a:t>
            </a:r>
            <a:endParaRPr sz="4200"/>
          </a:p>
        </p:txBody>
      </p:sp>
      <p:sp>
        <p:nvSpPr>
          <p:cNvPr id="258" name="Google Shape;258;p3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819150" y="540800"/>
            <a:ext cx="7938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average </a:t>
            </a:r>
            <a:r>
              <a:rPr lang="en"/>
              <a:t>opening hours</a:t>
            </a:r>
            <a:r>
              <a:rPr lang="en"/>
              <a:t> in major cities?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819150" y="1990725"/>
            <a:ext cx="1989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Choose one city in every country. The data in Japan is null, so it’s excluded. </a:t>
            </a:r>
            <a:endParaRPr/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10346" l="0" r="12732" t="10670"/>
          <a:stretch/>
        </p:blipFill>
        <p:spPr>
          <a:xfrm>
            <a:off x="2928175" y="1585750"/>
            <a:ext cx="5462550" cy="30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Dataset</a:t>
            </a:r>
            <a:endParaRPr/>
          </a:p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360925" y="238475"/>
            <a:ext cx="85785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Would different ownership types influence opening hours ?</a:t>
            </a:r>
            <a:endParaRPr sz="2400"/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4599375" y="3993650"/>
            <a:ext cx="924000" cy="26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7" y="967445"/>
            <a:ext cx="7612326" cy="375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closed days for branches in the same time zone?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75" y="1676000"/>
            <a:ext cx="8085934" cy="305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9100"/>
            <a:ext cx="8455874" cy="41497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>
            <p:ph type="title"/>
          </p:nvPr>
        </p:nvSpPr>
        <p:spPr>
          <a:xfrm>
            <a:off x="819150" y="46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visualization</a:t>
            </a:r>
            <a:endParaRPr/>
          </a:p>
        </p:txBody>
      </p:sp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Starbucks Locations Worldwide 2021.ver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533525"/>
            <a:ext cx="75057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Name, ownership type, and location of every Starbucks store in operation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17 columns, </a:t>
            </a:r>
            <a:r>
              <a:rPr lang="en" sz="1900"/>
              <a:t>28289</a:t>
            </a:r>
            <a:r>
              <a:rPr lang="en" sz="1900"/>
              <a:t> rows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Source: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Kaggle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This data was scraped from the Starbucks store locator webpage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5" y="1119995"/>
            <a:ext cx="8611651" cy="3094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r>
              <a:rPr lang="en"/>
              <a:t>to</a:t>
            </a:r>
            <a:r>
              <a:rPr lang="en"/>
              <a:t> Dataset</a:t>
            </a:r>
            <a:endParaRPr/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820900" y="1120000"/>
            <a:ext cx="1596900" cy="3094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ctrTitle"/>
          </p:nvPr>
        </p:nvSpPr>
        <p:spPr>
          <a:xfrm>
            <a:off x="1224900" y="1822825"/>
            <a:ext cx="6694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Cleaning Plan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is the average opening hours in major </a:t>
            </a:r>
            <a:r>
              <a:rPr lang="en" sz="1900"/>
              <a:t>cities</a:t>
            </a:r>
            <a:r>
              <a:rPr lang="en" sz="1900"/>
              <a:t>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Would different ownership types influence opening hours 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is the closed days for branches in the same time zone?</a:t>
            </a:r>
            <a:endParaRPr sz="1900"/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Dataset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800200"/>
            <a:ext cx="42561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</a:t>
            </a:r>
            <a:r>
              <a:rPr lang="en" sz="1900"/>
              <a:t>orted rows by country names.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Choose The Group of Seven (G7) countries as our </a:t>
            </a:r>
            <a:r>
              <a:rPr lang="en" sz="1900"/>
              <a:t>analysis</a:t>
            </a:r>
            <a:r>
              <a:rPr lang="en" sz="1900"/>
              <a:t> subjects </a:t>
            </a:r>
            <a:r>
              <a:rPr lang="en" sz="1900"/>
              <a:t>separation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Adding index for later partitioning</a:t>
            </a:r>
            <a:endParaRPr sz="1900"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5036125" y="1942250"/>
            <a:ext cx="37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00" y="1800200"/>
            <a:ext cx="3708900" cy="236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45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part - G7 countries </a:t>
            </a:r>
            <a:endParaRPr/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952500" y="1545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{3F0CF891-9337-474C-8915-D6B510E6CF8A}</a:tableStyleId>
              </a:tblPr>
              <a:tblGrid>
                <a:gridCol w="3619500"/>
                <a:gridCol w="3619500"/>
              </a:tblGrid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&amp; Countrycode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DC1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DC1C6"/>
                    </a:solidFill>
                  </a:tcPr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United States    (US)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Japan                (JP)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Canada             (CA)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Britain               </a:t>
                      </a:r>
                      <a:r>
                        <a:rPr lang="en"/>
                        <a:t>(GB)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France              (FR)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Germany          (DE)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Grand Total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18985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3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Data Cleaning - Columns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11700" y="1073600"/>
            <a:ext cx="85206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90" name="Google Shape;190;p21"/>
          <p:cNvGraphicFramePr/>
          <p:nvPr/>
        </p:nvGraphicFramePr>
        <p:xfrm>
          <a:off x="561350" y="10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{3F0CF891-9337-474C-8915-D6B510E6CF8A}</a:tableStyleId>
              </a:tblPr>
              <a:tblGrid>
                <a:gridCol w="2306025"/>
                <a:gridCol w="5715275"/>
              </a:tblGrid>
              <a:tr h="23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[Number] “Column names”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Issues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7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[1] </a:t>
                      </a:r>
                      <a:r>
                        <a:rPr b="1" lang="en" sz="1200"/>
                        <a:t>No</a:t>
                      </a:r>
                      <a:r>
                        <a:rPr lang="en" sz="1200"/>
                        <a:t>.           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[2] </a:t>
                      </a:r>
                      <a:r>
                        <a:rPr b="1" lang="en" sz="1200"/>
                        <a:t>storeNumber</a:t>
                      </a:r>
                      <a:r>
                        <a:rPr lang="en" sz="1200"/>
                        <a:t> 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[3]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countryCode</a:t>
                      </a:r>
                      <a:r>
                        <a:rPr lang="en" sz="1200">
                          <a:highlight>
                            <a:schemeClr val="accent4"/>
                          </a:highlight>
                        </a:rPr>
                        <a:t> </a:t>
                      </a:r>
                      <a:r>
                        <a:rPr lang="en" sz="1200"/>
                        <a:t>  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[4] </a:t>
                      </a:r>
                      <a:r>
                        <a:rPr b="1" lang="en" sz="1200"/>
                        <a:t>ownershipTypeCode</a:t>
                      </a:r>
                      <a:r>
                        <a:rPr lang="en" sz="1200"/>
                        <a:t>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[5]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schedule</a:t>
                      </a:r>
                      <a:r>
                        <a:rPr lang="en" sz="1200">
                          <a:highlight>
                            <a:schemeClr val="accent4"/>
                          </a:highlight>
                        </a:rPr>
                        <a:t>      </a:t>
                      </a:r>
                      <a:r>
                        <a:rPr lang="en" sz="1200"/>
                        <a:t>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</a:t>
                      </a:r>
                      <a:r>
                        <a:rPr lang="en" sz="1200" strike="sngStrike"/>
                        <a:t>[6] </a:t>
                      </a:r>
                      <a:r>
                        <a:rPr b="1" lang="en" sz="1200" strike="sngStrike">
                          <a:highlight>
                            <a:schemeClr val="accent4"/>
                          </a:highlight>
                        </a:rPr>
                        <a:t>slug</a:t>
                      </a:r>
                      <a:r>
                        <a:rPr lang="en" sz="1200" strike="sngStrike">
                          <a:highlight>
                            <a:schemeClr val="accent4"/>
                          </a:highlight>
                        </a:rPr>
                        <a:t>  </a:t>
                      </a:r>
                      <a:r>
                        <a:rPr lang="en" sz="1200" strike="sngStrike"/>
                        <a:t>   </a:t>
                      </a:r>
                      <a:r>
                        <a:rPr lang="en" sz="1200"/>
                        <a:t>     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[7] </a:t>
                      </a:r>
                      <a:r>
                        <a:rPr b="1" lang="en" sz="1200"/>
                        <a:t>latitude</a:t>
                      </a:r>
                      <a:r>
                        <a:rPr lang="en" sz="1200"/>
                        <a:t>      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[8] </a:t>
                      </a:r>
                      <a:r>
                        <a:rPr b="1" lang="en" sz="1200"/>
                        <a:t>longitude</a:t>
                      </a:r>
                      <a:r>
                        <a:rPr lang="en" sz="1200"/>
                        <a:t>     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[9]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streetAddressLine1</a:t>
                      </a:r>
                      <a:r>
                        <a:rPr lang="en" sz="1200"/>
                        <a:t>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[10]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streetAddressLine2</a:t>
                      </a:r>
                      <a:r>
                        <a:rPr lang="en" sz="1200">
                          <a:highlight>
                            <a:schemeClr val="accent4"/>
                          </a:highlight>
                        </a:rPr>
                        <a:t>  </a:t>
                      </a:r>
                      <a:r>
                        <a:rPr lang="en" sz="1200"/>
                        <a:t>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[11]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streetAddressLine3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[12]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city</a:t>
                      </a:r>
                      <a:r>
                        <a:rPr lang="en" sz="1200">
                          <a:highlight>
                            <a:schemeClr val="accent4"/>
                          </a:highlight>
                        </a:rPr>
                        <a:t>  </a:t>
                      </a:r>
                      <a:r>
                        <a:rPr lang="en" sz="1200"/>
                        <a:t>        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[13]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countrySubdivisionCode</a:t>
                      </a:r>
                      <a:endParaRPr sz="1200">
                        <a:highlight>
                          <a:schemeClr val="accent4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[14] </a:t>
                      </a:r>
                      <a:r>
                        <a:rPr b="1" lang="en" sz="1200"/>
                        <a:t>postalCode</a:t>
                      </a:r>
                      <a:r>
                        <a:rPr lang="en" sz="1200"/>
                        <a:t>     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trike="sngStrike"/>
                        <a:t>[15] </a:t>
                      </a:r>
                      <a:r>
                        <a:rPr b="1" lang="en" sz="1200" strike="sngStrike">
                          <a:highlight>
                            <a:schemeClr val="accent4"/>
                          </a:highlight>
                        </a:rPr>
                        <a:t>currentTimeOffset</a:t>
                      </a:r>
                      <a:r>
                        <a:rPr lang="en" sz="1200" strike="sngStrike"/>
                        <a:t>  </a:t>
                      </a:r>
                      <a:endParaRPr sz="1200" strike="sng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[16] </a:t>
                      </a:r>
                      <a:r>
                        <a:rPr b="1" lang="en" sz="1200"/>
                        <a:t>windowsTimeZoneId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[17] </a:t>
                      </a: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olsonTimeZoneId</a:t>
                      </a:r>
                      <a:r>
                        <a:rPr lang="en" sz="1200">
                          <a:highlight>
                            <a:schemeClr val="accent4"/>
                          </a:highlight>
                        </a:rPr>
                        <a:t> </a:t>
                      </a:r>
                      <a:r>
                        <a:rPr lang="en" sz="1200"/>
                        <a:t> 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Typically all uppercase, but get a lowercase</a:t>
                      </a:r>
                      <a:br>
                        <a:rPr lang="en" sz="1200"/>
                      </a:br>
                      <a:br>
                        <a:rPr lang="en" sz="1200"/>
                      </a:br>
                      <a:r>
                        <a:rPr lang="en" sz="1200"/>
                        <a:t>Definitely need normalization to have the list of values separated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Redundant information overlapped with </a:t>
                      </a:r>
                      <a:r>
                        <a:rPr b="1" lang="en" sz="1200"/>
                        <a:t>streetAddress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Not separated by any rules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Not separated by any rules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Not separated by any rules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All lowercase expected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Convert into the format that fits the country’s postal system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Delete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Separate into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GMT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and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GMT_region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