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9" r:id="rId2"/>
    <p:sldId id="256" r:id="rId3"/>
    <p:sldId id="257" r:id="rId4"/>
    <p:sldId id="298" r:id="rId5"/>
    <p:sldId id="302" r:id="rId6"/>
    <p:sldId id="266" r:id="rId7"/>
    <p:sldId id="259" r:id="rId8"/>
    <p:sldId id="260" r:id="rId9"/>
    <p:sldId id="264" r:id="rId10"/>
    <p:sldId id="295" r:id="rId11"/>
    <p:sldId id="271" r:id="rId12"/>
    <p:sldId id="272" r:id="rId13"/>
    <p:sldId id="274" r:id="rId14"/>
    <p:sldId id="276" r:id="rId15"/>
    <p:sldId id="300" r:id="rId16"/>
    <p:sldId id="285" r:id="rId17"/>
    <p:sldId id="278" r:id="rId18"/>
    <p:sldId id="279" r:id="rId19"/>
    <p:sldId id="284" r:id="rId20"/>
    <p:sldId id="268" r:id="rId21"/>
    <p:sldId id="261" r:id="rId22"/>
    <p:sldId id="263" r:id="rId23"/>
    <p:sldId id="269" r:id="rId24"/>
    <p:sldId id="291" r:id="rId25"/>
    <p:sldId id="292" r:id="rId26"/>
    <p:sldId id="281" r:id="rId27"/>
    <p:sldId id="288" r:id="rId28"/>
    <p:sldId id="294" r:id="rId29"/>
    <p:sldId id="301" r:id="rId30"/>
    <p:sldId id="297" r:id="rId31"/>
    <p:sldId id="287" r:id="rId32"/>
    <p:sldId id="282" r:id="rId33"/>
    <p:sldId id="283" r:id="rId34"/>
    <p:sldId id="289" r:id="rId35"/>
    <p:sldId id="293"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FD19E-766A-4AE5-9C19-0EB900F7FEE4}" type="datetimeFigureOut">
              <a:rPr lang="zh-CN" altLang="en-US" smtClean="0"/>
              <a:t>2020/9/27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8B871-88BE-4B08-AF1B-925D85001879}" type="slidenum">
              <a:rPr lang="zh-CN" altLang="en-US" smtClean="0"/>
              <a:t>‹#›</a:t>
            </a:fld>
            <a:endParaRPr lang="zh-CN" altLang="en-US"/>
          </a:p>
        </p:txBody>
      </p:sp>
    </p:spTree>
    <p:extLst>
      <p:ext uri="{BB962C8B-B14F-4D97-AF65-F5344CB8AC3E}">
        <p14:creationId xmlns:p14="http://schemas.microsoft.com/office/powerpoint/2010/main" val="1402729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8B871-88BE-4B08-AF1B-925D85001879}" type="slidenum">
              <a:rPr lang="zh-CN" altLang="en-US" smtClean="0"/>
              <a:t>3</a:t>
            </a:fld>
            <a:endParaRPr lang="zh-CN" altLang="en-US"/>
          </a:p>
        </p:txBody>
      </p:sp>
    </p:spTree>
    <p:extLst>
      <p:ext uri="{BB962C8B-B14F-4D97-AF65-F5344CB8AC3E}">
        <p14:creationId xmlns:p14="http://schemas.microsoft.com/office/powerpoint/2010/main" val="240876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D8B871-88BE-4B08-AF1B-925D85001879}" type="slidenum">
              <a:rPr lang="zh-CN" altLang="en-US" smtClean="0"/>
              <a:t>4</a:t>
            </a:fld>
            <a:endParaRPr lang="zh-CN" altLang="en-US"/>
          </a:p>
        </p:txBody>
      </p:sp>
    </p:spTree>
    <p:extLst>
      <p:ext uri="{BB962C8B-B14F-4D97-AF65-F5344CB8AC3E}">
        <p14:creationId xmlns:p14="http://schemas.microsoft.com/office/powerpoint/2010/main" val="34812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56059-F77F-474C-AE40-B63D5EE9495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5FD75E6-155E-43E6-B57D-B5AC0179E0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EEE5F7E-1E62-4144-883C-CC95801A7E34}"/>
              </a:ext>
            </a:extLst>
          </p:cNvPr>
          <p:cNvSpPr>
            <a:spLocks noGrp="1"/>
          </p:cNvSpPr>
          <p:nvPr>
            <p:ph type="dt" sz="half" idx="10"/>
          </p:nvPr>
        </p:nvSpPr>
        <p:spPr/>
        <p:txBody>
          <a:bodyPr/>
          <a:lstStyle/>
          <a:p>
            <a:fld id="{BA9760D4-F870-4E78-9FB4-DB79432092B5}"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6C6AB41C-2DA1-4769-A623-058039ADB7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228543-9D0D-4123-8536-CBA9FAAC6636}"/>
              </a:ext>
            </a:extLst>
          </p:cNvPr>
          <p:cNvSpPr>
            <a:spLocks noGrp="1"/>
          </p:cNvSpPr>
          <p:nvPr>
            <p:ph type="sldNum" sz="quarter" idx="12"/>
          </p:nvPr>
        </p:nvSpPr>
        <p:spPr/>
        <p:txBody>
          <a:bodyPr/>
          <a:lstStyle/>
          <a:p>
            <a:fld id="{1C068E1B-71AE-4351-9EDF-4A17480EAE1B}" type="slidenum">
              <a:rPr lang="zh-CN" altLang="en-US" smtClean="0"/>
              <a:t>‹#›</a:t>
            </a:fld>
            <a:endParaRPr lang="zh-CN" altLang="en-US"/>
          </a:p>
        </p:txBody>
      </p:sp>
    </p:spTree>
    <p:extLst>
      <p:ext uri="{BB962C8B-B14F-4D97-AF65-F5344CB8AC3E}">
        <p14:creationId xmlns:p14="http://schemas.microsoft.com/office/powerpoint/2010/main" val="3833871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B5D4A-0C5B-47C7-B35D-424E0B3443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F65C62-182B-4090-A2F3-B78611AB3DB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D893E2-D0AB-4DED-AEDF-71CC4413768F}"/>
              </a:ext>
            </a:extLst>
          </p:cNvPr>
          <p:cNvSpPr>
            <a:spLocks noGrp="1"/>
          </p:cNvSpPr>
          <p:nvPr>
            <p:ph type="dt" sz="half" idx="10"/>
          </p:nvPr>
        </p:nvSpPr>
        <p:spPr/>
        <p:txBody>
          <a:bodyPr/>
          <a:lstStyle/>
          <a:p>
            <a:fld id="{BA9760D4-F870-4E78-9FB4-DB79432092B5}"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8F1AFAD6-D711-45EC-B09E-F55FE957D5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F86BD4-1F99-43FA-8D13-9C146712383B}"/>
              </a:ext>
            </a:extLst>
          </p:cNvPr>
          <p:cNvSpPr>
            <a:spLocks noGrp="1"/>
          </p:cNvSpPr>
          <p:nvPr>
            <p:ph type="sldNum" sz="quarter" idx="12"/>
          </p:nvPr>
        </p:nvSpPr>
        <p:spPr/>
        <p:txBody>
          <a:bodyPr/>
          <a:lstStyle/>
          <a:p>
            <a:fld id="{1C068E1B-71AE-4351-9EDF-4A17480EAE1B}" type="slidenum">
              <a:rPr lang="zh-CN" altLang="en-US" smtClean="0"/>
              <a:t>‹#›</a:t>
            </a:fld>
            <a:endParaRPr lang="zh-CN" altLang="en-US"/>
          </a:p>
        </p:txBody>
      </p:sp>
    </p:spTree>
    <p:extLst>
      <p:ext uri="{BB962C8B-B14F-4D97-AF65-F5344CB8AC3E}">
        <p14:creationId xmlns:p14="http://schemas.microsoft.com/office/powerpoint/2010/main" val="257845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900C4C-0710-40C3-8D39-5EB04C0624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0F288F-DAC4-42E3-A7E9-A703BB49761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6DAE90-5B0F-47FF-88A6-03AE1F5158A1}"/>
              </a:ext>
            </a:extLst>
          </p:cNvPr>
          <p:cNvSpPr>
            <a:spLocks noGrp="1"/>
          </p:cNvSpPr>
          <p:nvPr>
            <p:ph type="dt" sz="half" idx="10"/>
          </p:nvPr>
        </p:nvSpPr>
        <p:spPr/>
        <p:txBody>
          <a:bodyPr/>
          <a:lstStyle/>
          <a:p>
            <a:fld id="{BA9760D4-F870-4E78-9FB4-DB79432092B5}"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C361727B-9B69-431D-B11B-20486EA897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6DFBF2-D8D4-4CFE-AB00-C299B2C6BCDD}"/>
              </a:ext>
            </a:extLst>
          </p:cNvPr>
          <p:cNvSpPr>
            <a:spLocks noGrp="1"/>
          </p:cNvSpPr>
          <p:nvPr>
            <p:ph type="sldNum" sz="quarter" idx="12"/>
          </p:nvPr>
        </p:nvSpPr>
        <p:spPr/>
        <p:txBody>
          <a:bodyPr/>
          <a:lstStyle/>
          <a:p>
            <a:fld id="{1C068E1B-71AE-4351-9EDF-4A17480EAE1B}" type="slidenum">
              <a:rPr lang="zh-CN" altLang="en-US" smtClean="0"/>
              <a:t>‹#›</a:t>
            </a:fld>
            <a:endParaRPr lang="zh-CN" altLang="en-US"/>
          </a:p>
        </p:txBody>
      </p:sp>
    </p:spTree>
    <p:extLst>
      <p:ext uri="{BB962C8B-B14F-4D97-AF65-F5344CB8AC3E}">
        <p14:creationId xmlns:p14="http://schemas.microsoft.com/office/powerpoint/2010/main" val="219546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623C7-C3B0-4435-9300-01639F63069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B7F9A8-F802-4550-9BF6-F0514D69B3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C0EED1-D7C2-4920-8151-4681CE9981A5}"/>
              </a:ext>
            </a:extLst>
          </p:cNvPr>
          <p:cNvSpPr>
            <a:spLocks noGrp="1"/>
          </p:cNvSpPr>
          <p:nvPr>
            <p:ph type="dt" sz="half" idx="10"/>
          </p:nvPr>
        </p:nvSpPr>
        <p:spPr/>
        <p:txBody>
          <a:bodyPr/>
          <a:lstStyle/>
          <a:p>
            <a:fld id="{BA9760D4-F870-4E78-9FB4-DB79432092B5}"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8D416F50-176F-4EB6-B66A-C8D13C9E03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20C6E1-3CBC-4F0C-851D-DFF8B6BF7579}"/>
              </a:ext>
            </a:extLst>
          </p:cNvPr>
          <p:cNvSpPr>
            <a:spLocks noGrp="1"/>
          </p:cNvSpPr>
          <p:nvPr>
            <p:ph type="sldNum" sz="quarter" idx="12"/>
          </p:nvPr>
        </p:nvSpPr>
        <p:spPr/>
        <p:txBody>
          <a:bodyPr/>
          <a:lstStyle/>
          <a:p>
            <a:fld id="{1C068E1B-71AE-4351-9EDF-4A17480EAE1B}" type="slidenum">
              <a:rPr lang="zh-CN" altLang="en-US" smtClean="0"/>
              <a:t>‹#›</a:t>
            </a:fld>
            <a:endParaRPr lang="zh-CN" altLang="en-US"/>
          </a:p>
        </p:txBody>
      </p:sp>
    </p:spTree>
    <p:extLst>
      <p:ext uri="{BB962C8B-B14F-4D97-AF65-F5344CB8AC3E}">
        <p14:creationId xmlns:p14="http://schemas.microsoft.com/office/powerpoint/2010/main" val="151399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80537-DCB7-4C6E-A8AC-FBE5E542E1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7903EDA-B782-49FC-8A6D-567CB8636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B8404EB-9643-457D-866C-011C31F45BDD}"/>
              </a:ext>
            </a:extLst>
          </p:cNvPr>
          <p:cNvSpPr>
            <a:spLocks noGrp="1"/>
          </p:cNvSpPr>
          <p:nvPr>
            <p:ph type="dt" sz="half" idx="10"/>
          </p:nvPr>
        </p:nvSpPr>
        <p:spPr/>
        <p:txBody>
          <a:bodyPr/>
          <a:lstStyle/>
          <a:p>
            <a:fld id="{BA9760D4-F870-4E78-9FB4-DB79432092B5}"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04DFD1B6-8702-4AB1-972E-0A247D2428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6FB585-85BE-414F-A446-FC2E4A660634}"/>
              </a:ext>
            </a:extLst>
          </p:cNvPr>
          <p:cNvSpPr>
            <a:spLocks noGrp="1"/>
          </p:cNvSpPr>
          <p:nvPr>
            <p:ph type="sldNum" sz="quarter" idx="12"/>
          </p:nvPr>
        </p:nvSpPr>
        <p:spPr/>
        <p:txBody>
          <a:bodyPr/>
          <a:lstStyle/>
          <a:p>
            <a:fld id="{1C068E1B-71AE-4351-9EDF-4A17480EAE1B}" type="slidenum">
              <a:rPr lang="zh-CN" altLang="en-US" smtClean="0"/>
              <a:t>‹#›</a:t>
            </a:fld>
            <a:endParaRPr lang="zh-CN" altLang="en-US"/>
          </a:p>
        </p:txBody>
      </p:sp>
    </p:spTree>
    <p:extLst>
      <p:ext uri="{BB962C8B-B14F-4D97-AF65-F5344CB8AC3E}">
        <p14:creationId xmlns:p14="http://schemas.microsoft.com/office/powerpoint/2010/main" val="262245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F8D45-6B97-4011-B8B6-A2CAABB696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E7FFB8-6551-4265-9C05-26132C9E828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CF5C929-9312-48B1-B714-14A1336869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5AD254D-E85D-4B89-87E2-A056F04F2BC6}"/>
              </a:ext>
            </a:extLst>
          </p:cNvPr>
          <p:cNvSpPr>
            <a:spLocks noGrp="1"/>
          </p:cNvSpPr>
          <p:nvPr>
            <p:ph type="dt" sz="half" idx="10"/>
          </p:nvPr>
        </p:nvSpPr>
        <p:spPr/>
        <p:txBody>
          <a:bodyPr/>
          <a:lstStyle/>
          <a:p>
            <a:fld id="{BA9760D4-F870-4E78-9FB4-DB79432092B5}" type="datetimeFigureOut">
              <a:rPr lang="zh-CN" altLang="en-US" smtClean="0"/>
              <a:t>2020/9/27</a:t>
            </a:fld>
            <a:endParaRPr lang="zh-CN" altLang="en-US"/>
          </a:p>
        </p:txBody>
      </p:sp>
      <p:sp>
        <p:nvSpPr>
          <p:cNvPr id="6" name="页脚占位符 5">
            <a:extLst>
              <a:ext uri="{FF2B5EF4-FFF2-40B4-BE49-F238E27FC236}">
                <a16:creationId xmlns:a16="http://schemas.microsoft.com/office/drawing/2014/main" id="{2AD9FE64-6D45-4FCB-B528-E35E29D3B4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B37D2D-0E24-4B8E-AC8F-6272E76DE1C1}"/>
              </a:ext>
            </a:extLst>
          </p:cNvPr>
          <p:cNvSpPr>
            <a:spLocks noGrp="1"/>
          </p:cNvSpPr>
          <p:nvPr>
            <p:ph type="sldNum" sz="quarter" idx="12"/>
          </p:nvPr>
        </p:nvSpPr>
        <p:spPr/>
        <p:txBody>
          <a:bodyPr/>
          <a:lstStyle/>
          <a:p>
            <a:fld id="{1C068E1B-71AE-4351-9EDF-4A17480EAE1B}" type="slidenum">
              <a:rPr lang="zh-CN" altLang="en-US" smtClean="0"/>
              <a:t>‹#›</a:t>
            </a:fld>
            <a:endParaRPr lang="zh-CN" altLang="en-US"/>
          </a:p>
        </p:txBody>
      </p:sp>
    </p:spTree>
    <p:extLst>
      <p:ext uri="{BB962C8B-B14F-4D97-AF65-F5344CB8AC3E}">
        <p14:creationId xmlns:p14="http://schemas.microsoft.com/office/powerpoint/2010/main" val="2815642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9021A-6015-4A2E-930E-D00881487F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2C732C-814C-4CC2-A475-DCCDAB8A31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EF5588-ACAA-43DF-949B-51BA68AF37B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22FA1C-2FD8-468A-8E56-B50023A6F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1D15AE6-7EBF-4C42-B71E-3E10735FACE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572ECF-2573-4C63-A8AF-2C90BF0DE443}"/>
              </a:ext>
            </a:extLst>
          </p:cNvPr>
          <p:cNvSpPr>
            <a:spLocks noGrp="1"/>
          </p:cNvSpPr>
          <p:nvPr>
            <p:ph type="dt" sz="half" idx="10"/>
          </p:nvPr>
        </p:nvSpPr>
        <p:spPr/>
        <p:txBody>
          <a:bodyPr/>
          <a:lstStyle/>
          <a:p>
            <a:fld id="{BA9760D4-F870-4E78-9FB4-DB79432092B5}" type="datetimeFigureOut">
              <a:rPr lang="zh-CN" altLang="en-US" smtClean="0"/>
              <a:t>2020/9/27</a:t>
            </a:fld>
            <a:endParaRPr lang="zh-CN" altLang="en-US"/>
          </a:p>
        </p:txBody>
      </p:sp>
      <p:sp>
        <p:nvSpPr>
          <p:cNvPr id="8" name="页脚占位符 7">
            <a:extLst>
              <a:ext uri="{FF2B5EF4-FFF2-40B4-BE49-F238E27FC236}">
                <a16:creationId xmlns:a16="http://schemas.microsoft.com/office/drawing/2014/main" id="{C174A716-00CB-47D5-B716-F2987D9065D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F23A51-3B1A-4E0E-9EFE-59ED3A6CDC6F}"/>
              </a:ext>
            </a:extLst>
          </p:cNvPr>
          <p:cNvSpPr>
            <a:spLocks noGrp="1"/>
          </p:cNvSpPr>
          <p:nvPr>
            <p:ph type="sldNum" sz="quarter" idx="12"/>
          </p:nvPr>
        </p:nvSpPr>
        <p:spPr/>
        <p:txBody>
          <a:bodyPr/>
          <a:lstStyle/>
          <a:p>
            <a:fld id="{1C068E1B-71AE-4351-9EDF-4A17480EAE1B}" type="slidenum">
              <a:rPr lang="zh-CN" altLang="en-US" smtClean="0"/>
              <a:t>‹#›</a:t>
            </a:fld>
            <a:endParaRPr lang="zh-CN" altLang="en-US"/>
          </a:p>
        </p:txBody>
      </p:sp>
    </p:spTree>
    <p:extLst>
      <p:ext uri="{BB962C8B-B14F-4D97-AF65-F5344CB8AC3E}">
        <p14:creationId xmlns:p14="http://schemas.microsoft.com/office/powerpoint/2010/main" val="318368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E5DDA-A872-4615-BDD3-3B28F12E933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0FF4E7-F781-46A0-890E-434A9118F60F}"/>
              </a:ext>
            </a:extLst>
          </p:cNvPr>
          <p:cNvSpPr>
            <a:spLocks noGrp="1"/>
          </p:cNvSpPr>
          <p:nvPr>
            <p:ph type="dt" sz="half" idx="10"/>
          </p:nvPr>
        </p:nvSpPr>
        <p:spPr/>
        <p:txBody>
          <a:bodyPr/>
          <a:lstStyle/>
          <a:p>
            <a:fld id="{BA9760D4-F870-4E78-9FB4-DB79432092B5}" type="datetimeFigureOut">
              <a:rPr lang="zh-CN" altLang="en-US" smtClean="0"/>
              <a:t>2020/9/27</a:t>
            </a:fld>
            <a:endParaRPr lang="zh-CN" altLang="en-US"/>
          </a:p>
        </p:txBody>
      </p:sp>
      <p:sp>
        <p:nvSpPr>
          <p:cNvPr id="4" name="页脚占位符 3">
            <a:extLst>
              <a:ext uri="{FF2B5EF4-FFF2-40B4-BE49-F238E27FC236}">
                <a16:creationId xmlns:a16="http://schemas.microsoft.com/office/drawing/2014/main" id="{E3078244-B340-4D07-9D56-203DDD15C7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100A8A7-4388-42F5-BA5D-75BEA630BA0B}"/>
              </a:ext>
            </a:extLst>
          </p:cNvPr>
          <p:cNvSpPr>
            <a:spLocks noGrp="1"/>
          </p:cNvSpPr>
          <p:nvPr>
            <p:ph type="sldNum" sz="quarter" idx="12"/>
          </p:nvPr>
        </p:nvSpPr>
        <p:spPr/>
        <p:txBody>
          <a:bodyPr/>
          <a:lstStyle/>
          <a:p>
            <a:fld id="{1C068E1B-71AE-4351-9EDF-4A17480EAE1B}" type="slidenum">
              <a:rPr lang="zh-CN" altLang="en-US" smtClean="0"/>
              <a:t>‹#›</a:t>
            </a:fld>
            <a:endParaRPr lang="zh-CN" altLang="en-US"/>
          </a:p>
        </p:txBody>
      </p:sp>
    </p:spTree>
    <p:extLst>
      <p:ext uri="{BB962C8B-B14F-4D97-AF65-F5344CB8AC3E}">
        <p14:creationId xmlns:p14="http://schemas.microsoft.com/office/powerpoint/2010/main" val="351987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070324-1A0B-4F3C-8E69-873EA9A77EA5}"/>
              </a:ext>
            </a:extLst>
          </p:cNvPr>
          <p:cNvSpPr>
            <a:spLocks noGrp="1"/>
          </p:cNvSpPr>
          <p:nvPr>
            <p:ph type="dt" sz="half" idx="10"/>
          </p:nvPr>
        </p:nvSpPr>
        <p:spPr/>
        <p:txBody>
          <a:bodyPr/>
          <a:lstStyle/>
          <a:p>
            <a:fld id="{BA9760D4-F870-4E78-9FB4-DB79432092B5}" type="datetimeFigureOut">
              <a:rPr lang="zh-CN" altLang="en-US" smtClean="0"/>
              <a:t>2020/9/27</a:t>
            </a:fld>
            <a:endParaRPr lang="zh-CN" altLang="en-US"/>
          </a:p>
        </p:txBody>
      </p:sp>
      <p:sp>
        <p:nvSpPr>
          <p:cNvPr id="3" name="页脚占位符 2">
            <a:extLst>
              <a:ext uri="{FF2B5EF4-FFF2-40B4-BE49-F238E27FC236}">
                <a16:creationId xmlns:a16="http://schemas.microsoft.com/office/drawing/2014/main" id="{A5BFEB31-2BE3-4F21-8301-46FA00094CD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1AEC371-6B2B-43D8-8AA0-277F4FFF55FF}"/>
              </a:ext>
            </a:extLst>
          </p:cNvPr>
          <p:cNvSpPr>
            <a:spLocks noGrp="1"/>
          </p:cNvSpPr>
          <p:nvPr>
            <p:ph type="sldNum" sz="quarter" idx="12"/>
          </p:nvPr>
        </p:nvSpPr>
        <p:spPr/>
        <p:txBody>
          <a:bodyPr/>
          <a:lstStyle/>
          <a:p>
            <a:fld id="{1C068E1B-71AE-4351-9EDF-4A17480EAE1B}" type="slidenum">
              <a:rPr lang="zh-CN" altLang="en-US" smtClean="0"/>
              <a:t>‹#›</a:t>
            </a:fld>
            <a:endParaRPr lang="zh-CN" altLang="en-US"/>
          </a:p>
        </p:txBody>
      </p:sp>
    </p:spTree>
    <p:extLst>
      <p:ext uri="{BB962C8B-B14F-4D97-AF65-F5344CB8AC3E}">
        <p14:creationId xmlns:p14="http://schemas.microsoft.com/office/powerpoint/2010/main" val="312810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5DC76-F00B-4400-892E-3EC6F6EE7F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3C823F-AA8E-48CC-86D5-9455BA375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ECF8E2F-6CDF-4F00-B3C6-DF739219B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6C316A-C92F-4ED1-9653-18F91B9E1E92}"/>
              </a:ext>
            </a:extLst>
          </p:cNvPr>
          <p:cNvSpPr>
            <a:spLocks noGrp="1"/>
          </p:cNvSpPr>
          <p:nvPr>
            <p:ph type="dt" sz="half" idx="10"/>
          </p:nvPr>
        </p:nvSpPr>
        <p:spPr/>
        <p:txBody>
          <a:bodyPr/>
          <a:lstStyle/>
          <a:p>
            <a:fld id="{BA9760D4-F870-4E78-9FB4-DB79432092B5}" type="datetimeFigureOut">
              <a:rPr lang="zh-CN" altLang="en-US" smtClean="0"/>
              <a:t>2020/9/27</a:t>
            </a:fld>
            <a:endParaRPr lang="zh-CN" altLang="en-US"/>
          </a:p>
        </p:txBody>
      </p:sp>
      <p:sp>
        <p:nvSpPr>
          <p:cNvPr id="6" name="页脚占位符 5">
            <a:extLst>
              <a:ext uri="{FF2B5EF4-FFF2-40B4-BE49-F238E27FC236}">
                <a16:creationId xmlns:a16="http://schemas.microsoft.com/office/drawing/2014/main" id="{33DA7311-80FF-4BBB-80AA-760FBCB843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6EBA4E-209D-47CA-8A57-FE76D047F71D}"/>
              </a:ext>
            </a:extLst>
          </p:cNvPr>
          <p:cNvSpPr>
            <a:spLocks noGrp="1"/>
          </p:cNvSpPr>
          <p:nvPr>
            <p:ph type="sldNum" sz="quarter" idx="12"/>
          </p:nvPr>
        </p:nvSpPr>
        <p:spPr/>
        <p:txBody>
          <a:bodyPr/>
          <a:lstStyle/>
          <a:p>
            <a:fld id="{1C068E1B-71AE-4351-9EDF-4A17480EAE1B}" type="slidenum">
              <a:rPr lang="zh-CN" altLang="en-US" smtClean="0"/>
              <a:t>‹#›</a:t>
            </a:fld>
            <a:endParaRPr lang="zh-CN" altLang="en-US"/>
          </a:p>
        </p:txBody>
      </p:sp>
    </p:spTree>
    <p:extLst>
      <p:ext uri="{BB962C8B-B14F-4D97-AF65-F5344CB8AC3E}">
        <p14:creationId xmlns:p14="http://schemas.microsoft.com/office/powerpoint/2010/main" val="101140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E108-7298-4B7D-B70B-B346C8C9A7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80A6A5B-D687-49A7-A5A9-80684037F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326DE12-3073-4D5B-AE68-2A1EEC2FC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CB9D17-DA28-448E-8E65-85DBDBB3B93F}"/>
              </a:ext>
            </a:extLst>
          </p:cNvPr>
          <p:cNvSpPr>
            <a:spLocks noGrp="1"/>
          </p:cNvSpPr>
          <p:nvPr>
            <p:ph type="dt" sz="half" idx="10"/>
          </p:nvPr>
        </p:nvSpPr>
        <p:spPr/>
        <p:txBody>
          <a:bodyPr/>
          <a:lstStyle/>
          <a:p>
            <a:fld id="{BA9760D4-F870-4E78-9FB4-DB79432092B5}" type="datetimeFigureOut">
              <a:rPr lang="zh-CN" altLang="en-US" smtClean="0"/>
              <a:t>2020/9/27</a:t>
            </a:fld>
            <a:endParaRPr lang="zh-CN" altLang="en-US"/>
          </a:p>
        </p:txBody>
      </p:sp>
      <p:sp>
        <p:nvSpPr>
          <p:cNvPr id="6" name="页脚占位符 5">
            <a:extLst>
              <a:ext uri="{FF2B5EF4-FFF2-40B4-BE49-F238E27FC236}">
                <a16:creationId xmlns:a16="http://schemas.microsoft.com/office/drawing/2014/main" id="{0B4CA1D8-868F-48E3-B561-FDB0687DE3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84C0D3-DF02-41C7-96D8-68F5CCFD1ABF}"/>
              </a:ext>
            </a:extLst>
          </p:cNvPr>
          <p:cNvSpPr>
            <a:spLocks noGrp="1"/>
          </p:cNvSpPr>
          <p:nvPr>
            <p:ph type="sldNum" sz="quarter" idx="12"/>
          </p:nvPr>
        </p:nvSpPr>
        <p:spPr/>
        <p:txBody>
          <a:bodyPr/>
          <a:lstStyle/>
          <a:p>
            <a:fld id="{1C068E1B-71AE-4351-9EDF-4A17480EAE1B}" type="slidenum">
              <a:rPr lang="zh-CN" altLang="en-US" smtClean="0"/>
              <a:t>‹#›</a:t>
            </a:fld>
            <a:endParaRPr lang="zh-CN" altLang="en-US"/>
          </a:p>
        </p:txBody>
      </p:sp>
    </p:spTree>
    <p:extLst>
      <p:ext uri="{BB962C8B-B14F-4D97-AF65-F5344CB8AC3E}">
        <p14:creationId xmlns:p14="http://schemas.microsoft.com/office/powerpoint/2010/main" val="262370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E94D2F-796E-48E3-857E-E086F00B2C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AA8C47-FF8C-4BD2-B878-74279469B9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A3F68B-CE53-4649-8FC2-E707BA28D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760D4-F870-4E78-9FB4-DB79432092B5}"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65D6305A-184F-40E8-83DC-AB35F78681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B6E2F4E-4820-41F0-A1FF-56779DDD0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68E1B-71AE-4351-9EDF-4A17480EAE1B}" type="slidenum">
              <a:rPr lang="zh-CN" altLang="en-US" smtClean="0"/>
              <a:t>‹#›</a:t>
            </a:fld>
            <a:endParaRPr lang="zh-CN" altLang="en-US"/>
          </a:p>
        </p:txBody>
      </p:sp>
    </p:spTree>
    <p:extLst>
      <p:ext uri="{BB962C8B-B14F-4D97-AF65-F5344CB8AC3E}">
        <p14:creationId xmlns:p14="http://schemas.microsoft.com/office/powerpoint/2010/main" val="1564607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3B171-79D0-4F30-B359-2B0653C6C42B}"/>
              </a:ext>
            </a:extLst>
          </p:cNvPr>
          <p:cNvSpPr>
            <a:spLocks noGrp="1"/>
          </p:cNvSpPr>
          <p:nvPr>
            <p:ph type="title"/>
          </p:nvPr>
        </p:nvSpPr>
        <p:spPr/>
        <p:txBody>
          <a:bodyPr/>
          <a:lstStyle/>
          <a:p>
            <a:r>
              <a:rPr lang="zh-CN" altLang="en-US" b="1" dirty="0">
                <a:latin typeface="楷体" panose="02010609060101010101" pitchFamily="49" charset="-122"/>
                <a:ea typeface="楷体" panose="02010609060101010101" pitchFamily="49" charset="-122"/>
              </a:rPr>
              <a:t>服务器现状：</a:t>
            </a:r>
          </a:p>
        </p:txBody>
      </p:sp>
      <p:sp>
        <p:nvSpPr>
          <p:cNvPr id="3" name="内容占位符 2">
            <a:extLst>
              <a:ext uri="{FF2B5EF4-FFF2-40B4-BE49-F238E27FC236}">
                <a16:creationId xmlns:a16="http://schemas.microsoft.com/office/drawing/2014/main" id="{3ECD0D75-2958-43B6-BA28-6A9E8B489F9C}"/>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现在服务器总共有</a:t>
            </a:r>
            <a:r>
              <a:rPr lang="en-US" altLang="zh-CN" dirty="0">
                <a:latin typeface="楷体" panose="02010609060101010101" pitchFamily="49" charset="-122"/>
                <a:ea typeface="楷体" panose="02010609060101010101" pitchFamily="49" charset="-122"/>
              </a:rPr>
              <a:t>lz00-09</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lz16-40</a:t>
            </a:r>
            <a:r>
              <a:rPr lang="zh-CN" altLang="en-US" dirty="0">
                <a:latin typeface="楷体" panose="02010609060101010101" pitchFamily="49" charset="-122"/>
                <a:ea typeface="楷体" panose="02010609060101010101" pitchFamily="49" charset="-122"/>
              </a:rPr>
              <a:t>共</a:t>
            </a:r>
            <a:r>
              <a:rPr lang="en-US" altLang="zh-CN" dirty="0">
                <a:latin typeface="楷体" panose="02010609060101010101" pitchFamily="49" charset="-122"/>
                <a:ea typeface="楷体" panose="02010609060101010101" pitchFamily="49" charset="-122"/>
              </a:rPr>
              <a:t>34</a:t>
            </a:r>
            <a:r>
              <a:rPr lang="zh-CN" altLang="en-US" dirty="0">
                <a:latin typeface="楷体" panose="02010609060101010101" pitchFamily="49" charset="-122"/>
                <a:ea typeface="楷体" panose="02010609060101010101" pitchFamily="49" charset="-122"/>
              </a:rPr>
              <a:t>个节点，每个节点拥有</a:t>
            </a:r>
            <a:r>
              <a:rPr lang="en-US" altLang="zh-CN" dirty="0">
                <a:latin typeface="楷体" panose="02010609060101010101" pitchFamily="49" charset="-122"/>
                <a:ea typeface="楷体" panose="02010609060101010101" pitchFamily="49" charset="-122"/>
              </a:rPr>
              <a:t>128G</a:t>
            </a:r>
            <a:r>
              <a:rPr lang="zh-CN" altLang="en-US" dirty="0">
                <a:latin typeface="楷体" panose="02010609060101010101" pitchFamily="49" charset="-122"/>
                <a:ea typeface="楷体" panose="02010609060101010101" pitchFamily="49" charset="-122"/>
              </a:rPr>
              <a:t>的内存。其中</a:t>
            </a:r>
            <a:r>
              <a:rPr lang="en-US" altLang="zh-CN" dirty="0">
                <a:latin typeface="楷体" panose="02010609060101010101" pitchFamily="49" charset="-122"/>
                <a:ea typeface="楷体" panose="02010609060101010101" pitchFamily="49" charset="-122"/>
              </a:rPr>
              <a:t>0-9</a:t>
            </a:r>
            <a:r>
              <a:rPr lang="zh-CN" altLang="en-US" dirty="0">
                <a:latin typeface="楷体" panose="02010609060101010101" pitchFamily="49" charset="-122"/>
                <a:ea typeface="楷体" panose="02010609060101010101" pitchFamily="49" charset="-122"/>
              </a:rPr>
              <a:t>为</a:t>
            </a:r>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核的服务器，</a:t>
            </a:r>
            <a:r>
              <a:rPr lang="en-US" altLang="zh-CN" dirty="0">
                <a:latin typeface="楷体" panose="02010609060101010101" pitchFamily="49" charset="-122"/>
                <a:ea typeface="楷体" panose="02010609060101010101" pitchFamily="49" charset="-122"/>
              </a:rPr>
              <a:t>16-40</a:t>
            </a:r>
            <a:r>
              <a:rPr lang="zh-CN" altLang="en-US" dirty="0">
                <a:latin typeface="楷体" panose="02010609060101010101" pitchFamily="49" charset="-122"/>
                <a:ea typeface="楷体" panose="02010609060101010101" pitchFamily="49" charset="-122"/>
              </a:rPr>
              <a:t>为</a:t>
            </a:r>
            <a:r>
              <a:rPr lang="en-US" altLang="zh-CN" dirty="0">
                <a:latin typeface="楷体" panose="02010609060101010101" pitchFamily="49" charset="-122"/>
                <a:ea typeface="楷体" panose="02010609060101010101" pitchFamily="49" charset="-122"/>
              </a:rPr>
              <a:t>40</a:t>
            </a:r>
            <a:r>
              <a:rPr lang="zh-CN" altLang="en-US" dirty="0">
                <a:latin typeface="楷体" panose="02010609060101010101" pitchFamily="49" charset="-122"/>
                <a:ea typeface="楷体" panose="02010609060101010101" pitchFamily="49" charset="-122"/>
              </a:rPr>
              <a:t>核；另外我们的服务器使用了超线程技术，所以提供</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倍于</a:t>
            </a:r>
            <a:r>
              <a:rPr lang="en-US" altLang="zh-CN" dirty="0" err="1">
                <a:latin typeface="楷体" panose="02010609060101010101" pitchFamily="49" charset="-122"/>
                <a:ea typeface="楷体" panose="02010609060101010101" pitchFamily="49" charset="-122"/>
              </a:rPr>
              <a:t>cpu</a:t>
            </a:r>
            <a:r>
              <a:rPr lang="zh-CN" altLang="en-US" dirty="0">
                <a:latin typeface="楷体" panose="02010609060101010101" pitchFamily="49" charset="-122"/>
                <a:ea typeface="楷体" panose="02010609060101010101" pitchFamily="49" charset="-122"/>
              </a:rPr>
              <a:t>的线程数。</a:t>
            </a:r>
            <a:endParaRPr lang="en-US" altLang="zh-CN" dirty="0">
              <a:latin typeface="楷体" panose="02010609060101010101" pitchFamily="49" charset="-122"/>
              <a:ea typeface="楷体" panose="02010609060101010101" pitchFamily="49" charset="-122"/>
            </a:endParaRPr>
          </a:p>
          <a:p>
            <a:pPr marL="0" indent="0">
              <a:buNone/>
            </a:pP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大内存节点现在并入集群，并配置有两个</a:t>
            </a:r>
            <a:r>
              <a:rPr lang="en-US" altLang="zh-CN" dirty="0" err="1">
                <a:latin typeface="楷体" panose="02010609060101010101" pitchFamily="49" charset="-122"/>
                <a:ea typeface="楷体" panose="02010609060101010101" pitchFamily="49" charset="-122"/>
              </a:rPr>
              <a:t>qos</a:t>
            </a:r>
            <a:r>
              <a:rPr lang="zh-CN" altLang="en-US" dirty="0">
                <a:latin typeface="楷体" panose="02010609060101010101" pitchFamily="49" charset="-122"/>
                <a:ea typeface="楷体" panose="02010609060101010101" pitchFamily="49" charset="-122"/>
              </a:rPr>
              <a:t>，一个</a:t>
            </a:r>
            <a:r>
              <a:rPr lang="en-US" altLang="zh-CN" dirty="0" err="1">
                <a:latin typeface="楷体" panose="02010609060101010101" pitchFamily="49" charset="-122"/>
                <a:ea typeface="楷体" panose="02010609060101010101" pitchFamily="49" charset="-122"/>
              </a:rPr>
              <a:t>qos</a:t>
            </a:r>
            <a:r>
              <a:rPr lang="zh-CN" altLang="en-US" dirty="0">
                <a:latin typeface="楷体" panose="02010609060101010101" pitchFamily="49" charset="-122"/>
                <a:ea typeface="楷体" panose="02010609060101010101" pitchFamily="49" charset="-122"/>
              </a:rPr>
              <a:t>为</a:t>
            </a:r>
            <a:r>
              <a:rPr lang="en-US" altLang="zh-CN" dirty="0" err="1">
                <a:latin typeface="楷体" panose="02010609060101010101" pitchFamily="49" charset="-122"/>
                <a:ea typeface="楷体" panose="02010609060101010101" pitchFamily="49" charset="-122"/>
              </a:rPr>
              <a:t>b_normal</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限制是</a:t>
            </a:r>
            <a:r>
              <a:rPr lang="en-US" altLang="zh-CN" dirty="0">
                <a:latin typeface="楷体" panose="02010609060101010101" pitchFamily="49" charset="-122"/>
                <a:ea typeface="楷体" panose="02010609060101010101" pitchFamily="49" charset="-122"/>
              </a:rPr>
              <a:t>2cpu</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256G</a:t>
            </a:r>
            <a:r>
              <a:rPr lang="zh-CN" altLang="en-US" dirty="0">
                <a:latin typeface="楷体" panose="02010609060101010101" pitchFamily="49" charset="-122"/>
                <a:ea typeface="楷体" panose="02010609060101010101" pitchFamily="49" charset="-122"/>
              </a:rPr>
              <a:t>内存。对应拥有一个</a:t>
            </a:r>
            <a:r>
              <a:rPr lang="en-US" altLang="zh-CN" dirty="0" err="1">
                <a:latin typeface="楷体" panose="02010609060101010101" pitchFamily="49" charset="-122"/>
                <a:ea typeface="楷体" panose="02010609060101010101" pitchFamily="49" charset="-122"/>
              </a:rPr>
              <a:t>b_fast</a:t>
            </a:r>
            <a:r>
              <a:rPr lang="zh-CN" altLang="en-US" dirty="0">
                <a:latin typeface="楷体" panose="02010609060101010101" pitchFamily="49" charset="-122"/>
                <a:ea typeface="楷体" panose="02010609060101010101" pitchFamily="49" charset="-122"/>
              </a:rPr>
              <a:t>的参数，该</a:t>
            </a:r>
            <a:r>
              <a:rPr lang="en-US" altLang="zh-CN" dirty="0" err="1">
                <a:latin typeface="楷体" panose="02010609060101010101" pitchFamily="49" charset="-122"/>
                <a:ea typeface="楷体" panose="02010609060101010101" pitchFamily="49" charset="-122"/>
              </a:rPr>
              <a:t>qos</a:t>
            </a:r>
            <a:r>
              <a:rPr lang="zh-CN" altLang="en-US" dirty="0">
                <a:latin typeface="楷体" panose="02010609060101010101" pitchFamily="49" charset="-122"/>
                <a:ea typeface="楷体" panose="02010609060101010101" pitchFamily="49" charset="-122"/>
              </a:rPr>
              <a:t>没有限制。</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8935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CC60D-B8B9-498A-AF35-82F11A07E403}"/>
              </a:ext>
            </a:extLst>
          </p:cNvPr>
          <p:cNvSpPr>
            <a:spLocks noGrp="1"/>
          </p:cNvSpPr>
          <p:nvPr>
            <p:ph type="title"/>
          </p:nvPr>
        </p:nvSpPr>
        <p:spPr>
          <a:xfrm>
            <a:off x="838200" y="111022"/>
            <a:ext cx="10166268" cy="748394"/>
          </a:xfrm>
        </p:spPr>
        <p:txBody>
          <a:bodyPr/>
          <a:lstStyle/>
          <a:p>
            <a:r>
              <a:rPr lang="zh-CN" altLang="en-US" b="1" dirty="0">
                <a:latin typeface="楷体" panose="02010609060101010101" pitchFamily="49" charset="-122"/>
                <a:ea typeface="楷体" panose="02010609060101010101" pitchFamily="49" charset="-122"/>
                <a:cs typeface="Times New Roman" panose="02020603050405020304" pitchFamily="18" charset="0"/>
              </a:rPr>
              <a:t>提交任务</a:t>
            </a:r>
          </a:p>
        </p:txBody>
      </p:sp>
      <p:sp>
        <p:nvSpPr>
          <p:cNvPr id="3" name="内容占位符 2">
            <a:extLst>
              <a:ext uri="{FF2B5EF4-FFF2-40B4-BE49-F238E27FC236}">
                <a16:creationId xmlns:a16="http://schemas.microsoft.com/office/drawing/2014/main" id="{4E6B479B-2020-46B1-9083-C813DAF894F2}"/>
              </a:ext>
            </a:extLst>
          </p:cNvPr>
          <p:cNvSpPr>
            <a:spLocks noGrp="1"/>
          </p:cNvSpPr>
          <p:nvPr>
            <p:ph idx="1"/>
          </p:nvPr>
        </p:nvSpPr>
        <p:spPr/>
        <p:txBody>
          <a:bodyPr/>
          <a:lstStyle/>
          <a:p>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种方式：</a:t>
            </a:r>
            <a:r>
              <a:rPr lang="en-US" altLang="zh-CN" dirty="0" err="1">
                <a:latin typeface="楷体" panose="02010609060101010101" pitchFamily="49" charset="-122"/>
                <a:ea typeface="楷体" panose="02010609060101010101" pitchFamily="49" charset="-122"/>
              </a:rPr>
              <a:t>srun</a:t>
            </a:r>
            <a:r>
              <a:rPr lang="en-US" altLang="zh-CN" dirty="0">
                <a:latin typeface="楷体" panose="02010609060101010101" pitchFamily="49" charset="-122"/>
                <a:ea typeface="楷体" panose="02010609060101010101" pitchFamily="49" charset="-122"/>
              </a:rPr>
              <a:t> / </a:t>
            </a:r>
            <a:r>
              <a:rPr lang="en-US" altLang="zh-CN" dirty="0" err="1">
                <a:latin typeface="楷体" panose="02010609060101010101" pitchFamily="49" charset="-122"/>
                <a:ea typeface="楷体" panose="02010609060101010101" pitchFamily="49" charset="-122"/>
              </a:rPr>
              <a:t>sbatch</a:t>
            </a:r>
            <a:r>
              <a:rPr lang="en-US" altLang="zh-CN" dirty="0">
                <a:latin typeface="楷体" panose="02010609060101010101" pitchFamily="49" charset="-122"/>
                <a:ea typeface="楷体" panose="02010609060101010101" pitchFamily="49" charset="-122"/>
              </a:rPr>
              <a:t> / </a:t>
            </a:r>
            <a:r>
              <a:rPr lang="en-US" altLang="zh-CN" dirty="0" err="1">
                <a:latin typeface="楷体" panose="02010609060101010101" pitchFamily="49" charset="-122"/>
                <a:ea typeface="楷体" panose="02010609060101010101" pitchFamily="49" charset="-122"/>
              </a:rPr>
              <a:t>salloc</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二者都是向任务队列末尾添加任务，相当于排队。当排到该任务时才能开始运行。</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en-US" altLang="zh-CN" dirty="0" err="1">
                <a:latin typeface="楷体" panose="02010609060101010101" pitchFamily="49" charset="-122"/>
                <a:ea typeface="楷体" panose="02010609060101010101" pitchFamily="49" charset="-122"/>
              </a:rPr>
              <a:t>Srun</a:t>
            </a:r>
            <a:r>
              <a:rPr lang="zh-CN" altLang="en-US" dirty="0">
                <a:latin typeface="楷体" panose="02010609060101010101" pitchFamily="49" charset="-122"/>
                <a:ea typeface="楷体" panose="02010609060101010101" pitchFamily="49" charset="-122"/>
              </a:rPr>
              <a:t>是前台运行，终止前台程序后任务撤销或终止。</a:t>
            </a:r>
            <a:endParaRPr lang="en-US" altLang="zh-CN" dirty="0">
              <a:latin typeface="楷体" panose="02010609060101010101" pitchFamily="49" charset="-122"/>
              <a:ea typeface="楷体" panose="02010609060101010101" pitchFamily="49" charset="-122"/>
            </a:endParaRPr>
          </a:p>
          <a:p>
            <a:r>
              <a:rPr lang="en-US" altLang="zh-CN" dirty="0" err="1">
                <a:latin typeface="楷体" panose="02010609060101010101" pitchFamily="49" charset="-122"/>
                <a:ea typeface="楷体" panose="02010609060101010101" pitchFamily="49" charset="-122"/>
              </a:rPr>
              <a:t>Sbatch</a:t>
            </a:r>
            <a:r>
              <a:rPr lang="zh-CN" altLang="en-US" dirty="0">
                <a:latin typeface="楷体" panose="02010609060101010101" pitchFamily="49" charset="-122"/>
                <a:ea typeface="楷体" panose="02010609060101010101" pitchFamily="49" charset="-122"/>
              </a:rPr>
              <a:t>是后台运行。</a:t>
            </a:r>
            <a:endParaRPr lang="en-US" altLang="zh-CN" dirty="0">
              <a:latin typeface="楷体" panose="02010609060101010101" pitchFamily="49" charset="-122"/>
              <a:ea typeface="楷体" panose="02010609060101010101" pitchFamily="49" charset="-122"/>
            </a:endParaRPr>
          </a:p>
          <a:p>
            <a:r>
              <a:rPr lang="en-US" altLang="zh-CN" dirty="0" err="1">
                <a:latin typeface="楷体" panose="02010609060101010101" pitchFamily="49" charset="-122"/>
                <a:ea typeface="楷体" panose="02010609060101010101" pitchFamily="49" charset="-122"/>
              </a:rPr>
              <a:t>Salloc</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是分配模式，</a:t>
            </a:r>
            <a:r>
              <a:rPr lang="zh-CN" altLang="en-US" dirty="0">
                <a:solidFill>
                  <a:srgbClr val="FF0000"/>
                </a:solidFill>
                <a:latin typeface="楷体" panose="02010609060101010101" pitchFamily="49" charset="-122"/>
                <a:ea typeface="楷体" panose="02010609060101010101" pitchFamily="49" charset="-122"/>
              </a:rPr>
              <a:t>分配一整个节点给某用户，不建议使用</a:t>
            </a:r>
            <a:r>
              <a:rPr lang="zh-CN" altLang="en-US"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06417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35CA32-BA08-4652-9354-6E74A1307A68}"/>
              </a:ext>
            </a:extLst>
          </p:cNvPr>
          <p:cNvSpPr/>
          <p:nvPr/>
        </p:nvSpPr>
        <p:spPr>
          <a:xfrm>
            <a:off x="2832516" y="2105687"/>
            <a:ext cx="5713605" cy="1862048"/>
          </a:xfrm>
          <a:prstGeom prst="rect">
            <a:avLst/>
          </a:prstGeom>
          <a:noFill/>
        </p:spPr>
        <p:txBody>
          <a:bodyPr wrap="square" lIns="91440" tIns="45720" rIns="91440" bIns="45720">
            <a:spAutoFit/>
          </a:bodyPr>
          <a:lstStyle/>
          <a:p>
            <a:pPr algn="ctr"/>
            <a:r>
              <a:rPr lang="en-US" altLang="zh-CN"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SRUN</a:t>
            </a:r>
            <a:endParaRPr lang="zh-CN" altLang="en-US"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551998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15509-12E2-405B-B915-46EF57F3B164}"/>
              </a:ext>
            </a:extLst>
          </p:cNvPr>
          <p:cNvSpPr>
            <a:spLocks noGrp="1"/>
          </p:cNvSpPr>
          <p:nvPr>
            <p:ph type="title"/>
          </p:nvPr>
        </p:nvSpPr>
        <p:spPr>
          <a:xfrm>
            <a:off x="838199" y="79131"/>
            <a:ext cx="10413023" cy="679573"/>
          </a:xfrm>
        </p:spPr>
        <p:txBody>
          <a:bodyPr>
            <a:normAutofit fontScale="90000"/>
          </a:bodyPr>
          <a:lstStyle/>
          <a:p>
            <a:r>
              <a:rPr lang="en-US" altLang="zh-CN" dirty="0">
                <a:latin typeface="楷体" panose="02010609060101010101" pitchFamily="49" charset="-122"/>
                <a:ea typeface="楷体" panose="02010609060101010101" pitchFamily="49" charset="-122"/>
              </a:rPr>
              <a:t>SRUN</a:t>
            </a:r>
            <a:r>
              <a:rPr lang="zh-CN" altLang="en-US" dirty="0">
                <a:latin typeface="楷体" panose="02010609060101010101" pitchFamily="49" charset="-122"/>
                <a:ea typeface="楷体" panose="02010609060101010101" pitchFamily="49" charset="-122"/>
              </a:rPr>
              <a:t>：交互式作业提交</a:t>
            </a:r>
          </a:p>
        </p:txBody>
      </p:sp>
      <p:sp>
        <p:nvSpPr>
          <p:cNvPr id="3" name="内容占位符 2">
            <a:extLst>
              <a:ext uri="{FF2B5EF4-FFF2-40B4-BE49-F238E27FC236}">
                <a16:creationId xmlns:a16="http://schemas.microsoft.com/office/drawing/2014/main" id="{9336E9EB-E17C-4232-92ED-540D7E23DD5A}"/>
              </a:ext>
            </a:extLst>
          </p:cNvPr>
          <p:cNvSpPr>
            <a:spLocks noGrp="1"/>
          </p:cNvSpPr>
          <p:nvPr>
            <p:ph idx="1"/>
          </p:nvPr>
        </p:nvSpPr>
        <p:spPr>
          <a:xfrm>
            <a:off x="838200" y="1131032"/>
            <a:ext cx="10515600" cy="5111505"/>
          </a:xfrm>
        </p:spPr>
        <p:txBody>
          <a:bodyPr>
            <a:normAutofit lnSpcReduction="10000"/>
          </a:bodyPr>
          <a:lstStyle/>
          <a:p>
            <a:r>
              <a:rPr lang="zh-CN" altLang="en-US" dirty="0">
                <a:latin typeface="楷体" panose="02010609060101010101" pitchFamily="49" charset="-122"/>
                <a:ea typeface="楷体" panose="02010609060101010101" pitchFamily="49" charset="-122"/>
              </a:rPr>
              <a:t>后面直接跟命令，如：</a:t>
            </a:r>
            <a:r>
              <a:rPr lang="en-US" altLang="zh-CN" dirty="0" err="1">
                <a:latin typeface="楷体" panose="02010609060101010101" pitchFamily="49" charset="-122"/>
                <a:ea typeface="楷体" panose="02010609060101010101" pitchFamily="49" charset="-122"/>
              </a:rPr>
              <a:t>srun</a:t>
            </a: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samtools</a:t>
            </a: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xxxx</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输出直接打印到屏幕上，类似于本机直接运行</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必要参数：</a:t>
            </a: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-c, --</a:t>
            </a:r>
            <a:r>
              <a:rPr lang="en-US" altLang="zh-CN" dirty="0" err="1">
                <a:latin typeface="楷体" panose="02010609060101010101" pitchFamily="49" charset="-122"/>
                <a:ea typeface="楷体" panose="02010609060101010101" pitchFamily="49" charset="-122"/>
              </a:rPr>
              <a:t>cpus</a:t>
            </a:r>
            <a:r>
              <a:rPr lang="en-US" altLang="zh-CN" dirty="0">
                <a:latin typeface="楷体" panose="02010609060101010101" pitchFamily="49" charset="-122"/>
                <a:ea typeface="楷体" panose="02010609060101010101" pitchFamily="49" charset="-122"/>
              </a:rPr>
              <a:t>-per-task=&lt;</a:t>
            </a:r>
            <a:r>
              <a:rPr lang="en-US" altLang="zh-CN" dirty="0" err="1">
                <a:latin typeface="楷体" panose="02010609060101010101" pitchFamily="49" charset="-122"/>
                <a:ea typeface="楷体" panose="02010609060101010101" pitchFamily="49" charset="-122"/>
              </a:rPr>
              <a:t>ncpus</a:t>
            </a:r>
            <a:r>
              <a:rPr lang="en-US" altLang="zh-CN" dirty="0">
                <a:latin typeface="楷体" panose="02010609060101010101" pitchFamily="49" charset="-122"/>
                <a:ea typeface="楷体" panose="02010609060101010101" pitchFamily="49" charset="-122"/>
              </a:rPr>
              <a:t>&gt;</a:t>
            </a:r>
          </a:p>
          <a:p>
            <a:pPr marL="0" indent="0">
              <a:buNone/>
            </a:pPr>
            <a:r>
              <a:rPr lang="en-US" altLang="zh-CN" dirty="0">
                <a:latin typeface="楷体" panose="02010609060101010101" pitchFamily="49" charset="-122"/>
                <a:ea typeface="楷体" panose="02010609060101010101" pitchFamily="49" charset="-122"/>
              </a:rPr>
              <a:t>--mem=&lt;size[units]&gt;</a:t>
            </a:r>
          </a:p>
          <a:p>
            <a:pPr marL="0" indent="0">
              <a:buNone/>
            </a:pPr>
            <a:r>
              <a:rPr lang="en-US" altLang="zh-CN" dirty="0">
                <a:latin typeface="楷体" panose="02010609060101010101" pitchFamily="49" charset="-122"/>
                <a:ea typeface="楷体" panose="02010609060101010101" pitchFamily="49" charset="-122"/>
              </a:rPr>
              <a:t>-q, --</a:t>
            </a:r>
            <a:r>
              <a:rPr lang="en-US" altLang="zh-CN" dirty="0" err="1">
                <a:latin typeface="楷体" panose="02010609060101010101" pitchFamily="49" charset="-122"/>
                <a:ea typeface="楷体" panose="02010609060101010101" pitchFamily="49" charset="-122"/>
              </a:rPr>
              <a:t>qos</a:t>
            </a:r>
            <a:r>
              <a:rPr lang="en-US" altLang="zh-CN" dirty="0">
                <a:latin typeface="楷体" panose="02010609060101010101" pitchFamily="49" charset="-122"/>
                <a:ea typeface="楷体" panose="02010609060101010101" pitchFamily="49" charset="-122"/>
              </a:rPr>
              <a:t>=&lt;</a:t>
            </a:r>
            <a:r>
              <a:rPr lang="en-US" altLang="zh-CN" dirty="0" err="1">
                <a:latin typeface="楷体" panose="02010609060101010101" pitchFamily="49" charset="-122"/>
                <a:ea typeface="楷体" panose="02010609060101010101" pitchFamily="49" charset="-122"/>
              </a:rPr>
              <a:t>qos</a:t>
            </a:r>
            <a:r>
              <a:rPr lang="en-US" altLang="zh-CN" dirty="0">
                <a:latin typeface="楷体" panose="02010609060101010101" pitchFamily="49" charset="-122"/>
                <a:ea typeface="楷体" panose="02010609060101010101" pitchFamily="49" charset="-122"/>
              </a:rPr>
              <a:t>&gt; </a:t>
            </a:r>
            <a:r>
              <a:rPr lang="en-US" altLang="zh-CN" dirty="0">
                <a:solidFill>
                  <a:srgbClr val="FF0000"/>
                </a:solidFill>
                <a:latin typeface="楷体" panose="02010609060101010101" pitchFamily="49" charset="-122"/>
                <a:ea typeface="楷体" panose="02010609060101010101" pitchFamily="49" charset="-122"/>
              </a:rPr>
              <a:t>normal/fast/debug</a:t>
            </a:r>
          </a:p>
          <a:p>
            <a:pPr marL="0" indent="0">
              <a:buNone/>
            </a:pPr>
            <a:r>
              <a:rPr lang="en-US" altLang="zh-CN" dirty="0">
                <a:latin typeface="楷体" panose="02010609060101010101" pitchFamily="49" charset="-122"/>
                <a:ea typeface="楷体" panose="02010609060101010101" pitchFamily="49" charset="-122"/>
              </a:rPr>
              <a:t>--part,</a:t>
            </a: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--partition=&lt; partition &gt;  </a:t>
            </a:r>
            <a:r>
              <a:rPr lang="en-US" altLang="zh-CN" b="1" dirty="0" err="1">
                <a:solidFill>
                  <a:srgbClr val="FF0000"/>
                </a:solidFill>
                <a:latin typeface="楷体" panose="02010609060101010101" pitchFamily="49" charset="-122"/>
                <a:ea typeface="楷体" panose="02010609060101010101" pitchFamily="49" charset="-122"/>
              </a:rPr>
              <a:t>pNormal</a:t>
            </a:r>
            <a:r>
              <a:rPr lang="en-US" altLang="zh-CN" b="1" dirty="0">
                <a:solidFill>
                  <a:srgbClr val="FF0000"/>
                </a:solidFill>
                <a:latin typeface="楷体" panose="02010609060101010101" pitchFamily="49" charset="-122"/>
                <a:ea typeface="楷体" panose="02010609060101010101" pitchFamily="49" charset="-122"/>
              </a:rPr>
              <a:t>/</a:t>
            </a:r>
            <a:r>
              <a:rPr lang="en-US" altLang="zh-CN" b="1" dirty="0" err="1">
                <a:solidFill>
                  <a:srgbClr val="FF0000"/>
                </a:solidFill>
                <a:latin typeface="楷体" panose="02010609060101010101" pitchFamily="49" charset="-122"/>
                <a:ea typeface="楷体" panose="02010609060101010101" pitchFamily="49" charset="-122"/>
              </a:rPr>
              <a:t>pBig</a:t>
            </a:r>
            <a:endParaRPr lang="en-US" altLang="zh-CN" b="1" dirty="0">
              <a:solidFill>
                <a:srgbClr val="FF0000"/>
              </a:solidFill>
              <a:latin typeface="楷体" panose="02010609060101010101" pitchFamily="49" charset="-122"/>
              <a:ea typeface="楷体" panose="02010609060101010101" pitchFamily="49" charset="-122"/>
            </a:endParaRPr>
          </a:p>
          <a:p>
            <a:pPr marL="0" indent="0">
              <a:buNone/>
            </a:pPr>
            <a:r>
              <a:rPr lang="zh-CN" altLang="en-US" dirty="0">
                <a:solidFill>
                  <a:srgbClr val="FF0000"/>
                </a:solidFill>
                <a:latin typeface="楷体" panose="02010609060101010101" pitchFamily="49" charset="-122"/>
                <a:ea typeface="楷体" panose="02010609060101010101" pitchFamily="49" charset="-122"/>
              </a:rPr>
              <a:t>若要使用</a:t>
            </a:r>
            <a:r>
              <a:rPr lang="en-US" altLang="zh-CN" dirty="0" err="1">
                <a:solidFill>
                  <a:srgbClr val="FF0000"/>
                </a:solidFill>
                <a:latin typeface="楷体" panose="02010609060101010101" pitchFamily="49" charset="-122"/>
                <a:ea typeface="楷体" panose="02010609060101010101" pitchFamily="49" charset="-122"/>
              </a:rPr>
              <a:t>b_normal</a:t>
            </a:r>
            <a:r>
              <a:rPr lang="zh-CN" altLang="en-US" dirty="0">
                <a:solidFill>
                  <a:srgbClr val="FF0000"/>
                </a:solidFill>
                <a:latin typeface="楷体" panose="02010609060101010101" pitchFamily="49" charset="-122"/>
                <a:ea typeface="楷体" panose="02010609060101010101" pitchFamily="49" charset="-122"/>
              </a:rPr>
              <a:t>或者</a:t>
            </a:r>
            <a:r>
              <a:rPr lang="en-US" altLang="zh-CN" dirty="0" err="1">
                <a:solidFill>
                  <a:srgbClr val="FF0000"/>
                </a:solidFill>
                <a:latin typeface="楷体" panose="02010609060101010101" pitchFamily="49" charset="-122"/>
                <a:ea typeface="楷体" panose="02010609060101010101" pitchFamily="49" charset="-122"/>
              </a:rPr>
              <a:t>b_fast</a:t>
            </a:r>
            <a:r>
              <a:rPr lang="en-US" altLang="zh-CN" dirty="0">
                <a:solidFill>
                  <a:srgbClr val="FF0000"/>
                </a:solidFill>
                <a:latin typeface="楷体" panose="02010609060101010101" pitchFamily="49" charset="-122"/>
                <a:ea typeface="楷体" panose="02010609060101010101" pitchFamily="49" charset="-122"/>
              </a:rPr>
              <a:t>,</a:t>
            </a:r>
            <a:r>
              <a:rPr lang="zh-CN" altLang="en-US" dirty="0">
                <a:solidFill>
                  <a:srgbClr val="FF0000"/>
                </a:solidFill>
                <a:latin typeface="楷体" panose="02010609060101010101" pitchFamily="49" charset="-122"/>
                <a:ea typeface="楷体" panose="02010609060101010101" pitchFamily="49" charset="-122"/>
              </a:rPr>
              <a:t>请务必指定</a:t>
            </a:r>
            <a:r>
              <a:rPr lang="en-US" altLang="zh-CN" dirty="0">
                <a:solidFill>
                  <a:srgbClr val="FF0000"/>
                </a:solidFill>
                <a:latin typeface="楷体" panose="02010609060101010101" pitchFamily="49" charset="-122"/>
                <a:ea typeface="楷体" panose="02010609060101010101" pitchFamily="49" charset="-122"/>
              </a:rPr>
              <a:t>-p</a:t>
            </a:r>
            <a:r>
              <a:rPr lang="zh-CN" altLang="en-US" dirty="0">
                <a:solidFill>
                  <a:srgbClr val="FF0000"/>
                </a:solidFill>
                <a:latin typeface="楷体" panose="02010609060101010101" pitchFamily="49" charset="-122"/>
                <a:ea typeface="楷体" panose="02010609060101010101" pitchFamily="49" charset="-122"/>
              </a:rPr>
              <a:t>参数为</a:t>
            </a:r>
            <a:r>
              <a:rPr lang="en-US" altLang="zh-CN" dirty="0" err="1">
                <a:solidFill>
                  <a:srgbClr val="FF0000"/>
                </a:solidFill>
                <a:latin typeface="楷体" panose="02010609060101010101" pitchFamily="49" charset="-122"/>
                <a:ea typeface="楷体" panose="02010609060101010101" pitchFamily="49" charset="-122"/>
              </a:rPr>
              <a:t>pBig</a:t>
            </a:r>
            <a:r>
              <a:rPr lang="en-US" altLang="zh-CN" dirty="0">
                <a:solidFill>
                  <a:srgbClr val="FF0000"/>
                </a:solidFill>
                <a:latin typeface="楷体" panose="02010609060101010101" pitchFamily="49" charset="-122"/>
                <a:ea typeface="楷体" panose="02010609060101010101" pitchFamily="49" charset="-122"/>
              </a:rPr>
              <a:t>;</a:t>
            </a:r>
          </a:p>
          <a:p>
            <a:pPr marL="0" indent="0">
              <a:buNone/>
            </a:pPr>
            <a:r>
              <a:rPr lang="zh-CN" altLang="en-US" dirty="0">
                <a:latin typeface="楷体" panose="02010609060101010101" pitchFamily="49" charset="-122"/>
                <a:ea typeface="楷体" panose="02010609060101010101" pitchFamily="49" charset="-122"/>
              </a:rPr>
              <a:t>示例：</a:t>
            </a:r>
            <a:endParaRPr lang="en-US" altLang="zh-CN" dirty="0">
              <a:latin typeface="楷体" panose="02010609060101010101" pitchFamily="49" charset="-122"/>
              <a:ea typeface="楷体" panose="02010609060101010101" pitchFamily="49" charset="-122"/>
            </a:endParaRPr>
          </a:p>
          <a:p>
            <a:pPr marL="0" indent="0">
              <a:buNone/>
            </a:pPr>
            <a:r>
              <a:rPr lang="en-US" altLang="zh-CN" dirty="0" err="1">
                <a:solidFill>
                  <a:srgbClr val="FF0000"/>
                </a:solidFill>
                <a:latin typeface="楷体" panose="02010609060101010101" pitchFamily="49" charset="-122"/>
                <a:ea typeface="楷体" panose="02010609060101010101" pitchFamily="49" charset="-122"/>
              </a:rPr>
              <a:t>srun</a:t>
            </a:r>
            <a:r>
              <a:rPr lang="en-US" altLang="zh-CN" dirty="0">
                <a:solidFill>
                  <a:srgbClr val="FF0000"/>
                </a:solidFill>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cpus</a:t>
            </a:r>
            <a:r>
              <a:rPr lang="en-US" altLang="zh-CN" dirty="0">
                <a:latin typeface="楷体" panose="02010609060101010101" pitchFamily="49" charset="-122"/>
                <a:ea typeface="楷体" panose="02010609060101010101" pitchFamily="49" charset="-122"/>
              </a:rPr>
              <a:t>-per-task=10 --mem=10 –</a:t>
            </a:r>
            <a:r>
              <a:rPr lang="en-US" altLang="zh-CN" dirty="0" err="1">
                <a:latin typeface="楷体" panose="02010609060101010101" pitchFamily="49" charset="-122"/>
                <a:ea typeface="楷体" panose="02010609060101010101" pitchFamily="49" charset="-122"/>
              </a:rPr>
              <a:t>qos</a:t>
            </a:r>
            <a:r>
              <a:rPr lang="en-US" altLang="zh-CN" dirty="0">
                <a:latin typeface="楷体" panose="02010609060101010101" pitchFamily="49" charset="-122"/>
                <a:ea typeface="楷体" panose="02010609060101010101" pitchFamily="49" charset="-122"/>
              </a:rPr>
              <a:t>=normal --partition=</a:t>
            </a:r>
            <a:r>
              <a:rPr lang="en-US" altLang="zh-CN" dirty="0" err="1">
                <a:latin typeface="楷体" panose="02010609060101010101" pitchFamily="49" charset="-122"/>
                <a:ea typeface="楷体" panose="02010609060101010101" pitchFamily="49" charset="-122"/>
              </a:rPr>
              <a:t>pNormal</a:t>
            </a:r>
            <a:r>
              <a:rPr lang="en-US" altLang="zh-CN" dirty="0">
                <a:latin typeface="楷体" panose="02010609060101010101" pitchFamily="49" charset="-122"/>
                <a:ea typeface="楷体" panose="02010609060101010101" pitchFamily="49" charset="-122"/>
              </a:rPr>
              <a:t> 1.sh</a:t>
            </a:r>
            <a:endParaRPr lang="en-US" altLang="zh-CN"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8432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35CA32-BA08-4652-9354-6E74A1307A68}"/>
              </a:ext>
            </a:extLst>
          </p:cNvPr>
          <p:cNvSpPr/>
          <p:nvPr/>
        </p:nvSpPr>
        <p:spPr>
          <a:xfrm>
            <a:off x="2832516" y="2105687"/>
            <a:ext cx="5713605" cy="1862048"/>
          </a:xfrm>
          <a:prstGeom prst="rect">
            <a:avLst/>
          </a:prstGeom>
          <a:noFill/>
        </p:spPr>
        <p:txBody>
          <a:bodyPr wrap="square" lIns="91440" tIns="45720" rIns="91440" bIns="45720">
            <a:spAutoFit/>
          </a:bodyPr>
          <a:lstStyle/>
          <a:p>
            <a:pPr algn="ctr"/>
            <a:r>
              <a:rPr lang="en-US" altLang="zh-CN"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SBATCH</a:t>
            </a:r>
            <a:endParaRPr lang="zh-CN" altLang="en-US"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37214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15509-12E2-405B-B915-46EF57F3B164}"/>
              </a:ext>
            </a:extLst>
          </p:cNvPr>
          <p:cNvSpPr>
            <a:spLocks noGrp="1"/>
          </p:cNvSpPr>
          <p:nvPr>
            <p:ph type="title"/>
          </p:nvPr>
        </p:nvSpPr>
        <p:spPr>
          <a:xfrm>
            <a:off x="838199" y="79131"/>
            <a:ext cx="10413023" cy="679573"/>
          </a:xfrm>
        </p:spPr>
        <p:txBody>
          <a:bodyPr>
            <a:normAutofit fontScale="90000"/>
          </a:bodyPr>
          <a:lstStyle/>
          <a:p>
            <a:r>
              <a:rPr lang="en-US" altLang="zh-CN" dirty="0">
                <a:latin typeface="楷体" panose="02010609060101010101" pitchFamily="49" charset="-122"/>
                <a:ea typeface="楷体" panose="02010609060101010101" pitchFamily="49" charset="-122"/>
              </a:rPr>
              <a:t>SBATCH</a:t>
            </a:r>
            <a:r>
              <a:rPr lang="zh-CN" altLang="en-US" dirty="0">
                <a:latin typeface="楷体" panose="02010609060101010101" pitchFamily="49" charset="-122"/>
                <a:ea typeface="楷体" panose="02010609060101010101" pitchFamily="49" charset="-122"/>
              </a:rPr>
              <a:t>：批量式作业提交</a:t>
            </a:r>
          </a:p>
        </p:txBody>
      </p:sp>
      <p:sp>
        <p:nvSpPr>
          <p:cNvPr id="3" name="内容占位符 2">
            <a:extLst>
              <a:ext uri="{FF2B5EF4-FFF2-40B4-BE49-F238E27FC236}">
                <a16:creationId xmlns:a16="http://schemas.microsoft.com/office/drawing/2014/main" id="{9336E9EB-E17C-4232-92ED-540D7E23DD5A}"/>
              </a:ext>
            </a:extLst>
          </p:cNvPr>
          <p:cNvSpPr>
            <a:spLocks noGrp="1"/>
          </p:cNvSpPr>
          <p:nvPr>
            <p:ph idx="1"/>
          </p:nvPr>
        </p:nvSpPr>
        <p:spPr>
          <a:xfrm>
            <a:off x="838200" y="1131032"/>
            <a:ext cx="10515600" cy="5439449"/>
          </a:xfrm>
        </p:spPr>
        <p:txBody>
          <a:bodyPr>
            <a:normAutofit lnSpcReduction="10000"/>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后面跟</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shell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脚本，如：</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srun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1.sh</a:t>
            </a:r>
          </a:p>
          <a:p>
            <a:pPr marL="0" indent="0">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1.sh</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需要存在下面几行来声明需要分配的资源和环境变量：</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#SBATCH -c 10 --mem 3G # 10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cpu</a:t>
            </a: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3G</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内存</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#SBATCH -o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run.sh.job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/0.sl.out #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标准输出存放位置</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#SBATCH -e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run.sh.job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/0.sl.err #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标准错误输出存放位置</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#SBATCH -D /data/00/user/user101/test   #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工作路径</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#SBATCH·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qos</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normal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根据程序目的更改对应策略</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#SBATCH   --partition=</a:t>
            </a:r>
            <a:r>
              <a:rPr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pNormal</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pBig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根据任务需求选择存储池</a:t>
            </a:r>
            <a:endPar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SBATCH  --get-user-env </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获得当前工作的环境变量，比如说</a:t>
            </a:r>
            <a:r>
              <a:rPr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conda</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创建的</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python3</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环境；无需每个命令行重新申明环境环境</a:t>
            </a:r>
          </a:p>
        </p:txBody>
      </p:sp>
    </p:spTree>
    <p:extLst>
      <p:ext uri="{BB962C8B-B14F-4D97-AF65-F5344CB8AC3E}">
        <p14:creationId xmlns:p14="http://schemas.microsoft.com/office/powerpoint/2010/main" val="2898240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15509-12E2-405B-B915-46EF57F3B164}"/>
              </a:ext>
            </a:extLst>
          </p:cNvPr>
          <p:cNvSpPr>
            <a:spLocks noGrp="1"/>
          </p:cNvSpPr>
          <p:nvPr>
            <p:ph type="title"/>
          </p:nvPr>
        </p:nvSpPr>
        <p:spPr>
          <a:xfrm>
            <a:off x="838199" y="79131"/>
            <a:ext cx="10413023" cy="679573"/>
          </a:xfrm>
        </p:spPr>
        <p:txBody>
          <a:bodyPr>
            <a:normAutofit fontScale="90000"/>
          </a:bodyPr>
          <a:lstStyle/>
          <a:p>
            <a:r>
              <a:rPr lang="en-US" altLang="zh-CN" dirty="0">
                <a:latin typeface="楷体" panose="02010609060101010101" pitchFamily="49" charset="-122"/>
                <a:ea typeface="楷体" panose="02010609060101010101" pitchFamily="49" charset="-122"/>
              </a:rPr>
              <a:t>SBATCH</a:t>
            </a:r>
            <a:r>
              <a:rPr lang="zh-CN" altLang="en-US" dirty="0">
                <a:latin typeface="楷体" panose="02010609060101010101" pitchFamily="49" charset="-122"/>
                <a:ea typeface="楷体" panose="02010609060101010101" pitchFamily="49" charset="-122"/>
              </a:rPr>
              <a:t>：批量式作业提交</a:t>
            </a:r>
          </a:p>
        </p:txBody>
      </p:sp>
      <p:sp>
        <p:nvSpPr>
          <p:cNvPr id="3" name="内容占位符 2">
            <a:extLst>
              <a:ext uri="{FF2B5EF4-FFF2-40B4-BE49-F238E27FC236}">
                <a16:creationId xmlns:a16="http://schemas.microsoft.com/office/drawing/2014/main" id="{9336E9EB-E17C-4232-92ED-540D7E23DD5A}"/>
              </a:ext>
            </a:extLst>
          </p:cNvPr>
          <p:cNvSpPr>
            <a:spLocks noGrp="1"/>
          </p:cNvSpPr>
          <p:nvPr>
            <p:ph idx="1"/>
          </p:nvPr>
        </p:nvSpPr>
        <p:spPr>
          <a:xfrm>
            <a:off x="838200" y="1131032"/>
            <a:ext cx="10515600" cy="5439449"/>
          </a:xfrm>
        </p:spPr>
        <p:txBody>
          <a:bodyPr>
            <a:norm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我们推荐使用存放在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data/01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下面的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slurm.10.buildJob.py</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来构建我们的任务，然后使用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slurm-20-submitJob.py</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来提交我们的任务；</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构建任务脚本参数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p>
          <a:p>
            <a:pPr marL="0" indent="0">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之后结果文件会输出到提供的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bash</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文件的路径下面生成一个文件夹，再使用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python3  slurm-20-submitJob.py  -d</a:t>
            </a: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outputfile</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来提交任务</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4F7E8A2D-2E4F-4CBB-A5E4-B6A76CC1EDBD}"/>
              </a:ext>
            </a:extLst>
          </p:cNvPr>
          <p:cNvPicPr>
            <a:picLocks noChangeAspect="1"/>
          </p:cNvPicPr>
          <p:nvPr/>
        </p:nvPicPr>
        <p:blipFill>
          <a:blip r:embed="rId2"/>
          <a:stretch>
            <a:fillRect/>
          </a:stretch>
        </p:blipFill>
        <p:spPr>
          <a:xfrm>
            <a:off x="1172503" y="2480578"/>
            <a:ext cx="9091986" cy="1640160"/>
          </a:xfrm>
          <a:prstGeom prst="rect">
            <a:avLst/>
          </a:prstGeom>
        </p:spPr>
      </p:pic>
      <p:pic>
        <p:nvPicPr>
          <p:cNvPr id="5" name="图片 4">
            <a:extLst>
              <a:ext uri="{FF2B5EF4-FFF2-40B4-BE49-F238E27FC236}">
                <a16:creationId xmlns:a16="http://schemas.microsoft.com/office/drawing/2014/main" id="{2AE62583-3BB5-4081-9DD5-2ADBF23ABD9A}"/>
              </a:ext>
            </a:extLst>
          </p:cNvPr>
          <p:cNvPicPr>
            <a:picLocks noChangeAspect="1"/>
          </p:cNvPicPr>
          <p:nvPr/>
        </p:nvPicPr>
        <p:blipFill>
          <a:blip r:embed="rId3"/>
          <a:stretch>
            <a:fillRect/>
          </a:stretch>
        </p:blipFill>
        <p:spPr>
          <a:xfrm>
            <a:off x="1172503" y="4248089"/>
            <a:ext cx="9205901" cy="1395182"/>
          </a:xfrm>
          <a:prstGeom prst="rect">
            <a:avLst/>
          </a:prstGeom>
        </p:spPr>
      </p:pic>
    </p:spTree>
    <p:extLst>
      <p:ext uri="{BB962C8B-B14F-4D97-AF65-F5344CB8AC3E}">
        <p14:creationId xmlns:p14="http://schemas.microsoft.com/office/powerpoint/2010/main" val="874426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4B8FD-69E0-4E0B-879C-45563CD15302}"/>
              </a:ext>
            </a:extLst>
          </p:cNvPr>
          <p:cNvSpPr>
            <a:spLocks noGrp="1"/>
          </p:cNvSpPr>
          <p:nvPr>
            <p:ph type="title"/>
          </p:nvPr>
        </p:nvSpPr>
        <p:spPr>
          <a:xfrm>
            <a:off x="838200" y="0"/>
            <a:ext cx="10360269" cy="829042"/>
          </a:xfrm>
        </p:spPr>
        <p:txBody>
          <a:bodyPr>
            <a:normAutofit/>
          </a:bodyPr>
          <a:lstStyle/>
          <a:p>
            <a:r>
              <a:rPr lang="en-US" altLang="zh-CN" dirty="0"/>
              <a:t>SBATCH</a:t>
            </a:r>
            <a:r>
              <a:rPr lang="zh-CN" altLang="en-US" dirty="0"/>
              <a:t>其他参数：</a:t>
            </a:r>
          </a:p>
        </p:txBody>
      </p:sp>
      <p:sp>
        <p:nvSpPr>
          <p:cNvPr id="3" name="内容占位符 2">
            <a:extLst>
              <a:ext uri="{FF2B5EF4-FFF2-40B4-BE49-F238E27FC236}">
                <a16:creationId xmlns:a16="http://schemas.microsoft.com/office/drawing/2014/main" id="{B47F933B-9F9F-4F95-8087-A5E56F8E33DA}"/>
              </a:ext>
            </a:extLst>
          </p:cNvPr>
          <p:cNvSpPr>
            <a:spLocks noGrp="1"/>
          </p:cNvSpPr>
          <p:nvPr>
            <p:ph idx="1"/>
          </p:nvPr>
        </p:nvSpPr>
        <p:spPr>
          <a:xfrm>
            <a:off x="838200" y="896816"/>
            <a:ext cx="10515600" cy="5961184"/>
          </a:xfrm>
        </p:spPr>
        <p:txBody>
          <a:bodyPr>
            <a:normAutofit fontScale="92500" lnSpcReduction="20000"/>
          </a:bodyPr>
          <a:lstStyle/>
          <a:p>
            <a:pPr>
              <a:lnSpc>
                <a:spcPct val="120000"/>
              </a:lnSpc>
            </a:pPr>
            <a:r>
              <a:rPr lang="en-US" altLang="zh-CN" sz="1600" dirty="0">
                <a:latin typeface="楷体" panose="02010609060101010101" pitchFamily="49" charset="-122"/>
                <a:ea typeface="楷体" panose="02010609060101010101" pitchFamily="49" charset="-122"/>
              </a:rPr>
              <a:t>--help              # </a:t>
            </a:r>
            <a:r>
              <a:rPr lang="zh-CN" altLang="en-US" sz="1600" dirty="0">
                <a:latin typeface="楷体" panose="02010609060101010101" pitchFamily="49" charset="-122"/>
                <a:ea typeface="楷体" panose="02010609060101010101" pitchFamily="49" charset="-122"/>
              </a:rPr>
              <a:t>显示帮助信息；</a:t>
            </a:r>
          </a:p>
          <a:p>
            <a:pPr>
              <a:lnSpc>
                <a:spcPct val="120000"/>
              </a:lnSpc>
            </a:pPr>
            <a:r>
              <a:rPr lang="en-US" altLang="zh-CN" sz="1600" dirty="0">
                <a:latin typeface="楷体" panose="02010609060101010101" pitchFamily="49" charset="-122"/>
                <a:ea typeface="楷体" panose="02010609060101010101" pitchFamily="49" charset="-122"/>
              </a:rPr>
              <a:t>-A &lt;account&gt;        # </a:t>
            </a:r>
            <a:r>
              <a:rPr lang="zh-CN" altLang="en-US" sz="1600" dirty="0">
                <a:latin typeface="楷体" panose="02010609060101010101" pitchFamily="49" charset="-122"/>
                <a:ea typeface="楷体" panose="02010609060101010101" pitchFamily="49" charset="-122"/>
              </a:rPr>
              <a:t>指定计费账户；</a:t>
            </a:r>
          </a:p>
          <a:p>
            <a:pPr>
              <a:lnSpc>
                <a:spcPct val="120000"/>
              </a:lnSpc>
            </a:pPr>
            <a:r>
              <a:rPr lang="en-US" altLang="zh-CN" sz="1600" dirty="0">
                <a:latin typeface="楷体" panose="02010609060101010101" pitchFamily="49" charset="-122"/>
                <a:ea typeface="楷体" panose="02010609060101010101" pitchFamily="49" charset="-122"/>
              </a:rPr>
              <a:t>-D, --</a:t>
            </a:r>
            <a:r>
              <a:rPr lang="en-US" altLang="zh-CN" sz="1600" dirty="0" err="1">
                <a:latin typeface="楷体" panose="02010609060101010101" pitchFamily="49" charset="-122"/>
                <a:ea typeface="楷体" panose="02010609060101010101" pitchFamily="49" charset="-122"/>
              </a:rPr>
              <a:t>chdir</a:t>
            </a:r>
            <a:r>
              <a:rPr lang="en-US" altLang="zh-CN" sz="1600" dirty="0">
                <a:latin typeface="楷体" panose="02010609060101010101" pitchFamily="49" charset="-122"/>
                <a:ea typeface="楷体" panose="02010609060101010101" pitchFamily="49" charset="-122"/>
              </a:rPr>
              <a:t>=&lt;directory&gt;      # </a:t>
            </a:r>
            <a:r>
              <a:rPr lang="zh-CN" altLang="en-US" sz="1600" dirty="0">
                <a:latin typeface="楷体" panose="02010609060101010101" pitchFamily="49" charset="-122"/>
                <a:ea typeface="楷体" panose="02010609060101010101" pitchFamily="49" charset="-122"/>
              </a:rPr>
              <a:t>指定工作目录；</a:t>
            </a:r>
          </a:p>
          <a:p>
            <a:pPr>
              <a:lnSpc>
                <a:spcPct val="120000"/>
              </a:lnSpc>
            </a:pPr>
            <a:r>
              <a:rPr lang="en-US" altLang="zh-CN" sz="1600" dirty="0">
                <a:latin typeface="楷体" panose="02010609060101010101" pitchFamily="49" charset="-122"/>
                <a:ea typeface="楷体" panose="02010609060101010101" pitchFamily="49" charset="-122"/>
              </a:rPr>
              <a:t>--get-user-env        # </a:t>
            </a:r>
            <a:r>
              <a:rPr lang="zh-CN" altLang="en-US" sz="1600" dirty="0">
                <a:latin typeface="楷体" panose="02010609060101010101" pitchFamily="49" charset="-122"/>
                <a:ea typeface="楷体" panose="02010609060101010101" pitchFamily="49" charset="-122"/>
              </a:rPr>
              <a:t>获取当前的环境变量；</a:t>
            </a:r>
          </a:p>
          <a:p>
            <a:pPr>
              <a:lnSpc>
                <a:spcPct val="120000"/>
              </a:lnSpc>
            </a:pPr>
            <a:r>
              <a:rPr lang="en-US" altLang="zh-CN"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gres</a:t>
            </a:r>
            <a:r>
              <a:rPr lang="en-US" altLang="zh-CN" sz="1600" dirty="0">
                <a:latin typeface="楷体" panose="02010609060101010101" pitchFamily="49" charset="-122"/>
                <a:ea typeface="楷体" panose="02010609060101010101" pitchFamily="49" charset="-122"/>
              </a:rPr>
              <a:t>=&lt;list&gt;        # </a:t>
            </a:r>
            <a:r>
              <a:rPr lang="zh-CN" altLang="en-US" sz="1600" dirty="0">
                <a:latin typeface="楷体" panose="02010609060101010101" pitchFamily="49" charset="-122"/>
                <a:ea typeface="楷体" panose="02010609060101010101" pitchFamily="49" charset="-122"/>
              </a:rPr>
              <a:t>使用</a:t>
            </a:r>
            <a:r>
              <a:rPr lang="en-US" altLang="zh-CN" sz="1600" dirty="0" err="1">
                <a:latin typeface="楷体" panose="02010609060101010101" pitchFamily="49" charset="-122"/>
                <a:ea typeface="楷体" panose="02010609060101010101" pitchFamily="49" charset="-122"/>
              </a:rPr>
              <a:t>gpu</a:t>
            </a:r>
            <a:r>
              <a:rPr lang="zh-CN" altLang="en-US" sz="1600" dirty="0">
                <a:latin typeface="楷体" panose="02010609060101010101" pitchFamily="49" charset="-122"/>
                <a:ea typeface="楷体" panose="02010609060101010101" pitchFamily="49" charset="-122"/>
              </a:rPr>
              <a:t>这类资源，如申请两块</a:t>
            </a:r>
            <a:r>
              <a:rPr lang="en-US" altLang="zh-CN" sz="1600" dirty="0" err="1">
                <a:latin typeface="楷体" panose="02010609060101010101" pitchFamily="49" charset="-122"/>
                <a:ea typeface="楷体" panose="02010609060101010101" pitchFamily="49" charset="-122"/>
              </a:rPr>
              <a:t>gpu</a:t>
            </a:r>
            <a:r>
              <a:rPr lang="zh-CN" altLang="en-US" sz="1600" dirty="0">
                <a:latin typeface="楷体" panose="02010609060101010101" pitchFamily="49" charset="-122"/>
                <a:ea typeface="楷体" panose="02010609060101010101" pitchFamily="49" charset="-122"/>
              </a:rPr>
              <a:t>则</a:t>
            </a:r>
            <a:r>
              <a:rPr lang="en-US" altLang="zh-CN"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gres</a:t>
            </a:r>
            <a:r>
              <a:rPr lang="en-US" altLang="zh-CN" sz="1600" dirty="0">
                <a:latin typeface="楷体" panose="02010609060101010101" pitchFamily="49" charset="-122"/>
                <a:ea typeface="楷体" panose="02010609060101010101" pitchFamily="49" charset="-122"/>
              </a:rPr>
              <a:t>=gpu:2</a:t>
            </a:r>
          </a:p>
          <a:p>
            <a:pPr>
              <a:lnSpc>
                <a:spcPct val="120000"/>
              </a:lnSpc>
            </a:pPr>
            <a:r>
              <a:rPr lang="en-US" altLang="zh-CN" sz="1600" dirty="0">
                <a:latin typeface="楷体" panose="02010609060101010101" pitchFamily="49" charset="-122"/>
                <a:ea typeface="楷体" panose="02010609060101010101" pitchFamily="49" charset="-122"/>
              </a:rPr>
              <a:t>-J, --job-name=&lt;jobname&gt;    # </a:t>
            </a:r>
            <a:r>
              <a:rPr lang="zh-CN" altLang="en-US" sz="1600" dirty="0">
                <a:latin typeface="楷体" panose="02010609060101010101" pitchFamily="49" charset="-122"/>
                <a:ea typeface="楷体" panose="02010609060101010101" pitchFamily="49" charset="-122"/>
              </a:rPr>
              <a:t>指定该作业的作业名；</a:t>
            </a:r>
          </a:p>
          <a:p>
            <a:pPr>
              <a:lnSpc>
                <a:spcPct val="120000"/>
              </a:lnSpc>
            </a:pPr>
            <a:r>
              <a:rPr lang="en-US" altLang="zh-CN" sz="1600" dirty="0">
                <a:latin typeface="楷体" panose="02010609060101010101" pitchFamily="49" charset="-122"/>
                <a:ea typeface="楷体" panose="02010609060101010101" pitchFamily="49" charset="-122"/>
              </a:rPr>
              <a:t>--mail-type=&lt;type&gt;    # </a:t>
            </a:r>
            <a:r>
              <a:rPr lang="zh-CN" altLang="en-US" sz="1600" dirty="0">
                <a:latin typeface="楷体" panose="02010609060101010101" pitchFamily="49" charset="-122"/>
                <a:ea typeface="楷体" panose="02010609060101010101" pitchFamily="49" charset="-122"/>
              </a:rPr>
              <a:t>指定状态发生时，发送邮件通知，有效种类为（</a:t>
            </a:r>
            <a:r>
              <a:rPr lang="en-US" altLang="zh-CN" sz="1600" dirty="0">
                <a:latin typeface="楷体" panose="02010609060101010101" pitchFamily="49" charset="-122"/>
                <a:ea typeface="楷体" panose="02010609060101010101" pitchFamily="49" charset="-122"/>
              </a:rPr>
              <a:t>NONE, BEGIN, END, FAIL, REQUEUE, ALL</a:t>
            </a:r>
            <a:r>
              <a:rPr lang="zh-CN" altLang="en-US" sz="1600" dirty="0">
                <a:latin typeface="楷体" panose="02010609060101010101" pitchFamily="49" charset="-122"/>
                <a:ea typeface="楷体" panose="02010609060101010101" pitchFamily="49" charset="-122"/>
              </a:rPr>
              <a:t>）；</a:t>
            </a:r>
          </a:p>
          <a:p>
            <a:pPr>
              <a:lnSpc>
                <a:spcPct val="120000"/>
              </a:lnSpc>
            </a:pPr>
            <a:r>
              <a:rPr lang="en-US" altLang="zh-CN" sz="1600" dirty="0">
                <a:latin typeface="楷体" panose="02010609060101010101" pitchFamily="49" charset="-122"/>
                <a:ea typeface="楷体" panose="02010609060101010101" pitchFamily="49" charset="-122"/>
              </a:rPr>
              <a:t>--mail-user=&lt;user&gt;    # </a:t>
            </a:r>
            <a:r>
              <a:rPr lang="zh-CN" altLang="en-US" sz="1600" dirty="0">
                <a:latin typeface="楷体" panose="02010609060101010101" pitchFamily="49" charset="-122"/>
                <a:ea typeface="楷体" panose="02010609060101010101" pitchFamily="49" charset="-122"/>
              </a:rPr>
              <a:t>发送给指定邮箱；</a:t>
            </a:r>
          </a:p>
          <a:p>
            <a:pPr>
              <a:lnSpc>
                <a:spcPct val="120000"/>
              </a:lnSpc>
            </a:pPr>
            <a:r>
              <a:rPr lang="en-US" altLang="zh-CN" sz="1600" dirty="0">
                <a:latin typeface="楷体" panose="02010609060101010101" pitchFamily="49" charset="-122"/>
                <a:ea typeface="楷体" panose="02010609060101010101" pitchFamily="49" charset="-122"/>
              </a:rPr>
              <a:t>-n, --</a:t>
            </a:r>
            <a:r>
              <a:rPr lang="en-US" altLang="zh-CN" sz="1600" dirty="0" err="1">
                <a:latin typeface="楷体" panose="02010609060101010101" pitchFamily="49" charset="-122"/>
                <a:ea typeface="楷体" panose="02010609060101010101" pitchFamily="49" charset="-122"/>
              </a:rPr>
              <a:t>ntasks</a:t>
            </a:r>
            <a:r>
              <a:rPr lang="en-US" altLang="zh-CN" sz="1600" dirty="0">
                <a:latin typeface="楷体" panose="02010609060101010101" pitchFamily="49" charset="-122"/>
                <a:ea typeface="楷体" panose="02010609060101010101" pitchFamily="49" charset="-122"/>
              </a:rPr>
              <a:t>=&lt;number&gt;    # </a:t>
            </a:r>
            <a:r>
              <a:rPr lang="en-US" altLang="zh-CN" sz="1600" dirty="0" err="1">
                <a:latin typeface="楷体" panose="02010609060101010101" pitchFamily="49" charset="-122"/>
                <a:ea typeface="楷体" panose="02010609060101010101" pitchFamily="49" charset="-122"/>
              </a:rPr>
              <a:t>sbatch</a:t>
            </a:r>
            <a:r>
              <a:rPr lang="zh-CN" altLang="en-US" sz="1600" dirty="0">
                <a:latin typeface="楷体" panose="02010609060101010101" pitchFamily="49" charset="-122"/>
                <a:ea typeface="楷体" panose="02010609060101010101" pitchFamily="49" charset="-122"/>
              </a:rPr>
              <a:t>并不会执行任务，当需要申请相应的资源来运行脚本，默认情况下一个任务一个核心，</a:t>
            </a:r>
            <a:r>
              <a:rPr lang="en-US" altLang="zh-CN"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cpus</a:t>
            </a:r>
            <a:r>
              <a:rPr lang="en-US" altLang="zh-CN" sz="1600" dirty="0">
                <a:latin typeface="楷体" panose="02010609060101010101" pitchFamily="49" charset="-122"/>
                <a:ea typeface="楷体" panose="02010609060101010101" pitchFamily="49" charset="-122"/>
              </a:rPr>
              <a:t>-per-task</a:t>
            </a:r>
            <a:r>
              <a:rPr lang="zh-CN" altLang="en-US" sz="1600" dirty="0">
                <a:latin typeface="楷体" panose="02010609060101010101" pitchFamily="49" charset="-122"/>
                <a:ea typeface="楷体" panose="02010609060101010101" pitchFamily="49" charset="-122"/>
              </a:rPr>
              <a:t>参数可以修改该默认值；</a:t>
            </a:r>
          </a:p>
          <a:p>
            <a:pPr>
              <a:lnSpc>
                <a:spcPct val="120000"/>
              </a:lnSpc>
            </a:pPr>
            <a:r>
              <a:rPr lang="en-US" altLang="zh-CN" sz="1600" dirty="0">
                <a:latin typeface="楷体" panose="02010609060101010101" pitchFamily="49" charset="-122"/>
                <a:ea typeface="楷体" panose="02010609060101010101" pitchFamily="49" charset="-122"/>
              </a:rPr>
              <a:t>-c, --</a:t>
            </a:r>
            <a:r>
              <a:rPr lang="en-US" altLang="zh-CN" sz="1600" dirty="0" err="1">
                <a:latin typeface="楷体" panose="02010609060101010101" pitchFamily="49" charset="-122"/>
                <a:ea typeface="楷体" panose="02010609060101010101" pitchFamily="49" charset="-122"/>
              </a:rPr>
              <a:t>cpus</a:t>
            </a:r>
            <a:r>
              <a:rPr lang="en-US" altLang="zh-CN" sz="1600" dirty="0">
                <a:latin typeface="楷体" panose="02010609060101010101" pitchFamily="49" charset="-122"/>
                <a:ea typeface="楷体" panose="02010609060101010101" pitchFamily="49" charset="-122"/>
              </a:rPr>
              <a:t>-per-task=&lt;</a:t>
            </a:r>
            <a:r>
              <a:rPr lang="en-US" altLang="zh-CN" sz="1600" dirty="0" err="1">
                <a:latin typeface="楷体" panose="02010609060101010101" pitchFamily="49" charset="-122"/>
                <a:ea typeface="楷体" panose="02010609060101010101" pitchFamily="49" charset="-122"/>
              </a:rPr>
              <a:t>ncpus</a:t>
            </a:r>
            <a:r>
              <a:rPr lang="en-US" altLang="zh-CN" sz="1600" dirty="0">
                <a:latin typeface="楷体" panose="02010609060101010101" pitchFamily="49" charset="-122"/>
                <a:ea typeface="楷体" panose="02010609060101010101" pitchFamily="49" charset="-122"/>
              </a:rPr>
              <a:t>&gt;    # </a:t>
            </a:r>
            <a:r>
              <a:rPr lang="zh-CN" altLang="en-US" sz="1600" dirty="0">
                <a:latin typeface="楷体" panose="02010609060101010101" pitchFamily="49" charset="-122"/>
                <a:ea typeface="楷体" panose="02010609060101010101" pitchFamily="49" charset="-122"/>
              </a:rPr>
              <a:t>每个任务所需要的核心数，默认为</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a:t>
            </a:r>
          </a:p>
          <a:p>
            <a:pPr>
              <a:lnSpc>
                <a:spcPct val="120000"/>
              </a:lnSpc>
            </a:pPr>
            <a:r>
              <a:rPr lang="en-US" altLang="zh-CN"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ntasks</a:t>
            </a:r>
            <a:r>
              <a:rPr lang="en-US" altLang="zh-CN" sz="1600" dirty="0">
                <a:latin typeface="楷体" panose="02010609060101010101" pitchFamily="49" charset="-122"/>
                <a:ea typeface="楷体" panose="02010609060101010101" pitchFamily="49" charset="-122"/>
              </a:rPr>
              <a:t>-per-node=&lt;</a:t>
            </a:r>
            <a:r>
              <a:rPr lang="en-US" altLang="zh-CN" sz="1600" dirty="0" err="1">
                <a:latin typeface="楷体" panose="02010609060101010101" pitchFamily="49" charset="-122"/>
                <a:ea typeface="楷体" panose="02010609060101010101" pitchFamily="49" charset="-122"/>
              </a:rPr>
              <a:t>ntasks</a:t>
            </a:r>
            <a:r>
              <a:rPr lang="en-US" altLang="zh-CN" sz="1600" dirty="0">
                <a:latin typeface="楷体" panose="02010609060101010101" pitchFamily="49" charset="-122"/>
                <a:ea typeface="楷体" panose="02010609060101010101" pitchFamily="49" charset="-122"/>
              </a:rPr>
              <a:t>&gt;    # </a:t>
            </a:r>
            <a:r>
              <a:rPr lang="zh-CN" altLang="en-US" sz="1600" dirty="0">
                <a:latin typeface="楷体" panose="02010609060101010101" pitchFamily="49" charset="-122"/>
                <a:ea typeface="楷体" panose="02010609060101010101" pitchFamily="49" charset="-122"/>
              </a:rPr>
              <a:t>每个节点的任务数，</a:t>
            </a:r>
            <a:r>
              <a:rPr lang="en-US" altLang="zh-CN"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ntasks</a:t>
            </a:r>
            <a:r>
              <a:rPr lang="zh-CN" altLang="en-US" sz="1600" dirty="0">
                <a:latin typeface="楷体" panose="02010609060101010101" pitchFamily="49" charset="-122"/>
                <a:ea typeface="楷体" panose="02010609060101010101" pitchFamily="49" charset="-122"/>
              </a:rPr>
              <a:t>参数的优先级高于该参数，如果使用</a:t>
            </a:r>
            <a:r>
              <a:rPr lang="en-US" altLang="zh-CN"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ntasks</a:t>
            </a:r>
            <a:r>
              <a:rPr lang="zh-CN" altLang="en-US" sz="1600" dirty="0">
                <a:latin typeface="楷体" panose="02010609060101010101" pitchFamily="49" charset="-122"/>
                <a:ea typeface="楷体" panose="02010609060101010101" pitchFamily="49" charset="-122"/>
              </a:rPr>
              <a:t>这个参数，那么将会变为每个节点最多运行的任务数；</a:t>
            </a:r>
          </a:p>
          <a:p>
            <a:pPr>
              <a:lnSpc>
                <a:spcPct val="120000"/>
              </a:lnSpc>
            </a:pPr>
            <a:r>
              <a:rPr lang="en-US" altLang="zh-CN" sz="1600" dirty="0">
                <a:latin typeface="楷体" panose="02010609060101010101" pitchFamily="49" charset="-122"/>
                <a:ea typeface="楷体" panose="02010609060101010101" pitchFamily="49" charset="-122"/>
              </a:rPr>
              <a:t>-o, --output=&lt;filename pattern&gt;    # </a:t>
            </a:r>
            <a:r>
              <a:rPr lang="zh-CN" altLang="en-US" sz="1600" dirty="0">
                <a:latin typeface="楷体" panose="02010609060101010101" pitchFamily="49" charset="-122"/>
                <a:ea typeface="楷体" panose="02010609060101010101" pitchFamily="49" charset="-122"/>
              </a:rPr>
              <a:t>输出文件，作业脚本中的输出将会输出到该文件；</a:t>
            </a:r>
          </a:p>
          <a:p>
            <a:pPr>
              <a:lnSpc>
                <a:spcPct val="120000"/>
              </a:lnSpc>
            </a:pPr>
            <a:r>
              <a:rPr lang="en-US" altLang="zh-CN" sz="1600" dirty="0">
                <a:latin typeface="楷体" panose="02010609060101010101" pitchFamily="49" charset="-122"/>
                <a:ea typeface="楷体" panose="02010609060101010101" pitchFamily="49" charset="-122"/>
              </a:rPr>
              <a:t>-p, --partition=&lt;</a:t>
            </a:r>
            <a:r>
              <a:rPr lang="en-US" altLang="zh-CN" sz="1600" dirty="0" err="1">
                <a:latin typeface="楷体" panose="02010609060101010101" pitchFamily="49" charset="-122"/>
                <a:ea typeface="楷体" panose="02010609060101010101" pitchFamily="49" charset="-122"/>
              </a:rPr>
              <a:t>partition_names</a:t>
            </a:r>
            <a:r>
              <a:rPr lang="en-US" altLang="zh-CN" sz="1600" dirty="0">
                <a:latin typeface="楷体" panose="02010609060101010101" pitchFamily="49" charset="-122"/>
                <a:ea typeface="楷体" panose="02010609060101010101" pitchFamily="49" charset="-122"/>
              </a:rPr>
              <a:t>&gt;    # </a:t>
            </a:r>
            <a:r>
              <a:rPr lang="zh-CN" altLang="en-US" sz="1600" dirty="0">
                <a:latin typeface="楷体" panose="02010609060101010101" pitchFamily="49" charset="-122"/>
                <a:ea typeface="楷体" panose="02010609060101010101" pitchFamily="49" charset="-122"/>
              </a:rPr>
              <a:t>将作业提交到对应分区（运算池）；</a:t>
            </a:r>
          </a:p>
          <a:p>
            <a:pPr>
              <a:lnSpc>
                <a:spcPct val="120000"/>
              </a:lnSpc>
            </a:pPr>
            <a:r>
              <a:rPr lang="en-US" altLang="zh-CN" sz="1600" dirty="0">
                <a:latin typeface="楷体" panose="02010609060101010101" pitchFamily="49" charset="-122"/>
                <a:ea typeface="楷体" panose="02010609060101010101" pitchFamily="49" charset="-122"/>
              </a:rPr>
              <a:t>-q, --</a:t>
            </a:r>
            <a:r>
              <a:rPr lang="en-US" altLang="zh-CN" sz="1600" dirty="0" err="1">
                <a:latin typeface="楷体" panose="02010609060101010101" pitchFamily="49" charset="-122"/>
                <a:ea typeface="楷体" panose="02010609060101010101" pitchFamily="49" charset="-122"/>
              </a:rPr>
              <a:t>qos</a:t>
            </a:r>
            <a:r>
              <a:rPr lang="en-US" altLang="zh-CN" sz="1600" dirty="0">
                <a:latin typeface="楷体" panose="02010609060101010101" pitchFamily="49" charset="-122"/>
                <a:ea typeface="楷体" panose="02010609060101010101" pitchFamily="49" charset="-122"/>
              </a:rPr>
              <a:t>=&lt;</a:t>
            </a:r>
            <a:r>
              <a:rPr lang="en-US" altLang="zh-CN" sz="1600" dirty="0" err="1">
                <a:latin typeface="楷体" panose="02010609060101010101" pitchFamily="49" charset="-122"/>
                <a:ea typeface="楷体" panose="02010609060101010101" pitchFamily="49" charset="-122"/>
              </a:rPr>
              <a:t>qos</a:t>
            </a:r>
            <a:r>
              <a:rPr lang="en-US" altLang="zh-CN" sz="1600" dirty="0">
                <a:latin typeface="楷体" panose="02010609060101010101" pitchFamily="49" charset="-122"/>
                <a:ea typeface="楷体" panose="02010609060101010101" pitchFamily="49" charset="-122"/>
              </a:rPr>
              <a:t>&gt;        # </a:t>
            </a:r>
            <a:r>
              <a:rPr lang="zh-CN" altLang="en-US" sz="1600" dirty="0">
                <a:latin typeface="楷体" panose="02010609060101010101" pitchFamily="49" charset="-122"/>
                <a:ea typeface="楷体" panose="02010609060101010101" pitchFamily="49" charset="-122"/>
              </a:rPr>
              <a:t>指定</a:t>
            </a:r>
            <a:r>
              <a:rPr lang="en-US" altLang="zh-CN" sz="1600" dirty="0">
                <a:latin typeface="楷体" panose="02010609060101010101" pitchFamily="49" charset="-122"/>
                <a:ea typeface="楷体" panose="02010609060101010101" pitchFamily="49" charset="-122"/>
              </a:rPr>
              <a:t>QOS</a:t>
            </a:r>
            <a:r>
              <a:rPr lang="zh-CN" altLang="en-US" sz="1600" dirty="0">
                <a:latin typeface="楷体" panose="02010609060101010101" pitchFamily="49" charset="-122"/>
                <a:ea typeface="楷体" panose="02010609060101010101" pitchFamily="49" charset="-122"/>
              </a:rPr>
              <a:t>；</a:t>
            </a:r>
          </a:p>
          <a:p>
            <a:pPr>
              <a:lnSpc>
                <a:spcPct val="120000"/>
              </a:lnSpc>
            </a:pPr>
            <a:r>
              <a:rPr lang="en-US" altLang="zh-CN" sz="1600" dirty="0">
                <a:latin typeface="楷体" panose="02010609060101010101" pitchFamily="49" charset="-122"/>
                <a:ea typeface="楷体" panose="02010609060101010101" pitchFamily="49" charset="-122"/>
              </a:rPr>
              <a:t>-t, --time=&lt;time&gt;    # </a:t>
            </a:r>
            <a:r>
              <a:rPr lang="zh-CN" altLang="en-US" sz="1600" dirty="0">
                <a:latin typeface="楷体" panose="02010609060101010101" pitchFamily="49" charset="-122"/>
                <a:ea typeface="楷体" panose="02010609060101010101" pitchFamily="49" charset="-122"/>
              </a:rPr>
              <a:t>设置限定时间；</a:t>
            </a:r>
          </a:p>
        </p:txBody>
      </p:sp>
    </p:spTree>
    <p:extLst>
      <p:ext uri="{BB962C8B-B14F-4D97-AF65-F5344CB8AC3E}">
        <p14:creationId xmlns:p14="http://schemas.microsoft.com/office/powerpoint/2010/main" val="1451106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35CA32-BA08-4652-9354-6E74A1307A68}"/>
              </a:ext>
            </a:extLst>
          </p:cNvPr>
          <p:cNvSpPr/>
          <p:nvPr/>
        </p:nvSpPr>
        <p:spPr>
          <a:xfrm>
            <a:off x="2832516" y="2105687"/>
            <a:ext cx="5713605" cy="1862048"/>
          </a:xfrm>
          <a:prstGeom prst="rect">
            <a:avLst/>
          </a:prstGeom>
          <a:noFill/>
        </p:spPr>
        <p:txBody>
          <a:bodyPr wrap="square" lIns="91440" tIns="45720" rIns="91440" bIns="45720">
            <a:spAutoFit/>
          </a:bodyPr>
          <a:lstStyle/>
          <a:p>
            <a:pPr algn="ctr"/>
            <a:r>
              <a:rPr lang="en-US" altLang="zh-CN"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SALLOC</a:t>
            </a:r>
            <a:endParaRPr lang="zh-CN" altLang="en-US"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204660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15509-12E2-405B-B915-46EF57F3B164}"/>
              </a:ext>
            </a:extLst>
          </p:cNvPr>
          <p:cNvSpPr>
            <a:spLocks noGrp="1"/>
          </p:cNvSpPr>
          <p:nvPr>
            <p:ph type="title"/>
          </p:nvPr>
        </p:nvSpPr>
        <p:spPr>
          <a:xfrm>
            <a:off x="838199" y="79131"/>
            <a:ext cx="10413023" cy="679573"/>
          </a:xfrm>
        </p:spPr>
        <p:txBody>
          <a:bodyPr>
            <a:normAutofit fontScale="90000"/>
          </a:bodyPr>
          <a:lstStyle/>
          <a:p>
            <a:r>
              <a:rPr lang="en-US" altLang="zh-CN" dirty="0">
                <a:latin typeface="楷体" panose="02010609060101010101" pitchFamily="49" charset="-122"/>
                <a:ea typeface="楷体" panose="02010609060101010101" pitchFamily="49" charset="-122"/>
              </a:rPr>
              <a:t>SALLOC</a:t>
            </a:r>
            <a:r>
              <a:rPr lang="zh-CN" altLang="en-US" dirty="0">
                <a:latin typeface="楷体" panose="02010609060101010101" pitchFamily="49" charset="-122"/>
                <a:ea typeface="楷体" panose="02010609060101010101" pitchFamily="49" charset="-122"/>
              </a:rPr>
              <a:t>：申请节点之后提交任务，</a:t>
            </a:r>
            <a:r>
              <a:rPr lang="zh-CN" altLang="en-US" dirty="0">
                <a:solidFill>
                  <a:srgbClr val="FF0000"/>
                </a:solidFill>
                <a:latin typeface="楷体" panose="02010609060101010101" pitchFamily="49" charset="-122"/>
                <a:ea typeface="楷体" panose="02010609060101010101" pitchFamily="49" charset="-122"/>
              </a:rPr>
              <a:t>不推荐使用</a:t>
            </a:r>
          </a:p>
        </p:txBody>
      </p:sp>
      <p:sp>
        <p:nvSpPr>
          <p:cNvPr id="3" name="内容占位符 2">
            <a:extLst>
              <a:ext uri="{FF2B5EF4-FFF2-40B4-BE49-F238E27FC236}">
                <a16:creationId xmlns:a16="http://schemas.microsoft.com/office/drawing/2014/main" id="{9336E9EB-E17C-4232-92ED-540D7E23DD5A}"/>
              </a:ext>
            </a:extLst>
          </p:cNvPr>
          <p:cNvSpPr>
            <a:spLocks noGrp="1"/>
          </p:cNvSpPr>
          <p:nvPr>
            <p:ph idx="1"/>
          </p:nvPr>
        </p:nvSpPr>
        <p:spPr>
          <a:xfrm>
            <a:off x="838200" y="1131033"/>
            <a:ext cx="10515600" cy="4351338"/>
          </a:xfrm>
        </p:spPr>
        <p:txBody>
          <a:bodyPr/>
          <a:lstStyle/>
          <a:p>
            <a:endParaRPr lang="en-US" altLang="zh-CN" dirty="0"/>
          </a:p>
          <a:p>
            <a:endParaRPr lang="zh-CN" altLang="en-US" dirty="0"/>
          </a:p>
        </p:txBody>
      </p:sp>
      <p:pic>
        <p:nvPicPr>
          <p:cNvPr id="5" name="图片 4">
            <a:extLst>
              <a:ext uri="{FF2B5EF4-FFF2-40B4-BE49-F238E27FC236}">
                <a16:creationId xmlns:a16="http://schemas.microsoft.com/office/drawing/2014/main" id="{B378597B-77AF-4ACF-9B63-57B693AC4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192" y="955187"/>
            <a:ext cx="11079121" cy="1419423"/>
          </a:xfrm>
          <a:prstGeom prst="rect">
            <a:avLst/>
          </a:prstGeom>
        </p:spPr>
      </p:pic>
      <p:sp>
        <p:nvSpPr>
          <p:cNvPr id="6" name="文本框 5">
            <a:extLst>
              <a:ext uri="{FF2B5EF4-FFF2-40B4-BE49-F238E27FC236}">
                <a16:creationId xmlns:a16="http://schemas.microsoft.com/office/drawing/2014/main" id="{3773AADA-95D9-4B4D-9DB4-5293695A2649}"/>
              </a:ext>
            </a:extLst>
          </p:cNvPr>
          <p:cNvSpPr txBox="1"/>
          <p:nvPr/>
        </p:nvSpPr>
        <p:spPr>
          <a:xfrm>
            <a:off x="905608" y="2699238"/>
            <a:ext cx="11079121" cy="923330"/>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以上命令将在</a:t>
            </a:r>
            <a:r>
              <a:rPr lang="en-US" altLang="zh-CN" dirty="0" err="1">
                <a:latin typeface="楷体" panose="02010609060101010101" pitchFamily="49" charset="-122"/>
                <a:ea typeface="楷体" panose="02010609060101010101" pitchFamily="49" charset="-122"/>
              </a:rPr>
              <a:t>PNormal</a:t>
            </a:r>
            <a:r>
              <a:rPr lang="zh-CN" altLang="en-US" dirty="0">
                <a:latin typeface="楷体" panose="02010609060101010101" pitchFamily="49" charset="-122"/>
                <a:ea typeface="楷体" panose="02010609060101010101" pitchFamily="49" charset="-122"/>
              </a:rPr>
              <a:t>分区申请</a:t>
            </a:r>
            <a:r>
              <a:rPr lang="zh-CN" altLang="en-US" dirty="0">
                <a:solidFill>
                  <a:srgbClr val="FF0000"/>
                </a:solidFill>
                <a:latin typeface="楷体" panose="02010609060101010101" pitchFamily="49" charset="-122"/>
                <a:ea typeface="楷体" panose="02010609060101010101" pitchFamily="49" charset="-122"/>
              </a:rPr>
              <a:t>一个节点</a:t>
            </a:r>
            <a:r>
              <a:rPr lang="en-US" altLang="zh-CN" dirty="0">
                <a:solidFill>
                  <a:srgbClr val="FF0000"/>
                </a:solidFill>
                <a:latin typeface="楷体" panose="02010609060101010101" pitchFamily="49" charset="-122"/>
                <a:ea typeface="楷体" panose="02010609060101010101" pitchFamily="49" charset="-122"/>
              </a:rPr>
              <a:t>6</a:t>
            </a:r>
            <a:r>
              <a:rPr lang="zh-CN" altLang="en-US" dirty="0">
                <a:solidFill>
                  <a:srgbClr val="FF0000"/>
                </a:solidFill>
                <a:latin typeface="楷体" panose="02010609060101010101" pitchFamily="49" charset="-122"/>
                <a:ea typeface="楷体" panose="02010609060101010101" pitchFamily="49" charset="-122"/>
              </a:rPr>
              <a:t>个核心</a:t>
            </a:r>
            <a:r>
              <a:rPr lang="zh-CN" altLang="en-US" dirty="0">
                <a:latin typeface="楷体" panose="02010609060101010101" pitchFamily="49" charset="-122"/>
                <a:ea typeface="楷体" panose="02010609060101010101" pitchFamily="49" charset="-122"/>
              </a:rPr>
              <a:t>，申请到资源后，将会返回作业</a:t>
            </a:r>
            <a:r>
              <a:rPr lang="en-US" altLang="zh-CN" dirty="0">
                <a:latin typeface="楷体" panose="02010609060101010101" pitchFamily="49" charset="-122"/>
                <a:ea typeface="楷体" panose="02010609060101010101" pitchFamily="49" charset="-122"/>
              </a:rPr>
              <a:t>ID</a:t>
            </a:r>
            <a:r>
              <a:rPr lang="zh-CN" altLang="en-US" dirty="0">
                <a:latin typeface="楷体" panose="02010609060101010101" pitchFamily="49" charset="-122"/>
                <a:ea typeface="楷体" panose="02010609060101010101" pitchFamily="49" charset="-122"/>
              </a:rPr>
              <a:t>和分配到的资源，此时就可以</a:t>
            </a:r>
            <a:r>
              <a:rPr lang="zh-CN" altLang="en-US" dirty="0">
                <a:solidFill>
                  <a:srgbClr val="FF0000"/>
                </a:solidFill>
                <a:latin typeface="楷体" panose="02010609060101010101" pitchFamily="49" charset="-122"/>
                <a:ea typeface="楷体" panose="02010609060101010101" pitchFamily="49" charset="-122"/>
              </a:rPr>
              <a:t>通过</a:t>
            </a:r>
            <a:r>
              <a:rPr lang="en-US" altLang="zh-CN" dirty="0" err="1">
                <a:solidFill>
                  <a:srgbClr val="FF0000"/>
                </a:solidFill>
                <a:latin typeface="楷体" panose="02010609060101010101" pitchFamily="49" charset="-122"/>
                <a:ea typeface="楷体" panose="02010609060101010101" pitchFamily="49" charset="-122"/>
              </a:rPr>
              <a:t>ssh</a:t>
            </a:r>
            <a:r>
              <a:rPr lang="zh-CN" altLang="en-US" dirty="0">
                <a:solidFill>
                  <a:srgbClr val="FF0000"/>
                </a:solidFill>
                <a:latin typeface="楷体" panose="02010609060101010101" pitchFamily="49" charset="-122"/>
                <a:ea typeface="楷体" panose="02010609060101010101" pitchFamily="49" charset="-122"/>
              </a:rPr>
              <a:t>登陆</a:t>
            </a:r>
            <a:r>
              <a:rPr lang="zh-CN" altLang="en-US" dirty="0">
                <a:latin typeface="楷体" panose="02010609060101010101" pitchFamily="49" charset="-122"/>
                <a:ea typeface="楷体" panose="02010609060101010101" pitchFamily="49" charset="-122"/>
              </a:rPr>
              <a:t>申请到的节点，使用完成后，</a:t>
            </a:r>
            <a:r>
              <a:rPr lang="zh-CN" altLang="en-US" dirty="0">
                <a:solidFill>
                  <a:srgbClr val="FF0000"/>
                </a:solidFill>
                <a:latin typeface="楷体" panose="02010609060101010101" pitchFamily="49" charset="-122"/>
                <a:ea typeface="楷体" panose="02010609060101010101" pitchFamily="49" charset="-122"/>
              </a:rPr>
              <a:t>使用</a:t>
            </a:r>
            <a:r>
              <a:rPr lang="en-US" altLang="zh-CN" dirty="0" err="1">
                <a:solidFill>
                  <a:srgbClr val="FF0000"/>
                </a:solidFill>
                <a:latin typeface="楷体" panose="02010609060101010101" pitchFamily="49" charset="-122"/>
                <a:ea typeface="楷体" panose="02010609060101010101" pitchFamily="49" charset="-122"/>
              </a:rPr>
              <a:t>scancel</a:t>
            </a:r>
            <a:r>
              <a:rPr lang="zh-CN" altLang="en-US" dirty="0">
                <a:latin typeface="楷体" panose="02010609060101010101" pitchFamily="49" charset="-122"/>
                <a:ea typeface="楷体" panose="02010609060101010101" pitchFamily="49" charset="-122"/>
              </a:rPr>
              <a:t>取消申请作业并释放资源，此时</a:t>
            </a:r>
            <a:r>
              <a:rPr lang="zh-CN" altLang="en-US" dirty="0">
                <a:solidFill>
                  <a:srgbClr val="FF0000"/>
                </a:solidFill>
                <a:latin typeface="楷体" panose="02010609060101010101" pitchFamily="49" charset="-122"/>
                <a:ea typeface="楷体" panose="02010609060101010101" pitchFamily="49" charset="-122"/>
              </a:rPr>
              <a:t>节点状态为</a:t>
            </a:r>
            <a:r>
              <a:rPr lang="en-US" altLang="zh-CN" dirty="0">
                <a:solidFill>
                  <a:srgbClr val="FF0000"/>
                </a:solidFill>
                <a:latin typeface="楷体" panose="02010609060101010101" pitchFamily="49" charset="-122"/>
                <a:ea typeface="楷体" panose="02010609060101010101" pitchFamily="49" charset="-122"/>
              </a:rPr>
              <a:t>comp</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你可以使用</a:t>
            </a:r>
            <a:r>
              <a:rPr lang="en-US" altLang="zh-CN" dirty="0" err="1">
                <a:solidFill>
                  <a:srgbClr val="FF0000"/>
                </a:solidFill>
                <a:latin typeface="楷体" panose="02010609060101010101" pitchFamily="49" charset="-122"/>
                <a:ea typeface="楷体" panose="02010609060101010101" pitchFamily="49" charset="-122"/>
              </a:rPr>
              <a:t>squeue</a:t>
            </a:r>
            <a:r>
              <a:rPr lang="en-US" altLang="zh-CN" dirty="0">
                <a:solidFill>
                  <a:srgbClr val="FF0000"/>
                </a:solidFill>
                <a:latin typeface="楷体" panose="02010609060101010101" pitchFamily="49" charset="-122"/>
                <a:ea typeface="楷体" panose="02010609060101010101" pitchFamily="49" charset="-122"/>
              </a:rPr>
              <a:t> -j</a:t>
            </a:r>
            <a:r>
              <a:rPr lang="zh-CN" altLang="en-US" dirty="0">
                <a:solidFill>
                  <a:srgbClr val="FF0000"/>
                </a:solidFill>
                <a:latin typeface="楷体" panose="02010609060101010101" pitchFamily="49" charset="-122"/>
                <a:ea typeface="楷体" panose="02010609060101010101" pitchFamily="49" charset="-122"/>
              </a:rPr>
              <a:t>查看该作业是否已被终止；</a:t>
            </a:r>
            <a:r>
              <a:rPr lang="zh-CN" altLang="en-US" dirty="0">
                <a:latin typeface="楷体" panose="02010609060101010101" pitchFamily="49" charset="-122"/>
                <a:ea typeface="楷体" panose="02010609060101010101" pitchFamily="49" charset="-122"/>
              </a:rPr>
              <a:t>释放完成后，退出节点。</a:t>
            </a:r>
            <a:endParaRPr lang="zh-CN" altLang="en-US" dirty="0">
              <a:solidFill>
                <a:srgbClr val="FF0000"/>
              </a:solidFill>
              <a:latin typeface="楷体" panose="02010609060101010101" pitchFamily="49" charset="-122"/>
              <a:ea typeface="楷体" panose="02010609060101010101" pitchFamily="49" charset="-122"/>
            </a:endParaRPr>
          </a:p>
        </p:txBody>
      </p:sp>
      <p:pic>
        <p:nvPicPr>
          <p:cNvPr id="8" name="图片 7">
            <a:extLst>
              <a:ext uri="{FF2B5EF4-FFF2-40B4-BE49-F238E27FC236}">
                <a16:creationId xmlns:a16="http://schemas.microsoft.com/office/drawing/2014/main" id="{C687B6B7-6BD5-4AB3-B963-CCFD870B1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92" y="4199191"/>
            <a:ext cx="7497221" cy="1800476"/>
          </a:xfrm>
          <a:prstGeom prst="rect">
            <a:avLst/>
          </a:prstGeom>
        </p:spPr>
      </p:pic>
      <p:sp>
        <p:nvSpPr>
          <p:cNvPr id="9" name="文本框 8">
            <a:extLst>
              <a:ext uri="{FF2B5EF4-FFF2-40B4-BE49-F238E27FC236}">
                <a16:creationId xmlns:a16="http://schemas.microsoft.com/office/drawing/2014/main" id="{27040583-BCAC-40E3-8CE0-95EAB9A8F03C}"/>
              </a:ext>
            </a:extLst>
          </p:cNvPr>
          <p:cNvSpPr txBox="1"/>
          <p:nvPr/>
        </p:nvSpPr>
        <p:spPr>
          <a:xfrm>
            <a:off x="923192" y="3807069"/>
            <a:ext cx="7262446" cy="369332"/>
          </a:xfrm>
          <a:prstGeom prst="rect">
            <a:avLst/>
          </a:prstGeom>
          <a:noFill/>
        </p:spPr>
        <p:txBody>
          <a:bodyPr wrap="square" rtlCol="0">
            <a:spAutoFit/>
          </a:bodyPr>
          <a:lstStyle/>
          <a:p>
            <a:r>
              <a:rPr lang="zh-CN" altLang="en-US" dirty="0"/>
              <a:t>若要申请</a:t>
            </a:r>
            <a:r>
              <a:rPr lang="en-US" altLang="zh-CN" dirty="0"/>
              <a:t>GPU</a:t>
            </a:r>
            <a:r>
              <a:rPr lang="zh-CN" altLang="en-US" dirty="0"/>
              <a:t>资源</a:t>
            </a:r>
          </a:p>
        </p:txBody>
      </p:sp>
    </p:spTree>
    <p:extLst>
      <p:ext uri="{BB962C8B-B14F-4D97-AF65-F5344CB8AC3E}">
        <p14:creationId xmlns:p14="http://schemas.microsoft.com/office/powerpoint/2010/main" val="245959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996FC-F5F7-4ED6-99B8-52AE0FFD9385}"/>
              </a:ext>
            </a:extLst>
          </p:cNvPr>
          <p:cNvSpPr>
            <a:spLocks noGrp="1"/>
          </p:cNvSpPr>
          <p:nvPr>
            <p:ph type="title"/>
          </p:nvPr>
        </p:nvSpPr>
        <p:spPr>
          <a:xfrm>
            <a:off x="838200" y="18256"/>
            <a:ext cx="10515600" cy="799430"/>
          </a:xfrm>
        </p:spPr>
        <p:txBody>
          <a:bodyPr/>
          <a:lstStyle/>
          <a:p>
            <a:r>
              <a:rPr lang="en-US" altLang="zh-CN" dirty="0">
                <a:latin typeface="楷体" panose="02010609060101010101" pitchFamily="49" charset="-122"/>
                <a:ea typeface="楷体" panose="02010609060101010101" pitchFamily="49" charset="-122"/>
              </a:rPr>
              <a:t>SALLOC</a:t>
            </a:r>
            <a:r>
              <a:rPr lang="zh-CN" altLang="en-US" dirty="0">
                <a:latin typeface="楷体" panose="02010609060101010101" pitchFamily="49" charset="-122"/>
                <a:ea typeface="楷体" panose="02010609060101010101" pitchFamily="49" charset="-122"/>
              </a:rPr>
              <a:t>其他参数</a:t>
            </a:r>
            <a:endParaRPr lang="zh-CN" altLang="en-US" dirty="0"/>
          </a:p>
        </p:txBody>
      </p:sp>
      <p:sp>
        <p:nvSpPr>
          <p:cNvPr id="3" name="内容占位符 2">
            <a:extLst>
              <a:ext uri="{FF2B5EF4-FFF2-40B4-BE49-F238E27FC236}">
                <a16:creationId xmlns:a16="http://schemas.microsoft.com/office/drawing/2014/main" id="{E2F94C53-BD25-4C11-9727-84EDEFD03C7E}"/>
              </a:ext>
            </a:extLst>
          </p:cNvPr>
          <p:cNvSpPr>
            <a:spLocks noGrp="1"/>
          </p:cNvSpPr>
          <p:nvPr>
            <p:ph idx="1"/>
          </p:nvPr>
        </p:nvSpPr>
        <p:spPr>
          <a:xfrm>
            <a:off x="908538" y="1026195"/>
            <a:ext cx="11198470" cy="6095574"/>
          </a:xfrm>
        </p:spPr>
        <p:txBody>
          <a:bodyPr>
            <a:normAutofit fontScale="92500" lnSpcReduction="20000"/>
          </a:bodyPr>
          <a:lstStyle/>
          <a:p>
            <a:pPr>
              <a:lnSpc>
                <a:spcPct val="120000"/>
              </a:lnSpc>
            </a:pPr>
            <a:r>
              <a:rPr lang="en-US" altLang="zh-CN" sz="1600" dirty="0">
                <a:latin typeface="kaiti" panose="02010609060101010101" pitchFamily="49" charset="-122"/>
                <a:ea typeface="kaiti" panose="02010609060101010101" pitchFamily="49" charset="-122"/>
              </a:rPr>
              <a:t>--help              # </a:t>
            </a:r>
            <a:r>
              <a:rPr lang="zh-CN" altLang="en-US" sz="1600" dirty="0">
                <a:latin typeface="kaiti" panose="02010609060101010101" pitchFamily="49" charset="-122"/>
                <a:ea typeface="kaiti" panose="02010609060101010101" pitchFamily="49" charset="-122"/>
              </a:rPr>
              <a:t>显示帮助信息；</a:t>
            </a:r>
          </a:p>
          <a:p>
            <a:pPr>
              <a:lnSpc>
                <a:spcPct val="120000"/>
              </a:lnSpc>
            </a:pPr>
            <a:r>
              <a:rPr lang="en-US" altLang="zh-CN" sz="1600" dirty="0">
                <a:latin typeface="kaiti" panose="02010609060101010101" pitchFamily="49" charset="-122"/>
                <a:ea typeface="kaiti" panose="02010609060101010101" pitchFamily="49" charset="-122"/>
              </a:rPr>
              <a:t>-A &lt;account&gt;        # </a:t>
            </a:r>
            <a:r>
              <a:rPr lang="zh-CN" altLang="en-US" sz="1600" dirty="0">
                <a:latin typeface="kaiti" panose="02010609060101010101" pitchFamily="49" charset="-122"/>
                <a:ea typeface="kaiti" panose="02010609060101010101" pitchFamily="49" charset="-122"/>
              </a:rPr>
              <a:t>指定计费账户；</a:t>
            </a:r>
          </a:p>
          <a:p>
            <a:pPr>
              <a:lnSpc>
                <a:spcPct val="120000"/>
              </a:lnSpc>
            </a:pPr>
            <a:r>
              <a:rPr lang="en-US" altLang="zh-CN" sz="1600" dirty="0">
                <a:latin typeface="kaiti" panose="02010609060101010101" pitchFamily="49" charset="-122"/>
                <a:ea typeface="kaiti" panose="02010609060101010101" pitchFamily="49" charset="-122"/>
              </a:rPr>
              <a:t>-D, --</a:t>
            </a:r>
            <a:r>
              <a:rPr lang="en-US" altLang="zh-CN" sz="1600" dirty="0" err="1">
                <a:latin typeface="kaiti" panose="02010609060101010101" pitchFamily="49" charset="-122"/>
                <a:ea typeface="kaiti" panose="02010609060101010101" pitchFamily="49" charset="-122"/>
              </a:rPr>
              <a:t>chdir</a:t>
            </a:r>
            <a:r>
              <a:rPr lang="en-US" altLang="zh-CN" sz="1600" dirty="0">
                <a:latin typeface="kaiti" panose="02010609060101010101" pitchFamily="49" charset="-122"/>
                <a:ea typeface="kaiti" panose="02010609060101010101" pitchFamily="49" charset="-122"/>
              </a:rPr>
              <a:t>=&lt;directory&gt;      # </a:t>
            </a:r>
            <a:r>
              <a:rPr lang="zh-CN" altLang="en-US" sz="1600" dirty="0">
                <a:latin typeface="kaiti" panose="02010609060101010101" pitchFamily="49" charset="-122"/>
                <a:ea typeface="kaiti" panose="02010609060101010101" pitchFamily="49" charset="-122"/>
              </a:rPr>
              <a:t>指定工作目录；</a:t>
            </a:r>
          </a:p>
          <a:p>
            <a:pPr>
              <a:lnSpc>
                <a:spcPct val="120000"/>
              </a:lnSpc>
            </a:pPr>
            <a:r>
              <a:rPr lang="en-US" altLang="zh-CN" sz="1600" dirty="0">
                <a:latin typeface="kaiti" panose="02010609060101010101" pitchFamily="49" charset="-122"/>
                <a:ea typeface="kaiti" panose="02010609060101010101" pitchFamily="49" charset="-122"/>
              </a:rPr>
              <a:t>--get-user-env        # </a:t>
            </a:r>
            <a:r>
              <a:rPr lang="zh-CN" altLang="en-US" sz="1600" dirty="0">
                <a:latin typeface="kaiti" panose="02010609060101010101" pitchFamily="49" charset="-122"/>
                <a:ea typeface="kaiti" panose="02010609060101010101" pitchFamily="49" charset="-122"/>
              </a:rPr>
              <a:t>获取当前的环境变量；</a:t>
            </a:r>
          </a:p>
          <a:p>
            <a:pPr>
              <a:lnSpc>
                <a:spcPct val="120000"/>
              </a:lnSpc>
            </a:pPr>
            <a:r>
              <a:rPr lang="en-US" altLang="zh-CN" sz="1600" dirty="0">
                <a:latin typeface="kaiti" panose="02010609060101010101" pitchFamily="49" charset="-122"/>
                <a:ea typeface="kaiti" panose="02010609060101010101" pitchFamily="49" charset="-122"/>
              </a:rPr>
              <a:t>--</a:t>
            </a:r>
            <a:r>
              <a:rPr lang="en-US" altLang="zh-CN" sz="1600" dirty="0" err="1">
                <a:latin typeface="kaiti" panose="02010609060101010101" pitchFamily="49" charset="-122"/>
                <a:ea typeface="kaiti" panose="02010609060101010101" pitchFamily="49" charset="-122"/>
              </a:rPr>
              <a:t>gres</a:t>
            </a:r>
            <a:r>
              <a:rPr lang="en-US" altLang="zh-CN" sz="1600" dirty="0">
                <a:latin typeface="kaiti" panose="02010609060101010101" pitchFamily="49" charset="-122"/>
                <a:ea typeface="kaiti" panose="02010609060101010101" pitchFamily="49" charset="-122"/>
              </a:rPr>
              <a:t>=&lt;list&gt;        # </a:t>
            </a:r>
            <a:r>
              <a:rPr lang="zh-CN" altLang="en-US" sz="1600" dirty="0">
                <a:latin typeface="kaiti" panose="02010609060101010101" pitchFamily="49" charset="-122"/>
                <a:ea typeface="kaiti" panose="02010609060101010101" pitchFamily="49" charset="-122"/>
              </a:rPr>
              <a:t>使用</a:t>
            </a:r>
            <a:r>
              <a:rPr lang="en-US" altLang="zh-CN" sz="1600" dirty="0" err="1">
                <a:latin typeface="kaiti" panose="02010609060101010101" pitchFamily="49" charset="-122"/>
                <a:ea typeface="kaiti" panose="02010609060101010101" pitchFamily="49" charset="-122"/>
              </a:rPr>
              <a:t>gpu</a:t>
            </a:r>
            <a:r>
              <a:rPr lang="zh-CN" altLang="en-US" sz="1600" dirty="0">
                <a:latin typeface="kaiti" panose="02010609060101010101" pitchFamily="49" charset="-122"/>
                <a:ea typeface="kaiti" panose="02010609060101010101" pitchFamily="49" charset="-122"/>
              </a:rPr>
              <a:t>这类资源，如申请两块</a:t>
            </a:r>
            <a:r>
              <a:rPr lang="en-US" altLang="zh-CN" sz="1600" dirty="0" err="1">
                <a:latin typeface="kaiti" panose="02010609060101010101" pitchFamily="49" charset="-122"/>
                <a:ea typeface="kaiti" panose="02010609060101010101" pitchFamily="49" charset="-122"/>
              </a:rPr>
              <a:t>gpu</a:t>
            </a:r>
            <a:r>
              <a:rPr lang="zh-CN" altLang="en-US" sz="1600" dirty="0">
                <a:latin typeface="kaiti" panose="02010609060101010101" pitchFamily="49" charset="-122"/>
                <a:ea typeface="kaiti" panose="02010609060101010101" pitchFamily="49" charset="-122"/>
              </a:rPr>
              <a:t>则</a:t>
            </a:r>
            <a:r>
              <a:rPr lang="en-US" altLang="zh-CN" sz="1600" dirty="0">
                <a:latin typeface="kaiti" panose="02010609060101010101" pitchFamily="49" charset="-122"/>
                <a:ea typeface="kaiti" panose="02010609060101010101" pitchFamily="49" charset="-122"/>
              </a:rPr>
              <a:t>--</a:t>
            </a:r>
            <a:r>
              <a:rPr lang="en-US" altLang="zh-CN" sz="1600" dirty="0" err="1">
                <a:latin typeface="kaiti" panose="02010609060101010101" pitchFamily="49" charset="-122"/>
                <a:ea typeface="kaiti" panose="02010609060101010101" pitchFamily="49" charset="-122"/>
              </a:rPr>
              <a:t>gres</a:t>
            </a:r>
            <a:r>
              <a:rPr lang="en-US" altLang="zh-CN" sz="1600" dirty="0">
                <a:latin typeface="kaiti" panose="02010609060101010101" pitchFamily="49" charset="-122"/>
                <a:ea typeface="kaiti" panose="02010609060101010101" pitchFamily="49" charset="-122"/>
              </a:rPr>
              <a:t>=gpu:2</a:t>
            </a:r>
          </a:p>
          <a:p>
            <a:pPr>
              <a:lnSpc>
                <a:spcPct val="120000"/>
              </a:lnSpc>
            </a:pPr>
            <a:r>
              <a:rPr lang="en-US" altLang="zh-CN" sz="1600" dirty="0">
                <a:latin typeface="kaiti" panose="02010609060101010101" pitchFamily="49" charset="-122"/>
                <a:ea typeface="kaiti" panose="02010609060101010101" pitchFamily="49" charset="-122"/>
              </a:rPr>
              <a:t>-J, --job-name=&lt;jobname&gt;    # </a:t>
            </a:r>
            <a:r>
              <a:rPr lang="zh-CN" altLang="en-US" sz="1600" dirty="0">
                <a:latin typeface="kaiti" panose="02010609060101010101" pitchFamily="49" charset="-122"/>
                <a:ea typeface="kaiti" panose="02010609060101010101" pitchFamily="49" charset="-122"/>
              </a:rPr>
              <a:t>指定该作业的作业名；</a:t>
            </a:r>
          </a:p>
          <a:p>
            <a:pPr>
              <a:lnSpc>
                <a:spcPct val="120000"/>
              </a:lnSpc>
            </a:pPr>
            <a:r>
              <a:rPr lang="en-US" altLang="zh-CN" sz="1600" dirty="0">
                <a:latin typeface="kaiti" panose="02010609060101010101" pitchFamily="49" charset="-122"/>
                <a:ea typeface="kaiti" panose="02010609060101010101" pitchFamily="49" charset="-122"/>
              </a:rPr>
              <a:t>--mail-type=&lt;type&gt;    # </a:t>
            </a:r>
            <a:r>
              <a:rPr lang="zh-CN" altLang="en-US" sz="1600" dirty="0">
                <a:latin typeface="kaiti" panose="02010609060101010101" pitchFamily="49" charset="-122"/>
                <a:ea typeface="kaiti" panose="02010609060101010101" pitchFamily="49" charset="-122"/>
              </a:rPr>
              <a:t>指定状态发生时，发送邮件通知，有效种类为（</a:t>
            </a:r>
            <a:r>
              <a:rPr lang="en-US" altLang="zh-CN" sz="1600" dirty="0">
                <a:latin typeface="kaiti" panose="02010609060101010101" pitchFamily="49" charset="-122"/>
                <a:ea typeface="kaiti" panose="02010609060101010101" pitchFamily="49" charset="-122"/>
              </a:rPr>
              <a:t>NONE, BEGIN, END, FAIL, REQUEUE, ALL</a:t>
            </a:r>
            <a:r>
              <a:rPr lang="zh-CN" altLang="en-US" sz="1600" dirty="0">
                <a:latin typeface="kaiti" panose="02010609060101010101" pitchFamily="49" charset="-122"/>
                <a:ea typeface="kaiti" panose="02010609060101010101" pitchFamily="49" charset="-122"/>
              </a:rPr>
              <a:t>）；</a:t>
            </a:r>
          </a:p>
          <a:p>
            <a:pPr>
              <a:lnSpc>
                <a:spcPct val="120000"/>
              </a:lnSpc>
            </a:pPr>
            <a:r>
              <a:rPr lang="en-US" altLang="zh-CN" sz="1600" dirty="0">
                <a:latin typeface="kaiti" panose="02010609060101010101" pitchFamily="49" charset="-122"/>
                <a:ea typeface="kaiti" panose="02010609060101010101" pitchFamily="49" charset="-122"/>
              </a:rPr>
              <a:t>--mail-user=&lt;user&gt;    # </a:t>
            </a:r>
            <a:r>
              <a:rPr lang="zh-CN" altLang="en-US" sz="1600" dirty="0">
                <a:latin typeface="kaiti" panose="02010609060101010101" pitchFamily="49" charset="-122"/>
                <a:ea typeface="kaiti" panose="02010609060101010101" pitchFamily="49" charset="-122"/>
              </a:rPr>
              <a:t>发送给指定邮箱；</a:t>
            </a:r>
          </a:p>
          <a:p>
            <a:pPr>
              <a:lnSpc>
                <a:spcPct val="120000"/>
              </a:lnSpc>
            </a:pPr>
            <a:r>
              <a:rPr lang="en-US" altLang="zh-CN" sz="1600" dirty="0">
                <a:latin typeface="kaiti" panose="02010609060101010101" pitchFamily="49" charset="-122"/>
                <a:ea typeface="kaiti" panose="02010609060101010101" pitchFamily="49" charset="-122"/>
              </a:rPr>
              <a:t>-n, --</a:t>
            </a:r>
            <a:r>
              <a:rPr lang="en-US" altLang="zh-CN" sz="1600" dirty="0" err="1">
                <a:latin typeface="kaiti" panose="02010609060101010101" pitchFamily="49" charset="-122"/>
                <a:ea typeface="kaiti" panose="02010609060101010101" pitchFamily="49" charset="-122"/>
              </a:rPr>
              <a:t>ntasks</a:t>
            </a:r>
            <a:r>
              <a:rPr lang="en-US" altLang="zh-CN" sz="1600" dirty="0">
                <a:latin typeface="kaiti" panose="02010609060101010101" pitchFamily="49" charset="-122"/>
                <a:ea typeface="kaiti" panose="02010609060101010101" pitchFamily="49" charset="-122"/>
              </a:rPr>
              <a:t>=&lt;number&gt;    # </a:t>
            </a:r>
            <a:r>
              <a:rPr lang="en-US" altLang="zh-CN" sz="1600" dirty="0" err="1">
                <a:latin typeface="kaiti" panose="02010609060101010101" pitchFamily="49" charset="-122"/>
                <a:ea typeface="kaiti" panose="02010609060101010101" pitchFamily="49" charset="-122"/>
              </a:rPr>
              <a:t>sbatch</a:t>
            </a:r>
            <a:r>
              <a:rPr lang="zh-CN" altLang="en-US" sz="1600" dirty="0">
                <a:latin typeface="kaiti" panose="02010609060101010101" pitchFamily="49" charset="-122"/>
                <a:ea typeface="kaiti" panose="02010609060101010101" pitchFamily="49" charset="-122"/>
              </a:rPr>
              <a:t>并不会执行任务，当需要申请相应的资源来运行脚本，默认情况下一个任务一个核心，</a:t>
            </a:r>
            <a:r>
              <a:rPr lang="en-US" altLang="zh-CN" sz="1600" dirty="0">
                <a:latin typeface="kaiti" panose="02010609060101010101" pitchFamily="49" charset="-122"/>
                <a:ea typeface="kaiti" panose="02010609060101010101" pitchFamily="49" charset="-122"/>
              </a:rPr>
              <a:t>--</a:t>
            </a:r>
            <a:r>
              <a:rPr lang="en-US" altLang="zh-CN" sz="1600" dirty="0" err="1">
                <a:latin typeface="kaiti" panose="02010609060101010101" pitchFamily="49" charset="-122"/>
                <a:ea typeface="kaiti" panose="02010609060101010101" pitchFamily="49" charset="-122"/>
              </a:rPr>
              <a:t>cpus</a:t>
            </a:r>
            <a:r>
              <a:rPr lang="en-US" altLang="zh-CN" sz="1600" dirty="0">
                <a:latin typeface="kaiti" panose="02010609060101010101" pitchFamily="49" charset="-122"/>
                <a:ea typeface="kaiti" panose="02010609060101010101" pitchFamily="49" charset="-122"/>
              </a:rPr>
              <a:t>-per-task</a:t>
            </a:r>
            <a:r>
              <a:rPr lang="zh-CN" altLang="en-US" sz="1600" dirty="0">
                <a:latin typeface="kaiti" panose="02010609060101010101" pitchFamily="49" charset="-122"/>
                <a:ea typeface="kaiti" panose="02010609060101010101" pitchFamily="49" charset="-122"/>
              </a:rPr>
              <a:t>参数可以修改该默认值；</a:t>
            </a:r>
          </a:p>
          <a:p>
            <a:pPr>
              <a:lnSpc>
                <a:spcPct val="120000"/>
              </a:lnSpc>
            </a:pPr>
            <a:r>
              <a:rPr lang="en-US" altLang="zh-CN" sz="1600" dirty="0">
                <a:latin typeface="kaiti" panose="02010609060101010101" pitchFamily="49" charset="-122"/>
                <a:ea typeface="kaiti" panose="02010609060101010101" pitchFamily="49" charset="-122"/>
              </a:rPr>
              <a:t>-c, --</a:t>
            </a:r>
            <a:r>
              <a:rPr lang="en-US" altLang="zh-CN" sz="1600" dirty="0" err="1">
                <a:latin typeface="kaiti" panose="02010609060101010101" pitchFamily="49" charset="-122"/>
                <a:ea typeface="kaiti" panose="02010609060101010101" pitchFamily="49" charset="-122"/>
              </a:rPr>
              <a:t>cpus</a:t>
            </a:r>
            <a:r>
              <a:rPr lang="en-US" altLang="zh-CN" sz="1600" dirty="0">
                <a:latin typeface="kaiti" panose="02010609060101010101" pitchFamily="49" charset="-122"/>
                <a:ea typeface="kaiti" panose="02010609060101010101" pitchFamily="49" charset="-122"/>
              </a:rPr>
              <a:t>-per-task=&lt;</a:t>
            </a:r>
            <a:r>
              <a:rPr lang="en-US" altLang="zh-CN" sz="1600" dirty="0" err="1">
                <a:latin typeface="kaiti" panose="02010609060101010101" pitchFamily="49" charset="-122"/>
                <a:ea typeface="kaiti" panose="02010609060101010101" pitchFamily="49" charset="-122"/>
              </a:rPr>
              <a:t>ncpus</a:t>
            </a:r>
            <a:r>
              <a:rPr lang="en-US" altLang="zh-CN" sz="1600" dirty="0">
                <a:latin typeface="kaiti" panose="02010609060101010101" pitchFamily="49" charset="-122"/>
                <a:ea typeface="kaiti" panose="02010609060101010101" pitchFamily="49" charset="-122"/>
              </a:rPr>
              <a:t>&gt;    # </a:t>
            </a:r>
            <a:r>
              <a:rPr lang="zh-CN" altLang="en-US" sz="1600" dirty="0">
                <a:latin typeface="kaiti" panose="02010609060101010101" pitchFamily="49" charset="-122"/>
                <a:ea typeface="kaiti" panose="02010609060101010101" pitchFamily="49" charset="-122"/>
              </a:rPr>
              <a:t>每个任务所需要的核心数，默认为</a:t>
            </a:r>
            <a:r>
              <a:rPr lang="en-US" altLang="zh-CN" sz="1600" dirty="0">
                <a:latin typeface="kaiti" panose="02010609060101010101" pitchFamily="49" charset="-122"/>
                <a:ea typeface="kaiti" panose="02010609060101010101" pitchFamily="49" charset="-122"/>
              </a:rPr>
              <a:t>1</a:t>
            </a:r>
            <a:r>
              <a:rPr lang="zh-CN" altLang="en-US" sz="1600" dirty="0">
                <a:latin typeface="kaiti" panose="02010609060101010101" pitchFamily="49" charset="-122"/>
                <a:ea typeface="kaiti" panose="02010609060101010101" pitchFamily="49" charset="-122"/>
              </a:rPr>
              <a:t>；</a:t>
            </a:r>
          </a:p>
          <a:p>
            <a:pPr>
              <a:lnSpc>
                <a:spcPct val="120000"/>
              </a:lnSpc>
            </a:pPr>
            <a:r>
              <a:rPr lang="en-US" altLang="zh-CN" sz="1600" dirty="0">
                <a:latin typeface="kaiti" panose="02010609060101010101" pitchFamily="49" charset="-122"/>
                <a:ea typeface="kaiti" panose="02010609060101010101" pitchFamily="49" charset="-122"/>
              </a:rPr>
              <a:t>--</a:t>
            </a:r>
            <a:r>
              <a:rPr lang="en-US" altLang="zh-CN" sz="1600" dirty="0" err="1">
                <a:latin typeface="kaiti" panose="02010609060101010101" pitchFamily="49" charset="-122"/>
                <a:ea typeface="kaiti" panose="02010609060101010101" pitchFamily="49" charset="-122"/>
              </a:rPr>
              <a:t>ntasks</a:t>
            </a:r>
            <a:r>
              <a:rPr lang="en-US" altLang="zh-CN" sz="1600" dirty="0">
                <a:latin typeface="kaiti" panose="02010609060101010101" pitchFamily="49" charset="-122"/>
                <a:ea typeface="kaiti" panose="02010609060101010101" pitchFamily="49" charset="-122"/>
              </a:rPr>
              <a:t>-per-node=&lt;</a:t>
            </a:r>
            <a:r>
              <a:rPr lang="en-US" altLang="zh-CN" sz="1600" dirty="0" err="1">
                <a:latin typeface="kaiti" panose="02010609060101010101" pitchFamily="49" charset="-122"/>
                <a:ea typeface="kaiti" panose="02010609060101010101" pitchFamily="49" charset="-122"/>
              </a:rPr>
              <a:t>ntasks</a:t>
            </a:r>
            <a:r>
              <a:rPr lang="en-US" altLang="zh-CN" sz="1600" dirty="0">
                <a:latin typeface="kaiti" panose="02010609060101010101" pitchFamily="49" charset="-122"/>
                <a:ea typeface="kaiti" panose="02010609060101010101" pitchFamily="49" charset="-122"/>
              </a:rPr>
              <a:t>&gt;    # </a:t>
            </a:r>
            <a:r>
              <a:rPr lang="zh-CN" altLang="en-US" sz="1600" dirty="0">
                <a:latin typeface="kaiti" panose="02010609060101010101" pitchFamily="49" charset="-122"/>
                <a:ea typeface="kaiti" panose="02010609060101010101" pitchFamily="49" charset="-122"/>
              </a:rPr>
              <a:t>每个节点的任务数，</a:t>
            </a:r>
            <a:r>
              <a:rPr lang="en-US" altLang="zh-CN" sz="1600" dirty="0">
                <a:latin typeface="kaiti" panose="02010609060101010101" pitchFamily="49" charset="-122"/>
                <a:ea typeface="kaiti" panose="02010609060101010101" pitchFamily="49" charset="-122"/>
              </a:rPr>
              <a:t>--</a:t>
            </a:r>
            <a:r>
              <a:rPr lang="en-US" altLang="zh-CN" sz="1600" dirty="0" err="1">
                <a:latin typeface="kaiti" panose="02010609060101010101" pitchFamily="49" charset="-122"/>
                <a:ea typeface="kaiti" panose="02010609060101010101" pitchFamily="49" charset="-122"/>
              </a:rPr>
              <a:t>ntasks</a:t>
            </a:r>
            <a:r>
              <a:rPr lang="zh-CN" altLang="en-US" sz="1600" dirty="0">
                <a:latin typeface="kaiti" panose="02010609060101010101" pitchFamily="49" charset="-122"/>
                <a:ea typeface="kaiti" panose="02010609060101010101" pitchFamily="49" charset="-122"/>
              </a:rPr>
              <a:t>参数的优先级高于该参数，如果使用</a:t>
            </a:r>
            <a:r>
              <a:rPr lang="en-US" altLang="zh-CN" sz="1600" dirty="0">
                <a:latin typeface="kaiti" panose="02010609060101010101" pitchFamily="49" charset="-122"/>
                <a:ea typeface="kaiti" panose="02010609060101010101" pitchFamily="49" charset="-122"/>
              </a:rPr>
              <a:t>--</a:t>
            </a:r>
            <a:r>
              <a:rPr lang="en-US" altLang="zh-CN" sz="1600" dirty="0" err="1">
                <a:latin typeface="kaiti" panose="02010609060101010101" pitchFamily="49" charset="-122"/>
                <a:ea typeface="kaiti" panose="02010609060101010101" pitchFamily="49" charset="-122"/>
              </a:rPr>
              <a:t>ntasks</a:t>
            </a:r>
            <a:r>
              <a:rPr lang="zh-CN" altLang="en-US" sz="1600" dirty="0">
                <a:latin typeface="kaiti" panose="02010609060101010101" pitchFamily="49" charset="-122"/>
                <a:ea typeface="kaiti" panose="02010609060101010101" pitchFamily="49" charset="-122"/>
              </a:rPr>
              <a:t>这个参数，那么将会变为每个节点最多运行的任务数；</a:t>
            </a:r>
          </a:p>
          <a:p>
            <a:pPr>
              <a:lnSpc>
                <a:spcPct val="120000"/>
              </a:lnSpc>
            </a:pPr>
            <a:r>
              <a:rPr lang="en-US" altLang="zh-CN" sz="1600" dirty="0">
                <a:latin typeface="kaiti" panose="02010609060101010101" pitchFamily="49" charset="-122"/>
                <a:ea typeface="kaiti" panose="02010609060101010101" pitchFamily="49" charset="-122"/>
              </a:rPr>
              <a:t>-o, --output=&lt;filename pattern&gt;    # </a:t>
            </a:r>
            <a:r>
              <a:rPr lang="zh-CN" altLang="en-US" sz="1600" dirty="0">
                <a:latin typeface="kaiti" panose="02010609060101010101" pitchFamily="49" charset="-122"/>
                <a:ea typeface="kaiti" panose="02010609060101010101" pitchFamily="49" charset="-122"/>
              </a:rPr>
              <a:t>输出文件，作业脚本中的输出将会输出到该文件；</a:t>
            </a:r>
          </a:p>
          <a:p>
            <a:pPr>
              <a:lnSpc>
                <a:spcPct val="120000"/>
              </a:lnSpc>
            </a:pPr>
            <a:r>
              <a:rPr lang="en-US" altLang="zh-CN" sz="1600" dirty="0">
                <a:latin typeface="kaiti" panose="02010609060101010101" pitchFamily="49" charset="-122"/>
                <a:ea typeface="kaiti" panose="02010609060101010101" pitchFamily="49" charset="-122"/>
              </a:rPr>
              <a:t>-p, --partition=&lt;</a:t>
            </a:r>
            <a:r>
              <a:rPr lang="en-US" altLang="zh-CN" sz="1600" dirty="0" err="1">
                <a:latin typeface="kaiti" panose="02010609060101010101" pitchFamily="49" charset="-122"/>
                <a:ea typeface="kaiti" panose="02010609060101010101" pitchFamily="49" charset="-122"/>
              </a:rPr>
              <a:t>partition_names</a:t>
            </a:r>
            <a:r>
              <a:rPr lang="en-US" altLang="zh-CN" sz="1600" dirty="0">
                <a:latin typeface="kaiti" panose="02010609060101010101" pitchFamily="49" charset="-122"/>
                <a:ea typeface="kaiti" panose="02010609060101010101" pitchFamily="49" charset="-122"/>
              </a:rPr>
              <a:t>&gt;    # </a:t>
            </a:r>
            <a:r>
              <a:rPr lang="zh-CN" altLang="en-US" sz="1600" dirty="0">
                <a:latin typeface="kaiti" panose="02010609060101010101" pitchFamily="49" charset="-122"/>
                <a:ea typeface="kaiti" panose="02010609060101010101" pitchFamily="49" charset="-122"/>
              </a:rPr>
              <a:t>将作业提交到对应分区；</a:t>
            </a:r>
          </a:p>
          <a:p>
            <a:pPr>
              <a:lnSpc>
                <a:spcPct val="120000"/>
              </a:lnSpc>
            </a:pPr>
            <a:r>
              <a:rPr lang="en-US" altLang="zh-CN" sz="1600" dirty="0">
                <a:latin typeface="kaiti" panose="02010609060101010101" pitchFamily="49" charset="-122"/>
                <a:ea typeface="kaiti" panose="02010609060101010101" pitchFamily="49" charset="-122"/>
              </a:rPr>
              <a:t>-q, --</a:t>
            </a:r>
            <a:r>
              <a:rPr lang="en-US" altLang="zh-CN" sz="1600" dirty="0" err="1">
                <a:latin typeface="kaiti" panose="02010609060101010101" pitchFamily="49" charset="-122"/>
                <a:ea typeface="kaiti" panose="02010609060101010101" pitchFamily="49" charset="-122"/>
              </a:rPr>
              <a:t>qos</a:t>
            </a:r>
            <a:r>
              <a:rPr lang="en-US" altLang="zh-CN" sz="1600" dirty="0">
                <a:latin typeface="kaiti" panose="02010609060101010101" pitchFamily="49" charset="-122"/>
                <a:ea typeface="kaiti" panose="02010609060101010101" pitchFamily="49" charset="-122"/>
              </a:rPr>
              <a:t>=&lt;</a:t>
            </a:r>
            <a:r>
              <a:rPr lang="en-US" altLang="zh-CN" sz="1600" dirty="0" err="1">
                <a:latin typeface="kaiti" panose="02010609060101010101" pitchFamily="49" charset="-122"/>
                <a:ea typeface="kaiti" panose="02010609060101010101" pitchFamily="49" charset="-122"/>
              </a:rPr>
              <a:t>qos</a:t>
            </a:r>
            <a:r>
              <a:rPr lang="en-US" altLang="zh-CN" sz="1600" dirty="0">
                <a:latin typeface="kaiti" panose="02010609060101010101" pitchFamily="49" charset="-122"/>
                <a:ea typeface="kaiti" panose="02010609060101010101" pitchFamily="49" charset="-122"/>
              </a:rPr>
              <a:t>&gt;        # </a:t>
            </a:r>
            <a:r>
              <a:rPr lang="zh-CN" altLang="en-US" sz="1600" dirty="0">
                <a:latin typeface="kaiti" panose="02010609060101010101" pitchFamily="49" charset="-122"/>
                <a:ea typeface="kaiti" panose="02010609060101010101" pitchFamily="49" charset="-122"/>
              </a:rPr>
              <a:t>指定</a:t>
            </a:r>
            <a:r>
              <a:rPr lang="en-US" altLang="zh-CN" sz="1600" dirty="0">
                <a:latin typeface="kaiti" panose="02010609060101010101" pitchFamily="49" charset="-122"/>
                <a:ea typeface="kaiti" panose="02010609060101010101" pitchFamily="49" charset="-122"/>
              </a:rPr>
              <a:t>QOS</a:t>
            </a:r>
            <a:r>
              <a:rPr lang="zh-CN" altLang="en-US" sz="1600" dirty="0">
                <a:latin typeface="kaiti" panose="02010609060101010101" pitchFamily="49" charset="-122"/>
                <a:ea typeface="kaiti" panose="02010609060101010101" pitchFamily="49" charset="-122"/>
              </a:rPr>
              <a:t>；</a:t>
            </a:r>
          </a:p>
          <a:p>
            <a:pPr>
              <a:lnSpc>
                <a:spcPct val="120000"/>
              </a:lnSpc>
            </a:pPr>
            <a:r>
              <a:rPr lang="en-US" altLang="zh-CN" sz="1600" dirty="0">
                <a:latin typeface="kaiti" panose="02010609060101010101" pitchFamily="49" charset="-122"/>
                <a:ea typeface="kaiti" panose="02010609060101010101" pitchFamily="49" charset="-122"/>
              </a:rPr>
              <a:t>-t, --time=&lt;time&gt;    # </a:t>
            </a:r>
            <a:r>
              <a:rPr lang="zh-CN" altLang="en-US" sz="1600" dirty="0">
                <a:latin typeface="kaiti" panose="02010609060101010101" pitchFamily="49" charset="-122"/>
                <a:ea typeface="kaiti" panose="02010609060101010101" pitchFamily="49" charset="-122"/>
              </a:rPr>
              <a:t>设置限定时间；</a:t>
            </a:r>
          </a:p>
        </p:txBody>
      </p:sp>
    </p:spTree>
    <p:extLst>
      <p:ext uri="{BB962C8B-B14F-4D97-AF65-F5344CB8AC3E}">
        <p14:creationId xmlns:p14="http://schemas.microsoft.com/office/powerpoint/2010/main" val="17562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4F7D8-7B96-4B9A-BDF0-58A1E1E261E6}"/>
              </a:ext>
            </a:extLst>
          </p:cNvPr>
          <p:cNvSpPr>
            <a:spLocks noGrp="1"/>
          </p:cNvSpPr>
          <p:nvPr>
            <p:ph type="ctrTitle"/>
          </p:nvPr>
        </p:nvSpPr>
        <p:spPr>
          <a:xfrm>
            <a:off x="923192" y="580291"/>
            <a:ext cx="10345616" cy="1213095"/>
          </a:xfrm>
        </p:spPr>
        <p:txBody>
          <a:bodyPr>
            <a:normAutofit/>
          </a:bodyPr>
          <a:lstStyle/>
          <a:p>
            <a:r>
              <a:rPr lang="en-US" altLang="zh-CN" sz="8000" b="1" dirty="0" err="1">
                <a:latin typeface="Times New Roman" panose="02020603050405020304" pitchFamily="18" charset="0"/>
                <a:ea typeface="楷体" panose="02010609060101010101" pitchFamily="49" charset="-122"/>
                <a:cs typeface="Times New Roman" panose="02020603050405020304" pitchFamily="18" charset="0"/>
              </a:rPr>
              <a:t>Slurm</a:t>
            </a:r>
            <a:r>
              <a:rPr lang="zh-CN" altLang="en-US" sz="8000" b="1" dirty="0">
                <a:latin typeface="Times New Roman" panose="02020603050405020304" pitchFamily="18" charset="0"/>
                <a:ea typeface="楷体" panose="02010609060101010101" pitchFamily="49" charset="-122"/>
                <a:cs typeface="Times New Roman" panose="02020603050405020304" pitchFamily="18" charset="0"/>
              </a:rPr>
              <a:t>快速入门</a:t>
            </a:r>
          </a:p>
        </p:txBody>
      </p:sp>
    </p:spTree>
    <p:extLst>
      <p:ext uri="{BB962C8B-B14F-4D97-AF65-F5344CB8AC3E}">
        <p14:creationId xmlns:p14="http://schemas.microsoft.com/office/powerpoint/2010/main" val="301404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35CA32-BA08-4652-9354-6E74A1307A68}"/>
              </a:ext>
            </a:extLst>
          </p:cNvPr>
          <p:cNvSpPr/>
          <p:nvPr/>
        </p:nvSpPr>
        <p:spPr>
          <a:xfrm>
            <a:off x="2832516" y="2105687"/>
            <a:ext cx="5713605" cy="1862048"/>
          </a:xfrm>
          <a:prstGeom prst="rect">
            <a:avLst/>
          </a:prstGeom>
          <a:noFill/>
        </p:spPr>
        <p:txBody>
          <a:bodyPr wrap="square" lIns="91440" tIns="45720" rIns="91440" bIns="45720">
            <a:spAutoFit/>
          </a:bodyPr>
          <a:lstStyle/>
          <a:p>
            <a:pPr algn="ctr"/>
            <a:r>
              <a:rPr lang="en-US" altLang="zh-CN"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SQUEUE</a:t>
            </a:r>
            <a:endParaRPr lang="zh-CN" altLang="en-US"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418683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3DA51-65A7-45F7-BDA3-8674CF6FF84C}"/>
              </a:ext>
            </a:extLst>
          </p:cNvPr>
          <p:cNvSpPr>
            <a:spLocks noGrp="1"/>
          </p:cNvSpPr>
          <p:nvPr>
            <p:ph type="title"/>
          </p:nvPr>
        </p:nvSpPr>
        <p:spPr>
          <a:xfrm>
            <a:off x="685799" y="49333"/>
            <a:ext cx="9595339" cy="644526"/>
          </a:xfrm>
        </p:spPr>
        <p:txBody>
          <a:bodyPr>
            <a:normAutofit/>
          </a:bodyPr>
          <a:lstStyle/>
          <a:p>
            <a:r>
              <a:rPr lang="en-US" altLang="zh-CN" sz="2800" b="1" dirty="0" err="1">
                <a:latin typeface="Times New Roman" panose="02020603050405020304" pitchFamily="18" charset="0"/>
                <a:ea typeface="楷体" panose="02010609060101010101" pitchFamily="49" charset="-122"/>
                <a:cs typeface="Times New Roman" panose="02020603050405020304" pitchFamily="18" charset="0"/>
              </a:rPr>
              <a:t>Slurm</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之</a:t>
            </a:r>
            <a:r>
              <a:rPr lang="en-US" altLang="zh-CN" sz="28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squeue</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查看作业信息：</a:t>
            </a:r>
            <a:endParaRPr lang="zh-CN" altLang="en-US" sz="2800" dirty="0"/>
          </a:p>
        </p:txBody>
      </p:sp>
      <p:sp>
        <p:nvSpPr>
          <p:cNvPr id="3" name="内容占位符 2">
            <a:extLst>
              <a:ext uri="{FF2B5EF4-FFF2-40B4-BE49-F238E27FC236}">
                <a16:creationId xmlns:a16="http://schemas.microsoft.com/office/drawing/2014/main" id="{E666CC78-74E3-4A66-B8B6-75797B9B1DB4}"/>
              </a:ext>
            </a:extLst>
          </p:cNvPr>
          <p:cNvSpPr>
            <a:spLocks noGrp="1"/>
          </p:cNvSpPr>
          <p:nvPr>
            <p:ph idx="1"/>
          </p:nvPr>
        </p:nvSpPr>
        <p:spPr>
          <a:xfrm>
            <a:off x="685799" y="946393"/>
            <a:ext cx="10515600" cy="5862273"/>
          </a:xfrm>
        </p:spPr>
        <p:txBody>
          <a:bodyPr>
            <a:normAutofit lnSpcReduction="10000"/>
          </a:bodyPr>
          <a:lstStyle/>
          <a:p>
            <a:r>
              <a:rPr lang="en-US" altLang="zh-CN" dirty="0" err="1">
                <a:latin typeface="Times New Roman" panose="02020603050405020304" pitchFamily="18" charset="0"/>
                <a:ea typeface="楷体" panose="02010609060101010101" pitchFamily="49" charset="-122"/>
                <a:cs typeface="Times New Roman" panose="02020603050405020304" pitchFamily="18" charset="0"/>
              </a:rPr>
              <a:t>Squeue</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默认输出服务器上全部作业程序信息，包括</a:t>
            </a:r>
            <a:r>
              <a:rPr lang="en-US" altLang="zh-CN" dirty="0">
                <a:latin typeface="Times New Roman" panose="02020603050405020304" pitchFamily="18" charset="0"/>
                <a:ea typeface="楷体" panose="02010609060101010101" pitchFamily="49" charset="-122"/>
                <a:cs typeface="Times New Roman" panose="02020603050405020304" pitchFamily="18" charset="0"/>
              </a:rPr>
              <a:t>RUN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a:latin typeface="Times New Roman" panose="02020603050405020304" pitchFamily="18" charset="0"/>
                <a:ea typeface="楷体" panose="02010609060101010101" pitchFamily="49" charset="-122"/>
                <a:cs typeface="Times New Roman" panose="02020603050405020304" pitchFamily="18" charset="0"/>
              </a:rPr>
              <a:t>PENDING</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状态的程序；</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Squeue</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–u user147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查看指定用户作业信息</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1                                4     5           6              7</a:t>
            </a:r>
          </a:p>
          <a:p>
            <a:pPr marL="0" indent="0">
              <a:buNone/>
            </a:pPr>
            <a:endPar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列：作业</a:t>
            </a:r>
            <a:r>
              <a:rPr lang="en-US" altLang="zh-CN" dirty="0">
                <a:latin typeface="Times New Roman" panose="02020603050405020304" pitchFamily="18" charset="0"/>
                <a:ea typeface="楷体" panose="02010609060101010101" pitchFamily="49" charset="-122"/>
                <a:cs typeface="Times New Roman" panose="02020603050405020304" pitchFamily="18" charset="0"/>
              </a:rPr>
              <a:t>id</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列：作业提交人；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列： 作业状态；</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运行中</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;PD=</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队列中</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还有</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COMPELETING</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等</a:t>
            </a:r>
            <a:endPar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列： 作业运行时间；</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天</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小时：分钟：秒</a:t>
            </a:r>
            <a:endPar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dirty="0">
                <a:latin typeface="Times New Roman" panose="02020603050405020304" pitchFamily="18" charset="0"/>
                <a:ea typeface="楷体" panose="02010609060101010101" pitchFamily="49" charset="-122"/>
                <a:cs typeface="Times New Roman" panose="02020603050405020304" pitchFamily="18" charset="0"/>
              </a:rPr>
              <a:t>7</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列： 作业运行节点：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DBC2A7A7-308C-4ACB-8EDC-AC2839123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1" y="2805025"/>
            <a:ext cx="9764488" cy="1247949"/>
          </a:xfrm>
          <a:prstGeom prst="rect">
            <a:avLst/>
          </a:prstGeom>
        </p:spPr>
      </p:pic>
    </p:spTree>
    <p:extLst>
      <p:ext uri="{BB962C8B-B14F-4D97-AF65-F5344CB8AC3E}">
        <p14:creationId xmlns:p14="http://schemas.microsoft.com/office/powerpoint/2010/main" val="1024460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67148DA-AE79-4345-AC59-6D2689A5B6A2}"/>
              </a:ext>
            </a:extLst>
          </p:cNvPr>
          <p:cNvSpPr>
            <a:spLocks noGrp="1"/>
          </p:cNvSpPr>
          <p:nvPr>
            <p:ph idx="1"/>
          </p:nvPr>
        </p:nvSpPr>
        <p:spPr>
          <a:xfrm>
            <a:off x="609600" y="243010"/>
            <a:ext cx="10515600" cy="6614990"/>
          </a:xfrm>
        </p:spPr>
        <p:txBody>
          <a:bodyPr>
            <a:normAutofit/>
          </a:bodyPr>
          <a:lstStyle/>
          <a:p>
            <a:r>
              <a:rPr lang="en-US" altLang="zh-CN" sz="2400" dirty="0" err="1">
                <a:latin typeface="楷体" panose="02010609060101010101" pitchFamily="49" charset="-122"/>
                <a:ea typeface="楷体" panose="02010609060101010101" pitchFamily="49" charset="-122"/>
              </a:rPr>
              <a:t>Squeue</a:t>
            </a:r>
            <a:r>
              <a:rPr lang="zh-CN" altLang="en-US" sz="2400" dirty="0">
                <a:latin typeface="楷体" panose="02010609060101010101" pitchFamily="49" charset="-122"/>
                <a:ea typeface="楷体" panose="02010609060101010101" pitchFamily="49" charset="-122"/>
              </a:rPr>
              <a:t>其他参数用法示例：</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1.squeue –start</a:t>
            </a:r>
            <a:r>
              <a:rPr lang="zh-CN" altLang="en-US" sz="2400" dirty="0">
                <a:latin typeface="楷体" panose="02010609060101010101" pitchFamily="49" charset="-122"/>
                <a:ea typeface="楷体" panose="02010609060101010101" pitchFamily="49" charset="-122"/>
              </a:rPr>
              <a:t>查看队列中程序的估计开始时间</a:t>
            </a:r>
            <a:r>
              <a:rPr lang="en-US" altLang="zh-CN" sz="2400" dirty="0">
                <a:latin typeface="楷体" panose="02010609060101010101" pitchFamily="49" charset="-122"/>
                <a:ea typeface="楷体" panose="02010609060101010101" pitchFamily="49" charset="-122"/>
              </a:rPr>
              <a:t>;</a:t>
            </a: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2.squeue –w </a:t>
            </a:r>
            <a:r>
              <a:rPr lang="zh-CN" altLang="en-US" sz="2400" dirty="0">
                <a:latin typeface="楷体" panose="02010609060101010101" pitchFamily="49" charset="-122"/>
                <a:ea typeface="楷体" panose="02010609060101010101" pitchFamily="49" charset="-122"/>
              </a:rPr>
              <a:t>显示节点信息</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用于查看该节点上运行的程序；</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3.squeue –j </a:t>
            </a:r>
            <a:r>
              <a:rPr lang="zh-CN" altLang="en-US" sz="2400" dirty="0">
                <a:latin typeface="楷体" panose="02010609060101010101" pitchFamily="49" charset="-122"/>
                <a:ea typeface="楷体" panose="02010609060101010101" pitchFamily="49" charset="-122"/>
              </a:rPr>
              <a:t>显示指定作业</a:t>
            </a:r>
            <a:r>
              <a:rPr lang="en-US" altLang="zh-CN" sz="2400" dirty="0">
                <a:latin typeface="楷体" panose="02010609060101010101" pitchFamily="49" charset="-122"/>
                <a:ea typeface="楷体" panose="02010609060101010101" pitchFamily="49" charset="-122"/>
              </a:rPr>
              <a:t>id</a:t>
            </a:r>
            <a:r>
              <a:rPr lang="zh-CN" altLang="en-US" sz="2400" dirty="0">
                <a:latin typeface="楷体" panose="02010609060101010101" pitchFamily="49" charset="-122"/>
                <a:ea typeface="楷体" panose="02010609060101010101" pitchFamily="49" charset="-122"/>
              </a:rPr>
              <a:t>的信息；</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4.squeue –t </a:t>
            </a:r>
            <a:r>
              <a:rPr lang="zh-CN" altLang="en-US" sz="2400" dirty="0">
                <a:latin typeface="楷体" panose="02010609060101010101" pitchFamily="49" charset="-122"/>
                <a:ea typeface="楷体" panose="02010609060101010101" pitchFamily="49" charset="-122"/>
              </a:rPr>
              <a:t>显示指定作业状态的信息；</a:t>
            </a:r>
            <a:r>
              <a:rPr lang="en-US" altLang="zh-CN" sz="2400" dirty="0">
                <a:latin typeface="楷体" panose="02010609060101010101" pitchFamily="49" charset="-122"/>
                <a:ea typeface="楷体" panose="02010609060101010101" pitchFamily="49" charset="-122"/>
              </a:rPr>
              <a:t>R</a:t>
            </a:r>
            <a:r>
              <a:rPr lang="zh-CN" altLang="en-US" sz="2400" dirty="0">
                <a:latin typeface="楷体" panose="02010609060101010101" pitchFamily="49" charset="-122"/>
                <a:ea typeface="楷体" panose="02010609060101010101" pitchFamily="49" charset="-122"/>
              </a:rPr>
              <a:t>或者</a:t>
            </a:r>
            <a:r>
              <a:rPr lang="en-US" altLang="zh-CN" sz="2400" dirty="0">
                <a:latin typeface="楷体" panose="02010609060101010101" pitchFamily="49" charset="-122"/>
                <a:ea typeface="楷体" panose="02010609060101010101" pitchFamily="49" charset="-122"/>
              </a:rPr>
              <a:t>PD</a:t>
            </a:r>
            <a:r>
              <a:rPr lang="zh-CN" altLang="en-US" sz="2400" dirty="0">
                <a:latin typeface="楷体" panose="02010609060101010101" pitchFamily="49" charset="-122"/>
                <a:ea typeface="楷体" panose="02010609060101010101" pitchFamily="49" charset="-122"/>
              </a:rPr>
              <a:t>等；</a:t>
            </a:r>
            <a:r>
              <a:rPr lang="zh-CN" altLang="en-US" sz="2400" dirty="0">
                <a:solidFill>
                  <a:srgbClr val="FF0000"/>
                </a:solidFill>
                <a:latin typeface="楷体" panose="02010609060101010101" pitchFamily="49" charset="-122"/>
                <a:ea typeface="楷体" panose="02010609060101010101" pitchFamily="49" charset="-122"/>
              </a:rPr>
              <a:t>多个用逗号隔开</a:t>
            </a:r>
            <a:endParaRPr lang="en-US" altLang="zh-CN" sz="2400" dirty="0">
              <a:solidFill>
                <a:srgbClr val="FF0000"/>
              </a:solidFill>
              <a:latin typeface="楷体" panose="02010609060101010101" pitchFamily="49" charset="-122"/>
              <a:ea typeface="楷体" panose="02010609060101010101" pitchFamily="49" charset="-122"/>
            </a:endParaRPr>
          </a:p>
          <a:p>
            <a:pPr marL="0" indent="0">
              <a:buNone/>
            </a:pPr>
            <a:r>
              <a:rPr lang="zh-CN" altLang="en-US" sz="2400" dirty="0">
                <a:solidFill>
                  <a:srgbClr val="FF0000"/>
                </a:solidFill>
                <a:latin typeface="楷体" panose="02010609060101010101" pitchFamily="49" charset="-122"/>
                <a:ea typeface="楷体" panose="02010609060101010101" pitchFamily="49" charset="-122"/>
              </a:rPr>
              <a:t>小技巧：</a:t>
            </a:r>
            <a:endParaRPr lang="en-US" altLang="zh-CN" sz="2400" dirty="0">
              <a:solidFill>
                <a:srgbClr val="FF0000"/>
              </a:solidFill>
              <a:latin typeface="楷体" panose="02010609060101010101" pitchFamily="49" charset="-122"/>
              <a:ea typeface="楷体" panose="02010609060101010101" pitchFamily="49" charset="-122"/>
            </a:endParaRPr>
          </a:p>
          <a:p>
            <a:pPr marL="0" indent="0">
              <a:buNone/>
            </a:pP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squeue</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-u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whoami</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查看个人所有进程；</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pt-BR"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alias sq='squeue -o "%.18i %.9P %.12j %.12u %.12T %.12M %.16l %.6D %R" -u xxxx'</a:t>
            </a:r>
          </a:p>
          <a:p>
            <a:pPr marL="0" indent="0">
              <a:buNone/>
            </a:pP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3AAED3E7-0902-4964-A847-8819555537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5935" y="1069975"/>
            <a:ext cx="7584293" cy="1368059"/>
          </a:xfrm>
          <a:prstGeom prst="rect">
            <a:avLst/>
          </a:prstGeom>
          <a:noFill/>
          <a:ln>
            <a:noFill/>
          </a:ln>
        </p:spPr>
      </p:pic>
      <p:pic>
        <p:nvPicPr>
          <p:cNvPr id="6" name="图片 5">
            <a:extLst>
              <a:ext uri="{FF2B5EF4-FFF2-40B4-BE49-F238E27FC236}">
                <a16:creationId xmlns:a16="http://schemas.microsoft.com/office/drawing/2014/main" id="{368F2D69-F268-4387-9158-AA6714248859}"/>
              </a:ext>
            </a:extLst>
          </p:cNvPr>
          <p:cNvPicPr>
            <a:picLocks noChangeAspect="1"/>
          </p:cNvPicPr>
          <p:nvPr/>
        </p:nvPicPr>
        <p:blipFill rotWithShape="1">
          <a:blip r:embed="rId3">
            <a:extLst>
              <a:ext uri="{28A0092B-C50C-407E-A947-70E740481C1C}">
                <a14:useLocalDpi xmlns:a14="http://schemas.microsoft.com/office/drawing/2010/main" val="0"/>
              </a:ext>
            </a:extLst>
          </a:blip>
          <a:srcRect r="4909"/>
          <a:stretch/>
        </p:blipFill>
        <p:spPr>
          <a:xfrm>
            <a:off x="1295935" y="2995552"/>
            <a:ext cx="9448265" cy="866896"/>
          </a:xfrm>
          <a:prstGeom prst="rect">
            <a:avLst/>
          </a:prstGeom>
        </p:spPr>
      </p:pic>
    </p:spTree>
    <p:extLst>
      <p:ext uri="{BB962C8B-B14F-4D97-AF65-F5344CB8AC3E}">
        <p14:creationId xmlns:p14="http://schemas.microsoft.com/office/powerpoint/2010/main" val="2408434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FA37C-6A4A-4218-974B-9FEE1D8C639F}"/>
              </a:ext>
            </a:extLst>
          </p:cNvPr>
          <p:cNvSpPr>
            <a:spLocks noGrp="1"/>
          </p:cNvSpPr>
          <p:nvPr>
            <p:ph type="title"/>
          </p:nvPr>
        </p:nvSpPr>
        <p:spPr>
          <a:xfrm>
            <a:off x="838200" y="175846"/>
            <a:ext cx="9525000" cy="723534"/>
          </a:xfrm>
        </p:spPr>
        <p:txBody>
          <a:bodyPr>
            <a:normAutofit/>
          </a:bodyPr>
          <a:lstStyle/>
          <a:p>
            <a:r>
              <a:rPr lang="en-US" altLang="zh-CN" dirty="0" err="1">
                <a:latin typeface="楷体" panose="02010609060101010101" pitchFamily="49" charset="-122"/>
                <a:ea typeface="楷体" panose="02010609060101010101" pitchFamily="49" charset="-122"/>
              </a:rPr>
              <a:t>Squeue</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其他参数：</a:t>
            </a:r>
          </a:p>
        </p:txBody>
      </p:sp>
      <p:sp>
        <p:nvSpPr>
          <p:cNvPr id="3" name="内容占位符 2">
            <a:extLst>
              <a:ext uri="{FF2B5EF4-FFF2-40B4-BE49-F238E27FC236}">
                <a16:creationId xmlns:a16="http://schemas.microsoft.com/office/drawing/2014/main" id="{9BB2EF26-725F-4305-87C6-96FEA8AB2A60}"/>
              </a:ext>
            </a:extLst>
          </p:cNvPr>
          <p:cNvSpPr>
            <a:spLocks noGrp="1"/>
          </p:cNvSpPr>
          <p:nvPr>
            <p:ph idx="1"/>
          </p:nvPr>
        </p:nvSpPr>
        <p:spPr>
          <a:xfrm>
            <a:off x="715108" y="1159974"/>
            <a:ext cx="10515600" cy="4783626"/>
          </a:xfrm>
        </p:spPr>
        <p:txBody>
          <a:bodyPr>
            <a:noAutofit/>
          </a:bodyPr>
          <a:lstStyle/>
          <a:p>
            <a:pPr>
              <a:lnSpc>
                <a:spcPct val="100000"/>
              </a:lnSpc>
              <a:spcBef>
                <a:spcPts val="0"/>
              </a:spcBef>
            </a:pPr>
            <a:r>
              <a:rPr lang="en-US" altLang="zh-CN" sz="1600" dirty="0">
                <a:latin typeface="楷体" panose="02010609060101010101" pitchFamily="49" charset="-122"/>
                <a:ea typeface="楷体" panose="02010609060101010101" pitchFamily="49" charset="-122"/>
              </a:rPr>
              <a:t>--help    </a:t>
            </a:r>
            <a:r>
              <a:rPr lang="zh-CN" altLang="en-US" sz="1600" dirty="0">
                <a:latin typeface="楷体" panose="02010609060101010101" pitchFamily="49" charset="-122"/>
                <a:ea typeface="楷体" panose="02010609060101010101" pitchFamily="49" charset="-122"/>
              </a:rPr>
              <a:t>显示</a:t>
            </a:r>
            <a:r>
              <a:rPr lang="en-US" altLang="zh-CN" sz="1600" dirty="0" err="1">
                <a:latin typeface="楷体" panose="02010609060101010101" pitchFamily="49" charset="-122"/>
                <a:ea typeface="楷体" panose="02010609060101010101" pitchFamily="49" charset="-122"/>
              </a:rPr>
              <a:t>squeue</a:t>
            </a:r>
            <a:r>
              <a:rPr lang="zh-CN" altLang="en-US" sz="1600" dirty="0">
                <a:latin typeface="楷体" panose="02010609060101010101" pitchFamily="49" charset="-122"/>
                <a:ea typeface="楷体" panose="02010609060101010101" pitchFamily="49" charset="-122"/>
              </a:rPr>
              <a:t>命令的使用帮助信息；</a:t>
            </a:r>
          </a:p>
          <a:p>
            <a:pPr>
              <a:lnSpc>
                <a:spcPct val="100000"/>
              </a:lnSpc>
              <a:spcBef>
                <a:spcPts val="0"/>
              </a:spcBef>
            </a:pPr>
            <a:r>
              <a:rPr lang="en-US" altLang="zh-CN" sz="1600" dirty="0">
                <a:latin typeface="楷体" panose="02010609060101010101" pitchFamily="49" charset="-122"/>
                <a:ea typeface="楷体" panose="02010609060101010101" pitchFamily="49" charset="-122"/>
              </a:rPr>
              <a:t>-A &lt;</a:t>
            </a:r>
            <a:r>
              <a:rPr lang="en-US" altLang="zh-CN" sz="1600" dirty="0" err="1">
                <a:latin typeface="楷体" panose="02010609060101010101" pitchFamily="49" charset="-122"/>
                <a:ea typeface="楷体" panose="02010609060101010101" pitchFamily="49" charset="-122"/>
              </a:rPr>
              <a:t>account_list</a:t>
            </a:r>
            <a:r>
              <a:rPr lang="en-US" altLang="zh-CN" sz="1600" dirty="0">
                <a:latin typeface="楷体" panose="02010609060101010101" pitchFamily="49" charset="-122"/>
                <a:ea typeface="楷体" panose="02010609060101010101" pitchFamily="49" charset="-122"/>
              </a:rPr>
              <a:t>&gt;    </a:t>
            </a:r>
            <a:r>
              <a:rPr lang="zh-CN" altLang="en-US" sz="1600" dirty="0">
                <a:latin typeface="楷体" panose="02010609060101010101" pitchFamily="49" charset="-122"/>
                <a:ea typeface="楷体" panose="02010609060101010101" pitchFamily="49" charset="-122"/>
              </a:rPr>
              <a:t>显示指定账户下所有用户的作业，如果是多个账户的话用逗号隔开；</a:t>
            </a:r>
          </a:p>
          <a:p>
            <a:pPr>
              <a:lnSpc>
                <a:spcPct val="100000"/>
              </a:lnSpc>
              <a:spcBef>
                <a:spcPts val="0"/>
              </a:spcBef>
            </a:pPr>
            <a:r>
              <a:rPr lang="en-US" altLang="zh-CN"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i</a:t>
            </a:r>
            <a:r>
              <a:rPr lang="en-US" altLang="zh-CN" sz="1600" dirty="0">
                <a:latin typeface="楷体" panose="02010609060101010101" pitchFamily="49" charset="-122"/>
                <a:ea typeface="楷体" panose="02010609060101010101" pitchFamily="49" charset="-122"/>
              </a:rPr>
              <a:t> &lt;seconds&gt;    </a:t>
            </a:r>
            <a:r>
              <a:rPr lang="zh-CN" altLang="en-US" sz="1600" dirty="0">
                <a:latin typeface="楷体" panose="02010609060101010101" pitchFamily="49" charset="-122"/>
                <a:ea typeface="楷体" panose="02010609060101010101" pitchFamily="49" charset="-122"/>
              </a:rPr>
              <a:t>每隔相应的秒数，对输出的作业信息进行刷新</a:t>
            </a:r>
          </a:p>
          <a:p>
            <a:pPr>
              <a:lnSpc>
                <a:spcPct val="100000"/>
              </a:lnSpc>
              <a:spcBef>
                <a:spcPts val="0"/>
              </a:spcBef>
            </a:pPr>
            <a:r>
              <a:rPr lang="en-US" altLang="zh-CN" sz="1600" dirty="0">
                <a:latin typeface="楷体" panose="02010609060101010101" pitchFamily="49" charset="-122"/>
                <a:ea typeface="楷体" panose="02010609060101010101" pitchFamily="49" charset="-122"/>
              </a:rPr>
              <a:t>-o &lt;</a:t>
            </a:r>
            <a:r>
              <a:rPr lang="en-US" altLang="zh-CN" sz="1600" dirty="0" err="1">
                <a:latin typeface="楷体" panose="02010609060101010101" pitchFamily="49" charset="-122"/>
                <a:ea typeface="楷体" panose="02010609060101010101" pitchFamily="49" charset="-122"/>
              </a:rPr>
              <a:t>output_format</a:t>
            </a:r>
            <a:r>
              <a:rPr lang="en-US" altLang="zh-CN" sz="1600" dirty="0">
                <a:latin typeface="楷体" panose="02010609060101010101" pitchFamily="49" charset="-122"/>
                <a:ea typeface="楷体" panose="02010609060101010101" pitchFamily="49" charset="-122"/>
              </a:rPr>
              <a:t>&gt;    </a:t>
            </a:r>
            <a:r>
              <a:rPr lang="zh-CN" altLang="en-US" sz="1600" dirty="0">
                <a:latin typeface="楷体" panose="02010609060101010101" pitchFamily="49" charset="-122"/>
                <a:ea typeface="楷体" panose="02010609060101010101" pitchFamily="49" charset="-122"/>
              </a:rPr>
              <a:t>显示指定的输出信息，指定的方式为</a:t>
            </a:r>
            <a:r>
              <a:rPr lang="en-US" altLang="zh-CN" sz="1600" dirty="0">
                <a:latin typeface="楷体" panose="02010609060101010101" pitchFamily="49" charset="-122"/>
                <a:ea typeface="楷体" panose="02010609060101010101" pitchFamily="49" charset="-122"/>
              </a:rPr>
              <a:t>%[[.]size]type</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size</a:t>
            </a:r>
            <a:r>
              <a:rPr lang="zh-CN" altLang="en-US" sz="1600" dirty="0">
                <a:latin typeface="楷体" panose="02010609060101010101" pitchFamily="49" charset="-122"/>
                <a:ea typeface="楷体" panose="02010609060101010101" pitchFamily="49" charset="-122"/>
              </a:rPr>
              <a:t>表示输出项的显示长度，</a:t>
            </a:r>
            <a:r>
              <a:rPr lang="en-US" altLang="zh-CN" sz="1600" dirty="0">
                <a:latin typeface="楷体" panose="02010609060101010101" pitchFamily="49" charset="-122"/>
                <a:ea typeface="楷体" panose="02010609060101010101" pitchFamily="49" charset="-122"/>
              </a:rPr>
              <a:t>type</a:t>
            </a:r>
            <a:r>
              <a:rPr lang="zh-CN" altLang="en-US" sz="1600" dirty="0">
                <a:latin typeface="楷体" panose="02010609060101010101" pitchFamily="49" charset="-122"/>
                <a:ea typeface="楷体" panose="02010609060101010101" pitchFamily="49" charset="-122"/>
              </a:rPr>
              <a:t>为需要显示的信息。可以指定显示的常见信息如下；</a:t>
            </a:r>
          </a:p>
          <a:p>
            <a:pPr>
              <a:lnSpc>
                <a:spcPct val="100000"/>
              </a:lnSpc>
              <a:spcBef>
                <a:spcPts val="0"/>
              </a:spcBef>
            </a:pPr>
            <a:r>
              <a:rPr lang="en-US" altLang="zh-CN" sz="1600" dirty="0">
                <a:latin typeface="楷体" panose="02010609060101010101" pitchFamily="49" charset="-122"/>
                <a:ea typeface="楷体" panose="02010609060101010101" pitchFamily="49" charset="-122"/>
              </a:rPr>
              <a:t>%a </a:t>
            </a:r>
            <a:r>
              <a:rPr lang="zh-CN" altLang="en-US" sz="1600" dirty="0">
                <a:latin typeface="楷体" panose="02010609060101010101" pitchFamily="49" charset="-122"/>
                <a:ea typeface="楷体" panose="02010609060101010101" pitchFamily="49" charset="-122"/>
              </a:rPr>
              <a:t>账户信息</a:t>
            </a:r>
          </a:p>
          <a:p>
            <a:pPr>
              <a:lnSpc>
                <a:spcPct val="100000"/>
              </a:lnSpc>
              <a:spcBef>
                <a:spcPts val="0"/>
              </a:spcBef>
            </a:pPr>
            <a:r>
              <a:rPr lang="en-US" altLang="zh-CN" sz="1600" dirty="0">
                <a:latin typeface="楷体" panose="02010609060101010101" pitchFamily="49" charset="-122"/>
                <a:ea typeface="楷体" panose="02010609060101010101" pitchFamily="49" charset="-122"/>
              </a:rPr>
              <a:t>%C </a:t>
            </a:r>
            <a:r>
              <a:rPr lang="zh-CN" altLang="en-US" sz="1600" dirty="0">
                <a:latin typeface="楷体" panose="02010609060101010101" pitchFamily="49" charset="-122"/>
                <a:ea typeface="楷体" panose="02010609060101010101" pitchFamily="49" charset="-122"/>
              </a:rPr>
              <a:t>核心数</a:t>
            </a:r>
          </a:p>
          <a:p>
            <a:pPr>
              <a:lnSpc>
                <a:spcPct val="100000"/>
              </a:lnSpc>
              <a:spcBef>
                <a:spcPts val="0"/>
              </a:spcBef>
            </a:pPr>
            <a:r>
              <a:rPr lang="en-US" altLang="zh-CN" sz="1600" dirty="0">
                <a:latin typeface="楷体" panose="02010609060101010101" pitchFamily="49" charset="-122"/>
                <a:ea typeface="楷体" panose="02010609060101010101" pitchFamily="49" charset="-122"/>
              </a:rPr>
              <a:t>%D </a:t>
            </a:r>
            <a:r>
              <a:rPr lang="zh-CN" altLang="en-US" sz="1600" dirty="0">
                <a:latin typeface="楷体" panose="02010609060101010101" pitchFamily="49" charset="-122"/>
                <a:ea typeface="楷体" panose="02010609060101010101" pitchFamily="49" charset="-122"/>
              </a:rPr>
              <a:t>节点数</a:t>
            </a:r>
          </a:p>
          <a:p>
            <a:pPr>
              <a:lnSpc>
                <a:spcPct val="100000"/>
              </a:lnSpc>
              <a:spcBef>
                <a:spcPts val="0"/>
              </a:spcBef>
            </a:pPr>
            <a:r>
              <a:rPr lang="en-US" altLang="zh-CN"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i</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作业</a:t>
            </a:r>
            <a:r>
              <a:rPr lang="en-US" altLang="zh-CN" sz="1600" dirty="0">
                <a:latin typeface="楷体" panose="02010609060101010101" pitchFamily="49" charset="-122"/>
                <a:ea typeface="楷体" panose="02010609060101010101" pitchFamily="49" charset="-122"/>
              </a:rPr>
              <a:t>ID</a:t>
            </a:r>
          </a:p>
          <a:p>
            <a:pPr>
              <a:lnSpc>
                <a:spcPct val="100000"/>
              </a:lnSpc>
              <a:spcBef>
                <a:spcPts val="0"/>
              </a:spcBef>
            </a:pPr>
            <a:r>
              <a:rPr lang="en-US" altLang="zh-CN" sz="1600" dirty="0">
                <a:latin typeface="楷体" panose="02010609060101010101" pitchFamily="49" charset="-122"/>
                <a:ea typeface="楷体" panose="02010609060101010101" pitchFamily="49" charset="-122"/>
              </a:rPr>
              <a:t>%j </a:t>
            </a:r>
            <a:r>
              <a:rPr lang="zh-CN" altLang="en-US" sz="1600" dirty="0">
                <a:latin typeface="楷体" panose="02010609060101010101" pitchFamily="49" charset="-122"/>
                <a:ea typeface="楷体" panose="02010609060101010101" pitchFamily="49" charset="-122"/>
              </a:rPr>
              <a:t>作业名</a:t>
            </a:r>
          </a:p>
          <a:p>
            <a:pPr>
              <a:lnSpc>
                <a:spcPct val="100000"/>
              </a:lnSpc>
              <a:spcBef>
                <a:spcPts val="0"/>
              </a:spcBef>
            </a:pPr>
            <a:r>
              <a:rPr lang="en-US" altLang="zh-CN" sz="1600" dirty="0">
                <a:latin typeface="楷体" panose="02010609060101010101" pitchFamily="49" charset="-122"/>
                <a:ea typeface="楷体" panose="02010609060101010101" pitchFamily="49" charset="-122"/>
              </a:rPr>
              <a:t>%l </a:t>
            </a:r>
            <a:r>
              <a:rPr lang="zh-CN" altLang="en-US" sz="1600" dirty="0">
                <a:latin typeface="楷体" panose="02010609060101010101" pitchFamily="49" charset="-122"/>
                <a:ea typeface="楷体" panose="02010609060101010101" pitchFamily="49" charset="-122"/>
              </a:rPr>
              <a:t>作业时限</a:t>
            </a:r>
          </a:p>
          <a:p>
            <a:pPr>
              <a:lnSpc>
                <a:spcPct val="100000"/>
              </a:lnSpc>
              <a:spcBef>
                <a:spcPts val="0"/>
              </a:spcBef>
            </a:pPr>
            <a:r>
              <a:rPr lang="en-US" altLang="zh-CN" sz="1600" dirty="0">
                <a:latin typeface="楷体" panose="02010609060101010101" pitchFamily="49" charset="-122"/>
                <a:ea typeface="楷体" panose="02010609060101010101" pitchFamily="49" charset="-122"/>
              </a:rPr>
              <a:t>%P </a:t>
            </a:r>
            <a:r>
              <a:rPr lang="zh-CN" altLang="en-US" sz="1600" dirty="0">
                <a:latin typeface="楷体" panose="02010609060101010101" pitchFamily="49" charset="-122"/>
                <a:ea typeface="楷体" panose="02010609060101010101" pitchFamily="49" charset="-122"/>
              </a:rPr>
              <a:t>分区</a:t>
            </a:r>
          </a:p>
          <a:p>
            <a:pPr>
              <a:lnSpc>
                <a:spcPct val="100000"/>
              </a:lnSpc>
              <a:spcBef>
                <a:spcPts val="0"/>
              </a:spcBef>
            </a:pPr>
            <a:r>
              <a:rPr lang="en-US" altLang="zh-CN" sz="1600" dirty="0">
                <a:latin typeface="楷体" panose="02010609060101010101" pitchFamily="49" charset="-122"/>
                <a:ea typeface="楷体" panose="02010609060101010101" pitchFamily="49" charset="-122"/>
              </a:rPr>
              <a:t>%q </a:t>
            </a:r>
            <a:r>
              <a:rPr lang="zh-CN" altLang="en-US" sz="1600" dirty="0">
                <a:latin typeface="楷体" panose="02010609060101010101" pitchFamily="49" charset="-122"/>
                <a:ea typeface="楷体" panose="02010609060101010101" pitchFamily="49" charset="-122"/>
              </a:rPr>
              <a:t>优先级</a:t>
            </a:r>
          </a:p>
          <a:p>
            <a:pPr>
              <a:lnSpc>
                <a:spcPct val="100000"/>
              </a:lnSpc>
              <a:spcBef>
                <a:spcPts val="0"/>
              </a:spcBef>
            </a:pPr>
            <a:r>
              <a:rPr lang="en-US" altLang="zh-CN" sz="1600" dirty="0">
                <a:latin typeface="楷体" panose="02010609060101010101" pitchFamily="49" charset="-122"/>
                <a:ea typeface="楷体" panose="02010609060101010101" pitchFamily="49" charset="-122"/>
              </a:rPr>
              <a:t>%R </a:t>
            </a:r>
            <a:r>
              <a:rPr lang="zh-CN" altLang="en-US" sz="1600" dirty="0">
                <a:latin typeface="楷体" panose="02010609060101010101" pitchFamily="49" charset="-122"/>
                <a:ea typeface="楷体" panose="02010609060101010101" pitchFamily="49" charset="-122"/>
              </a:rPr>
              <a:t>状态</a:t>
            </a:r>
            <a:r>
              <a:rPr lang="en-US" altLang="zh-CN" sz="1600" dirty="0">
                <a:latin typeface="楷体" panose="02010609060101010101" pitchFamily="49" charset="-122"/>
                <a:ea typeface="楷体" panose="02010609060101010101" pitchFamily="49" charset="-122"/>
              </a:rPr>
              <a:t>PD</a:t>
            </a:r>
            <a:r>
              <a:rPr lang="zh-CN" altLang="en-US" sz="1600" dirty="0">
                <a:latin typeface="楷体" panose="02010609060101010101" pitchFamily="49" charset="-122"/>
                <a:ea typeface="楷体" panose="02010609060101010101" pitchFamily="49" charset="-122"/>
              </a:rPr>
              <a:t>作业显示原因，状态</a:t>
            </a:r>
            <a:r>
              <a:rPr lang="en-US" altLang="zh-CN" sz="1600" dirty="0">
                <a:latin typeface="楷体" panose="02010609060101010101" pitchFamily="49" charset="-122"/>
                <a:ea typeface="楷体" panose="02010609060101010101" pitchFamily="49" charset="-122"/>
              </a:rPr>
              <a:t>R</a:t>
            </a:r>
            <a:r>
              <a:rPr lang="zh-CN" altLang="en-US" sz="1600" dirty="0">
                <a:latin typeface="楷体" panose="02010609060101010101" pitchFamily="49" charset="-122"/>
                <a:ea typeface="楷体" panose="02010609060101010101" pitchFamily="49" charset="-122"/>
              </a:rPr>
              <a:t>的作业显示节点</a:t>
            </a:r>
          </a:p>
          <a:p>
            <a:pPr>
              <a:lnSpc>
                <a:spcPct val="100000"/>
              </a:lnSpc>
              <a:spcBef>
                <a:spcPts val="0"/>
              </a:spcBef>
            </a:pPr>
            <a:r>
              <a:rPr lang="en-US" altLang="zh-CN" sz="1600" dirty="0">
                <a:latin typeface="楷体" panose="02010609060101010101" pitchFamily="49" charset="-122"/>
                <a:ea typeface="楷体" panose="02010609060101010101" pitchFamily="49" charset="-122"/>
              </a:rPr>
              <a:t>%T </a:t>
            </a:r>
            <a:r>
              <a:rPr lang="zh-CN" altLang="en-US" sz="1600" dirty="0">
                <a:latin typeface="楷体" panose="02010609060101010101" pitchFamily="49" charset="-122"/>
                <a:ea typeface="楷体" panose="02010609060101010101" pitchFamily="49" charset="-122"/>
              </a:rPr>
              <a:t>状态</a:t>
            </a:r>
          </a:p>
          <a:p>
            <a:pPr>
              <a:lnSpc>
                <a:spcPct val="100000"/>
              </a:lnSpc>
              <a:spcBef>
                <a:spcPts val="0"/>
              </a:spcBef>
            </a:pPr>
            <a:r>
              <a:rPr lang="en-US" altLang="zh-CN" sz="1600" dirty="0">
                <a:latin typeface="楷体" panose="02010609060101010101" pitchFamily="49" charset="-122"/>
                <a:ea typeface="楷体" panose="02010609060101010101" pitchFamily="49" charset="-122"/>
              </a:rPr>
              <a:t>%u </a:t>
            </a:r>
            <a:r>
              <a:rPr lang="zh-CN" altLang="en-US" sz="1600" dirty="0">
                <a:latin typeface="楷体" panose="02010609060101010101" pitchFamily="49" charset="-122"/>
                <a:ea typeface="楷体" panose="02010609060101010101" pitchFamily="49" charset="-122"/>
              </a:rPr>
              <a:t>用户</a:t>
            </a:r>
          </a:p>
          <a:p>
            <a:pPr>
              <a:lnSpc>
                <a:spcPct val="100000"/>
              </a:lnSpc>
              <a:spcBef>
                <a:spcPts val="0"/>
              </a:spcBef>
            </a:pPr>
            <a:r>
              <a:rPr lang="en-US" altLang="zh-CN" sz="1600" dirty="0">
                <a:latin typeface="楷体" panose="02010609060101010101" pitchFamily="49" charset="-122"/>
                <a:ea typeface="楷体" panose="02010609060101010101" pitchFamily="49" charset="-122"/>
              </a:rPr>
              <a:t>%M </a:t>
            </a:r>
            <a:r>
              <a:rPr lang="zh-CN" altLang="en-US" sz="1600" dirty="0">
                <a:latin typeface="楷体" panose="02010609060101010101" pitchFamily="49" charset="-122"/>
                <a:ea typeface="楷体" panose="02010609060101010101" pitchFamily="49" charset="-122"/>
              </a:rPr>
              <a:t>已运行时间</a:t>
            </a:r>
          </a:p>
          <a:p>
            <a:pPr>
              <a:lnSpc>
                <a:spcPct val="100000"/>
              </a:lnSpc>
              <a:spcBef>
                <a:spcPts val="0"/>
              </a:spcBef>
            </a:pPr>
            <a:r>
              <a:rPr lang="zh-CN" altLang="en-US" sz="1600" dirty="0">
                <a:latin typeface="楷体" panose="02010609060101010101" pitchFamily="49" charset="-122"/>
                <a:ea typeface="楷体" panose="02010609060101010101" pitchFamily="49" charset="-122"/>
              </a:rPr>
              <a:t>例</a:t>
            </a:r>
            <a:r>
              <a:rPr lang="en-US" altLang="zh-CN"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squeue</a:t>
            </a:r>
            <a:r>
              <a:rPr lang="en-US" altLang="zh-CN" sz="1600" dirty="0">
                <a:latin typeface="楷体" panose="02010609060101010101" pitchFamily="49" charset="-122"/>
                <a:ea typeface="楷体" panose="02010609060101010101" pitchFamily="49" charset="-122"/>
              </a:rPr>
              <a:t> -o “%.18i %.9P %.12j %.12u %.12T %.12M %.16l %.6D %R”</a:t>
            </a:r>
            <a:endParaRPr lang="zh-CN" altLang="en-US"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76102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35CA32-BA08-4652-9354-6E74A1307A68}"/>
              </a:ext>
            </a:extLst>
          </p:cNvPr>
          <p:cNvSpPr/>
          <p:nvPr/>
        </p:nvSpPr>
        <p:spPr>
          <a:xfrm>
            <a:off x="2164300" y="2017764"/>
            <a:ext cx="8157869" cy="1862048"/>
          </a:xfrm>
          <a:prstGeom prst="rect">
            <a:avLst/>
          </a:prstGeom>
          <a:noFill/>
        </p:spPr>
        <p:txBody>
          <a:bodyPr wrap="square" lIns="91440" tIns="45720" rIns="91440" bIns="45720">
            <a:spAutoFit/>
          </a:bodyPr>
          <a:lstStyle/>
          <a:p>
            <a:pPr algn="ctr"/>
            <a:r>
              <a:rPr lang="en-US" altLang="zh-CN"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SACCT</a:t>
            </a:r>
            <a:endParaRPr lang="zh-CN" altLang="en-US"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536732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DA6A1-D9C5-4C97-95D4-FDB83F668C23}"/>
              </a:ext>
            </a:extLst>
          </p:cNvPr>
          <p:cNvSpPr>
            <a:spLocks noGrp="1"/>
          </p:cNvSpPr>
          <p:nvPr>
            <p:ph type="title"/>
          </p:nvPr>
        </p:nvSpPr>
        <p:spPr>
          <a:xfrm>
            <a:off x="504092" y="114300"/>
            <a:ext cx="10515600" cy="785080"/>
          </a:xfrm>
        </p:spPr>
        <p:txBody>
          <a:bodyPr/>
          <a:lstStyle/>
          <a:p>
            <a:r>
              <a:rPr lang="en-US" altLang="zh-CN" b="1" dirty="0">
                <a:latin typeface="楷体" panose="02010609060101010101" pitchFamily="49" charset="-122"/>
                <a:ea typeface="楷体" panose="02010609060101010101" pitchFamily="49" charset="-122"/>
              </a:rPr>
              <a:t>SACCT</a:t>
            </a:r>
            <a:r>
              <a:rPr lang="zh-CN" altLang="en-US" b="1" dirty="0">
                <a:latin typeface="楷体" panose="02010609060101010101" pitchFamily="49" charset="-122"/>
                <a:ea typeface="楷体" panose="02010609060101010101" pitchFamily="49" charset="-122"/>
              </a:rPr>
              <a:t>查看历史作业</a:t>
            </a:r>
          </a:p>
        </p:txBody>
      </p:sp>
      <p:pic>
        <p:nvPicPr>
          <p:cNvPr id="5" name="内容占位符 4">
            <a:extLst>
              <a:ext uri="{FF2B5EF4-FFF2-40B4-BE49-F238E27FC236}">
                <a16:creationId xmlns:a16="http://schemas.microsoft.com/office/drawing/2014/main" id="{695F4BD9-4D76-4596-A210-84C994B9C2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015" y="1075997"/>
            <a:ext cx="9192908" cy="2353003"/>
          </a:xfrm>
        </p:spPr>
      </p:pic>
      <p:sp>
        <p:nvSpPr>
          <p:cNvPr id="7" name="文本框 6">
            <a:extLst>
              <a:ext uri="{FF2B5EF4-FFF2-40B4-BE49-F238E27FC236}">
                <a16:creationId xmlns:a16="http://schemas.microsoft.com/office/drawing/2014/main" id="{08F7E434-DAE2-439C-9D65-B9A50442E587}"/>
              </a:ext>
            </a:extLst>
          </p:cNvPr>
          <p:cNvSpPr txBox="1"/>
          <p:nvPr/>
        </p:nvSpPr>
        <p:spPr>
          <a:xfrm>
            <a:off x="592015" y="3815861"/>
            <a:ext cx="9011200" cy="2031325"/>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默认只能查看自己的当天</a:t>
            </a:r>
            <a:r>
              <a:rPr lang="en-US" altLang="zh-CN" dirty="0">
                <a:latin typeface="楷体" panose="02010609060101010101" pitchFamily="49" charset="-122"/>
                <a:ea typeface="楷体" panose="02010609060101010101" pitchFamily="49" charset="-122"/>
              </a:rPr>
              <a:t>00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00</a:t>
            </a:r>
            <a:r>
              <a:rPr lang="zh-CN" altLang="en-US" dirty="0">
                <a:latin typeface="楷体" panose="02010609060101010101" pitchFamily="49" charset="-122"/>
                <a:ea typeface="楷体" panose="02010609060101010101" pitchFamily="49" charset="-122"/>
              </a:rPr>
              <a:t>之后到现在的全部已完成作业；</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若出现</a:t>
            </a:r>
            <a:r>
              <a:rPr lang="en-US" altLang="zh-CN" dirty="0">
                <a:solidFill>
                  <a:srgbClr val="FF0000"/>
                </a:solidFill>
                <a:latin typeface="楷体" panose="02010609060101010101" pitchFamily="49" charset="-122"/>
                <a:ea typeface="楷体" panose="02010609060101010101" pitchFamily="49" charset="-122"/>
              </a:rPr>
              <a:t>FAILED</a:t>
            </a:r>
            <a:r>
              <a:rPr lang="zh-CN" altLang="en-US" dirty="0">
                <a:solidFill>
                  <a:srgbClr val="FF0000"/>
                </a:solidFill>
                <a:latin typeface="楷体" panose="02010609060101010101" pitchFamily="49" charset="-122"/>
                <a:ea typeface="楷体" panose="02010609060101010101" pitchFamily="49" charset="-122"/>
              </a:rPr>
              <a:t>，则代表作业脚本有异常出现，此时就需要自行检查了</a:t>
            </a:r>
            <a:endParaRPr lang="en-US" altLang="zh-CN" dirty="0">
              <a:solidFill>
                <a:srgbClr val="FF0000"/>
              </a:solidFill>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en-US" altLang="zh-CN" dirty="0" err="1">
                <a:latin typeface="楷体" panose="02010609060101010101" pitchFamily="49" charset="-122"/>
                <a:ea typeface="楷体" panose="02010609060101010101" pitchFamily="49" charset="-122"/>
              </a:rPr>
              <a:t>Sacct</a:t>
            </a:r>
            <a:r>
              <a:rPr lang="en-US" altLang="zh-CN" dirty="0">
                <a:latin typeface="楷体" panose="02010609060101010101" pitchFamily="49" charset="-122"/>
                <a:ea typeface="楷体" panose="02010609060101010101" pitchFamily="49" charset="-122"/>
              </a:rPr>
              <a:t> –S MMDD </a:t>
            </a:r>
            <a:r>
              <a:rPr lang="zh-CN" altLang="en-US" dirty="0">
                <a:latin typeface="楷体" panose="02010609060101010101" pitchFamily="49" charset="-122"/>
                <a:ea typeface="楷体" panose="02010609060101010101" pitchFamily="49" charset="-122"/>
              </a:rPr>
              <a:t>会输出从</a:t>
            </a:r>
            <a:r>
              <a:rPr lang="en-US" altLang="zh-CN" dirty="0">
                <a:latin typeface="楷体" panose="02010609060101010101" pitchFamily="49" charset="-122"/>
                <a:ea typeface="楷体" panose="02010609060101010101" pitchFamily="49" charset="-122"/>
              </a:rPr>
              <a:t>MM</a:t>
            </a:r>
            <a:r>
              <a:rPr lang="zh-CN" altLang="en-US" dirty="0">
                <a:latin typeface="楷体" panose="02010609060101010101" pitchFamily="49" charset="-122"/>
                <a:ea typeface="楷体" panose="02010609060101010101" pitchFamily="49" charset="-122"/>
              </a:rPr>
              <a:t>月</a:t>
            </a:r>
            <a:r>
              <a:rPr lang="en-US" altLang="zh-CN" dirty="0">
                <a:latin typeface="楷体" panose="02010609060101010101" pitchFamily="49" charset="-122"/>
                <a:ea typeface="楷体" panose="02010609060101010101" pitchFamily="49" charset="-122"/>
              </a:rPr>
              <a:t>DD</a:t>
            </a:r>
            <a:r>
              <a:rPr lang="zh-CN" altLang="en-US" dirty="0">
                <a:latin typeface="楷体" panose="02010609060101010101" pitchFamily="49" charset="-122"/>
                <a:ea typeface="楷体" panose="02010609060101010101" pitchFamily="49" charset="-122"/>
              </a:rPr>
              <a:t>日到现在的所有已完成作业；</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格式略有不同</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作业</a:t>
            </a:r>
            <a:r>
              <a:rPr lang="en-US" altLang="zh-CN" dirty="0">
                <a:latin typeface="楷体" panose="02010609060101010101" pitchFamily="49" charset="-122"/>
                <a:ea typeface="楷体" panose="02010609060101010101" pitchFamily="49" charset="-122"/>
              </a:rPr>
              <a:t>ID </a:t>
            </a:r>
            <a:r>
              <a:rPr lang="zh-CN" altLang="en-US" dirty="0">
                <a:latin typeface="楷体" panose="02010609060101010101" pitchFamily="49" charset="-122"/>
                <a:ea typeface="楷体" panose="02010609060101010101" pitchFamily="49" charset="-122"/>
              </a:rPr>
              <a:t>作业名 分区  账户 分配的</a:t>
            </a:r>
            <a:r>
              <a:rPr lang="en-US" altLang="zh-CN" dirty="0">
                <a:latin typeface="楷体" panose="02010609060101010101" pitchFamily="49" charset="-122"/>
                <a:ea typeface="楷体" panose="02010609060101010101" pitchFamily="49" charset="-122"/>
              </a:rPr>
              <a:t>CPU </a:t>
            </a:r>
            <a:r>
              <a:rPr lang="zh-CN" altLang="en-US" dirty="0">
                <a:latin typeface="楷体" panose="02010609060101010101" pitchFamily="49" charset="-122"/>
                <a:ea typeface="楷体" panose="02010609060101010101" pitchFamily="49" charset="-122"/>
              </a:rPr>
              <a:t>任务结束状态  和返回码</a:t>
            </a:r>
            <a:r>
              <a:rPr lang="en-US" altLang="zh-CN"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20609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35CA32-BA08-4652-9354-6E74A1307A68}"/>
              </a:ext>
            </a:extLst>
          </p:cNvPr>
          <p:cNvSpPr/>
          <p:nvPr/>
        </p:nvSpPr>
        <p:spPr>
          <a:xfrm>
            <a:off x="2164300" y="2017764"/>
            <a:ext cx="8157869" cy="1862048"/>
          </a:xfrm>
          <a:prstGeom prst="rect">
            <a:avLst/>
          </a:prstGeom>
          <a:noFill/>
        </p:spPr>
        <p:txBody>
          <a:bodyPr wrap="square" lIns="91440" tIns="45720" rIns="91440" bIns="45720">
            <a:spAutoFit/>
          </a:bodyPr>
          <a:lstStyle/>
          <a:p>
            <a:pPr algn="ctr"/>
            <a:r>
              <a:rPr lang="en-US" altLang="zh-CN"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SCONTROL</a:t>
            </a:r>
            <a:endParaRPr lang="zh-CN" altLang="en-US"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273177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F646A-C989-4EEB-B34C-5B273F082B4E}"/>
              </a:ext>
            </a:extLst>
          </p:cNvPr>
          <p:cNvSpPr>
            <a:spLocks noGrp="1"/>
          </p:cNvSpPr>
          <p:nvPr>
            <p:ph type="title"/>
          </p:nvPr>
        </p:nvSpPr>
        <p:spPr>
          <a:xfrm>
            <a:off x="838200" y="149469"/>
            <a:ext cx="10515600" cy="802665"/>
          </a:xfrm>
        </p:spPr>
        <p:txBody>
          <a:bodyPr>
            <a:normAutofit/>
          </a:bodyPr>
          <a:lstStyle/>
          <a:p>
            <a:r>
              <a:rPr lang="en-US" altLang="zh-CN" sz="4800" b="1" dirty="0" err="1">
                <a:latin typeface="楷体" panose="02010609060101010101" pitchFamily="49" charset="-122"/>
                <a:ea typeface="楷体" panose="02010609060101010101" pitchFamily="49" charset="-122"/>
              </a:rPr>
              <a:t>Scontrol</a:t>
            </a:r>
            <a:r>
              <a:rPr lang="en-US" altLang="zh-CN" sz="4800" b="1" dirty="0">
                <a:latin typeface="楷体" panose="02010609060101010101" pitchFamily="49" charset="-122"/>
                <a:ea typeface="楷体" panose="02010609060101010101" pitchFamily="49" charset="-122"/>
              </a:rPr>
              <a:t> </a:t>
            </a:r>
            <a:r>
              <a:rPr lang="zh-CN" altLang="en-US" sz="4800" b="1" dirty="0">
                <a:latin typeface="楷体" panose="02010609060101010101" pitchFamily="49" charset="-122"/>
                <a:ea typeface="楷体" panose="02010609060101010101" pitchFamily="49" charset="-122"/>
              </a:rPr>
              <a:t>查看任务详细并更新</a:t>
            </a:r>
          </a:p>
        </p:txBody>
      </p:sp>
      <p:pic>
        <p:nvPicPr>
          <p:cNvPr id="5" name="图片 4">
            <a:extLst>
              <a:ext uri="{FF2B5EF4-FFF2-40B4-BE49-F238E27FC236}">
                <a16:creationId xmlns:a16="http://schemas.microsoft.com/office/drawing/2014/main" id="{81B0C501-732F-4015-93FA-3A8FBF5EA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489" y="952134"/>
            <a:ext cx="7297774" cy="5667938"/>
          </a:xfrm>
          <a:prstGeom prst="rect">
            <a:avLst/>
          </a:prstGeom>
        </p:spPr>
      </p:pic>
    </p:spTree>
    <p:extLst>
      <p:ext uri="{BB962C8B-B14F-4D97-AF65-F5344CB8AC3E}">
        <p14:creationId xmlns:p14="http://schemas.microsoft.com/office/powerpoint/2010/main" val="3572768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8212389-0187-4BD0-8755-39D50BD50CFE}"/>
              </a:ext>
            </a:extLst>
          </p:cNvPr>
          <p:cNvSpPr>
            <a:spLocks noGrp="1"/>
          </p:cNvSpPr>
          <p:nvPr>
            <p:ph idx="1"/>
          </p:nvPr>
        </p:nvSpPr>
        <p:spPr>
          <a:xfrm>
            <a:off x="838200" y="61546"/>
            <a:ext cx="10515600" cy="6115417"/>
          </a:xfrm>
        </p:spPr>
        <p:txBody>
          <a:bodyPr/>
          <a:lstStyle/>
          <a:p>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Scontrol</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update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jobid</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=2702 partition=</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gpu</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gres</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=gpu:1</a:t>
            </a:r>
          </a:p>
          <a:p>
            <a:pPr marL="0" indent="0">
              <a:buNone/>
            </a:pP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更改分区到</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gpu</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分区，并申请一块</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gpu</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的卡</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注意变更的时候仍然</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不能超过系统规定的上限</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。变更成功后，作业的优先级可能需要重新 来计算。</a:t>
            </a:r>
          </a:p>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当任务已经开始运行时，</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一般不可以再变更申请资源，分区等参数</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。特别地，如果发现 自己低估了任务运行时间，</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用户不能使用 </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scontrol</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命令延长任务最大时间</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。但是可以 根据需求减少任务的最大时间。</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若确实有延长任务时间的急切需求请联系管理员</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若要了解更多可修改参数：</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Scontrol</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update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jobid</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=xxx   &lt;TAB&gt; &lt;TAB&gt;</a:t>
            </a:r>
          </a:p>
          <a:p>
            <a:pPr marL="0" indent="0">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输入完</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jobid</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之后连按两下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TAB</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键就会打印信息</a:t>
            </a:r>
          </a:p>
          <a:p>
            <a:endParaRPr lang="zh-CN" altLang="en-US" dirty="0"/>
          </a:p>
        </p:txBody>
      </p:sp>
    </p:spTree>
    <p:extLst>
      <p:ext uri="{BB962C8B-B14F-4D97-AF65-F5344CB8AC3E}">
        <p14:creationId xmlns:p14="http://schemas.microsoft.com/office/powerpoint/2010/main" val="457833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E959D-78C8-4788-B5C6-49425C099C9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B24F171C-5D63-49B1-9685-0633B1875B96}"/>
              </a:ext>
            </a:extLst>
          </p:cNvPr>
          <p:cNvSpPr>
            <a:spLocks noGrp="1"/>
          </p:cNvSpPr>
          <p:nvPr>
            <p:ph idx="1"/>
          </p:nvPr>
        </p:nvSpPr>
        <p:spPr/>
        <p:txBody>
          <a:bodyPr/>
          <a:lstStyle/>
          <a:p>
            <a:r>
              <a:rPr lang="zh-CN" altLang="en-US" dirty="0"/>
              <a:t>由于资源有限，可能需要暂停旧任务才能执行新任务：</a:t>
            </a:r>
            <a:endParaRPr lang="en-US" altLang="zh-CN" dirty="0"/>
          </a:p>
          <a:p>
            <a:pPr marL="0" indent="0">
              <a:buNone/>
            </a:pPr>
            <a:r>
              <a:rPr lang="zh-CN" altLang="en-US" dirty="0"/>
              <a:t>暂停：</a:t>
            </a:r>
            <a:r>
              <a:rPr lang="en-US" altLang="zh-CN" dirty="0" err="1"/>
              <a:t>scontrol</a:t>
            </a:r>
            <a:r>
              <a:rPr lang="en-US" altLang="zh-CN" dirty="0"/>
              <a:t> suspend	 135</a:t>
            </a:r>
          </a:p>
          <a:p>
            <a:pPr marL="0" indent="0">
              <a:buNone/>
            </a:pPr>
            <a:r>
              <a:rPr lang="zh-CN" altLang="en-US" dirty="0"/>
              <a:t>恢复：</a:t>
            </a:r>
            <a:r>
              <a:rPr lang="en-US" altLang="zh-CN" dirty="0" err="1"/>
              <a:t>scontrol</a:t>
            </a:r>
            <a:r>
              <a:rPr lang="en-US" altLang="zh-CN" dirty="0"/>
              <a:t> resume 135</a:t>
            </a:r>
            <a:endParaRPr lang="zh-CN" altLang="en-US" dirty="0"/>
          </a:p>
          <a:p>
            <a:pPr marL="0" indent="0">
              <a:buNone/>
            </a:pPr>
            <a:endParaRPr lang="zh-CN" altLang="en-US" dirty="0"/>
          </a:p>
        </p:txBody>
      </p:sp>
    </p:spTree>
    <p:extLst>
      <p:ext uri="{BB962C8B-B14F-4D97-AF65-F5344CB8AC3E}">
        <p14:creationId xmlns:p14="http://schemas.microsoft.com/office/powerpoint/2010/main" val="348008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44B5D-3E53-4ABA-90DD-4CC31FE3B575}"/>
              </a:ext>
            </a:extLst>
          </p:cNvPr>
          <p:cNvSpPr>
            <a:spLocks noGrp="1"/>
          </p:cNvSpPr>
          <p:nvPr>
            <p:ph type="title"/>
          </p:nvPr>
        </p:nvSpPr>
        <p:spPr/>
        <p:txBody>
          <a:bodyPr>
            <a:normAutofit/>
          </a:bodyPr>
          <a:lstStyle/>
          <a:p>
            <a:r>
              <a:rPr lang="en-US" altLang="zh-CN" sz="3600" b="1" dirty="0" err="1">
                <a:latin typeface="Times New Roman" panose="02020603050405020304" pitchFamily="18" charset="0"/>
                <a:ea typeface="楷体" panose="02010609060101010101" pitchFamily="49" charset="-122"/>
                <a:cs typeface="Times New Roman" panose="02020603050405020304" pitchFamily="18" charset="0"/>
              </a:rPr>
              <a:t>Slurm</a:t>
            </a:r>
            <a:r>
              <a:rPr lang="en-US" altLang="zh-CN" sz="36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3600" b="1" dirty="0">
                <a:latin typeface="Times New Roman" panose="02020603050405020304" pitchFamily="18" charset="0"/>
                <a:ea typeface="楷体" panose="02010609060101010101" pitchFamily="49" charset="-122"/>
                <a:cs typeface="Times New Roman" panose="02020603050405020304" pitchFamily="18" charset="0"/>
              </a:rPr>
              <a:t>简介：</a:t>
            </a:r>
          </a:p>
        </p:txBody>
      </p:sp>
      <p:sp>
        <p:nvSpPr>
          <p:cNvPr id="3" name="内容占位符 2">
            <a:extLst>
              <a:ext uri="{FF2B5EF4-FFF2-40B4-BE49-F238E27FC236}">
                <a16:creationId xmlns:a16="http://schemas.microsoft.com/office/drawing/2014/main" id="{815AC6E4-C3E0-4281-8EA8-306AEC67FB04}"/>
              </a:ext>
            </a:extLst>
          </p:cNvPr>
          <p:cNvSpPr>
            <a:spLocks noGrp="1"/>
          </p:cNvSpPr>
          <p:nvPr>
            <p:ph idx="1"/>
          </p:nvPr>
        </p:nvSpPr>
        <p:spPr/>
        <p:txBody>
          <a:bodyPr>
            <a:normAutofit/>
          </a:bodyPr>
          <a:lstStyle/>
          <a:p>
            <a:r>
              <a:rPr lang="en-US" altLang="zh-CN" sz="2400" dirty="0">
                <a:latin typeface="楷体" panose="02010609060101010101" pitchFamily="49" charset="-122"/>
                <a:ea typeface="楷体" panose="02010609060101010101" pitchFamily="49" charset="-122"/>
              </a:rPr>
              <a:t>1. </a:t>
            </a:r>
            <a:r>
              <a:rPr lang="en-US" altLang="zh-CN" sz="2400" dirty="0" err="1">
                <a:latin typeface="楷体" panose="02010609060101010101" pitchFamily="49" charset="-122"/>
                <a:ea typeface="楷体" panose="02010609060101010101" pitchFamily="49" charset="-122"/>
              </a:rPr>
              <a:t>slurm</a:t>
            </a:r>
            <a:r>
              <a:rPr lang="zh-CN" altLang="en-US" sz="2400" dirty="0">
                <a:latin typeface="楷体" panose="02010609060101010101" pitchFamily="49" charset="-122"/>
                <a:ea typeface="楷体" panose="02010609060101010101" pitchFamily="49" charset="-122"/>
              </a:rPr>
              <a:t>是一个可用于大型计算节点集群的高度可伸缩和容错的集群管理器和作业调度系统；</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 </a:t>
            </a:r>
            <a:r>
              <a:rPr lang="en-US" altLang="zh-CN" sz="2400" dirty="0" err="1">
                <a:latin typeface="楷体" panose="02010609060101010101" pitchFamily="49" charset="-122"/>
                <a:ea typeface="楷体" panose="02010609060101010101" pitchFamily="49" charset="-122"/>
              </a:rPr>
              <a:t>slurm</a:t>
            </a:r>
            <a:r>
              <a:rPr lang="zh-CN" altLang="en-US" sz="2400" dirty="0">
                <a:solidFill>
                  <a:srgbClr val="FF0000"/>
                </a:solidFill>
                <a:latin typeface="楷体" panose="02010609060101010101" pitchFamily="49" charset="-122"/>
                <a:ea typeface="楷体" panose="02010609060101010101" pitchFamily="49" charset="-122"/>
              </a:rPr>
              <a:t>首先管理着待处理</a:t>
            </a:r>
            <a:r>
              <a:rPr lang="zh-CN" altLang="en-US" sz="2400" dirty="0">
                <a:latin typeface="楷体" panose="02010609060101010101" pitchFamily="49" charset="-122"/>
                <a:ea typeface="楷体" panose="02010609060101010101" pitchFamily="49" charset="-122"/>
              </a:rPr>
              <a:t>的工作队列并管理这些工作的整理资源分配和利用；同时还管理着</a:t>
            </a:r>
            <a:r>
              <a:rPr lang="zh-CN" altLang="en-US" sz="2400" dirty="0">
                <a:solidFill>
                  <a:srgbClr val="FF0000"/>
                </a:solidFill>
                <a:latin typeface="楷体" panose="02010609060101010101" pitchFamily="49" charset="-122"/>
                <a:ea typeface="楷体" panose="02010609060101010101" pitchFamily="49" charset="-122"/>
              </a:rPr>
              <a:t>可用的计算节点；</a:t>
            </a:r>
            <a:r>
              <a:rPr lang="zh-CN" altLang="en-US" sz="2400" dirty="0">
                <a:latin typeface="楷体" panose="02010609060101010101" pitchFamily="49" charset="-122"/>
                <a:ea typeface="楷体" panose="02010609060101010101" pitchFamily="49" charset="-122"/>
              </a:rPr>
              <a:t>最后将作业分发给一组</a:t>
            </a:r>
            <a:r>
              <a:rPr lang="zh-CN" altLang="en-US" sz="2400" dirty="0">
                <a:solidFill>
                  <a:srgbClr val="FF0000"/>
                </a:solidFill>
                <a:latin typeface="楷体" panose="02010609060101010101" pitchFamily="49" charset="-122"/>
                <a:ea typeface="楷体" panose="02010609060101010101" pitchFamily="49" charset="-122"/>
              </a:rPr>
              <a:t>其分配的节点</a:t>
            </a:r>
            <a:r>
              <a:rPr lang="zh-CN" altLang="en-US" sz="2400" dirty="0">
                <a:latin typeface="楷体" panose="02010609060101010101" pitchFamily="49" charset="-122"/>
                <a:ea typeface="楷体" panose="02010609060101010101" pitchFamily="49" charset="-122"/>
              </a:rPr>
              <a:t>来执行工作并监听到完成；</a:t>
            </a:r>
            <a:endParaRPr lang="en-US" altLang="zh-CN" sz="2400" dirty="0">
              <a:latin typeface="楷体" panose="02010609060101010101" pitchFamily="49" charset="-122"/>
              <a:ea typeface="楷体" panose="02010609060101010101" pitchFamily="49" charset="-122"/>
            </a:endParaRPr>
          </a:p>
          <a:p>
            <a:endParaRPr lang="en-US" altLang="zh-CN" sz="2400" dirty="0">
              <a:solidFill>
                <a:srgbClr val="FF0000"/>
              </a:solidFill>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91069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E959D-78C8-4788-B5C6-49425C099C9E}"/>
              </a:ext>
            </a:extLst>
          </p:cNvPr>
          <p:cNvSpPr>
            <a:spLocks noGrp="1"/>
          </p:cNvSpPr>
          <p:nvPr>
            <p:ph type="title"/>
          </p:nvPr>
        </p:nvSpPr>
        <p:spPr/>
        <p:txBody>
          <a:bodyPr/>
          <a:lstStyle/>
          <a:p>
            <a:r>
              <a:rPr lang="zh-CN" altLang="en-US" dirty="0"/>
              <a:t>一些其他的</a:t>
            </a:r>
            <a:r>
              <a:rPr lang="en-US" altLang="zh-CN" dirty="0"/>
              <a:t>tips</a:t>
            </a:r>
            <a:endParaRPr lang="zh-CN" altLang="en-US" dirty="0"/>
          </a:p>
        </p:txBody>
      </p:sp>
      <p:sp>
        <p:nvSpPr>
          <p:cNvPr id="3" name="内容占位符 2">
            <a:extLst>
              <a:ext uri="{FF2B5EF4-FFF2-40B4-BE49-F238E27FC236}">
                <a16:creationId xmlns:a16="http://schemas.microsoft.com/office/drawing/2014/main" id="{B24F171C-5D63-49B1-9685-0633B1875B96}"/>
              </a:ext>
            </a:extLst>
          </p:cNvPr>
          <p:cNvSpPr>
            <a:spLocks noGrp="1"/>
          </p:cNvSpPr>
          <p:nvPr>
            <p:ph idx="1"/>
          </p:nvPr>
        </p:nvSpPr>
        <p:spPr/>
        <p:txBody>
          <a:bodyPr>
            <a:normAutofit lnSpcReduction="10000"/>
          </a:bodyPr>
          <a:lstStyle/>
          <a:p>
            <a:pPr marL="0" indent="0">
              <a:buNone/>
            </a:pPr>
            <a:r>
              <a:rPr lang="zh-CN" altLang="en-US" dirty="0"/>
              <a:t>由于</a:t>
            </a:r>
            <a:r>
              <a:rPr lang="en-US" altLang="zh-CN" dirty="0" err="1"/>
              <a:t>scontrol</a:t>
            </a:r>
            <a:r>
              <a:rPr lang="zh-CN" altLang="en-US" dirty="0"/>
              <a:t>显示的信息过分繁杂难以看懂；</a:t>
            </a:r>
            <a:endParaRPr lang="en-US" altLang="zh-CN" dirty="0"/>
          </a:p>
          <a:p>
            <a:pPr marL="0" indent="0">
              <a:buNone/>
            </a:pPr>
            <a:r>
              <a:rPr lang="zh-CN" altLang="en-US" dirty="0"/>
              <a:t>这里可以使用</a:t>
            </a:r>
            <a:r>
              <a:rPr lang="en-US" altLang="zh-CN" dirty="0" err="1"/>
              <a:t>sstat</a:t>
            </a:r>
            <a:r>
              <a:rPr lang="en-US" altLang="zh-CN" dirty="0"/>
              <a:t> –j</a:t>
            </a:r>
            <a:r>
              <a:rPr lang="zh-CN" altLang="en-US" dirty="0"/>
              <a:t> </a:t>
            </a:r>
            <a:r>
              <a:rPr lang="en-US" altLang="zh-CN" dirty="0" err="1"/>
              <a:t>jobid</a:t>
            </a:r>
            <a:r>
              <a:rPr lang="zh-CN" altLang="en-US" dirty="0"/>
              <a:t> </a:t>
            </a:r>
            <a:r>
              <a:rPr lang="en-US" altLang="zh-CN" dirty="0"/>
              <a:t> | les </a:t>
            </a:r>
            <a:r>
              <a:rPr lang="zh-CN" altLang="en-US" dirty="0"/>
              <a:t>来查看信息，请记住一定要单行查看；</a:t>
            </a:r>
            <a:endParaRPr lang="en-US" altLang="zh-CN" dirty="0"/>
          </a:p>
          <a:p>
            <a:pPr marL="0" indent="0">
              <a:buNone/>
            </a:pPr>
            <a:endParaRPr lang="en-US" altLang="zh-CN" dirty="0"/>
          </a:p>
          <a:p>
            <a:pPr marL="0" indent="0">
              <a:buNone/>
            </a:pPr>
            <a:r>
              <a:rPr lang="zh-CN" altLang="en-US" dirty="0"/>
              <a:t>此外支持更加方便易懂的特定任务信息或者节点信息查看命令</a:t>
            </a:r>
            <a:r>
              <a:rPr lang="en-US" altLang="zh-CN" dirty="0" err="1"/>
              <a:t>smap</a:t>
            </a:r>
            <a:r>
              <a:rPr lang="zh-CN" altLang="en-US" dirty="0"/>
              <a:t>；</a:t>
            </a:r>
            <a:endParaRPr lang="en-US" altLang="zh-CN" dirty="0"/>
          </a:p>
          <a:p>
            <a:pPr marL="0" indent="0">
              <a:buNone/>
            </a:pPr>
            <a:r>
              <a:rPr lang="en-US" altLang="zh-CN" dirty="0" err="1"/>
              <a:t>Smap</a:t>
            </a:r>
            <a:r>
              <a:rPr lang="en-US" altLang="zh-CN" dirty="0"/>
              <a:t> –D </a:t>
            </a:r>
            <a:r>
              <a:rPr lang="en-US" altLang="zh-CN" dirty="0" err="1"/>
              <a:t>jobid</a:t>
            </a:r>
            <a:r>
              <a:rPr lang="en-US" altLang="zh-CN" dirty="0"/>
              <a:t> </a:t>
            </a:r>
            <a:r>
              <a:rPr lang="zh-CN" altLang="en-US" dirty="0"/>
              <a:t>；</a:t>
            </a:r>
            <a:r>
              <a:rPr lang="en-US" altLang="zh-CN" dirty="0" err="1"/>
              <a:t>smap</a:t>
            </a:r>
            <a:r>
              <a:rPr lang="en-US" altLang="zh-CN" dirty="0"/>
              <a:t> –n lz40 ;</a:t>
            </a:r>
          </a:p>
          <a:p>
            <a:pPr marL="0" indent="0">
              <a:buNone/>
            </a:pPr>
            <a:endParaRPr lang="en-US" altLang="zh-CN" dirty="0"/>
          </a:p>
          <a:p>
            <a:pPr marL="0" indent="0">
              <a:buNone/>
            </a:pPr>
            <a:r>
              <a:rPr lang="zh-CN" altLang="en-US" dirty="0"/>
              <a:t>可以使用</a:t>
            </a:r>
            <a:r>
              <a:rPr lang="en-US" altLang="zh-CN" dirty="0" err="1"/>
              <a:t>sacct</a:t>
            </a:r>
            <a:r>
              <a:rPr lang="en-US" altLang="zh-CN" dirty="0"/>
              <a:t> –c | grep </a:t>
            </a:r>
            <a:r>
              <a:rPr lang="zh-CN" altLang="en-US" dirty="0"/>
              <a:t>“</a:t>
            </a:r>
            <a:r>
              <a:rPr lang="en-US" altLang="zh-CN" dirty="0" err="1"/>
              <a:t>jobid</a:t>
            </a:r>
            <a:r>
              <a:rPr lang="zh-CN" altLang="en-US"/>
              <a:t>” 来查看任务的结束时间，不支持正在运行的程序；</a:t>
            </a:r>
            <a:endParaRPr lang="en-US" altLang="zh-CN" dirty="0"/>
          </a:p>
        </p:txBody>
      </p:sp>
    </p:spTree>
    <p:extLst>
      <p:ext uri="{BB962C8B-B14F-4D97-AF65-F5344CB8AC3E}">
        <p14:creationId xmlns:p14="http://schemas.microsoft.com/office/powerpoint/2010/main" val="1470880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35CA32-BA08-4652-9354-6E74A1307A68}"/>
              </a:ext>
            </a:extLst>
          </p:cNvPr>
          <p:cNvSpPr/>
          <p:nvPr/>
        </p:nvSpPr>
        <p:spPr>
          <a:xfrm>
            <a:off x="2164300" y="2017764"/>
            <a:ext cx="7603953" cy="1862048"/>
          </a:xfrm>
          <a:prstGeom prst="rect">
            <a:avLst/>
          </a:prstGeom>
          <a:noFill/>
        </p:spPr>
        <p:txBody>
          <a:bodyPr wrap="square" lIns="91440" tIns="45720" rIns="91440" bIns="45720">
            <a:spAutoFit/>
          </a:bodyPr>
          <a:lstStyle/>
          <a:p>
            <a:pPr algn="ctr"/>
            <a:r>
              <a:rPr lang="en-US" altLang="zh-CN"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SCANCEL</a:t>
            </a:r>
            <a:endParaRPr lang="zh-CN" altLang="en-US"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181606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5D212-CEA8-45C0-9E57-EF089C53081F}"/>
              </a:ext>
            </a:extLst>
          </p:cNvPr>
          <p:cNvSpPr>
            <a:spLocks noGrp="1"/>
          </p:cNvSpPr>
          <p:nvPr>
            <p:ph type="title"/>
          </p:nvPr>
        </p:nvSpPr>
        <p:spPr>
          <a:xfrm>
            <a:off x="838199" y="150934"/>
            <a:ext cx="9727223" cy="868974"/>
          </a:xfrm>
        </p:spPr>
        <p:txBody>
          <a:bodyPr>
            <a:normAutofit/>
          </a:bodyPr>
          <a:lstStyle/>
          <a:p>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Slurm</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之</a:t>
            </a:r>
            <a:r>
              <a:rPr lang="en-US" altLang="zh-CN"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scancel</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取消已提交作业：</a:t>
            </a:r>
            <a:endParaRPr lang="zh-CN" altLang="en-US" dirty="0"/>
          </a:p>
        </p:txBody>
      </p:sp>
      <p:sp>
        <p:nvSpPr>
          <p:cNvPr id="3" name="内容占位符 2">
            <a:extLst>
              <a:ext uri="{FF2B5EF4-FFF2-40B4-BE49-F238E27FC236}">
                <a16:creationId xmlns:a16="http://schemas.microsoft.com/office/drawing/2014/main" id="{E5107926-E6CA-4623-8F6D-7E2183016889}"/>
              </a:ext>
            </a:extLst>
          </p:cNvPr>
          <p:cNvSpPr>
            <a:spLocks noGrp="1"/>
          </p:cNvSpPr>
          <p:nvPr>
            <p:ph idx="1"/>
          </p:nvPr>
        </p:nvSpPr>
        <p:spPr>
          <a:xfrm>
            <a:off x="838199" y="1421178"/>
            <a:ext cx="10515600" cy="5199429"/>
          </a:xfrm>
        </p:spPr>
        <p:txBody>
          <a:bodyPr>
            <a:normAutofit/>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取消作业</a:t>
            </a:r>
            <a:r>
              <a:rPr lang="en-US" altLang="zh-CN" dirty="0">
                <a:latin typeface="Times New Roman" panose="02020603050405020304" pitchFamily="18" charset="0"/>
                <a:cs typeface="Times New Roman" panose="02020603050405020304" pitchFamily="18" charset="0"/>
              </a:rPr>
              <a:t>ID</a:t>
            </a:r>
            <a:r>
              <a:rPr lang="zh-CN" altLang="en-US"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25025</a:t>
            </a:r>
            <a:r>
              <a:rPr lang="zh-CN" altLang="en-US" dirty="0">
                <a:latin typeface="Times New Roman" panose="02020603050405020304" pitchFamily="18" charset="0"/>
                <a:cs typeface="Times New Roman" panose="02020603050405020304" pitchFamily="18" charset="0"/>
              </a:rPr>
              <a:t>的作业；</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2. </a:t>
            </a:r>
            <a:r>
              <a:rPr lang="en-US" altLang="zh-CN" dirty="0" err="1">
                <a:solidFill>
                  <a:srgbClr val="FF0000"/>
                </a:solidFill>
                <a:latin typeface="Times New Roman" panose="02020603050405020304" pitchFamily="18" charset="0"/>
                <a:cs typeface="Times New Roman" panose="02020603050405020304" pitchFamily="18" charset="0"/>
              </a:rPr>
              <a:t>scancel</a:t>
            </a:r>
            <a:r>
              <a:rPr lang="en-US" altLang="zh-CN" dirty="0">
                <a:solidFill>
                  <a:srgbClr val="FF0000"/>
                </a:solidFill>
                <a:latin typeface="Times New Roman" panose="02020603050405020304" pitchFamily="18" charset="0"/>
                <a:cs typeface="Times New Roman" panose="02020603050405020304" pitchFamily="18" charset="0"/>
              </a:rPr>
              <a:t> -u `</a:t>
            </a:r>
            <a:r>
              <a:rPr lang="en-US" altLang="zh-CN" dirty="0" err="1">
                <a:solidFill>
                  <a:srgbClr val="FF0000"/>
                </a:solidFill>
                <a:latin typeface="Times New Roman" panose="02020603050405020304" pitchFamily="18" charset="0"/>
                <a:cs typeface="Times New Roman" panose="02020603050405020304" pitchFamily="18" charset="0"/>
              </a:rPr>
              <a:t>whoami</a:t>
            </a: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dirty="0">
                <a:solidFill>
                  <a:srgbClr val="FF0000"/>
                </a:solidFill>
                <a:latin typeface="Times New Roman" panose="02020603050405020304" pitchFamily="18" charset="0"/>
                <a:cs typeface="Times New Roman" panose="02020603050405020304" pitchFamily="18" charset="0"/>
              </a:rPr>
              <a:t>谨慎使用 ！！！</a:t>
            </a:r>
            <a:r>
              <a:rPr lang="en-US" altLang="zh-CN" dirty="0">
                <a:solidFill>
                  <a:srgbClr val="FF0000"/>
                </a:solidFill>
                <a:latin typeface="Times New Roman" panose="02020603050405020304" pitchFamily="18" charset="0"/>
                <a:cs typeface="Times New Roman" panose="02020603050405020304" pitchFamily="18" charset="0"/>
              </a:rPr>
              <a:t>)</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取消当前账号下所有作业；</a:t>
            </a:r>
            <a:endParaRPr lang="en-US" altLang="zh-CN" dirty="0">
              <a:solidFill>
                <a:srgbClr val="FF0000"/>
              </a:solidFill>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3. </a:t>
            </a:r>
            <a:r>
              <a:rPr lang="en-US" altLang="zh-CN" dirty="0" err="1">
                <a:solidFill>
                  <a:srgbClr val="FF0000"/>
                </a:solidFill>
                <a:latin typeface="Times New Roman" panose="02020603050405020304" pitchFamily="18" charset="0"/>
                <a:cs typeface="Times New Roman" panose="02020603050405020304" pitchFamily="18" charset="0"/>
              </a:rPr>
              <a:t>scancel</a:t>
            </a:r>
            <a:r>
              <a:rPr lang="en-US" altLang="zh-CN" dirty="0">
                <a:solidFill>
                  <a:srgbClr val="FF0000"/>
                </a:solidFill>
                <a:latin typeface="Times New Roman" panose="02020603050405020304" pitchFamily="18" charset="0"/>
                <a:cs typeface="Times New Roman" panose="02020603050405020304" pitchFamily="18" charset="0"/>
              </a:rPr>
              <a:t> -t PENDING -u `</a:t>
            </a:r>
            <a:r>
              <a:rPr lang="en-US" altLang="zh-CN" dirty="0" err="1">
                <a:solidFill>
                  <a:srgbClr val="FF0000"/>
                </a:solidFill>
                <a:latin typeface="Times New Roman" panose="02020603050405020304" pitchFamily="18" charset="0"/>
                <a:cs typeface="Times New Roman" panose="02020603050405020304" pitchFamily="18" charset="0"/>
              </a:rPr>
              <a:t>whoami</a:t>
            </a:r>
            <a:r>
              <a:rPr lang="en-US" altLang="zh-CN" dirty="0">
                <a:solidFill>
                  <a:srgbClr val="FF0000"/>
                </a:solidFill>
                <a:latin typeface="Times New Roman" panose="02020603050405020304" pitchFamily="18" charset="0"/>
                <a:cs typeface="Times New Roman" panose="02020603050405020304" pitchFamily="18" charset="0"/>
              </a:rPr>
              <a:t>` </a:t>
            </a:r>
          </a:p>
          <a:p>
            <a:pPr marL="0" indent="0">
              <a:buNone/>
            </a:pPr>
            <a:r>
              <a:rPr lang="zh-CN" altLang="en-US"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取消当前账号下所有状态为</a:t>
            </a:r>
            <a:r>
              <a:rPr lang="en-US" altLang="zh-CN" dirty="0">
                <a:latin typeface="Times New Roman" panose="02020603050405020304" pitchFamily="18" charset="0"/>
                <a:cs typeface="Times New Roman" panose="02020603050405020304" pitchFamily="18" charset="0"/>
              </a:rPr>
              <a:t>PENDING</a:t>
            </a:r>
            <a:r>
              <a:rPr lang="zh-CN" altLang="en-US" dirty="0">
                <a:latin typeface="Times New Roman" panose="02020603050405020304" pitchFamily="18" charset="0"/>
                <a:cs typeface="Times New Roman" panose="02020603050405020304" pitchFamily="18" charset="0"/>
              </a:rPr>
              <a:t>的作业；</a:t>
            </a:r>
            <a:endParaRPr lang="en-US" altLang="zh-CN"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BFA21B49-6124-411F-8C63-D3BE94007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565" y="1872582"/>
            <a:ext cx="4277322" cy="1724266"/>
          </a:xfrm>
          <a:prstGeom prst="rect">
            <a:avLst/>
          </a:prstGeom>
        </p:spPr>
      </p:pic>
    </p:spTree>
    <p:extLst>
      <p:ext uri="{BB962C8B-B14F-4D97-AF65-F5344CB8AC3E}">
        <p14:creationId xmlns:p14="http://schemas.microsoft.com/office/powerpoint/2010/main" val="3110305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9FB0A-3F2B-4C4F-80D9-409A91C47C12}"/>
              </a:ext>
            </a:extLst>
          </p:cNvPr>
          <p:cNvSpPr>
            <a:spLocks noGrp="1"/>
          </p:cNvSpPr>
          <p:nvPr>
            <p:ph type="title"/>
          </p:nvPr>
        </p:nvSpPr>
        <p:spPr/>
        <p:txBody>
          <a:bodyPr>
            <a:normAutofit/>
          </a:bodyPr>
          <a:lstStyle/>
          <a:p>
            <a:r>
              <a:rPr lang="en-US" altLang="zh-CN" sz="4000" b="1" dirty="0">
                <a:latin typeface="Times New Roman" panose="02020603050405020304" pitchFamily="18" charset="0"/>
                <a:ea typeface="楷体" panose="02010609060101010101" pitchFamily="49" charset="-122"/>
                <a:cs typeface="Times New Roman" panose="02020603050405020304" pitchFamily="18" charset="0"/>
              </a:rPr>
              <a:t>SCANCEL</a:t>
            </a:r>
            <a:r>
              <a:rPr lang="zh-CN" altLang="en-US" sz="4000" b="1" dirty="0">
                <a:latin typeface="Times New Roman" panose="02020603050405020304" pitchFamily="18" charset="0"/>
                <a:ea typeface="楷体" panose="02010609060101010101" pitchFamily="49" charset="-122"/>
                <a:cs typeface="Times New Roman" panose="02020603050405020304" pitchFamily="18" charset="0"/>
              </a:rPr>
              <a:t>其他参数</a:t>
            </a:r>
          </a:p>
        </p:txBody>
      </p:sp>
      <p:sp>
        <p:nvSpPr>
          <p:cNvPr id="3" name="内容占位符 2">
            <a:extLst>
              <a:ext uri="{FF2B5EF4-FFF2-40B4-BE49-F238E27FC236}">
                <a16:creationId xmlns:a16="http://schemas.microsoft.com/office/drawing/2014/main" id="{A315DB3E-59BD-4CF4-BE67-424008F28B4D}"/>
              </a:ext>
            </a:extLst>
          </p:cNvPr>
          <p:cNvSpPr>
            <a:spLocks noGrp="1"/>
          </p:cNvSpPr>
          <p:nvPr>
            <p:ph idx="1"/>
          </p:nvPr>
        </p:nvSpPr>
        <p:spPr>
          <a:xfrm>
            <a:off x="908538" y="1690688"/>
            <a:ext cx="10515600" cy="3142029"/>
          </a:xfrm>
        </p:spPr>
        <p:txBody>
          <a:bodyPr>
            <a:normAutofit/>
          </a:bodyPr>
          <a:lstStyle/>
          <a:p>
            <a:r>
              <a:rPr lang="en-US" altLang="zh-CN" sz="2000" dirty="0">
                <a:latin typeface="楷体" panose="02010609060101010101" pitchFamily="49" charset="-122"/>
                <a:ea typeface="楷体" panose="02010609060101010101" pitchFamily="49" charset="-122"/>
              </a:rPr>
              <a:t>--help                   </a:t>
            </a:r>
            <a:r>
              <a:rPr lang="zh-CN" altLang="en-US" sz="2000" dirty="0">
                <a:latin typeface="楷体" panose="02010609060101010101" pitchFamily="49" charset="-122"/>
                <a:ea typeface="楷体" panose="02010609060101010101" pitchFamily="49" charset="-122"/>
              </a:rPr>
              <a:t>显示</a:t>
            </a:r>
            <a:r>
              <a:rPr lang="en-US" altLang="zh-CN" sz="2000" dirty="0" err="1">
                <a:latin typeface="楷体" panose="02010609060101010101" pitchFamily="49" charset="-122"/>
                <a:ea typeface="楷体" panose="02010609060101010101" pitchFamily="49" charset="-122"/>
              </a:rPr>
              <a:t>scancel</a:t>
            </a:r>
            <a:r>
              <a:rPr lang="zh-CN" altLang="en-US" sz="2000" dirty="0">
                <a:latin typeface="楷体" panose="02010609060101010101" pitchFamily="49" charset="-122"/>
                <a:ea typeface="楷体" panose="02010609060101010101" pitchFamily="49" charset="-122"/>
              </a:rPr>
              <a:t>命令的使用帮助信息；</a:t>
            </a:r>
          </a:p>
          <a:p>
            <a:r>
              <a:rPr lang="en-US" altLang="zh-CN" sz="2000" dirty="0">
                <a:latin typeface="楷体" panose="02010609060101010101" pitchFamily="49" charset="-122"/>
                <a:ea typeface="楷体" panose="02010609060101010101" pitchFamily="49" charset="-122"/>
              </a:rPr>
              <a:t>-A &lt;account&gt;       </a:t>
            </a:r>
            <a:r>
              <a:rPr lang="zh-CN" altLang="en-US" sz="2000" dirty="0">
                <a:latin typeface="楷体" panose="02010609060101010101" pitchFamily="49" charset="-122"/>
                <a:ea typeface="楷体" panose="02010609060101010101" pitchFamily="49" charset="-122"/>
              </a:rPr>
              <a:t>取消指定账户的作业，如果没有指定</a:t>
            </a:r>
            <a:r>
              <a:rPr lang="en-US" altLang="zh-CN" sz="2000" dirty="0" err="1">
                <a:latin typeface="楷体" panose="02010609060101010101" pitchFamily="49" charset="-122"/>
                <a:ea typeface="楷体" panose="02010609060101010101" pitchFamily="49" charset="-122"/>
              </a:rPr>
              <a:t>job_id</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将取消所有；</a:t>
            </a:r>
          </a:p>
          <a:p>
            <a:r>
              <a:rPr lang="en-US" altLang="zh-CN" sz="2000" dirty="0">
                <a:latin typeface="楷体" panose="02010609060101010101" pitchFamily="49" charset="-122"/>
                <a:ea typeface="楷体" panose="02010609060101010101" pitchFamily="49" charset="-122"/>
              </a:rPr>
              <a:t>-n &lt;</a:t>
            </a:r>
            <a:r>
              <a:rPr lang="en-US" altLang="zh-CN" sz="2000" dirty="0" err="1">
                <a:latin typeface="楷体" panose="02010609060101010101" pitchFamily="49" charset="-122"/>
                <a:ea typeface="楷体" panose="02010609060101010101" pitchFamily="49" charset="-122"/>
              </a:rPr>
              <a:t>job_name</a:t>
            </a:r>
            <a:r>
              <a:rPr lang="en-US" altLang="zh-CN" sz="2000" dirty="0">
                <a:latin typeface="楷体" panose="02010609060101010101" pitchFamily="49" charset="-122"/>
                <a:ea typeface="楷体" panose="02010609060101010101" pitchFamily="49" charset="-122"/>
              </a:rPr>
              <a:t>&gt;    </a:t>
            </a:r>
            <a:r>
              <a:rPr lang="zh-CN" altLang="en-US" sz="2000" dirty="0">
                <a:latin typeface="楷体" panose="02010609060101010101" pitchFamily="49" charset="-122"/>
                <a:ea typeface="楷体" panose="02010609060101010101" pitchFamily="49" charset="-122"/>
              </a:rPr>
              <a:t>取消指定作业名的作业；</a:t>
            </a:r>
          </a:p>
          <a:p>
            <a:r>
              <a:rPr lang="en-US" altLang="zh-CN" sz="2000" dirty="0">
                <a:latin typeface="楷体" panose="02010609060101010101" pitchFamily="49" charset="-122"/>
                <a:ea typeface="楷体" panose="02010609060101010101" pitchFamily="49" charset="-122"/>
              </a:rPr>
              <a:t>-p &lt;</a:t>
            </a:r>
            <a:r>
              <a:rPr lang="en-US" altLang="zh-CN" sz="2000" dirty="0" err="1">
                <a:latin typeface="楷体" panose="02010609060101010101" pitchFamily="49" charset="-122"/>
                <a:ea typeface="楷体" panose="02010609060101010101" pitchFamily="49" charset="-122"/>
              </a:rPr>
              <a:t>partition_name</a:t>
            </a:r>
            <a:r>
              <a:rPr lang="en-US" altLang="zh-CN" sz="2000" dirty="0">
                <a:latin typeface="楷体" panose="02010609060101010101" pitchFamily="49" charset="-122"/>
                <a:ea typeface="楷体" panose="02010609060101010101" pitchFamily="49" charset="-122"/>
              </a:rPr>
              <a:t>&gt;    </a:t>
            </a:r>
            <a:r>
              <a:rPr lang="zh-CN" altLang="en-US" sz="2000" dirty="0">
                <a:latin typeface="楷体" panose="02010609060101010101" pitchFamily="49" charset="-122"/>
                <a:ea typeface="楷体" panose="02010609060101010101" pitchFamily="49" charset="-122"/>
              </a:rPr>
              <a:t>取消指定分区的作业；</a:t>
            </a:r>
          </a:p>
          <a:p>
            <a:r>
              <a:rPr lang="en-US" altLang="zh-CN" sz="2000" dirty="0">
                <a:latin typeface="楷体" panose="02010609060101010101" pitchFamily="49" charset="-122"/>
                <a:ea typeface="楷体" panose="02010609060101010101" pitchFamily="49" charset="-122"/>
              </a:rPr>
              <a:t>-q &lt;</a:t>
            </a:r>
            <a:r>
              <a:rPr lang="en-US" altLang="zh-CN" sz="2000" dirty="0" err="1">
                <a:latin typeface="楷体" panose="02010609060101010101" pitchFamily="49" charset="-122"/>
                <a:ea typeface="楷体" panose="02010609060101010101" pitchFamily="49" charset="-122"/>
              </a:rPr>
              <a:t>qos</a:t>
            </a:r>
            <a:r>
              <a:rPr lang="en-US" altLang="zh-CN" sz="2000" dirty="0">
                <a:latin typeface="楷体" panose="02010609060101010101" pitchFamily="49" charset="-122"/>
                <a:ea typeface="楷体" panose="02010609060101010101" pitchFamily="49" charset="-122"/>
              </a:rPr>
              <a:t>&gt;              </a:t>
            </a:r>
            <a:r>
              <a:rPr lang="zh-CN" altLang="en-US" sz="2000" dirty="0">
                <a:latin typeface="楷体" panose="02010609060101010101" pitchFamily="49" charset="-122"/>
                <a:ea typeface="楷体" panose="02010609060101010101" pitchFamily="49" charset="-122"/>
              </a:rPr>
              <a:t>取消指定</a:t>
            </a:r>
            <a:r>
              <a:rPr lang="en-US" altLang="zh-CN" sz="2000" dirty="0" err="1">
                <a:latin typeface="楷体" panose="02010609060101010101" pitchFamily="49" charset="-122"/>
                <a:ea typeface="楷体" panose="02010609060101010101" pitchFamily="49" charset="-122"/>
              </a:rPr>
              <a:t>qos</a:t>
            </a:r>
            <a:r>
              <a:rPr lang="zh-CN" altLang="en-US" sz="2000" dirty="0">
                <a:latin typeface="楷体" panose="02010609060101010101" pitchFamily="49" charset="-122"/>
                <a:ea typeface="楷体" panose="02010609060101010101" pitchFamily="49" charset="-122"/>
              </a:rPr>
              <a:t>的作业；</a:t>
            </a:r>
          </a:p>
          <a:p>
            <a:r>
              <a:rPr lang="en-US" altLang="zh-CN" sz="2000" dirty="0">
                <a:latin typeface="楷体" panose="02010609060101010101" pitchFamily="49" charset="-122"/>
                <a:ea typeface="楷体" panose="02010609060101010101" pitchFamily="49" charset="-122"/>
              </a:rPr>
              <a:t>-t &lt;</a:t>
            </a:r>
            <a:r>
              <a:rPr lang="en-US" altLang="zh-CN" sz="2000" dirty="0" err="1">
                <a:latin typeface="楷体" panose="02010609060101010101" pitchFamily="49" charset="-122"/>
                <a:ea typeface="楷体" panose="02010609060101010101" pitchFamily="49" charset="-122"/>
              </a:rPr>
              <a:t>job_state_name</a:t>
            </a:r>
            <a:r>
              <a:rPr lang="en-US" altLang="zh-CN" sz="2000" dirty="0">
                <a:latin typeface="楷体" panose="02010609060101010101" pitchFamily="49" charset="-122"/>
                <a:ea typeface="楷体" panose="02010609060101010101" pitchFamily="49" charset="-122"/>
              </a:rPr>
              <a:t>&gt;    </a:t>
            </a:r>
            <a:r>
              <a:rPr lang="zh-CN" altLang="en-US" sz="2000" dirty="0">
                <a:latin typeface="楷体" panose="02010609060101010101" pitchFamily="49" charset="-122"/>
                <a:ea typeface="楷体" panose="02010609060101010101" pitchFamily="49" charset="-122"/>
              </a:rPr>
              <a:t>取消指定作态的作业，</a:t>
            </a:r>
            <a:r>
              <a:rPr lang="en-US" altLang="zh-CN" sz="2000" dirty="0">
                <a:latin typeface="楷体" panose="02010609060101010101" pitchFamily="49" charset="-122"/>
                <a:ea typeface="楷体" panose="02010609060101010101" pitchFamily="49" charset="-122"/>
              </a:rPr>
              <a:t>"PENDING", "RUNNING" </a:t>
            </a:r>
            <a:r>
              <a:rPr lang="zh-CN" altLang="en-US" sz="2000" dirty="0">
                <a:latin typeface="楷体" panose="02010609060101010101" pitchFamily="49" charset="-122"/>
                <a:ea typeface="楷体" panose="02010609060101010101" pitchFamily="49" charset="-122"/>
              </a:rPr>
              <a:t>或 </a:t>
            </a:r>
            <a:r>
              <a:rPr lang="en-US" altLang="zh-CN" sz="2000" dirty="0">
                <a:latin typeface="楷体" panose="02010609060101010101" pitchFamily="49" charset="-122"/>
                <a:ea typeface="楷体" panose="02010609060101010101" pitchFamily="49" charset="-122"/>
              </a:rPr>
              <a:t>"SUSPENDED"</a:t>
            </a:r>
            <a:r>
              <a:rPr lang="zh-CN" altLang="en-US" sz="2000" dirty="0">
                <a:latin typeface="楷体" panose="02010609060101010101" pitchFamily="49" charset="-122"/>
                <a:ea typeface="楷体" panose="02010609060101010101" pitchFamily="49" charset="-122"/>
              </a:rPr>
              <a:t>；</a:t>
            </a:r>
          </a:p>
          <a:p>
            <a:r>
              <a:rPr lang="en-US" altLang="zh-CN" sz="2000" dirty="0">
                <a:latin typeface="楷体" panose="02010609060101010101" pitchFamily="49" charset="-122"/>
                <a:ea typeface="楷体" panose="02010609060101010101" pitchFamily="49" charset="-122"/>
              </a:rPr>
              <a:t>-u &lt;</a:t>
            </a:r>
            <a:r>
              <a:rPr lang="en-US" altLang="zh-CN" sz="2000" dirty="0" err="1">
                <a:latin typeface="楷体" panose="02010609060101010101" pitchFamily="49" charset="-122"/>
                <a:ea typeface="楷体" panose="02010609060101010101" pitchFamily="49" charset="-122"/>
              </a:rPr>
              <a:t>user_name</a:t>
            </a:r>
            <a:r>
              <a:rPr lang="en-US" altLang="zh-CN" sz="2000" dirty="0">
                <a:latin typeface="楷体" panose="02010609060101010101" pitchFamily="49" charset="-122"/>
                <a:ea typeface="楷体" panose="02010609060101010101" pitchFamily="49" charset="-122"/>
              </a:rPr>
              <a:t>&gt;   </a:t>
            </a:r>
            <a:r>
              <a:rPr lang="zh-CN" altLang="en-US" sz="2000" dirty="0">
                <a:latin typeface="楷体" panose="02010609060101010101" pitchFamily="49" charset="-122"/>
                <a:ea typeface="楷体" panose="02010609060101010101" pitchFamily="49" charset="-122"/>
              </a:rPr>
              <a:t>取消指定用户下的作业；</a:t>
            </a:r>
          </a:p>
        </p:txBody>
      </p:sp>
    </p:spTree>
    <p:extLst>
      <p:ext uri="{BB962C8B-B14F-4D97-AF65-F5344CB8AC3E}">
        <p14:creationId xmlns:p14="http://schemas.microsoft.com/office/powerpoint/2010/main" val="3159125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6D846-6ADD-4934-9129-817C67DEDCD1}"/>
              </a:ext>
            </a:extLst>
          </p:cNvPr>
          <p:cNvSpPr>
            <a:spLocks noGrp="1"/>
          </p:cNvSpPr>
          <p:nvPr>
            <p:ph type="title"/>
          </p:nvPr>
        </p:nvSpPr>
        <p:spPr>
          <a:xfrm>
            <a:off x="908538" y="0"/>
            <a:ext cx="10040816" cy="677802"/>
          </a:xfrm>
        </p:spPr>
        <p:txBody>
          <a:bodyPr>
            <a:normAutofit/>
          </a:bodyPr>
          <a:lstStyle/>
          <a:p>
            <a:r>
              <a:rPr lang="zh-CN" altLang="en-US" sz="36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常见问题：</a:t>
            </a:r>
          </a:p>
        </p:txBody>
      </p:sp>
      <p:sp>
        <p:nvSpPr>
          <p:cNvPr id="3" name="内容占位符 2">
            <a:extLst>
              <a:ext uri="{FF2B5EF4-FFF2-40B4-BE49-F238E27FC236}">
                <a16:creationId xmlns:a16="http://schemas.microsoft.com/office/drawing/2014/main" id="{BFD4B7AA-5630-41B5-9946-C27F0580BF4F}"/>
              </a:ext>
            </a:extLst>
          </p:cNvPr>
          <p:cNvSpPr>
            <a:spLocks noGrp="1"/>
          </p:cNvSpPr>
          <p:nvPr>
            <p:ph idx="1"/>
          </p:nvPr>
        </p:nvSpPr>
        <p:spPr>
          <a:xfrm>
            <a:off x="908538" y="976742"/>
            <a:ext cx="10515600" cy="5468020"/>
          </a:xfrm>
        </p:spPr>
        <p:txBody>
          <a:bodyPr>
            <a:normAutofit/>
          </a:bodyPr>
          <a:lstStyle/>
          <a:p>
            <a:r>
              <a:rPr lang="en-US" altLang="zh-CN" sz="2400" dirty="0">
                <a:solidFill>
                  <a:srgbClr val="FF0000"/>
                </a:solidFill>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为什么</a:t>
            </a:r>
            <a:r>
              <a:rPr lang="en-US" altLang="zh-CN" sz="2400" dirty="0" err="1">
                <a:latin typeface="楷体" panose="02010609060101010101" pitchFamily="49" charset="-122"/>
                <a:ea typeface="楷体" panose="02010609060101010101" pitchFamily="49" charset="-122"/>
              </a:rPr>
              <a:t>sinfo</a:t>
            </a:r>
            <a:r>
              <a:rPr lang="zh-CN" altLang="en-US" sz="2400" dirty="0">
                <a:latin typeface="楷体" panose="02010609060101010101" pitchFamily="49" charset="-122"/>
                <a:ea typeface="楷体" panose="02010609060101010101" pitchFamily="49" charset="-122"/>
              </a:rPr>
              <a:t>查看还有空闲节点，但是我</a:t>
            </a:r>
            <a:r>
              <a:rPr lang="en-US" altLang="zh-CN" sz="2400" dirty="0" err="1">
                <a:latin typeface="楷体" panose="02010609060101010101" pitchFamily="49" charset="-122"/>
                <a:ea typeface="楷体" panose="02010609060101010101" pitchFamily="49" charset="-122"/>
              </a:rPr>
              <a:t>sbatch</a:t>
            </a:r>
            <a:r>
              <a:rPr lang="zh-CN" altLang="en-US" sz="2400" dirty="0">
                <a:latin typeface="楷体" panose="02010609060101010101" pitchFamily="49" charset="-122"/>
                <a:ea typeface="楷体" panose="02010609060101010101" pitchFamily="49" charset="-122"/>
              </a:rPr>
              <a:t>提交的作业任务还在排队？</a:t>
            </a:r>
            <a:endParaRPr lang="en-US" altLang="zh-CN" sz="2400" dirty="0">
              <a:latin typeface="楷体" panose="02010609060101010101" pitchFamily="49" charset="-122"/>
              <a:ea typeface="楷体" panose="02010609060101010101" pitchFamily="49" charset="-122"/>
            </a:endParaRPr>
          </a:p>
          <a:p>
            <a:r>
              <a:rPr lang="en-US" altLang="zh-CN" sz="2400" dirty="0">
                <a:solidFill>
                  <a:srgbClr val="FF0000"/>
                </a:solidFill>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整个队列中可能有需要占用多节点的高优先级任务正在等待资源，调度器会一定程度上为这些作业保留资源，以确保它们能够运行。</a:t>
            </a:r>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a:p>
            <a:r>
              <a:rPr lang="en-US" altLang="zh-CN" sz="2400" dirty="0">
                <a:solidFill>
                  <a:srgbClr val="FF0000"/>
                </a:solidFill>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为什么我使用</a:t>
            </a:r>
            <a:r>
              <a:rPr lang="en-US" altLang="zh-CN" sz="2400" dirty="0">
                <a:latin typeface="楷体" panose="02010609060101010101" pitchFamily="49" charset="-122"/>
                <a:ea typeface="楷体" panose="02010609060101010101" pitchFamily="49" charset="-122"/>
              </a:rPr>
              <a:t>128G</a:t>
            </a:r>
            <a:r>
              <a:rPr lang="zh-CN" altLang="en-US" sz="2400" dirty="0">
                <a:latin typeface="楷体" panose="02010609060101010101" pitchFamily="49" charset="-122"/>
                <a:ea typeface="楷体" panose="02010609060101010101" pitchFamily="49" charset="-122"/>
              </a:rPr>
              <a:t>的节点，但是还是报错说内存不足？</a:t>
            </a:r>
            <a:endParaRPr lang="en-US" altLang="zh-CN" sz="2400" dirty="0">
              <a:latin typeface="楷体" panose="02010609060101010101" pitchFamily="49" charset="-122"/>
              <a:ea typeface="楷体" panose="02010609060101010101" pitchFamily="49" charset="-122"/>
            </a:endParaRPr>
          </a:p>
          <a:p>
            <a:r>
              <a:rPr lang="en-US" altLang="zh-CN" sz="2400" dirty="0">
                <a:solidFill>
                  <a:srgbClr val="FF0000"/>
                </a:solidFill>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如果在</a:t>
            </a:r>
            <a:r>
              <a:rPr lang="en-US" altLang="zh-CN" sz="2400" dirty="0">
                <a:latin typeface="楷体" panose="02010609060101010101" pitchFamily="49" charset="-122"/>
                <a:ea typeface="楷体" panose="02010609060101010101" pitchFamily="49" charset="-122"/>
              </a:rPr>
              <a:t>128G</a:t>
            </a:r>
            <a:r>
              <a:rPr lang="zh-CN" altLang="en-US" sz="2400" dirty="0">
                <a:latin typeface="楷体" panose="02010609060101010101" pitchFamily="49" charset="-122"/>
                <a:ea typeface="楷体" panose="02010609060101010101" pitchFamily="49" charset="-122"/>
              </a:rPr>
              <a:t>内存的节点申请</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个核心，那么实际可使用的内存为</a:t>
            </a:r>
            <a:r>
              <a:rPr lang="en-US" altLang="zh-CN" sz="2400" dirty="0">
                <a:latin typeface="楷体" panose="02010609060101010101" pitchFamily="49" charset="-122"/>
                <a:ea typeface="楷体" panose="02010609060101010101" pitchFamily="49" charset="-122"/>
              </a:rPr>
              <a:t>4G(128/32)</a:t>
            </a:r>
            <a:r>
              <a:rPr lang="zh-CN" altLang="en-US" sz="2400" dirty="0">
                <a:latin typeface="楷体" panose="02010609060101010101" pitchFamily="49" charset="-122"/>
                <a:ea typeface="楷体" panose="02010609060101010101" pitchFamily="49" charset="-122"/>
              </a:rPr>
              <a:t>，其中</a:t>
            </a:r>
            <a:r>
              <a:rPr lang="en-US" altLang="zh-CN" sz="2400" dirty="0">
                <a:latin typeface="楷体" panose="02010609060101010101" pitchFamily="49" charset="-122"/>
                <a:ea typeface="楷体" panose="02010609060101010101" pitchFamily="49" charset="-122"/>
              </a:rPr>
              <a:t>32</a:t>
            </a:r>
            <a:r>
              <a:rPr lang="zh-CN" altLang="en-US" sz="2400" dirty="0">
                <a:latin typeface="楷体" panose="02010609060101010101" pitchFamily="49" charset="-122"/>
                <a:ea typeface="楷体" panose="02010609060101010101" pitchFamily="49" charset="-122"/>
              </a:rPr>
              <a:t>为该节点的</a:t>
            </a:r>
            <a:r>
              <a:rPr lang="en-US" altLang="zh-CN" sz="2400" dirty="0">
                <a:latin typeface="楷体" panose="02010609060101010101" pitchFamily="49" charset="-122"/>
                <a:ea typeface="楷体" panose="02010609060101010101" pitchFamily="49" charset="-122"/>
              </a:rPr>
              <a:t>CPU</a:t>
            </a:r>
            <a:r>
              <a:rPr lang="zh-CN" altLang="en-US" sz="2400" dirty="0">
                <a:latin typeface="楷体" panose="02010609060101010101" pitchFamily="49" charset="-122"/>
                <a:ea typeface="楷体" panose="02010609060101010101" pitchFamily="49" charset="-122"/>
              </a:rPr>
              <a:t>核心数</a:t>
            </a:r>
            <a:endParaRPr lang="en-US" altLang="zh-CN" sz="2400" dirty="0">
              <a:latin typeface="楷体" panose="02010609060101010101" pitchFamily="49" charset="-122"/>
              <a:ea typeface="楷体" panose="02010609060101010101" pitchFamily="49" charset="-122"/>
            </a:endParaRPr>
          </a:p>
          <a:p>
            <a:endParaRPr lang="en-US" altLang="zh-CN" sz="2400" dirty="0">
              <a:solidFill>
                <a:srgbClr val="FF0000"/>
              </a:solidFill>
              <a:latin typeface="楷体" panose="02010609060101010101" pitchFamily="49" charset="-122"/>
              <a:ea typeface="楷体" panose="02010609060101010101" pitchFamily="49" charset="-122"/>
            </a:endParaRPr>
          </a:p>
          <a:p>
            <a:r>
              <a:rPr lang="en-US" altLang="zh-CN" sz="2400" dirty="0">
                <a:solidFill>
                  <a:srgbClr val="FF0000"/>
                </a:solidFill>
                <a:latin typeface="楷体" panose="02010609060101010101" pitchFamily="49" charset="-122"/>
                <a:ea typeface="楷体" panose="02010609060101010101" pitchFamily="49" charset="-122"/>
              </a:rPr>
              <a:t>Q.</a:t>
            </a:r>
            <a:r>
              <a:rPr lang="en-US" altLang="zh-CN" sz="2400" b="1" dirty="0">
                <a:solidFill>
                  <a:srgbClr val="FF0000"/>
                </a:solidFill>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batch job submission failed: Requested node configuration is not available</a:t>
            </a:r>
            <a:r>
              <a:rPr lang="en-US" altLang="zh-CN" sz="2400" dirty="0">
                <a:latin typeface="楷体" panose="02010609060101010101" pitchFamily="49" charset="-122"/>
                <a:ea typeface="楷体" panose="02010609060101010101" pitchFamily="49" charset="-122"/>
              </a:rPr>
              <a:t>;</a:t>
            </a:r>
          </a:p>
          <a:p>
            <a:r>
              <a:rPr lang="en-US" altLang="zh-CN" sz="2400" dirty="0">
                <a:solidFill>
                  <a:srgbClr val="FF0000"/>
                </a:solidFill>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申请资源的节点配置不匹配，如该节点只有</a:t>
            </a:r>
            <a:r>
              <a:rPr lang="en-US" altLang="zh-CN" sz="2400" dirty="0">
                <a:latin typeface="楷体" panose="02010609060101010101" pitchFamily="49" charset="-122"/>
                <a:ea typeface="楷体" panose="02010609060101010101" pitchFamily="49" charset="-122"/>
              </a:rPr>
              <a:t>32</a:t>
            </a:r>
            <a:r>
              <a:rPr lang="zh-CN" altLang="en-US" sz="2400" dirty="0">
                <a:latin typeface="楷体" panose="02010609060101010101" pitchFamily="49" charset="-122"/>
                <a:ea typeface="楷体" panose="02010609060101010101" pitchFamily="49" charset="-122"/>
              </a:rPr>
              <a:t>个核心，但你如过你但节点申请的核心数超过</a:t>
            </a:r>
            <a:r>
              <a:rPr lang="en-US" altLang="zh-CN" sz="2400" dirty="0">
                <a:latin typeface="楷体" panose="02010609060101010101" pitchFamily="49" charset="-122"/>
                <a:ea typeface="楷体" panose="02010609060101010101" pitchFamily="49" charset="-122"/>
              </a:rPr>
              <a:t>32</a:t>
            </a:r>
            <a:r>
              <a:rPr lang="zh-CN" altLang="en-US" sz="2400" dirty="0">
                <a:latin typeface="楷体" panose="02010609060101010101" pitchFamily="49" charset="-122"/>
                <a:ea typeface="楷体" panose="02010609060101010101" pitchFamily="49" charset="-122"/>
              </a:rPr>
              <a:t>，就会报错通过</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2923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1AD37E0-F859-4652-BF74-938BCBDCC3A7}"/>
              </a:ext>
            </a:extLst>
          </p:cNvPr>
          <p:cNvSpPr/>
          <p:nvPr/>
        </p:nvSpPr>
        <p:spPr>
          <a:xfrm>
            <a:off x="447068" y="2738735"/>
            <a:ext cx="11614398" cy="1015663"/>
          </a:xfrm>
          <a:prstGeom prst="rect">
            <a:avLst/>
          </a:prstGeom>
          <a:noFill/>
          <a:ln>
            <a:solidFill>
              <a:schemeClr val="bg2">
                <a:lumMod val="10000"/>
              </a:schemeClr>
            </a:solidFill>
          </a:ln>
        </p:spPr>
        <p:txBody>
          <a:bodyPr wrap="none" lIns="91440" tIns="45720" rIns="91440" bIns="45720">
            <a:spAutoFit/>
          </a:bodyPr>
          <a:lstStyle/>
          <a:p>
            <a:pPr algn="ctr"/>
            <a:r>
              <a:rPr lang="en-US" altLang="zh-CN"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THANK YOU FOR LISTENING !</a:t>
            </a:r>
            <a:endParaRPr lang="zh-CN" alt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82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23216-DEE3-4964-8A4D-718E2BCE35BC}"/>
              </a:ext>
            </a:extLst>
          </p:cNvPr>
          <p:cNvSpPr>
            <a:spLocks noGrp="1"/>
          </p:cNvSpPr>
          <p:nvPr>
            <p:ph type="title"/>
          </p:nvPr>
        </p:nvSpPr>
        <p:spPr>
          <a:xfrm>
            <a:off x="838200" y="272562"/>
            <a:ext cx="10515600" cy="732326"/>
          </a:xfrm>
        </p:spPr>
        <p:txBody>
          <a:bodyPr/>
          <a:lstStyle/>
          <a:p>
            <a:r>
              <a:rPr lang="en-US" altLang="zh-CN" i="1" dirty="0">
                <a:latin typeface="楷体" panose="02010609060101010101" pitchFamily="49" charset="-122"/>
                <a:ea typeface="楷体" panose="02010609060101010101" pitchFamily="49" charset="-122"/>
                <a:cs typeface="Times New Roman" panose="02020603050405020304" pitchFamily="18" charset="0"/>
              </a:rPr>
              <a:t>QoS</a:t>
            </a:r>
            <a:r>
              <a:rPr lang="zh-CN" altLang="en-US"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a:latin typeface="楷体" panose="02010609060101010101" pitchFamily="49" charset="-122"/>
                <a:ea typeface="楷体" panose="02010609060101010101" pitchFamily="49" charset="-122"/>
                <a:cs typeface="Times New Roman" panose="02020603050405020304" pitchFamily="18" charset="0"/>
              </a:rPr>
              <a:t>Quality of Service</a:t>
            </a:r>
            <a:r>
              <a:rPr lang="zh-CN" altLang="en-US" dirty="0">
                <a:latin typeface="楷体" panose="02010609060101010101" pitchFamily="49" charset="-122"/>
                <a:ea typeface="楷体" panose="02010609060101010101" pitchFamily="49" charset="-122"/>
                <a:cs typeface="Times New Roman" panose="02020603050405020304" pitchFamily="18" charset="0"/>
              </a:rPr>
              <a:t>，服务质量）</a:t>
            </a:r>
          </a:p>
        </p:txBody>
      </p:sp>
      <p:sp>
        <p:nvSpPr>
          <p:cNvPr id="3" name="内容占位符 2">
            <a:extLst>
              <a:ext uri="{FF2B5EF4-FFF2-40B4-BE49-F238E27FC236}">
                <a16:creationId xmlns:a16="http://schemas.microsoft.com/office/drawing/2014/main" id="{01DB6A79-F9AF-4EB6-A388-1FB31B6E429F}"/>
              </a:ext>
            </a:extLst>
          </p:cNvPr>
          <p:cNvSpPr>
            <a:spLocks noGrp="1"/>
          </p:cNvSpPr>
          <p:nvPr>
            <p:ph idx="1"/>
          </p:nvPr>
        </p:nvSpPr>
        <p:spPr>
          <a:xfrm>
            <a:off x="838200" y="1386008"/>
            <a:ext cx="10515600" cy="5471991"/>
          </a:xfrm>
        </p:spPr>
        <p:txBody>
          <a:bodyPr>
            <a:normAutofit/>
          </a:bodyPr>
          <a:lstStyle/>
          <a:p>
            <a:r>
              <a:rPr lang="zh-CN" altLang="en-US" dirty="0">
                <a:solidFill>
                  <a:srgbClr val="FF0000"/>
                </a:solidFill>
                <a:latin typeface="楷体" panose="02010609060101010101" pitchFamily="49" charset="-122"/>
                <a:ea typeface="楷体" panose="02010609060101010101" pitchFamily="49" charset="-122"/>
              </a:rPr>
              <a:t>限制单个用户资源，使大家都有资源可用。</a:t>
            </a:r>
            <a:endParaRPr lang="en-US" altLang="zh-CN" dirty="0">
              <a:solidFill>
                <a:srgbClr val="FF0000"/>
              </a:solidFill>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目前有三个池：</a:t>
            </a:r>
            <a:r>
              <a:rPr lang="en-US" altLang="zh-CN" dirty="0">
                <a:latin typeface="楷体" panose="02010609060101010101" pitchFamily="49" charset="-122"/>
                <a:ea typeface="楷体" panose="02010609060101010101" pitchFamily="49" charset="-122"/>
              </a:rPr>
              <a:t>normal</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fast</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debug</a:t>
            </a:r>
          </a:p>
          <a:p>
            <a:pPr marL="0" indent="0">
              <a:buNone/>
            </a:pP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normal</a:t>
            </a:r>
            <a:r>
              <a:rPr lang="zh-CN" altLang="en-US" dirty="0">
                <a:latin typeface="楷体" panose="02010609060101010101" pitchFamily="49" charset="-122"/>
                <a:ea typeface="楷体" panose="02010609060101010101" pitchFamily="49" charset="-122"/>
              </a:rPr>
              <a:t>策略：每个用户可同时运行至多</a:t>
            </a:r>
            <a:r>
              <a:rPr lang="en-US" altLang="zh-CN" dirty="0">
                <a:latin typeface="楷体" panose="02010609060101010101" pitchFamily="49" charset="-122"/>
                <a:ea typeface="楷体" panose="02010609060101010101" pitchFamily="49" charset="-122"/>
              </a:rPr>
              <a:t>10</a:t>
            </a:r>
            <a:r>
              <a:rPr lang="zh-CN" altLang="en-US" dirty="0">
                <a:latin typeface="楷体" panose="02010609060101010101" pitchFamily="49" charset="-122"/>
                <a:ea typeface="楷体" panose="02010609060101010101" pitchFamily="49" charset="-122"/>
              </a:rPr>
              <a:t>个任务，提交至多</a:t>
            </a:r>
            <a:r>
              <a:rPr lang="en-US" altLang="zh-CN" dirty="0">
                <a:latin typeface="楷体" panose="02010609060101010101" pitchFamily="49" charset="-122"/>
                <a:ea typeface="楷体" panose="02010609060101010101" pitchFamily="49" charset="-122"/>
              </a:rPr>
              <a:t>100</a:t>
            </a:r>
            <a:r>
              <a:rPr lang="zh-CN" altLang="en-US" dirty="0">
                <a:latin typeface="楷体" panose="02010609060101010101" pitchFamily="49" charset="-122"/>
                <a:ea typeface="楷体" panose="02010609060101010101" pitchFamily="49" charset="-122"/>
              </a:rPr>
              <a:t>个任务。每个用户至多同时使用</a:t>
            </a:r>
            <a:r>
              <a:rPr lang="en-US" altLang="zh-CN" dirty="0">
                <a:latin typeface="楷体" panose="02010609060101010101" pitchFamily="49" charset="-122"/>
                <a:ea typeface="楷体" panose="02010609060101010101" pitchFamily="49" charset="-122"/>
              </a:rPr>
              <a:t>128</a:t>
            </a:r>
            <a:r>
              <a:rPr lang="zh-CN" altLang="en-US" dirty="0">
                <a:latin typeface="楷体" panose="02010609060101010101" pitchFamily="49" charset="-122"/>
                <a:ea typeface="楷体" panose="02010609060101010101" pitchFamily="49" charset="-122"/>
              </a:rPr>
              <a:t>线程，</a:t>
            </a:r>
            <a:r>
              <a:rPr lang="en-US" altLang="zh-CN" dirty="0">
                <a:latin typeface="楷体" panose="02010609060101010101" pitchFamily="49" charset="-122"/>
                <a:ea typeface="楷体" panose="02010609060101010101" pitchFamily="49" charset="-122"/>
              </a:rPr>
              <a:t>256G</a:t>
            </a:r>
            <a:r>
              <a:rPr lang="zh-CN" altLang="en-US" dirty="0">
                <a:latin typeface="楷体" panose="02010609060101010101" pitchFamily="49" charset="-122"/>
                <a:ea typeface="楷体" panose="02010609060101010101" pitchFamily="49" charset="-122"/>
              </a:rPr>
              <a:t>内存。</a:t>
            </a:r>
            <a:endParaRPr lang="en-US" altLang="zh-CN" dirty="0">
              <a:latin typeface="楷体" panose="02010609060101010101" pitchFamily="49" charset="-122"/>
              <a:ea typeface="楷体" panose="02010609060101010101" pitchFamily="49" charset="-122"/>
            </a:endParaRPr>
          </a:p>
          <a:p>
            <a:pPr marL="0" indent="0">
              <a:buNone/>
            </a:pP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Fast</a:t>
            </a:r>
            <a:r>
              <a:rPr lang="zh-CN" altLang="en-US" dirty="0">
                <a:latin typeface="楷体" panose="02010609060101010101" pitchFamily="49" charset="-122"/>
                <a:ea typeface="楷体" panose="02010609060101010101" pitchFamily="49" charset="-122"/>
              </a:rPr>
              <a:t>目前暂未开放，日后为紧急任务准备，优先级较高且可用核心数更多。</a:t>
            </a:r>
            <a:endParaRPr lang="en-US" altLang="zh-CN" dirty="0">
              <a:latin typeface="楷体" panose="02010609060101010101" pitchFamily="49" charset="-122"/>
              <a:ea typeface="楷体" panose="02010609060101010101" pitchFamily="49" charset="-122"/>
            </a:endParaRPr>
          </a:p>
          <a:p>
            <a:pPr marL="0" indent="0">
              <a:buNone/>
            </a:pP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Debug</a:t>
            </a:r>
            <a:r>
              <a:rPr lang="zh-CN" altLang="en-US" dirty="0">
                <a:latin typeface="楷体" panose="02010609060101010101" pitchFamily="49" charset="-122"/>
                <a:ea typeface="楷体" panose="02010609060101010101" pitchFamily="49" charset="-122"/>
              </a:rPr>
              <a:t>主要用于对程序进行测试，可用</a:t>
            </a:r>
            <a:r>
              <a:rPr lang="en-US" altLang="zh-CN" dirty="0" err="1">
                <a:latin typeface="楷体" panose="02010609060101010101" pitchFamily="49" charset="-122"/>
                <a:ea typeface="楷体" panose="02010609060101010101" pitchFamily="49" charset="-122"/>
              </a:rPr>
              <a:t>cpu</a:t>
            </a:r>
            <a:r>
              <a:rPr lang="zh-CN" altLang="en-US" dirty="0">
                <a:latin typeface="楷体" panose="02010609060101010101" pitchFamily="49" charset="-122"/>
                <a:ea typeface="楷体" panose="02010609060101010101" pitchFamily="49" charset="-122"/>
              </a:rPr>
              <a:t>为</a:t>
            </a:r>
            <a:r>
              <a:rPr lang="en-US" altLang="zh-CN" dirty="0">
                <a:latin typeface="楷体" panose="02010609060101010101" pitchFamily="49" charset="-122"/>
                <a:ea typeface="楷体" panose="02010609060101010101" pitchFamily="49" charset="-122"/>
              </a:rPr>
              <a:t>10</a:t>
            </a:r>
            <a:r>
              <a:rPr lang="zh-CN" altLang="en-US" dirty="0">
                <a:latin typeface="楷体" panose="02010609060101010101" pitchFamily="49" charset="-122"/>
                <a:ea typeface="楷体" panose="02010609060101010101" pitchFamily="49" charset="-122"/>
              </a:rPr>
              <a:t>，可用内存为</a:t>
            </a:r>
            <a:r>
              <a:rPr lang="en-US" altLang="zh-CN" dirty="0">
                <a:latin typeface="楷体" panose="02010609060101010101" pitchFamily="49" charset="-122"/>
                <a:ea typeface="楷体" panose="02010609060101010101" pitchFamily="49" charset="-122"/>
              </a:rPr>
              <a:t>50G</a:t>
            </a:r>
            <a:r>
              <a:rPr lang="zh-CN" altLang="en-US" dirty="0">
                <a:latin typeface="楷体" panose="02010609060101010101" pitchFamily="49" charset="-122"/>
                <a:ea typeface="楷体" panose="02010609060101010101" pitchFamily="49" charset="-122"/>
              </a:rPr>
              <a:t>，运行时间为</a:t>
            </a:r>
            <a:r>
              <a:rPr lang="en-US" altLang="zh-CN" dirty="0">
                <a:latin typeface="楷体" panose="02010609060101010101" pitchFamily="49" charset="-122"/>
                <a:ea typeface="楷体" panose="02010609060101010101" pitchFamily="49" charset="-122"/>
              </a:rPr>
              <a:t>10min</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8926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E655003D-ED74-4EBF-98D8-917078A23062}"/>
              </a:ext>
            </a:extLst>
          </p:cNvPr>
          <p:cNvGraphicFramePr>
            <a:graphicFrameLocks noGrp="1"/>
          </p:cNvGraphicFramePr>
          <p:nvPr>
            <p:extLst>
              <p:ext uri="{D42A27DB-BD31-4B8C-83A1-F6EECF244321}">
                <p14:modId xmlns:p14="http://schemas.microsoft.com/office/powerpoint/2010/main" val="579287424"/>
              </p:ext>
            </p:extLst>
          </p:nvPr>
        </p:nvGraphicFramePr>
        <p:xfrm>
          <a:off x="841827" y="605642"/>
          <a:ext cx="10508345" cy="4583875"/>
        </p:xfrm>
        <a:graphic>
          <a:graphicData uri="http://schemas.openxmlformats.org/drawingml/2006/table">
            <a:tbl>
              <a:tblPr firstRow="1" bandRow="1">
                <a:tableStyleId>{5C22544A-7EE6-4342-B048-85BDC9FD1C3A}</a:tableStyleId>
              </a:tblPr>
              <a:tblGrid>
                <a:gridCol w="2101669">
                  <a:extLst>
                    <a:ext uri="{9D8B030D-6E8A-4147-A177-3AD203B41FA5}">
                      <a16:colId xmlns:a16="http://schemas.microsoft.com/office/drawing/2014/main" val="846567894"/>
                    </a:ext>
                  </a:extLst>
                </a:gridCol>
                <a:gridCol w="2101669">
                  <a:extLst>
                    <a:ext uri="{9D8B030D-6E8A-4147-A177-3AD203B41FA5}">
                      <a16:colId xmlns:a16="http://schemas.microsoft.com/office/drawing/2014/main" val="2142033849"/>
                    </a:ext>
                  </a:extLst>
                </a:gridCol>
                <a:gridCol w="2101669">
                  <a:extLst>
                    <a:ext uri="{9D8B030D-6E8A-4147-A177-3AD203B41FA5}">
                      <a16:colId xmlns:a16="http://schemas.microsoft.com/office/drawing/2014/main" val="2275294447"/>
                    </a:ext>
                  </a:extLst>
                </a:gridCol>
                <a:gridCol w="2101669">
                  <a:extLst>
                    <a:ext uri="{9D8B030D-6E8A-4147-A177-3AD203B41FA5}">
                      <a16:colId xmlns:a16="http://schemas.microsoft.com/office/drawing/2014/main" val="3654996293"/>
                    </a:ext>
                  </a:extLst>
                </a:gridCol>
                <a:gridCol w="2101669">
                  <a:extLst>
                    <a:ext uri="{9D8B030D-6E8A-4147-A177-3AD203B41FA5}">
                      <a16:colId xmlns:a16="http://schemas.microsoft.com/office/drawing/2014/main" val="1467165476"/>
                    </a:ext>
                  </a:extLst>
                </a:gridCol>
              </a:tblGrid>
              <a:tr h="1067213">
                <a:tc>
                  <a:txBody>
                    <a:bodyPr/>
                    <a:lstStyle/>
                    <a:p>
                      <a:pPr algn="ctr"/>
                      <a:r>
                        <a:rPr lang="en-US" altLang="zh-CN" sz="4400" dirty="0">
                          <a:solidFill>
                            <a:schemeClr val="tx1"/>
                          </a:solidFill>
                          <a:latin typeface="+mn-ea"/>
                          <a:ea typeface="+mn-ea"/>
                        </a:rPr>
                        <a:t>QOS</a:t>
                      </a:r>
                      <a:endParaRPr lang="zh-CN" altLang="en-US" sz="4400" dirty="0">
                        <a:solidFill>
                          <a:schemeClr val="tx1"/>
                        </a:solidFill>
                        <a:latin typeface="+mn-ea"/>
                        <a:ea typeface="+mn-ea"/>
                      </a:endParaRPr>
                    </a:p>
                  </a:txBody>
                  <a:tcPr anchor="ctr"/>
                </a:tc>
                <a:tc>
                  <a:txBody>
                    <a:bodyPr/>
                    <a:lstStyle/>
                    <a:p>
                      <a:pPr algn="ctr"/>
                      <a:r>
                        <a:rPr lang="zh-CN" altLang="en-US" sz="4400" b="1" kern="1200" dirty="0">
                          <a:solidFill>
                            <a:schemeClr val="tx1"/>
                          </a:solidFill>
                          <a:latin typeface="+mn-ea"/>
                          <a:ea typeface="+mn-ea"/>
                          <a:cs typeface="+mn-cs"/>
                        </a:rPr>
                        <a:t>时间</a:t>
                      </a:r>
                    </a:p>
                  </a:txBody>
                  <a:tcPr anchor="ctr"/>
                </a:tc>
                <a:tc>
                  <a:txBody>
                    <a:bodyPr/>
                    <a:lstStyle/>
                    <a:p>
                      <a:pPr algn="ctr"/>
                      <a:r>
                        <a:rPr lang="en-US" altLang="zh-CN" sz="4400" b="1" kern="1200" dirty="0">
                          <a:solidFill>
                            <a:schemeClr val="tx1"/>
                          </a:solidFill>
                          <a:latin typeface="+mn-ea"/>
                          <a:ea typeface="+mn-ea"/>
                          <a:cs typeface="+mn-cs"/>
                        </a:rPr>
                        <a:t>CPU</a:t>
                      </a:r>
                      <a:endParaRPr lang="zh-CN" altLang="en-US" sz="4400" b="1" kern="1200" dirty="0">
                        <a:solidFill>
                          <a:schemeClr val="tx1"/>
                        </a:solidFill>
                        <a:latin typeface="+mn-ea"/>
                        <a:ea typeface="+mn-ea"/>
                        <a:cs typeface="+mn-cs"/>
                      </a:endParaRPr>
                    </a:p>
                  </a:txBody>
                  <a:tcPr anchor="ctr"/>
                </a:tc>
                <a:tc>
                  <a:txBody>
                    <a:bodyPr/>
                    <a:lstStyle/>
                    <a:p>
                      <a:pPr algn="ctr"/>
                      <a:r>
                        <a:rPr lang="zh-CN" altLang="en-US" sz="4400" b="1" kern="1200" dirty="0">
                          <a:solidFill>
                            <a:schemeClr val="tx1"/>
                          </a:solidFill>
                          <a:latin typeface="+mn-ea"/>
                          <a:ea typeface="+mn-ea"/>
                          <a:cs typeface="+mn-cs"/>
                        </a:rPr>
                        <a:t>内存</a:t>
                      </a:r>
                    </a:p>
                  </a:txBody>
                  <a:tcPr anchor="ctr"/>
                </a:tc>
                <a:tc>
                  <a:txBody>
                    <a:bodyPr/>
                    <a:lstStyle/>
                    <a:p>
                      <a:pPr algn="ctr"/>
                      <a:r>
                        <a:rPr lang="zh-CN" altLang="en-US" sz="4400" b="1" kern="1200" dirty="0">
                          <a:solidFill>
                            <a:schemeClr val="tx1"/>
                          </a:solidFill>
                          <a:latin typeface="+mn-ea"/>
                          <a:ea typeface="+mn-ea"/>
                          <a:cs typeface="+mn-cs"/>
                        </a:rPr>
                        <a:t>存储</a:t>
                      </a:r>
                    </a:p>
                  </a:txBody>
                  <a:tcPr anchor="ctr"/>
                </a:tc>
                <a:extLst>
                  <a:ext uri="{0D108BD9-81ED-4DB2-BD59-A6C34878D82A}">
                    <a16:rowId xmlns:a16="http://schemas.microsoft.com/office/drawing/2014/main" val="2283233809"/>
                  </a:ext>
                </a:extLst>
              </a:tr>
              <a:tr h="1382236">
                <a:tc>
                  <a:txBody>
                    <a:bodyPr/>
                    <a:lstStyle/>
                    <a:p>
                      <a:pPr algn="ctr"/>
                      <a:r>
                        <a:rPr lang="en-US" altLang="zh-CN" sz="2800" dirty="0">
                          <a:latin typeface="+mn-ea"/>
                          <a:ea typeface="+mn-ea"/>
                        </a:rPr>
                        <a:t>Normal</a:t>
                      </a:r>
                      <a:endParaRPr lang="zh-CN" altLang="en-US" sz="2800" dirty="0">
                        <a:latin typeface="+mn-ea"/>
                        <a:ea typeface="+mn-ea"/>
                      </a:endParaRPr>
                    </a:p>
                  </a:txBody>
                  <a:tcPr anchor="ctr"/>
                </a:tc>
                <a:tc>
                  <a:txBody>
                    <a:bodyPr/>
                    <a:lstStyle/>
                    <a:p>
                      <a:pPr algn="ctr"/>
                      <a:r>
                        <a:rPr lang="zh-CN" altLang="en-US" sz="2800" dirty="0">
                          <a:latin typeface="+mn-ea"/>
                          <a:ea typeface="+mn-ea"/>
                        </a:rPr>
                        <a:t>无限制</a:t>
                      </a:r>
                    </a:p>
                  </a:txBody>
                  <a:tcPr anchor="ctr"/>
                </a:tc>
                <a:tc>
                  <a:txBody>
                    <a:bodyPr/>
                    <a:lstStyle/>
                    <a:p>
                      <a:pPr algn="ctr"/>
                      <a:r>
                        <a:rPr lang="zh-CN" altLang="en-US" sz="2800" dirty="0">
                          <a:latin typeface="+mn-ea"/>
                          <a:ea typeface="+mn-ea"/>
                        </a:rPr>
                        <a:t>单任务为单节点最大</a:t>
                      </a:r>
                      <a:r>
                        <a:rPr lang="en-US" altLang="zh-CN" sz="2800" dirty="0" err="1">
                          <a:latin typeface="+mn-ea"/>
                          <a:ea typeface="+mn-ea"/>
                        </a:rPr>
                        <a:t>cpu</a:t>
                      </a:r>
                      <a:endParaRPr lang="zh-CN" altLang="en-US" sz="2800" dirty="0">
                        <a:latin typeface="+mn-ea"/>
                        <a:ea typeface="+mn-ea"/>
                      </a:endParaRPr>
                    </a:p>
                  </a:txBody>
                  <a:tcPr anchor="ctr"/>
                </a:tc>
                <a:tc>
                  <a:txBody>
                    <a:bodyPr/>
                    <a:lstStyle/>
                    <a:p>
                      <a:pPr algn="ctr"/>
                      <a:r>
                        <a:rPr lang="zh-CN" altLang="en-US" sz="2800" dirty="0">
                          <a:latin typeface="+mn-ea"/>
                          <a:ea typeface="+mn-ea"/>
                        </a:rPr>
                        <a:t>单任务最大为一个节点的全部内存</a:t>
                      </a:r>
                    </a:p>
                  </a:txBody>
                  <a:tcPr anchor="ctr"/>
                </a:tc>
                <a:tc>
                  <a:txBody>
                    <a:bodyPr/>
                    <a:lstStyle/>
                    <a:p>
                      <a:pPr algn="ctr"/>
                      <a:r>
                        <a:rPr lang="en-US" altLang="zh-CN" sz="2800" dirty="0">
                          <a:latin typeface="+mn-ea"/>
                          <a:ea typeface="+mn-ea"/>
                        </a:rPr>
                        <a:t>128G</a:t>
                      </a:r>
                      <a:r>
                        <a:rPr lang="zh-CN" altLang="en-US" sz="2800" dirty="0">
                          <a:latin typeface="+mn-ea"/>
                          <a:ea typeface="+mn-ea"/>
                        </a:rPr>
                        <a:t>内存</a:t>
                      </a:r>
                      <a:endParaRPr lang="en-US" altLang="zh-CN" sz="2800" dirty="0">
                        <a:latin typeface="+mn-ea"/>
                        <a:ea typeface="+mn-ea"/>
                      </a:endParaRPr>
                    </a:p>
                    <a:p>
                      <a:pPr algn="ctr"/>
                      <a:r>
                        <a:rPr lang="zh-CN" altLang="en-US" sz="2800" dirty="0">
                          <a:latin typeface="+mn-ea"/>
                          <a:ea typeface="+mn-ea"/>
                        </a:rPr>
                        <a:t>最大</a:t>
                      </a:r>
                      <a:r>
                        <a:rPr lang="en-US" altLang="zh-CN" sz="2800" dirty="0">
                          <a:latin typeface="+mn-ea"/>
                          <a:ea typeface="+mn-ea"/>
                        </a:rPr>
                        <a:t>40cpu</a:t>
                      </a:r>
                      <a:endParaRPr lang="zh-CN" altLang="en-US" sz="2800" dirty="0">
                        <a:latin typeface="+mn-ea"/>
                        <a:ea typeface="+mn-ea"/>
                      </a:endParaRPr>
                    </a:p>
                  </a:txBody>
                  <a:tcPr anchor="ctr"/>
                </a:tc>
                <a:extLst>
                  <a:ext uri="{0D108BD9-81ED-4DB2-BD59-A6C34878D82A}">
                    <a16:rowId xmlns:a16="http://schemas.microsoft.com/office/drawing/2014/main" val="2801668455"/>
                  </a:ext>
                </a:extLst>
              </a:tr>
              <a:tr h="1067213">
                <a:tc>
                  <a:txBody>
                    <a:bodyPr/>
                    <a:lstStyle/>
                    <a:p>
                      <a:pPr algn="ctr"/>
                      <a:r>
                        <a:rPr lang="en-US" altLang="zh-CN" sz="2800" dirty="0">
                          <a:latin typeface="+mn-ea"/>
                          <a:ea typeface="+mn-ea"/>
                        </a:rPr>
                        <a:t>debug</a:t>
                      </a:r>
                      <a:endParaRPr lang="zh-CN" altLang="en-US" sz="2800" dirty="0">
                        <a:latin typeface="+mn-ea"/>
                        <a:ea typeface="+mn-ea"/>
                      </a:endParaRPr>
                    </a:p>
                  </a:txBody>
                  <a:tcPr anchor="ctr"/>
                </a:tc>
                <a:tc>
                  <a:txBody>
                    <a:bodyPr/>
                    <a:lstStyle/>
                    <a:p>
                      <a:pPr algn="ctr"/>
                      <a:r>
                        <a:rPr lang="en-US" altLang="zh-CN" sz="2800" dirty="0">
                          <a:latin typeface="+mn-ea"/>
                          <a:ea typeface="+mn-ea"/>
                        </a:rPr>
                        <a:t>10min</a:t>
                      </a:r>
                      <a:endParaRPr lang="zh-CN" altLang="en-US" sz="2800" dirty="0">
                        <a:latin typeface="+mn-ea"/>
                        <a:ea typeface="+mn-ea"/>
                      </a:endParaRPr>
                    </a:p>
                  </a:txBody>
                  <a:tcPr anchor="ctr"/>
                </a:tc>
                <a:tc>
                  <a:txBody>
                    <a:bodyPr/>
                    <a:lstStyle/>
                    <a:p>
                      <a:pPr algn="ctr"/>
                      <a:r>
                        <a:rPr lang="en-US" altLang="zh-CN" sz="2800" dirty="0">
                          <a:latin typeface="+mn-ea"/>
                          <a:ea typeface="+mn-ea"/>
                        </a:rPr>
                        <a:t>2</a:t>
                      </a:r>
                      <a:endParaRPr lang="zh-CN" altLang="en-US" sz="2800" dirty="0">
                        <a:latin typeface="+mn-ea"/>
                        <a:ea typeface="+mn-ea"/>
                      </a:endParaRPr>
                    </a:p>
                  </a:txBody>
                  <a:tcPr anchor="ctr"/>
                </a:tc>
                <a:tc>
                  <a:txBody>
                    <a:bodyPr/>
                    <a:lstStyle/>
                    <a:p>
                      <a:pPr algn="ctr"/>
                      <a:r>
                        <a:rPr lang="en-US" altLang="zh-CN" sz="2800" dirty="0">
                          <a:latin typeface="+mn-ea"/>
                          <a:ea typeface="+mn-ea"/>
                        </a:rPr>
                        <a:t>50G</a:t>
                      </a:r>
                      <a:endParaRPr lang="zh-CN" altLang="en-US" sz="2800" dirty="0">
                        <a:latin typeface="+mn-ea"/>
                        <a:ea typeface="+mn-ea"/>
                      </a:endParaRPr>
                    </a:p>
                  </a:txBody>
                  <a:tcPr anchor="ctr"/>
                </a:tc>
                <a:tc>
                  <a:txBody>
                    <a:bodyPr/>
                    <a:lstStyle/>
                    <a:p>
                      <a:pPr algn="ctr"/>
                      <a:r>
                        <a:rPr lang="en-US" altLang="zh-CN" sz="2800" dirty="0">
                          <a:latin typeface="+mn-ea"/>
                          <a:ea typeface="+mn-ea"/>
                        </a:rPr>
                        <a:t>128G</a:t>
                      </a:r>
                      <a:r>
                        <a:rPr lang="zh-CN" altLang="en-US" sz="2800" dirty="0">
                          <a:latin typeface="+mn-ea"/>
                          <a:ea typeface="+mn-ea"/>
                        </a:rPr>
                        <a:t>内存</a:t>
                      </a:r>
                      <a:endParaRPr lang="en-US" altLang="zh-CN" sz="2800" dirty="0">
                        <a:latin typeface="+mn-ea"/>
                        <a:ea typeface="+mn-ea"/>
                      </a:endParaRPr>
                    </a:p>
                    <a:p>
                      <a:pPr algn="ctr"/>
                      <a:r>
                        <a:rPr lang="zh-CN" altLang="en-US" sz="2800" dirty="0">
                          <a:latin typeface="+mn-ea"/>
                          <a:ea typeface="+mn-ea"/>
                        </a:rPr>
                        <a:t>最大</a:t>
                      </a:r>
                      <a:r>
                        <a:rPr lang="en-US" altLang="zh-CN" sz="2800" dirty="0">
                          <a:latin typeface="+mn-ea"/>
                          <a:ea typeface="+mn-ea"/>
                        </a:rPr>
                        <a:t>40cpu</a:t>
                      </a:r>
                      <a:endParaRPr lang="zh-CN" altLang="en-US" sz="2800" dirty="0">
                        <a:latin typeface="+mn-ea"/>
                        <a:ea typeface="+mn-ea"/>
                      </a:endParaRPr>
                    </a:p>
                  </a:txBody>
                  <a:tcPr anchor="ctr"/>
                </a:tc>
                <a:extLst>
                  <a:ext uri="{0D108BD9-81ED-4DB2-BD59-A6C34878D82A}">
                    <a16:rowId xmlns:a16="http://schemas.microsoft.com/office/drawing/2014/main" val="390471589"/>
                  </a:ext>
                </a:extLst>
              </a:tr>
              <a:tr h="1067213">
                <a:tc>
                  <a:txBody>
                    <a:bodyPr/>
                    <a:lstStyle/>
                    <a:p>
                      <a:pPr algn="ctr"/>
                      <a:r>
                        <a:rPr lang="en-US" altLang="zh-CN" sz="2800" dirty="0" err="1">
                          <a:latin typeface="+mn-ea"/>
                          <a:ea typeface="+mn-ea"/>
                        </a:rPr>
                        <a:t>b_normal</a:t>
                      </a:r>
                      <a:endParaRPr lang="en-US" altLang="zh-CN" sz="2800" dirty="0">
                        <a:latin typeface="+mn-ea"/>
                        <a:ea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latin typeface="+mn-ea"/>
                          <a:ea typeface="+mn-ea"/>
                        </a:rPr>
                        <a:t>无限制</a:t>
                      </a:r>
                    </a:p>
                    <a:p>
                      <a:pPr algn="ctr"/>
                      <a:endParaRPr lang="zh-CN" altLang="en-US" sz="2800" dirty="0">
                        <a:latin typeface="+mn-ea"/>
                        <a:ea typeface="+mn-ea"/>
                      </a:endParaRPr>
                    </a:p>
                  </a:txBody>
                  <a:tcPr anchor="ctr"/>
                </a:tc>
                <a:tc>
                  <a:txBody>
                    <a:bodyPr/>
                    <a:lstStyle/>
                    <a:p>
                      <a:pPr algn="ctr"/>
                      <a:r>
                        <a:rPr lang="en-US" altLang="zh-CN" sz="2800" dirty="0">
                          <a:latin typeface="+mn-ea"/>
                          <a:ea typeface="+mn-ea"/>
                        </a:rPr>
                        <a:t>10</a:t>
                      </a:r>
                      <a:endParaRPr lang="zh-CN" altLang="en-US" sz="2800" dirty="0">
                        <a:latin typeface="+mn-ea"/>
                        <a:ea typeface="+mn-ea"/>
                      </a:endParaRPr>
                    </a:p>
                  </a:txBody>
                  <a:tcPr anchor="ctr"/>
                </a:tc>
                <a:tc>
                  <a:txBody>
                    <a:bodyPr/>
                    <a:lstStyle/>
                    <a:p>
                      <a:pPr algn="ctr"/>
                      <a:r>
                        <a:rPr lang="en-US" altLang="zh-CN" sz="2800" dirty="0">
                          <a:latin typeface="+mn-ea"/>
                          <a:ea typeface="+mn-ea"/>
                        </a:rPr>
                        <a:t>256G</a:t>
                      </a:r>
                      <a:endParaRPr lang="zh-CN" altLang="en-US" sz="2800" dirty="0">
                        <a:latin typeface="+mn-ea"/>
                        <a:ea typeface="+mn-ea"/>
                      </a:endParaRPr>
                    </a:p>
                  </a:txBody>
                  <a:tcPr anchor="ctr"/>
                </a:tc>
                <a:tc>
                  <a:txBody>
                    <a:bodyPr/>
                    <a:lstStyle/>
                    <a:p>
                      <a:pPr algn="ctr"/>
                      <a:endParaRPr lang="zh-CN" altLang="en-US" sz="2800" dirty="0">
                        <a:latin typeface="+mn-ea"/>
                        <a:ea typeface="+mn-ea"/>
                      </a:endParaRPr>
                    </a:p>
                  </a:txBody>
                  <a:tcPr anchor="ctr"/>
                </a:tc>
                <a:extLst>
                  <a:ext uri="{0D108BD9-81ED-4DB2-BD59-A6C34878D82A}">
                    <a16:rowId xmlns:a16="http://schemas.microsoft.com/office/drawing/2014/main" val="3670418309"/>
                  </a:ext>
                </a:extLst>
              </a:tr>
            </a:tbl>
          </a:graphicData>
        </a:graphic>
      </p:graphicFrame>
    </p:spTree>
    <p:extLst>
      <p:ext uri="{BB962C8B-B14F-4D97-AF65-F5344CB8AC3E}">
        <p14:creationId xmlns:p14="http://schemas.microsoft.com/office/powerpoint/2010/main" val="4277144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35CA32-BA08-4652-9354-6E74A1307A68}"/>
              </a:ext>
            </a:extLst>
          </p:cNvPr>
          <p:cNvSpPr/>
          <p:nvPr/>
        </p:nvSpPr>
        <p:spPr>
          <a:xfrm>
            <a:off x="2832516" y="2105687"/>
            <a:ext cx="5713605" cy="1862048"/>
          </a:xfrm>
          <a:prstGeom prst="rect">
            <a:avLst/>
          </a:prstGeom>
          <a:noFill/>
        </p:spPr>
        <p:txBody>
          <a:bodyPr wrap="square" lIns="91440" tIns="45720" rIns="91440" bIns="45720">
            <a:spAutoFit/>
          </a:bodyPr>
          <a:lstStyle/>
          <a:p>
            <a:pPr algn="ctr"/>
            <a:r>
              <a:rPr lang="en-US" altLang="zh-CN"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SINFO</a:t>
            </a:r>
            <a:endParaRPr lang="zh-CN" altLang="en-US"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048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70FFF-E105-4A51-B902-5F4C6A62BB14}"/>
              </a:ext>
            </a:extLst>
          </p:cNvPr>
          <p:cNvSpPr>
            <a:spLocks noGrp="1"/>
          </p:cNvSpPr>
          <p:nvPr>
            <p:ph type="title"/>
          </p:nvPr>
        </p:nvSpPr>
        <p:spPr>
          <a:xfrm>
            <a:off x="838199" y="159726"/>
            <a:ext cx="8689731" cy="521311"/>
          </a:xfrm>
        </p:spPr>
        <p:txBody>
          <a:bodyPr>
            <a:normAutofit fontScale="90000"/>
          </a:bodyPr>
          <a:lstStyle/>
          <a:p>
            <a:r>
              <a:rPr lang="en-US" altLang="zh-CN" sz="3200" b="1" dirty="0" err="1">
                <a:latin typeface="Times New Roman" panose="02020603050405020304" pitchFamily="18" charset="0"/>
                <a:ea typeface="楷体" panose="02010609060101010101" pitchFamily="49" charset="-122"/>
                <a:cs typeface="Times New Roman" panose="02020603050405020304" pitchFamily="18" charset="0"/>
              </a:rPr>
              <a:t>Slurm</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之</a:t>
            </a:r>
            <a:r>
              <a:rPr lang="en-US" altLang="zh-CN" sz="3200" b="1" dirty="0" err="1">
                <a:latin typeface="Times New Roman" panose="02020603050405020304" pitchFamily="18" charset="0"/>
                <a:ea typeface="楷体" panose="02010609060101010101" pitchFamily="49" charset="-122"/>
                <a:cs typeface="Times New Roman" panose="02020603050405020304" pitchFamily="18" charset="0"/>
              </a:rPr>
              <a:t>sinfo</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查看系统资源：</a:t>
            </a:r>
          </a:p>
        </p:txBody>
      </p:sp>
      <p:sp>
        <p:nvSpPr>
          <p:cNvPr id="3" name="内容占位符 2">
            <a:extLst>
              <a:ext uri="{FF2B5EF4-FFF2-40B4-BE49-F238E27FC236}">
                <a16:creationId xmlns:a16="http://schemas.microsoft.com/office/drawing/2014/main" id="{3AE84CEC-5F7C-4EC0-86A5-082DD6D21D21}"/>
              </a:ext>
            </a:extLst>
          </p:cNvPr>
          <p:cNvSpPr>
            <a:spLocks noGrp="1"/>
          </p:cNvSpPr>
          <p:nvPr>
            <p:ph idx="1"/>
          </p:nvPr>
        </p:nvSpPr>
        <p:spPr>
          <a:xfrm>
            <a:off x="926123" y="1257300"/>
            <a:ext cx="10758854" cy="5440973"/>
          </a:xfrm>
        </p:spPr>
        <p:txBody>
          <a:bodyPr>
            <a:normAutofit/>
          </a:bodyPr>
          <a:lstStyle/>
          <a:p>
            <a:r>
              <a:rPr lang="en-US" altLang="zh-CN" sz="2400" dirty="0" err="1">
                <a:latin typeface="楷体" panose="02010609060101010101" pitchFamily="49" charset="-122"/>
                <a:ea typeface="楷体" panose="02010609060101010101" pitchFamily="49" charset="-122"/>
              </a:rPr>
              <a:t>Sinfo</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默认为 </a:t>
            </a:r>
            <a:r>
              <a:rPr lang="en-US" altLang="zh-CN" sz="2400" dirty="0" err="1">
                <a:latin typeface="楷体" panose="02010609060101010101" pitchFamily="49" charset="-122"/>
                <a:ea typeface="楷体" panose="02010609060101010101" pitchFamily="49" charset="-122"/>
              </a:rPr>
              <a:t>sinfo</a:t>
            </a:r>
            <a:r>
              <a:rPr lang="en-US" altLang="zh-CN" sz="2400" dirty="0">
                <a:latin typeface="楷体" panose="02010609060101010101" pitchFamily="49" charset="-122"/>
                <a:ea typeface="楷体" panose="02010609060101010101" pitchFamily="49" charset="-122"/>
              </a:rPr>
              <a:t> –a </a:t>
            </a:r>
            <a:r>
              <a:rPr lang="zh-CN" altLang="en-US" sz="2400" dirty="0">
                <a:latin typeface="楷体" panose="02010609060101010101" pitchFamily="49" charset="-122"/>
                <a:ea typeface="楷体" panose="02010609060101010101" pitchFamily="49" charset="-122"/>
              </a:rPr>
              <a:t>查看系统所有计算节点资源；</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en-US" altLang="zh-CN" sz="2400" dirty="0">
                <a:solidFill>
                  <a:srgbClr val="FF0000"/>
                </a:solidFill>
                <a:latin typeface="楷体" panose="02010609060101010101" pitchFamily="49" charset="-122"/>
                <a:ea typeface="楷体" panose="02010609060101010101" pitchFamily="49" charset="-122"/>
              </a:rPr>
              <a:t>2    3          5     </a:t>
            </a:r>
          </a:p>
          <a:p>
            <a:endParaRPr lang="en-US" altLang="zh-CN" sz="2400" dirty="0">
              <a:latin typeface="楷体" panose="02010609060101010101" pitchFamily="49" charset="-122"/>
              <a:ea typeface="楷体" panose="02010609060101010101" pitchFamily="49" charset="-122"/>
            </a:endParaRPr>
          </a:p>
          <a:p>
            <a:endParaRPr lang="en-US" altLang="zh-CN" sz="2400" dirty="0">
              <a:solidFill>
                <a:srgbClr val="FF0000"/>
              </a:solidFill>
              <a:latin typeface="楷体" panose="02010609060101010101" pitchFamily="49" charset="-122"/>
              <a:ea typeface="楷体" panose="02010609060101010101" pitchFamily="49" charset="-122"/>
            </a:endParaRPr>
          </a:p>
          <a:p>
            <a:endParaRPr lang="en-US" altLang="zh-CN" sz="2400" dirty="0">
              <a:solidFill>
                <a:srgbClr val="FF0000"/>
              </a:solidFill>
              <a:latin typeface="楷体" panose="02010609060101010101" pitchFamily="49" charset="-122"/>
              <a:ea typeface="楷体" panose="02010609060101010101" pitchFamily="49" charset="-122"/>
            </a:endParaRPr>
          </a:p>
          <a:p>
            <a:r>
              <a:rPr lang="zh-CN" altLang="en-US" sz="2400" dirty="0">
                <a:solidFill>
                  <a:srgbClr val="FF0000"/>
                </a:solidFill>
                <a:latin typeface="楷体" panose="02010609060101010101" pitchFamily="49" charset="-122"/>
                <a:ea typeface="楷体" panose="02010609060101010101" pitchFamily="49" charset="-122"/>
              </a:rPr>
              <a:t>第</a:t>
            </a:r>
            <a:r>
              <a:rPr lang="en-US" altLang="zh-CN" sz="2400" dirty="0">
                <a:solidFill>
                  <a:srgbClr val="FF0000"/>
                </a:solidFill>
                <a:latin typeface="楷体" panose="02010609060101010101" pitchFamily="49" charset="-122"/>
                <a:ea typeface="楷体" panose="02010609060101010101" pitchFamily="49" charset="-122"/>
              </a:rPr>
              <a:t>1</a:t>
            </a:r>
            <a:r>
              <a:rPr lang="zh-CN" altLang="en-US" sz="2400" dirty="0">
                <a:solidFill>
                  <a:srgbClr val="FF0000"/>
                </a:solidFill>
                <a:latin typeface="楷体" panose="02010609060101010101" pitchFamily="49" charset="-122"/>
                <a:ea typeface="楷体" panose="02010609060101010101" pitchFamily="49" charset="-122"/>
              </a:rPr>
              <a:t>列：代表的是存储池，仅包含</a:t>
            </a:r>
            <a:r>
              <a:rPr lang="en-US" altLang="zh-CN" sz="2400" dirty="0">
                <a:solidFill>
                  <a:srgbClr val="FF0000"/>
                </a:solidFill>
                <a:latin typeface="楷体" panose="02010609060101010101" pitchFamily="49" charset="-122"/>
                <a:ea typeface="楷体" panose="02010609060101010101" pitchFamily="49" charset="-122"/>
              </a:rPr>
              <a:t>10</a:t>
            </a:r>
            <a:r>
              <a:rPr lang="zh-CN" altLang="en-US" sz="2400" dirty="0">
                <a:solidFill>
                  <a:srgbClr val="FF0000"/>
                </a:solidFill>
                <a:latin typeface="楷体" panose="02010609060101010101" pitchFamily="49" charset="-122"/>
                <a:ea typeface="楷体" panose="02010609060101010101" pitchFamily="49" charset="-122"/>
              </a:rPr>
              <a:t>，</a:t>
            </a:r>
            <a:r>
              <a:rPr lang="en-US" altLang="zh-CN" sz="2400" dirty="0">
                <a:solidFill>
                  <a:srgbClr val="FF0000"/>
                </a:solidFill>
                <a:latin typeface="楷体" panose="02010609060101010101" pitchFamily="49" charset="-122"/>
                <a:ea typeface="楷体" panose="02010609060101010101" pitchFamily="49" charset="-122"/>
              </a:rPr>
              <a:t>11</a:t>
            </a:r>
            <a:r>
              <a:rPr lang="zh-CN" altLang="en-US" sz="2400" dirty="0">
                <a:solidFill>
                  <a:srgbClr val="FF0000"/>
                </a:solidFill>
                <a:latin typeface="楷体" panose="02010609060101010101" pitchFamily="49" charset="-122"/>
                <a:ea typeface="楷体" panose="02010609060101010101" pitchFamily="49" charset="-122"/>
              </a:rPr>
              <a:t>和</a:t>
            </a:r>
            <a:r>
              <a:rPr lang="en-US" altLang="zh-CN" sz="2400" dirty="0">
                <a:solidFill>
                  <a:srgbClr val="FF0000"/>
                </a:solidFill>
                <a:latin typeface="楷体" panose="02010609060101010101" pitchFamily="49" charset="-122"/>
                <a:ea typeface="楷体" panose="02010609060101010101" pitchFamily="49" charset="-122"/>
              </a:rPr>
              <a:t>31</a:t>
            </a:r>
            <a:r>
              <a:rPr lang="zh-CN" altLang="en-US" sz="2400" dirty="0">
                <a:solidFill>
                  <a:srgbClr val="FF0000"/>
                </a:solidFill>
                <a:latin typeface="楷体" panose="02010609060101010101" pitchFamily="49" charset="-122"/>
                <a:ea typeface="楷体" panose="02010609060101010101" pitchFamily="49" charset="-122"/>
              </a:rPr>
              <a:t>三个大节点；</a:t>
            </a:r>
            <a:endParaRPr lang="en-US" altLang="zh-CN" sz="2400" dirty="0">
              <a:solidFill>
                <a:srgbClr val="FF0000"/>
              </a:solidFill>
              <a:latin typeface="楷体" panose="02010609060101010101" pitchFamily="49" charset="-122"/>
              <a:ea typeface="楷体" panose="02010609060101010101" pitchFamily="49" charset="-122"/>
            </a:endParaRPr>
          </a:p>
          <a:p>
            <a:r>
              <a:rPr lang="zh-CN" altLang="en-US" sz="2400" dirty="0">
                <a:solidFill>
                  <a:srgbClr val="FF0000"/>
                </a:solidFill>
                <a:latin typeface="楷体" panose="02010609060101010101" pitchFamily="49" charset="-122"/>
                <a:ea typeface="楷体" panose="02010609060101010101" pitchFamily="49" charset="-122"/>
              </a:rPr>
              <a:t>第</a:t>
            </a:r>
            <a:r>
              <a:rPr lang="en-US" altLang="zh-CN" sz="2400" dirty="0">
                <a:solidFill>
                  <a:srgbClr val="FF0000"/>
                </a:solidFill>
                <a:latin typeface="楷体" panose="02010609060101010101" pitchFamily="49" charset="-122"/>
                <a:ea typeface="楷体" panose="02010609060101010101" pitchFamily="49" charset="-122"/>
              </a:rPr>
              <a:t>2</a:t>
            </a:r>
            <a:r>
              <a:rPr lang="zh-CN" altLang="en-US" sz="2400" dirty="0">
                <a:solidFill>
                  <a:srgbClr val="FF0000"/>
                </a:solidFill>
                <a:latin typeface="楷体" panose="02010609060101010101" pitchFamily="49" charset="-122"/>
                <a:ea typeface="楷体" panose="02010609060101010101" pitchFamily="49" charset="-122"/>
              </a:rPr>
              <a:t>列：</a:t>
            </a:r>
            <a:r>
              <a:rPr lang="en-US" altLang="zh-CN" sz="2400" dirty="0">
                <a:latin typeface="楷体" panose="02010609060101010101" pitchFamily="49" charset="-122"/>
                <a:ea typeface="楷体" panose="02010609060101010101" pitchFamily="49" charset="-122"/>
              </a:rPr>
              <a:t>up</a:t>
            </a:r>
            <a:r>
              <a:rPr lang="zh-CN" altLang="en-US" sz="2400" dirty="0">
                <a:latin typeface="楷体" panose="02010609060101010101" pitchFamily="49" charset="-122"/>
                <a:ea typeface="楷体" panose="02010609060101010101" pitchFamily="49" charset="-122"/>
              </a:rPr>
              <a:t>代表的是可用状态，</a:t>
            </a:r>
            <a:r>
              <a:rPr lang="en-US" altLang="zh-CN" sz="2400" dirty="0" err="1">
                <a:solidFill>
                  <a:srgbClr val="FF0000"/>
                </a:solidFill>
                <a:latin typeface="楷体" panose="02010609060101010101" pitchFamily="49" charset="-122"/>
                <a:ea typeface="楷体" panose="02010609060101010101" pitchFamily="49" charset="-122"/>
              </a:rPr>
              <a:t>inact</a:t>
            </a:r>
            <a:r>
              <a:rPr lang="zh-CN" altLang="en-US" sz="2400" dirty="0">
                <a:latin typeface="楷体" panose="02010609060101010101" pitchFamily="49" charset="-122"/>
                <a:ea typeface="楷体" panose="02010609060101010101" pitchFamily="49" charset="-122"/>
              </a:rPr>
              <a:t>代表的是不可用；</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列：代表你在这个计算节点所跑程序可用的最大时长，此处为无限制；</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列：代表该节点状态；</a:t>
            </a:r>
            <a:r>
              <a:rPr lang="en-US" altLang="zh-CN" sz="2400" dirty="0" err="1">
                <a:solidFill>
                  <a:srgbClr val="FF0000"/>
                </a:solidFill>
                <a:latin typeface="楷体" panose="02010609060101010101" pitchFamily="49" charset="-122"/>
                <a:ea typeface="楷体" panose="02010609060101010101" pitchFamily="49" charset="-122"/>
              </a:rPr>
              <a:t>idel</a:t>
            </a:r>
            <a:r>
              <a:rPr lang="en-US" altLang="zh-CN" sz="2400" dirty="0">
                <a:solidFill>
                  <a:srgbClr val="FF0000"/>
                </a:solidFill>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空闲；</a:t>
            </a:r>
            <a:r>
              <a:rPr lang="en-US" altLang="zh-CN" sz="2400" dirty="0" err="1">
                <a:solidFill>
                  <a:srgbClr val="FF0000"/>
                </a:solidFill>
                <a:latin typeface="楷体" panose="02010609060101010101" pitchFamily="49" charset="-122"/>
                <a:ea typeface="楷体" panose="02010609060101010101" pitchFamily="49" charset="-122"/>
              </a:rPr>
              <a:t>alloc</a:t>
            </a:r>
            <a:r>
              <a:rPr lang="en-US" altLang="zh-CN" sz="2400" dirty="0">
                <a:solidFill>
                  <a:srgbClr val="FF0000"/>
                </a:solidFill>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占用；</a:t>
            </a:r>
            <a:r>
              <a:rPr lang="en-US" altLang="zh-CN" sz="2400" dirty="0">
                <a:solidFill>
                  <a:srgbClr val="FF0000"/>
                </a:solidFill>
                <a:latin typeface="楷体" panose="02010609060101010101" pitchFamily="49" charset="-122"/>
                <a:ea typeface="楷体" panose="02010609060101010101" pitchFamily="49" charset="-122"/>
              </a:rPr>
              <a:t>comp=</a:t>
            </a:r>
            <a:r>
              <a:rPr lang="zh-CN" altLang="en-US" sz="2400" dirty="0">
                <a:solidFill>
                  <a:srgbClr val="FF0000"/>
                </a:solidFill>
                <a:latin typeface="楷体" panose="02010609060101010101" pitchFamily="49" charset="-122"/>
                <a:ea typeface="楷体" panose="02010609060101010101" pitchFamily="49" charset="-122"/>
              </a:rPr>
              <a:t>释放资源中；</a:t>
            </a:r>
            <a:endParaRPr lang="en-US" altLang="zh-CN" sz="2400" dirty="0">
              <a:solidFill>
                <a:srgbClr val="FF0000"/>
              </a:solidFill>
              <a:latin typeface="楷体" panose="02010609060101010101" pitchFamily="49" charset="-122"/>
              <a:ea typeface="楷体" panose="02010609060101010101" pitchFamily="49" charset="-122"/>
            </a:endParaRPr>
          </a:p>
          <a:p>
            <a:pPr marL="0" indent="0">
              <a:buNone/>
            </a:pPr>
            <a:r>
              <a:rPr lang="en-US" altLang="zh-CN" sz="2400" dirty="0">
                <a:solidFill>
                  <a:srgbClr val="FF0000"/>
                </a:solidFill>
                <a:latin typeface="楷体" panose="02010609060101010101" pitchFamily="49" charset="-122"/>
                <a:ea typeface="楷体" panose="02010609060101010101" pitchFamily="49" charset="-122"/>
              </a:rPr>
              <a:t>         mix=</a:t>
            </a:r>
            <a:r>
              <a:rPr lang="zh-CN" altLang="en-US" sz="2400" dirty="0">
                <a:solidFill>
                  <a:srgbClr val="FF0000"/>
                </a:solidFill>
                <a:latin typeface="楷体" panose="02010609060101010101" pitchFamily="49" charset="-122"/>
                <a:ea typeface="楷体" panose="02010609060101010101" pitchFamily="49" charset="-122"/>
              </a:rPr>
              <a:t>节点部分核心可以使用；</a:t>
            </a:r>
            <a:endParaRPr lang="en-US" altLang="zh-CN" sz="2400" dirty="0">
              <a:solidFill>
                <a:srgbClr val="FF0000"/>
              </a:solidFill>
              <a:latin typeface="楷体" panose="02010609060101010101" pitchFamily="49" charset="-122"/>
              <a:ea typeface="楷体" panose="02010609060101010101" pitchFamily="49" charset="-122"/>
            </a:endParaRPr>
          </a:p>
          <a:p>
            <a:pPr marL="0" indent="0">
              <a:buNone/>
            </a:pPr>
            <a:r>
              <a:rPr lang="en-US" altLang="zh-CN" sz="2400" dirty="0">
                <a:latin typeface="楷体" panose="02010609060101010101" pitchFamily="49" charset="-122"/>
                <a:ea typeface="楷体" panose="02010609060101010101" pitchFamily="49" charset="-122"/>
              </a:rPr>
              <a:t> </a:t>
            </a: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0BA063FC-A157-43EF-A78E-EFC02EF45FE6}"/>
              </a:ext>
            </a:extLst>
          </p:cNvPr>
          <p:cNvPicPr>
            <a:picLocks noChangeAspect="1"/>
          </p:cNvPicPr>
          <p:nvPr/>
        </p:nvPicPr>
        <p:blipFill rotWithShape="1">
          <a:blip r:embed="rId2"/>
          <a:srcRect l="-1" r="-1501"/>
          <a:stretch/>
        </p:blipFill>
        <p:spPr>
          <a:xfrm>
            <a:off x="1357807" y="2183142"/>
            <a:ext cx="9096375" cy="1343829"/>
          </a:xfrm>
          <a:prstGeom prst="rect">
            <a:avLst/>
          </a:prstGeom>
        </p:spPr>
      </p:pic>
    </p:spTree>
    <p:extLst>
      <p:ext uri="{BB962C8B-B14F-4D97-AF65-F5344CB8AC3E}">
        <p14:creationId xmlns:p14="http://schemas.microsoft.com/office/powerpoint/2010/main" val="395857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67148DA-AE79-4345-AC59-6D2689A5B6A2}"/>
              </a:ext>
            </a:extLst>
          </p:cNvPr>
          <p:cNvSpPr>
            <a:spLocks noGrp="1"/>
          </p:cNvSpPr>
          <p:nvPr>
            <p:ph idx="1"/>
          </p:nvPr>
        </p:nvSpPr>
        <p:spPr>
          <a:xfrm>
            <a:off x="609600" y="243010"/>
            <a:ext cx="10515600" cy="4351338"/>
          </a:xfrm>
        </p:spPr>
        <p:txBody>
          <a:bodyPr>
            <a:normAutofit/>
          </a:bodyPr>
          <a:lstStyle/>
          <a:p>
            <a:r>
              <a:rPr lang="en-US" altLang="zh-CN" sz="2400" dirty="0" err="1">
                <a:latin typeface="楷体" panose="02010609060101010101" pitchFamily="49" charset="-122"/>
                <a:ea typeface="楷体" panose="02010609060101010101" pitchFamily="49" charset="-122"/>
              </a:rPr>
              <a:t>Sinfo</a:t>
            </a:r>
            <a:r>
              <a:rPr lang="zh-CN" altLang="en-US" sz="2400" dirty="0">
                <a:latin typeface="楷体" panose="02010609060101010101" pitchFamily="49" charset="-122"/>
                <a:ea typeface="楷体" panose="02010609060101010101" pitchFamily="49" charset="-122"/>
              </a:rPr>
              <a:t>其他参数用法示例：</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1.sinfo –n </a:t>
            </a:r>
            <a:r>
              <a:rPr lang="zh-CN" altLang="en-US" sz="2400" dirty="0">
                <a:latin typeface="楷体" panose="02010609060101010101" pitchFamily="49" charset="-122"/>
                <a:ea typeface="楷体" panose="02010609060101010101" pitchFamily="49" charset="-122"/>
              </a:rPr>
              <a:t>查看指定节点的状态；</a:t>
            </a:r>
            <a:r>
              <a:rPr lang="zh-CN" altLang="en-US" sz="2400" dirty="0">
                <a:solidFill>
                  <a:srgbClr val="FF0000"/>
                </a:solidFill>
                <a:latin typeface="楷体" panose="02010609060101010101" pitchFamily="49" charset="-122"/>
                <a:ea typeface="楷体" panose="02010609060101010101" pitchFamily="49" charset="-122"/>
              </a:rPr>
              <a:t>指定多节点，用逗号隔开</a:t>
            </a:r>
            <a:endParaRPr lang="en-US" altLang="zh-CN" sz="2400" dirty="0">
              <a:solidFill>
                <a:srgbClr val="FF0000"/>
              </a:solidFill>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2.sinfo –d </a:t>
            </a:r>
            <a:r>
              <a:rPr lang="zh-CN" altLang="en-US" sz="2400" dirty="0">
                <a:latin typeface="楷体" panose="02010609060101010101" pitchFamily="49" charset="-122"/>
                <a:ea typeface="楷体" panose="02010609060101010101" pitchFamily="49" charset="-122"/>
              </a:rPr>
              <a:t>显示集群中没有响应的节点；一般此节点状态为</a:t>
            </a:r>
            <a:r>
              <a:rPr lang="en-US" altLang="zh-CN" sz="2400" dirty="0">
                <a:latin typeface="楷体" panose="02010609060101010101" pitchFamily="49" charset="-122"/>
                <a:ea typeface="楷体" panose="02010609060101010101" pitchFamily="49" charset="-122"/>
              </a:rPr>
              <a:t>drain</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3.sinfo –r </a:t>
            </a:r>
            <a:r>
              <a:rPr lang="zh-CN" altLang="en-US" sz="2400" dirty="0">
                <a:latin typeface="楷体" panose="02010609060101010101" pitchFamily="49" charset="-122"/>
                <a:ea typeface="楷体" panose="02010609060101010101" pitchFamily="49" charset="-122"/>
              </a:rPr>
              <a:t>只显示响应的节点；</a:t>
            </a:r>
            <a:endParaRPr lang="en-US" altLang="zh-CN" sz="2400" dirty="0">
              <a:latin typeface="楷体" panose="02010609060101010101" pitchFamily="49" charset="-122"/>
              <a:ea typeface="楷体" panose="02010609060101010101" pitchFamily="49" charset="-122"/>
            </a:endParaRPr>
          </a:p>
          <a:p>
            <a:r>
              <a:rPr lang="en-US" altLang="zh-CN" sz="2400" dirty="0">
                <a:solidFill>
                  <a:srgbClr val="FF0000"/>
                </a:solidFill>
                <a:latin typeface="楷体" panose="02010609060101010101" pitchFamily="49" charset="-122"/>
                <a:ea typeface="楷体" panose="02010609060101010101" pitchFamily="49" charset="-122"/>
              </a:rPr>
              <a:t>4.sinfo –R </a:t>
            </a:r>
            <a:r>
              <a:rPr lang="zh-CN" altLang="en-US" sz="2400" dirty="0">
                <a:solidFill>
                  <a:srgbClr val="FF0000"/>
                </a:solidFill>
                <a:latin typeface="楷体" panose="02010609060101010101" pitchFamily="49" charset="-122"/>
                <a:ea typeface="楷体" panose="02010609060101010101" pitchFamily="49" charset="-122"/>
              </a:rPr>
              <a:t>显示节点不正常工作的原因；</a:t>
            </a:r>
          </a:p>
        </p:txBody>
      </p:sp>
      <p:pic>
        <p:nvPicPr>
          <p:cNvPr id="5" name="图片 4">
            <a:extLst>
              <a:ext uri="{FF2B5EF4-FFF2-40B4-BE49-F238E27FC236}">
                <a16:creationId xmlns:a16="http://schemas.microsoft.com/office/drawing/2014/main" id="{225200A5-54DA-4AE3-99E7-5139C7B7F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82853"/>
            <a:ext cx="6011114" cy="1133633"/>
          </a:xfrm>
          <a:prstGeom prst="rect">
            <a:avLst/>
          </a:prstGeom>
        </p:spPr>
      </p:pic>
    </p:spTree>
    <p:extLst>
      <p:ext uri="{BB962C8B-B14F-4D97-AF65-F5344CB8AC3E}">
        <p14:creationId xmlns:p14="http://schemas.microsoft.com/office/powerpoint/2010/main" val="82279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FA37C-6A4A-4218-974B-9FEE1D8C639F}"/>
              </a:ext>
            </a:extLst>
          </p:cNvPr>
          <p:cNvSpPr>
            <a:spLocks noGrp="1"/>
          </p:cNvSpPr>
          <p:nvPr>
            <p:ph type="title"/>
          </p:nvPr>
        </p:nvSpPr>
        <p:spPr>
          <a:xfrm>
            <a:off x="838200" y="175846"/>
            <a:ext cx="9525000" cy="723534"/>
          </a:xfrm>
        </p:spPr>
        <p:txBody>
          <a:bodyPr>
            <a:normAutofit/>
          </a:bodyPr>
          <a:lstStyle/>
          <a:p>
            <a:r>
              <a:rPr lang="en-US" altLang="zh-CN" dirty="0" err="1">
                <a:latin typeface="楷体" panose="02010609060101010101" pitchFamily="49" charset="-122"/>
                <a:ea typeface="楷体" panose="02010609060101010101" pitchFamily="49" charset="-122"/>
              </a:rPr>
              <a:t>Sinfo</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其他参数：</a:t>
            </a:r>
          </a:p>
        </p:txBody>
      </p:sp>
      <p:sp>
        <p:nvSpPr>
          <p:cNvPr id="3" name="内容占位符 2">
            <a:extLst>
              <a:ext uri="{FF2B5EF4-FFF2-40B4-BE49-F238E27FC236}">
                <a16:creationId xmlns:a16="http://schemas.microsoft.com/office/drawing/2014/main" id="{9BB2EF26-725F-4305-87C6-96FEA8AB2A60}"/>
              </a:ext>
            </a:extLst>
          </p:cNvPr>
          <p:cNvSpPr>
            <a:spLocks noGrp="1"/>
          </p:cNvSpPr>
          <p:nvPr>
            <p:ph idx="1"/>
          </p:nvPr>
        </p:nvSpPr>
        <p:spPr>
          <a:xfrm>
            <a:off x="715108" y="1159974"/>
            <a:ext cx="10515600" cy="4783626"/>
          </a:xfrm>
        </p:spPr>
        <p:txBody>
          <a:bodyPr>
            <a:noAutofit/>
          </a:bodyPr>
          <a:lstStyle/>
          <a:p>
            <a:pPr>
              <a:lnSpc>
                <a:spcPct val="100000"/>
              </a:lnSpc>
              <a:spcBef>
                <a:spcPts val="0"/>
              </a:spcBef>
            </a:pPr>
            <a:r>
              <a:rPr lang="en-US" altLang="zh-CN" sz="1600" dirty="0">
                <a:latin typeface="楷体" panose="02010609060101010101" pitchFamily="49" charset="-122"/>
                <a:ea typeface="楷体" panose="02010609060101010101" pitchFamily="49" charset="-122"/>
              </a:rPr>
              <a:t>--help    #</a:t>
            </a:r>
            <a:r>
              <a:rPr lang="zh-CN" altLang="en-US" sz="1600" dirty="0">
                <a:latin typeface="楷体" panose="02010609060101010101" pitchFamily="49" charset="-122"/>
                <a:ea typeface="楷体" panose="02010609060101010101" pitchFamily="49" charset="-122"/>
              </a:rPr>
              <a:t>显示</a:t>
            </a:r>
            <a:r>
              <a:rPr lang="en-US" altLang="zh-CN" sz="1600" dirty="0" err="1">
                <a:latin typeface="楷体" panose="02010609060101010101" pitchFamily="49" charset="-122"/>
                <a:ea typeface="楷体" panose="02010609060101010101" pitchFamily="49" charset="-122"/>
              </a:rPr>
              <a:t>sinfo</a:t>
            </a:r>
            <a:r>
              <a:rPr lang="zh-CN" altLang="en-US" sz="1600" dirty="0">
                <a:latin typeface="楷体" panose="02010609060101010101" pitchFamily="49" charset="-122"/>
                <a:ea typeface="楷体" panose="02010609060101010101" pitchFamily="49" charset="-122"/>
              </a:rPr>
              <a:t>命令的使用帮助信息；</a:t>
            </a:r>
          </a:p>
          <a:p>
            <a:pPr>
              <a:lnSpc>
                <a:spcPct val="100000"/>
              </a:lnSpc>
              <a:spcBef>
                <a:spcPts val="0"/>
              </a:spcBef>
            </a:pPr>
            <a:r>
              <a:rPr lang="en-US" altLang="zh-CN"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i</a:t>
            </a:r>
            <a:r>
              <a:rPr lang="en-US" altLang="zh-CN" sz="1600" dirty="0">
                <a:latin typeface="楷体" panose="02010609060101010101" pitchFamily="49" charset="-122"/>
                <a:ea typeface="楷体" panose="02010609060101010101" pitchFamily="49" charset="-122"/>
              </a:rPr>
              <a:t> &lt;seconds&gt;    #</a:t>
            </a:r>
            <a:r>
              <a:rPr lang="zh-CN" altLang="en-US" sz="1600" dirty="0">
                <a:latin typeface="楷体" panose="02010609060101010101" pitchFamily="49" charset="-122"/>
                <a:ea typeface="楷体" panose="02010609060101010101" pitchFamily="49" charset="-122"/>
              </a:rPr>
              <a:t>每隔相应的秒数，对输出的分区节点信息进行刷新</a:t>
            </a:r>
            <a:r>
              <a:rPr lang="en-US" altLang="zh-CN" sz="1600" dirty="0">
                <a:latin typeface="楷体" panose="02010609060101010101" pitchFamily="49" charset="-122"/>
                <a:ea typeface="楷体" panose="02010609060101010101" pitchFamily="49" charset="-122"/>
              </a:rPr>
              <a:t>;</a:t>
            </a:r>
            <a:endParaRPr lang="zh-CN" altLang="en-US" sz="1600" dirty="0">
              <a:latin typeface="楷体" panose="02010609060101010101" pitchFamily="49" charset="-122"/>
              <a:ea typeface="楷体" panose="02010609060101010101" pitchFamily="49" charset="-122"/>
            </a:endParaRPr>
          </a:p>
          <a:p>
            <a:pPr>
              <a:lnSpc>
                <a:spcPct val="100000"/>
              </a:lnSpc>
              <a:spcBef>
                <a:spcPts val="0"/>
              </a:spcBef>
            </a:pPr>
            <a:r>
              <a:rPr lang="en-US" altLang="zh-CN" sz="1600" dirty="0">
                <a:latin typeface="楷体" panose="02010609060101010101" pitchFamily="49" charset="-122"/>
                <a:ea typeface="楷体" panose="02010609060101010101" pitchFamily="49" charset="-122"/>
              </a:rPr>
              <a:t>-o #&lt;</a:t>
            </a:r>
            <a:r>
              <a:rPr lang="en-US" altLang="zh-CN" sz="1600" dirty="0" err="1">
                <a:latin typeface="楷体" panose="02010609060101010101" pitchFamily="49" charset="-122"/>
                <a:ea typeface="楷体" panose="02010609060101010101" pitchFamily="49" charset="-122"/>
              </a:rPr>
              <a:t>output_format</a:t>
            </a:r>
            <a:r>
              <a:rPr lang="en-US" altLang="zh-CN" sz="1600" dirty="0">
                <a:latin typeface="楷体" panose="02010609060101010101" pitchFamily="49" charset="-122"/>
                <a:ea typeface="楷体" panose="02010609060101010101" pitchFamily="49" charset="-122"/>
              </a:rPr>
              <a:t>&gt;    </a:t>
            </a:r>
            <a:r>
              <a:rPr lang="zh-CN" altLang="en-US" sz="1600" dirty="0">
                <a:latin typeface="楷体" panose="02010609060101010101" pitchFamily="49" charset="-122"/>
                <a:ea typeface="楷体" panose="02010609060101010101" pitchFamily="49" charset="-122"/>
              </a:rPr>
              <a:t>显示指定的输出信息，指定的方式为</a:t>
            </a:r>
            <a:r>
              <a:rPr lang="en-US" altLang="zh-CN" sz="1600" dirty="0">
                <a:latin typeface="楷体" panose="02010609060101010101" pitchFamily="49" charset="-122"/>
                <a:ea typeface="楷体" panose="02010609060101010101" pitchFamily="49" charset="-122"/>
              </a:rPr>
              <a:t>%[[.]size]type</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表示右对齐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不加的话表示左对齐；</a:t>
            </a:r>
            <a:r>
              <a:rPr lang="en-US" altLang="zh-CN" sz="1600" dirty="0">
                <a:latin typeface="楷体" panose="02010609060101010101" pitchFamily="49" charset="-122"/>
                <a:ea typeface="楷体" panose="02010609060101010101" pitchFamily="49" charset="-122"/>
              </a:rPr>
              <a:t>size</a:t>
            </a:r>
            <a:r>
              <a:rPr lang="zh-CN" altLang="en-US" sz="1600" dirty="0">
                <a:latin typeface="楷体" panose="02010609060101010101" pitchFamily="49" charset="-122"/>
                <a:ea typeface="楷体" panose="02010609060101010101" pitchFamily="49" charset="-122"/>
              </a:rPr>
              <a:t>表示输出项的显示长度；</a:t>
            </a:r>
            <a:r>
              <a:rPr lang="en-US" altLang="zh-CN" sz="1600" dirty="0">
                <a:latin typeface="楷体" panose="02010609060101010101" pitchFamily="49" charset="-122"/>
                <a:ea typeface="楷体" panose="02010609060101010101" pitchFamily="49" charset="-122"/>
              </a:rPr>
              <a:t>type</a:t>
            </a:r>
            <a:r>
              <a:rPr lang="zh-CN" altLang="en-US" sz="1600" dirty="0">
                <a:latin typeface="楷体" panose="02010609060101010101" pitchFamily="49" charset="-122"/>
                <a:ea typeface="楷体" panose="02010609060101010101" pitchFamily="49" charset="-122"/>
              </a:rPr>
              <a:t>为需要显示的信息。可以指定显示的常见信息如下</a:t>
            </a:r>
            <a:r>
              <a:rPr lang="en-US" altLang="zh-CN" sz="1600" dirty="0">
                <a:latin typeface="楷体" panose="02010609060101010101" pitchFamily="49" charset="-122"/>
                <a:ea typeface="楷体" panose="02010609060101010101" pitchFamily="49" charset="-122"/>
              </a:rPr>
              <a:t>:</a:t>
            </a:r>
          </a:p>
          <a:p>
            <a:pPr>
              <a:lnSpc>
                <a:spcPct val="100000"/>
              </a:lnSpc>
              <a:spcBef>
                <a:spcPts val="0"/>
              </a:spcBef>
            </a:pPr>
            <a:r>
              <a:rPr lang="en-US" altLang="zh-CN" sz="1600" dirty="0">
                <a:latin typeface="楷体" panose="02010609060101010101" pitchFamily="49" charset="-122"/>
                <a:ea typeface="楷体" panose="02010609060101010101" pitchFamily="49" charset="-122"/>
              </a:rPr>
              <a:t>%a </a:t>
            </a:r>
            <a:r>
              <a:rPr lang="zh-CN" altLang="en-US" sz="1600" dirty="0">
                <a:latin typeface="楷体" panose="02010609060101010101" pitchFamily="49" charset="-122"/>
                <a:ea typeface="楷体" panose="02010609060101010101" pitchFamily="49" charset="-122"/>
              </a:rPr>
              <a:t>是否可用状态</a:t>
            </a:r>
          </a:p>
          <a:p>
            <a:pPr>
              <a:lnSpc>
                <a:spcPct val="100000"/>
              </a:lnSpc>
              <a:spcBef>
                <a:spcPts val="0"/>
              </a:spcBef>
            </a:pPr>
            <a:r>
              <a:rPr lang="en-US" altLang="zh-CN" sz="1600" dirty="0">
                <a:latin typeface="楷体" panose="02010609060101010101" pitchFamily="49" charset="-122"/>
                <a:ea typeface="楷体" panose="02010609060101010101" pitchFamily="49" charset="-122"/>
              </a:rPr>
              <a:t>%A </a:t>
            </a:r>
            <a:r>
              <a:rPr lang="zh-CN" altLang="en-US" sz="1600" dirty="0">
                <a:latin typeface="楷体" panose="02010609060101010101" pitchFamily="49" charset="-122"/>
                <a:ea typeface="楷体" panose="02010609060101010101" pitchFamily="49" charset="-122"/>
              </a:rPr>
              <a:t>以</a:t>
            </a:r>
            <a:r>
              <a:rPr lang="en-US" altLang="zh-CN" sz="1600" dirty="0">
                <a:latin typeface="楷体" panose="02010609060101010101" pitchFamily="49" charset="-122"/>
                <a:ea typeface="楷体" panose="02010609060101010101" pitchFamily="49" charset="-122"/>
              </a:rPr>
              <a:t>"allocated/idle"</a:t>
            </a:r>
            <a:r>
              <a:rPr lang="zh-CN" altLang="en-US" sz="1600" dirty="0">
                <a:latin typeface="楷体" panose="02010609060101010101" pitchFamily="49" charset="-122"/>
                <a:ea typeface="楷体" panose="02010609060101010101" pitchFamily="49" charset="-122"/>
              </a:rPr>
              <a:t>的格式来显示节点数，不要和</a:t>
            </a:r>
            <a:r>
              <a:rPr lang="en-US" altLang="zh-CN" sz="1600" dirty="0">
                <a:latin typeface="楷体" panose="02010609060101010101" pitchFamily="49" charset="-122"/>
                <a:ea typeface="楷体" panose="02010609060101010101" pitchFamily="49" charset="-122"/>
              </a:rPr>
              <a:t>"%t" or "%T"</a:t>
            </a:r>
            <a:r>
              <a:rPr lang="zh-CN" altLang="en-US" sz="1600" dirty="0">
                <a:latin typeface="楷体" panose="02010609060101010101" pitchFamily="49" charset="-122"/>
                <a:ea typeface="楷体" panose="02010609060101010101" pitchFamily="49" charset="-122"/>
              </a:rPr>
              <a:t>一起使用</a:t>
            </a:r>
          </a:p>
          <a:p>
            <a:pPr>
              <a:lnSpc>
                <a:spcPct val="100000"/>
              </a:lnSpc>
              <a:spcBef>
                <a:spcPts val="0"/>
              </a:spcBef>
            </a:pPr>
            <a:r>
              <a:rPr lang="en-US" altLang="zh-CN" sz="1600" dirty="0">
                <a:latin typeface="楷体" panose="02010609060101010101" pitchFamily="49" charset="-122"/>
                <a:ea typeface="楷体" panose="02010609060101010101" pitchFamily="49" charset="-122"/>
              </a:rPr>
              <a:t>%c </a:t>
            </a:r>
            <a:r>
              <a:rPr lang="zh-CN" altLang="en-US" sz="1600" dirty="0">
                <a:latin typeface="楷体" panose="02010609060101010101" pitchFamily="49" charset="-122"/>
                <a:ea typeface="楷体" panose="02010609060101010101" pitchFamily="49" charset="-122"/>
              </a:rPr>
              <a:t>节点的核心数</a:t>
            </a:r>
          </a:p>
          <a:p>
            <a:pPr>
              <a:lnSpc>
                <a:spcPct val="100000"/>
              </a:lnSpc>
              <a:spcBef>
                <a:spcPts val="0"/>
              </a:spcBef>
            </a:pPr>
            <a:r>
              <a:rPr lang="en-US" altLang="zh-CN" sz="1600" dirty="0">
                <a:latin typeface="楷体" panose="02010609060101010101" pitchFamily="49" charset="-122"/>
                <a:ea typeface="楷体" panose="02010609060101010101" pitchFamily="49" charset="-122"/>
              </a:rPr>
              <a:t>%C “allocated/idle/other/total”</a:t>
            </a:r>
            <a:r>
              <a:rPr lang="zh-CN" altLang="en-US" sz="1600" dirty="0">
                <a:latin typeface="楷体" panose="02010609060101010101" pitchFamily="49" charset="-122"/>
                <a:ea typeface="楷体" panose="02010609060101010101" pitchFamily="49" charset="-122"/>
              </a:rPr>
              <a:t>格式显示核心总数</a:t>
            </a:r>
          </a:p>
          <a:p>
            <a:pPr>
              <a:lnSpc>
                <a:spcPct val="100000"/>
              </a:lnSpc>
              <a:spcBef>
                <a:spcPts val="0"/>
              </a:spcBef>
            </a:pPr>
            <a:r>
              <a:rPr lang="en-US" altLang="zh-CN" sz="1600" dirty="0">
                <a:latin typeface="楷体" panose="02010609060101010101" pitchFamily="49" charset="-122"/>
                <a:ea typeface="楷体" panose="02010609060101010101" pitchFamily="49" charset="-122"/>
              </a:rPr>
              <a:t>%D </a:t>
            </a:r>
            <a:r>
              <a:rPr lang="zh-CN" altLang="en-US" sz="1600" dirty="0">
                <a:latin typeface="楷体" panose="02010609060101010101" pitchFamily="49" charset="-122"/>
                <a:ea typeface="楷体" panose="02010609060101010101" pitchFamily="49" charset="-122"/>
              </a:rPr>
              <a:t>节点总数</a:t>
            </a:r>
          </a:p>
          <a:p>
            <a:pPr>
              <a:lnSpc>
                <a:spcPct val="100000"/>
              </a:lnSpc>
              <a:spcBef>
                <a:spcPts val="0"/>
              </a:spcBef>
            </a:pPr>
            <a:r>
              <a:rPr lang="en-US" altLang="zh-CN" sz="1600" dirty="0">
                <a:latin typeface="楷体" panose="02010609060101010101" pitchFamily="49" charset="-122"/>
                <a:ea typeface="楷体" panose="02010609060101010101" pitchFamily="49" charset="-122"/>
              </a:rPr>
              <a:t>%E </a:t>
            </a:r>
            <a:r>
              <a:rPr lang="zh-CN" altLang="en-US" sz="1600" dirty="0">
                <a:latin typeface="楷体" panose="02010609060101010101" pitchFamily="49" charset="-122"/>
                <a:ea typeface="楷体" panose="02010609060101010101" pitchFamily="49" charset="-122"/>
              </a:rPr>
              <a:t>节点不可用的原因</a:t>
            </a:r>
          </a:p>
          <a:p>
            <a:pPr>
              <a:lnSpc>
                <a:spcPct val="100000"/>
              </a:lnSpc>
              <a:spcBef>
                <a:spcPts val="0"/>
              </a:spcBef>
            </a:pPr>
            <a:r>
              <a:rPr lang="en-US" altLang="zh-CN" sz="1600" dirty="0">
                <a:latin typeface="楷体" panose="02010609060101010101" pitchFamily="49" charset="-122"/>
                <a:ea typeface="楷体" panose="02010609060101010101" pitchFamily="49" charset="-122"/>
              </a:rPr>
              <a:t>%m </a:t>
            </a:r>
            <a:r>
              <a:rPr lang="zh-CN" altLang="en-US" sz="1600" dirty="0">
                <a:latin typeface="楷体" panose="02010609060101010101" pitchFamily="49" charset="-122"/>
                <a:ea typeface="楷体" panose="02010609060101010101" pitchFamily="49" charset="-122"/>
              </a:rPr>
              <a:t>每个节点的内存大小（单位为</a:t>
            </a:r>
            <a:r>
              <a:rPr lang="en-US" altLang="zh-CN" sz="1600" dirty="0">
                <a:latin typeface="楷体" panose="02010609060101010101" pitchFamily="49" charset="-122"/>
                <a:ea typeface="楷体" panose="02010609060101010101" pitchFamily="49" charset="-122"/>
              </a:rPr>
              <a:t>M</a:t>
            </a:r>
            <a:r>
              <a:rPr lang="zh-CN" altLang="en-US" sz="1600" dirty="0">
                <a:latin typeface="楷体" panose="02010609060101010101" pitchFamily="49" charset="-122"/>
                <a:ea typeface="楷体" panose="02010609060101010101" pitchFamily="49" charset="-122"/>
              </a:rPr>
              <a:t>）</a:t>
            </a:r>
          </a:p>
          <a:p>
            <a:pPr>
              <a:lnSpc>
                <a:spcPct val="100000"/>
              </a:lnSpc>
              <a:spcBef>
                <a:spcPts val="0"/>
              </a:spcBef>
            </a:pPr>
            <a:r>
              <a:rPr lang="en-US" altLang="zh-CN" sz="1600" dirty="0">
                <a:latin typeface="楷体" panose="02010609060101010101" pitchFamily="49" charset="-122"/>
                <a:ea typeface="楷体" panose="02010609060101010101" pitchFamily="49" charset="-122"/>
              </a:rPr>
              <a:t>%N </a:t>
            </a:r>
            <a:r>
              <a:rPr lang="zh-CN" altLang="en-US" sz="1600" dirty="0">
                <a:latin typeface="楷体" panose="02010609060101010101" pitchFamily="49" charset="-122"/>
                <a:ea typeface="楷体" panose="02010609060101010101" pitchFamily="49" charset="-122"/>
              </a:rPr>
              <a:t>节点名</a:t>
            </a:r>
          </a:p>
          <a:p>
            <a:pPr>
              <a:lnSpc>
                <a:spcPct val="100000"/>
              </a:lnSpc>
              <a:spcBef>
                <a:spcPts val="0"/>
              </a:spcBef>
            </a:pPr>
            <a:r>
              <a:rPr lang="en-US" altLang="zh-CN" sz="1600" dirty="0">
                <a:latin typeface="楷体" panose="02010609060101010101" pitchFamily="49" charset="-122"/>
                <a:ea typeface="楷体" panose="02010609060101010101" pitchFamily="49" charset="-122"/>
              </a:rPr>
              <a:t>%O CPU</a:t>
            </a:r>
            <a:r>
              <a:rPr lang="zh-CN" altLang="en-US" sz="1600" dirty="0">
                <a:latin typeface="楷体" panose="02010609060101010101" pitchFamily="49" charset="-122"/>
                <a:ea typeface="楷体" panose="02010609060101010101" pitchFamily="49" charset="-122"/>
              </a:rPr>
              <a:t>负载</a:t>
            </a:r>
          </a:p>
          <a:p>
            <a:pPr>
              <a:lnSpc>
                <a:spcPct val="100000"/>
              </a:lnSpc>
              <a:spcBef>
                <a:spcPts val="0"/>
              </a:spcBef>
            </a:pPr>
            <a:r>
              <a:rPr lang="en-US" altLang="zh-CN" sz="1600" dirty="0">
                <a:latin typeface="楷体" panose="02010609060101010101" pitchFamily="49" charset="-122"/>
                <a:ea typeface="楷体" panose="02010609060101010101" pitchFamily="49" charset="-122"/>
              </a:rPr>
              <a:t>%P </a:t>
            </a:r>
            <a:r>
              <a:rPr lang="zh-CN" altLang="en-US" sz="1600" dirty="0">
                <a:latin typeface="楷体" panose="02010609060101010101" pitchFamily="49" charset="-122"/>
                <a:ea typeface="楷体" panose="02010609060101010101" pitchFamily="49" charset="-122"/>
              </a:rPr>
              <a:t>分区名</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作业默认分区带“*”</a:t>
            </a:r>
          </a:p>
          <a:p>
            <a:pPr>
              <a:lnSpc>
                <a:spcPct val="100000"/>
              </a:lnSpc>
              <a:spcBef>
                <a:spcPts val="0"/>
              </a:spcBef>
            </a:pPr>
            <a:r>
              <a:rPr lang="en-US" altLang="zh-CN" sz="1600" dirty="0">
                <a:latin typeface="楷体" panose="02010609060101010101" pitchFamily="49" charset="-122"/>
                <a:ea typeface="楷体" panose="02010609060101010101" pitchFamily="49" charset="-122"/>
              </a:rPr>
              <a:t>%r </a:t>
            </a:r>
            <a:r>
              <a:rPr lang="zh-CN" altLang="en-US" sz="1600" dirty="0">
                <a:latin typeface="楷体" panose="02010609060101010101" pitchFamily="49" charset="-122"/>
                <a:ea typeface="楷体" panose="02010609060101010101" pitchFamily="49" charset="-122"/>
              </a:rPr>
              <a:t>只有</a:t>
            </a:r>
            <a:r>
              <a:rPr lang="en-US" altLang="zh-CN" sz="1600" dirty="0">
                <a:latin typeface="楷体" panose="02010609060101010101" pitchFamily="49" charset="-122"/>
                <a:ea typeface="楷体" panose="02010609060101010101" pitchFamily="49" charset="-122"/>
              </a:rPr>
              <a:t>root</a:t>
            </a:r>
            <a:r>
              <a:rPr lang="zh-CN" altLang="en-US" sz="1600" dirty="0">
                <a:latin typeface="楷体" panose="02010609060101010101" pitchFamily="49" charset="-122"/>
                <a:ea typeface="楷体" panose="02010609060101010101" pitchFamily="49" charset="-122"/>
              </a:rPr>
              <a:t>可以提交作业（</a:t>
            </a:r>
            <a:r>
              <a:rPr lang="en-US" altLang="zh-CN" sz="1600" dirty="0">
                <a:latin typeface="楷体" panose="02010609060101010101" pitchFamily="49" charset="-122"/>
                <a:ea typeface="楷体" panose="02010609060101010101" pitchFamily="49" charset="-122"/>
              </a:rPr>
              <a:t>yes/no</a:t>
            </a:r>
            <a:r>
              <a:rPr lang="zh-CN" altLang="en-US" sz="1600" dirty="0">
                <a:latin typeface="楷体" panose="02010609060101010101" pitchFamily="49" charset="-122"/>
                <a:ea typeface="楷体" panose="02010609060101010101" pitchFamily="49" charset="-122"/>
              </a:rPr>
              <a:t>）</a:t>
            </a:r>
          </a:p>
          <a:p>
            <a:pPr>
              <a:lnSpc>
                <a:spcPct val="100000"/>
              </a:lnSpc>
              <a:spcBef>
                <a:spcPts val="0"/>
              </a:spcBef>
            </a:pPr>
            <a:r>
              <a:rPr lang="en-US" altLang="zh-CN" sz="1600" dirty="0">
                <a:latin typeface="楷体" panose="02010609060101010101" pitchFamily="49" charset="-122"/>
                <a:ea typeface="楷体" panose="02010609060101010101" pitchFamily="49" charset="-122"/>
              </a:rPr>
              <a:t>%R </a:t>
            </a:r>
            <a:r>
              <a:rPr lang="zh-CN" altLang="en-US" sz="1600" dirty="0">
                <a:latin typeface="楷体" panose="02010609060101010101" pitchFamily="49" charset="-122"/>
                <a:ea typeface="楷体" panose="02010609060101010101" pitchFamily="49" charset="-122"/>
              </a:rPr>
              <a:t>分区名</a:t>
            </a:r>
          </a:p>
          <a:p>
            <a:pPr>
              <a:lnSpc>
                <a:spcPct val="100000"/>
              </a:lnSpc>
              <a:spcBef>
                <a:spcPts val="0"/>
              </a:spcBef>
            </a:pPr>
            <a:r>
              <a:rPr lang="en-US" altLang="zh-CN" sz="1600" dirty="0">
                <a:latin typeface="楷体" panose="02010609060101010101" pitchFamily="49" charset="-122"/>
                <a:ea typeface="楷体" panose="02010609060101010101" pitchFamily="49" charset="-122"/>
              </a:rPr>
              <a:t>%t </a:t>
            </a:r>
            <a:r>
              <a:rPr lang="zh-CN" altLang="en-US" sz="1600" dirty="0">
                <a:latin typeface="楷体" panose="02010609060101010101" pitchFamily="49" charset="-122"/>
                <a:ea typeface="楷体" panose="02010609060101010101" pitchFamily="49" charset="-122"/>
              </a:rPr>
              <a:t>节点状态（紧凑形式）</a:t>
            </a:r>
          </a:p>
          <a:p>
            <a:pPr>
              <a:lnSpc>
                <a:spcPct val="100000"/>
              </a:lnSpc>
              <a:spcBef>
                <a:spcPts val="0"/>
              </a:spcBef>
            </a:pPr>
            <a:r>
              <a:rPr lang="en-US" altLang="zh-CN" sz="1600" dirty="0">
                <a:latin typeface="楷体" panose="02010609060101010101" pitchFamily="49" charset="-122"/>
                <a:ea typeface="楷体" panose="02010609060101010101" pitchFamily="49" charset="-122"/>
              </a:rPr>
              <a:t>%T </a:t>
            </a:r>
            <a:r>
              <a:rPr lang="zh-CN" altLang="en-US" sz="1600" dirty="0">
                <a:latin typeface="楷体" panose="02010609060101010101" pitchFamily="49" charset="-122"/>
                <a:ea typeface="楷体" panose="02010609060101010101" pitchFamily="49" charset="-122"/>
              </a:rPr>
              <a:t>节点的状态（扩展形式）</a:t>
            </a:r>
          </a:p>
          <a:p>
            <a:pPr>
              <a:lnSpc>
                <a:spcPct val="100000"/>
              </a:lnSpc>
              <a:spcBef>
                <a:spcPts val="0"/>
              </a:spcBef>
            </a:pPr>
            <a:r>
              <a:rPr lang="zh-CN" altLang="en-US" sz="1600" dirty="0">
                <a:latin typeface="楷体" panose="02010609060101010101" pitchFamily="49" charset="-122"/>
                <a:ea typeface="楷体" panose="02010609060101010101" pitchFamily="49" charset="-122"/>
              </a:rPr>
              <a:t>例：</a:t>
            </a:r>
            <a:r>
              <a:rPr lang="en-US" altLang="zh-CN" sz="1600" dirty="0" err="1">
                <a:latin typeface="楷体" panose="02010609060101010101" pitchFamily="49" charset="-122"/>
                <a:ea typeface="楷体" panose="02010609060101010101" pitchFamily="49" charset="-122"/>
              </a:rPr>
              <a:t>sinfo</a:t>
            </a:r>
            <a:r>
              <a:rPr lang="en-US" altLang="zh-CN" sz="1600" dirty="0">
                <a:latin typeface="楷体" panose="02010609060101010101" pitchFamily="49" charset="-122"/>
                <a:ea typeface="楷体" panose="02010609060101010101" pitchFamily="49" charset="-122"/>
              </a:rPr>
              <a:t> -o "%.15P %.5a %.10l %.6D %.6t %N"</a:t>
            </a:r>
            <a:endParaRPr lang="zh-CN" altLang="en-US"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235138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2945</Words>
  <Application>Microsoft Office PowerPoint</Application>
  <PresentationFormat>宽屏</PresentationFormat>
  <Paragraphs>262</Paragraphs>
  <Slides>35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kaiti</vt:lpstr>
      <vt:lpstr>等线</vt:lpstr>
      <vt:lpstr>等线 Light</vt:lpstr>
      <vt:lpstr>楷体</vt:lpstr>
      <vt:lpstr>Arial</vt:lpstr>
      <vt:lpstr>Times New Roman</vt:lpstr>
      <vt:lpstr>Office 主题​​</vt:lpstr>
      <vt:lpstr>服务器现状：</vt:lpstr>
      <vt:lpstr>Slurm快速入门</vt:lpstr>
      <vt:lpstr>Slurm 简介：</vt:lpstr>
      <vt:lpstr>QoS（Quality of Service，服务质量）</vt:lpstr>
      <vt:lpstr>PowerPoint 演示文稿</vt:lpstr>
      <vt:lpstr>PowerPoint 演示文稿</vt:lpstr>
      <vt:lpstr>Slurm之sinfo查看系统资源：</vt:lpstr>
      <vt:lpstr>PowerPoint 演示文稿</vt:lpstr>
      <vt:lpstr>Sinfo 其他参数：</vt:lpstr>
      <vt:lpstr>提交任务</vt:lpstr>
      <vt:lpstr>PowerPoint 演示文稿</vt:lpstr>
      <vt:lpstr>SRUN：交互式作业提交</vt:lpstr>
      <vt:lpstr>PowerPoint 演示文稿</vt:lpstr>
      <vt:lpstr>SBATCH：批量式作业提交</vt:lpstr>
      <vt:lpstr>SBATCH：批量式作业提交</vt:lpstr>
      <vt:lpstr>SBATCH其他参数：</vt:lpstr>
      <vt:lpstr>PowerPoint 演示文稿</vt:lpstr>
      <vt:lpstr>SALLOC：申请节点之后提交任务，不推荐使用</vt:lpstr>
      <vt:lpstr>SALLOC其他参数</vt:lpstr>
      <vt:lpstr>PowerPoint 演示文稿</vt:lpstr>
      <vt:lpstr>Slurm之squeue查看作业信息：</vt:lpstr>
      <vt:lpstr>PowerPoint 演示文稿</vt:lpstr>
      <vt:lpstr>Squeue 其他参数：</vt:lpstr>
      <vt:lpstr>PowerPoint 演示文稿</vt:lpstr>
      <vt:lpstr>SACCT查看历史作业</vt:lpstr>
      <vt:lpstr>PowerPoint 演示文稿</vt:lpstr>
      <vt:lpstr>Scontrol 查看任务详细并更新</vt:lpstr>
      <vt:lpstr>PowerPoint 演示文稿</vt:lpstr>
      <vt:lpstr>PowerPoint 演示文稿</vt:lpstr>
      <vt:lpstr>一些其他的tips</vt:lpstr>
      <vt:lpstr>PowerPoint 演示文稿</vt:lpstr>
      <vt:lpstr>Slurm之scancel取消已提交作业：</vt:lpstr>
      <vt:lpstr>SCANCEL其他参数</vt:lpstr>
      <vt:lpstr>常见问题：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Slurm快速入门</dc:title>
  <dc:creator>zhu mingjia</dc:creator>
  <cp:lastModifiedBy>Windows User</cp:lastModifiedBy>
  <cp:revision>83</cp:revision>
  <dcterms:created xsi:type="dcterms:W3CDTF">2020-05-15T05:07:17Z</dcterms:created>
  <dcterms:modified xsi:type="dcterms:W3CDTF">2020-09-27T09:32:46Z</dcterms:modified>
</cp:coreProperties>
</file>