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78" r:id="rId5"/>
    <p:sldId id="272" r:id="rId6"/>
    <p:sldId id="273" r:id="rId7"/>
    <p:sldId id="261" r:id="rId8"/>
    <p:sldId id="274" r:id="rId9"/>
    <p:sldId id="275" r:id="rId10"/>
    <p:sldId id="263" r:id="rId11"/>
    <p:sldId id="276" r:id="rId12"/>
    <p:sldId id="257" r:id="rId13"/>
    <p:sldId id="259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及章节" id="{308EE177-7ADD-4565-9BA0-4A899740BE86}">
          <p14:sldIdLst>
            <p14:sldId id="256"/>
            <p14:sldId id="270"/>
          </p14:sldIdLst>
        </p14:section>
        <p14:section name="概述" id="{92AC2EE6-1317-4BBE-BFBD-C2A6C8A52E77}">
          <p14:sldIdLst>
            <p14:sldId id="271"/>
            <p14:sldId id="278"/>
          </p14:sldIdLst>
        </p14:section>
        <p14:section name="需求概述" id="{885DB503-4A89-40D1-89C3-FE6A54C043B8}">
          <p14:sldIdLst>
            <p14:sldId id="272"/>
            <p14:sldId id="273"/>
          </p14:sldIdLst>
        </p14:section>
        <p14:section name="数据结构设计" id="{94441851-7A30-4CBB-B2AC-401D35A44954}">
          <p14:sldIdLst>
            <p14:sldId id="261"/>
            <p14:sldId id="274"/>
            <p14:sldId id="275"/>
            <p14:sldId id="263"/>
            <p14:sldId id="276"/>
          </p14:sldIdLst>
        </p14:section>
        <p14:section name="运行展示" id="{79262F04-4AD3-4911-B086-CABD277E1867}">
          <p14:sldIdLst>
            <p14:sldId id="257"/>
          </p14:sldIdLst>
        </p14:section>
        <p14:section name="登录注册" id="{C60A1939-D571-4D57-8DDB-36BFB5AF98E1}">
          <p14:sldIdLst>
            <p14:sldId id="259"/>
          </p14:sldIdLst>
        </p14:section>
        <p14:section name="感谢" id="{96AC891D-043F-4077-842C-6B8F7AA0E265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项 伟伟" initials="项" lastIdx="1" clrIdx="0">
    <p:extLst>
      <p:ext uri="{19B8F6BF-5375-455C-9EA6-DF929625EA0E}">
        <p15:presenceInfo xmlns:p15="http://schemas.microsoft.com/office/powerpoint/2012/main" userId="6ba663f9728cc3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9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6B1E-2694-4CAE-8193-4286415F58F9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57CC6-4251-428A-A47D-2F3A3ADC99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8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评委老师们好</a:t>
            </a:r>
            <a:r>
              <a:rPr lang="en-US" altLang="zh-CN" dirty="0"/>
              <a:t>, </a:t>
            </a:r>
            <a:r>
              <a:rPr lang="zh-CN" altLang="en-US" dirty="0"/>
              <a:t>我的课题是 </a:t>
            </a:r>
            <a:r>
              <a:rPr lang="en-US" altLang="zh-CN" dirty="0" err="1"/>
              <a:t>xxxxxxxxx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8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联系人的需求就很简单，一个数组完全可以满足，但是我们往往需要模糊搜索和排序，所以其实使用 </a:t>
                </a:r>
                <a:r>
                  <a:rPr lang="en-US" altLang="zh-CN" dirty="0"/>
                  <a:t>B*</a:t>
                </a:r>
                <a:r>
                  <a:rPr lang="zh-CN" altLang="en-US" dirty="0"/>
                  <a:t>树  实现会更好 时间复杂度</a:t>
                </a:r>
                <a14:m>
                  <m:oMath xmlns:m="http://schemas.openxmlformats.org/officeDocument/2006/math">
                    <m:r>
                      <a:rPr lang="zh-CN" altLang="en-US" sz="1800" i="1" kern="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大概是</m:t>
                    </m:r>
                    <m:r>
                      <a:rPr lang="en-US" altLang="zh-CN" sz="1800" b="0" i="1" kern="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kern="1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func>
                      <m:func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⌈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/2⌉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  <m:r>
                      <a:rPr lang="zh-CN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1800" b="0" i="0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其中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a:rPr lang="zh-CN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为阶树，</m:t>
                    </m:r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N</m:t>
                    </m:r>
                    <m:r>
                      <a:rPr lang="zh-CN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为</m:t>
                    </m:r>
                    <m:r>
                      <a:rPr lang="zh-CN" altLang="en-US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所有的节点</m:t>
                    </m:r>
                    <m:r>
                      <a:rPr lang="zh-CN" altLang="zh-CN" sz="1800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关键字个数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如果整个联系人是全局保存，在</a:t>
                </a:r>
                <a:r>
                  <a:rPr lang="en-US" altLang="zh-CN" dirty="0" err="1"/>
                  <a:t>recycleview</a:t>
                </a:r>
                <a:r>
                  <a:rPr lang="zh-CN" altLang="en-US" dirty="0"/>
                  <a:t>绑定时可以通过</a:t>
                </a:r>
                <a:r>
                  <a:rPr lang="en-US" altLang="zh-CN" dirty="0"/>
                  <a:t>position</a:t>
                </a:r>
                <a:r>
                  <a:rPr lang="zh-CN" altLang="en-US" dirty="0"/>
                  <a:t>访问联系人的静态数据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联系人的需求就很简单，一个数组完全可以满足，但是我们往往需要模糊搜索和排序，所以其实使用 </a:t>
                </a:r>
                <a:r>
                  <a:rPr lang="en-US" altLang="zh-CN" dirty="0"/>
                  <a:t>B*</a:t>
                </a:r>
                <a:r>
                  <a:rPr lang="zh-CN" altLang="en-US" dirty="0"/>
                  <a:t>树  实现会更好 时间复杂度</a:t>
                </a:r>
                <a:r>
                  <a:rPr lang="zh-CN" altLang="en-US" sz="1800" i="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大概是</a:t>
                </a:r>
                <a:r>
                  <a:rPr lang="en-US" altLang="zh-CN" sz="1800" b="0" i="0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𝑂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log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_(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⌈𝑚/2⌉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)⁡〖(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𝑁+1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)/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〗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b="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为阶树，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所有的节点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关键字个数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/>
                  <a:t>如果整个联系人是全局保存，在</a:t>
                </a:r>
                <a:r>
                  <a:rPr lang="en-US" altLang="zh-CN" dirty="0" err="1"/>
                  <a:t>recycleview</a:t>
                </a:r>
                <a:r>
                  <a:rPr lang="zh-CN" altLang="en-US" dirty="0"/>
                  <a:t>绑定时可以通过</a:t>
                </a:r>
                <a:r>
                  <a:rPr lang="en-US" altLang="zh-CN" dirty="0"/>
                  <a:t>position</a:t>
                </a:r>
                <a:r>
                  <a:rPr lang="zh-CN" altLang="en-US" dirty="0"/>
                  <a:t>访问联系人的静态数据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1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这是具体的协议设计，它可以兼容绝大多数使用情况。</a:t>
            </a:r>
            <a:endParaRPr lang="en-US" altLang="zh-CN" dirty="0"/>
          </a:p>
          <a:p>
            <a:r>
              <a:rPr lang="zh-CN" altLang="en-US" dirty="0"/>
              <a:t>对于这些比较繁琐的构造问题，可以通过构造器来解决。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在《设计模式》一书中的定义是：将一个复杂的构建与其表示相分离，使得同样的构建过程可以创建不同的表示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经典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就是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的“建造者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指挥者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模式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，但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已经不太常用了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。常用的是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链式构造调用生成不同的配置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，比如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StringBuilder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StringBuffer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的连续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还有别的数据结构，就不说了。比如，聊天界面，对方发来的自己发过去的、图片还是文本还是像微信的定位、视频电话邀请这类的。用工厂模式比较适合。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4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接下来展示一下</a:t>
            </a:r>
            <a:r>
              <a:rPr lang="en-US" altLang="zh-CN" dirty="0"/>
              <a:t>Demo</a:t>
            </a:r>
          </a:p>
          <a:p>
            <a:r>
              <a:rPr lang="zh-CN" altLang="en-US" dirty="0"/>
              <a:t>“打开软件”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63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Ahash</a:t>
            </a:r>
            <a:r>
              <a:rPr lang="en-US" altLang="zh-CN" dirty="0"/>
              <a:t> </a:t>
            </a:r>
            <a:r>
              <a:rPr lang="en-US" altLang="zh-CN" dirty="0" err="1"/>
              <a:t>phash</a:t>
            </a:r>
            <a:r>
              <a:rPr lang="en-US" altLang="zh-CN" dirty="0"/>
              <a:t> </a:t>
            </a:r>
            <a:r>
              <a:rPr lang="en-US" altLang="zh-CN" dirty="0" err="1"/>
              <a:t>dhash</a:t>
            </a:r>
            <a:endParaRPr lang="en-US" altLang="zh-CN" dirty="0"/>
          </a:p>
          <a:p>
            <a:r>
              <a:rPr lang="zh-CN" altLang="en-US" dirty="0"/>
              <a:t>感谢评委老师的倾听</a:t>
            </a:r>
            <a:r>
              <a:rPr lang="en-US" altLang="zh-CN" dirty="0"/>
              <a:t>, </a:t>
            </a:r>
            <a:r>
              <a:rPr lang="zh-CN" altLang="en-US"/>
              <a:t>各位老师有什么问题？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5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5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如今互联网技术的发展，各个平台的数据量正在不断膨胀。完全本地化编程已经越来越少，适应网络编程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是每个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程序员的必修课程。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本文通过设计一个基础的即时通讯软件浅谈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网络编程和体系结构设计，分析实际运用中的解决方案。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主要涉及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自定义协议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应用层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的一些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39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首先便是最直观的对</a:t>
            </a:r>
            <a:r>
              <a:rPr lang="en-US" altLang="zh-CN" dirty="0"/>
              <a:t>UI</a:t>
            </a:r>
            <a:r>
              <a:rPr lang="zh-CN" altLang="en-US" dirty="0"/>
              <a:t>的需求，具体设计可以看之后的展示，</a:t>
            </a:r>
            <a:r>
              <a:rPr lang="en-US" altLang="zh-CN" dirty="0"/>
              <a:t>UI</a:t>
            </a:r>
            <a:r>
              <a:rPr lang="zh-CN" altLang="en-US" dirty="0"/>
              <a:t>设计又牵扯到了代码复用等一系列相关的设计。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模板复用机制一般用在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ios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等移动开发技术中  类似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listview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0" i="0" dirty="0" err="1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gridview,slideview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等等之类组件，包括它们的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item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这类的常用组件非常需要做复用。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其次登录注册、拉取、消息都涉及就是网络通讯，这也是比较基础的需求。涉及到基本协议的设计、协议的构造与序列化反序列化、二进制文件的编码。</a:t>
            </a:r>
            <a:endParaRPr lang="en-US" altLang="zh-CN" dirty="0"/>
          </a:p>
          <a:p>
            <a:r>
              <a:rPr lang="zh-CN" altLang="en-US" dirty="0"/>
              <a:t>其次，</a:t>
            </a:r>
            <a:r>
              <a:rPr lang="en-US" altLang="zh-CN" dirty="0" err="1"/>
              <a:t>Tcp</a:t>
            </a:r>
            <a:r>
              <a:rPr lang="zh-CN" altLang="en-US" dirty="0"/>
              <a:t>有阻塞、非阻塞两说，如何去管理连接，如何抽象成组件。阻塞下的连接管理可以使用多线程的方法，但是要考虑</a:t>
            </a:r>
            <a:r>
              <a:rPr lang="en-US" altLang="zh-CN" dirty="0" err="1"/>
              <a:t>Cpu</a:t>
            </a:r>
            <a:r>
              <a:rPr lang="zh-CN" altLang="en-US" dirty="0"/>
              <a:t>上下文切换的代价、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资源竞争</a:t>
            </a:r>
            <a:r>
              <a:rPr lang="zh-CN" altLang="en-US" dirty="0"/>
              <a:t>；在非阻塞下有</a:t>
            </a:r>
            <a:r>
              <a:rPr lang="en-US" altLang="zh-CN" dirty="0"/>
              <a:t>Io</a:t>
            </a:r>
            <a:r>
              <a:rPr lang="zh-CN" altLang="en-US" dirty="0"/>
              <a:t>复用，</a:t>
            </a:r>
            <a:r>
              <a:rPr lang="en-US" altLang="zh-CN" dirty="0"/>
              <a:t>windows</a:t>
            </a:r>
            <a:r>
              <a:rPr lang="zh-CN" altLang="en-US" dirty="0"/>
              <a:t>比如</a:t>
            </a:r>
            <a:r>
              <a:rPr lang="en-US" altLang="zh-CN" dirty="0"/>
              <a:t>select</a:t>
            </a:r>
            <a:r>
              <a:rPr lang="zh-CN" altLang="en-US" dirty="0"/>
              <a:t>，</a:t>
            </a:r>
            <a:r>
              <a:rPr lang="en-US" altLang="zh-CN" dirty="0" err="1"/>
              <a:t>linux</a:t>
            </a:r>
            <a:r>
              <a:rPr lang="zh-CN" altLang="en-US" dirty="0"/>
              <a:t>还有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poll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epoll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。关于组件化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: </a:t>
            </a:r>
            <a:r>
              <a:rPr lang="en-US" altLang="zh-CN" dirty="0"/>
              <a:t>Python </a:t>
            </a:r>
            <a:r>
              <a:rPr lang="zh-CN" altLang="en-US" dirty="0"/>
              <a:t>中很容易可以通过反射实现、安卓却要通过一系列继承组合关系，组件化不可避免导致组件通讯的问题，组件各自运行又产生线程同步问题。</a:t>
            </a:r>
            <a:endParaRPr lang="en-US" altLang="zh-CN" dirty="0"/>
          </a:p>
          <a:p>
            <a:r>
              <a:rPr lang="zh-CN" altLang="en-US" dirty="0"/>
              <a:t>还有其他一些传输文本、文件、数据存储的问题。</a:t>
            </a:r>
            <a:r>
              <a:rPr lang="en-US" altLang="zh-CN" dirty="0" err="1"/>
              <a:t>Tcp</a:t>
            </a:r>
            <a:r>
              <a:rPr lang="zh-CN" altLang="en-US" dirty="0"/>
              <a:t>常规的接收数据可以先接收四个字节或者八个字节的长度数据，然后设置缓冲区进行接收，也可以自己定义一个终止符号，但前提是不和正文冲突。</a:t>
            </a:r>
            <a:endParaRPr lang="en-US" altLang="zh-CN" dirty="0"/>
          </a:p>
          <a:p>
            <a:r>
              <a:rPr lang="zh-CN" altLang="en-US" dirty="0"/>
              <a:t>还有项目管理这个没什么好说的，</a:t>
            </a:r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然后，大概讲一下，我们服务器和客户端分层进行开发。由于时间关系</a:t>
            </a:r>
            <a:r>
              <a:rPr lang="en-US" altLang="zh-CN" dirty="0"/>
              <a:t>, </a:t>
            </a:r>
            <a:r>
              <a:rPr lang="zh-CN" altLang="en-US" dirty="0"/>
              <a:t>设计只能分为这中四段式架构。这种四段式的架构也是非常常用的，比如说</a:t>
            </a:r>
            <a:r>
              <a:rPr lang="en-US" altLang="zh-CN" dirty="0"/>
              <a:t>SSM</a:t>
            </a:r>
            <a:r>
              <a:rPr lang="zh-CN" altLang="en-US" dirty="0"/>
              <a:t>中也有前端、控制器、</a:t>
            </a:r>
            <a:r>
              <a:rPr lang="en-US" altLang="zh-CN" dirty="0"/>
              <a:t>Service</a:t>
            </a:r>
            <a:r>
              <a:rPr lang="zh-CN" altLang="en-US" dirty="0"/>
              <a:t>、</a:t>
            </a:r>
            <a:r>
              <a:rPr lang="en-US" altLang="zh-CN" dirty="0"/>
              <a:t>Dao</a:t>
            </a:r>
            <a:r>
              <a:rPr lang="zh-CN" altLang="en-US" dirty="0"/>
              <a:t>。这种结构的有点就是层次分明、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开发速度快、实现简单</a:t>
            </a:r>
            <a:r>
              <a:rPr lang="zh-CN" altLang="en-US" dirty="0"/>
              <a:t>。不像是游戏服务器那种复杂的网状结构，也不像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CDN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技术那样把静态资源分发到离用户最近的服务器</a:t>
            </a:r>
            <a:r>
              <a:rPr lang="zh-CN" altLang="en-US" dirty="0"/>
              <a:t>。但缺点就是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性能差、拓展性差，只是比较适合原型验证或者较小需求的开发。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48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接下来针对具体场景设计：</a:t>
            </a:r>
            <a:endParaRPr lang="en-US" altLang="zh-CN" dirty="0"/>
          </a:p>
          <a:p>
            <a:r>
              <a:rPr lang="zh-CN" altLang="en-US" dirty="0"/>
              <a:t>首先是消息界面的小数据结构设计。不要看它小、但是真仔细研究起来也是一种很巧妙的设计。</a:t>
            </a:r>
            <a:endParaRPr lang="en-US" altLang="zh-CN" dirty="0"/>
          </a:p>
          <a:p>
            <a:r>
              <a:rPr lang="zh-CN" altLang="en-US" dirty="0"/>
              <a:t>消息界面的需求是 下拉刷新、新数据在顶，要求快速查找、有新消息的时候，新的消息能快速移动到顶端。最后还有一个</a:t>
            </a:r>
            <a:r>
              <a:rPr lang="en-US" altLang="zh-CN" dirty="0" err="1"/>
              <a:t>recycleview</a:t>
            </a:r>
            <a:r>
              <a:rPr lang="zh-CN" altLang="en-US" dirty="0"/>
              <a:t>或者</a:t>
            </a:r>
            <a:r>
              <a:rPr lang="en-US" altLang="zh-CN" dirty="0" err="1"/>
              <a:t>listview</a:t>
            </a:r>
            <a:r>
              <a:rPr lang="zh-CN" altLang="en-US" dirty="0"/>
              <a:t>要求可随机访问。</a:t>
            </a:r>
            <a:endParaRPr lang="en-US" altLang="zh-CN" dirty="0"/>
          </a:p>
          <a:p>
            <a:r>
              <a:rPr lang="zh-CN" altLang="en-US" dirty="0"/>
              <a:t>数组能满足随机访问，但是它每次移动位置是</a:t>
            </a:r>
            <a:r>
              <a:rPr lang="en-US" altLang="zh-CN" dirty="0"/>
              <a:t>O(n)</a:t>
            </a:r>
            <a:r>
              <a:rPr lang="zh-CN" altLang="en-US" dirty="0"/>
              <a:t>的代价</a:t>
            </a:r>
            <a:endParaRPr lang="en-US" altLang="zh-CN" dirty="0"/>
          </a:p>
          <a:p>
            <a:r>
              <a:rPr lang="zh-CN" altLang="en-US" dirty="0"/>
              <a:t>链表能满足移动</a:t>
            </a:r>
            <a:r>
              <a:rPr lang="en-US" altLang="zh-CN" dirty="0"/>
              <a:t>O(1) </a:t>
            </a:r>
            <a:r>
              <a:rPr lang="zh-CN" altLang="en-US" dirty="0"/>
              <a:t>但是随机访问是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Map</a:t>
            </a:r>
            <a:r>
              <a:rPr lang="zh-CN" altLang="en-US" dirty="0"/>
              <a:t>里我们常用的是哈希表和</a:t>
            </a:r>
            <a:r>
              <a:rPr lang="en-US" altLang="zh-CN" dirty="0"/>
              <a:t>B</a:t>
            </a:r>
            <a:r>
              <a:rPr lang="zh-CN" altLang="en-US" dirty="0"/>
              <a:t>树一类，哈希由于不可迭代很难用。</a:t>
            </a:r>
            <a:r>
              <a:rPr lang="en-US" altLang="zh-CN" dirty="0"/>
              <a:t>B*</a:t>
            </a:r>
            <a:r>
              <a:rPr lang="zh-CN" altLang="en-US" dirty="0"/>
              <a:t>树则需要稍作修改。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4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B*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树时，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可以根据元素的时间戳和下标进行双索引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所有的节点都会根据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时间戳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从大到小</a:t>
            </a:r>
            <a:r>
              <a:rPr lang="zh-CN" altLang="en-US" dirty="0"/>
              <a:t>串联在一起。</a:t>
            </a:r>
            <a:endParaRPr lang="en-US" altLang="zh-CN" dirty="0"/>
          </a:p>
          <a:p>
            <a:r>
              <a:rPr lang="zh-CN" altLang="en-US" dirty="0"/>
              <a:t>对于快速查找？我们的解决方案就是每一个节点多加一个</a:t>
            </a:r>
            <a:r>
              <a:rPr lang="en-US" altLang="zh-CN" dirty="0"/>
              <a:t>Bigger</a:t>
            </a:r>
            <a:r>
              <a:rPr lang="zh-CN" altLang="en-US" dirty="0"/>
              <a:t>字段</a:t>
            </a:r>
            <a:r>
              <a:rPr lang="en-US" altLang="zh-CN" dirty="0"/>
              <a:t>, </a:t>
            </a:r>
            <a:r>
              <a:rPr lang="zh-CN" altLang="en-US" dirty="0"/>
              <a:t>记录节点右边及下边比自己大的节点的数量。</a:t>
            </a:r>
            <a:endParaRPr lang="en-US" altLang="zh-CN" dirty="0"/>
          </a:p>
          <a:p>
            <a:r>
              <a:rPr lang="zh-CN" altLang="en-US" dirty="0"/>
              <a:t>由于篇幅原因，这里就跳过了，有兴趣可以看论文的</a:t>
            </a:r>
            <a:r>
              <a:rPr lang="en-US" altLang="zh-CN" dirty="0"/>
              <a:t>2.1.3</a:t>
            </a:r>
            <a:r>
              <a:rPr lang="zh-CN" altLang="en-US" dirty="0"/>
              <a:t>，第六页，稍微阐述了一下大概思想。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03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最后是类似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的实现。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LRU</a:t>
            </a:r>
            <a:r>
              <a:rPr lang="zh-CN" altLang="en-US" dirty="0"/>
              <a:t>的思想是，淘汰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近期最少使用的页面</a:t>
            </a:r>
            <a:r>
              <a:rPr lang="zh-CN" altLang="en-US" dirty="0"/>
              <a:t>。在本设计中，当然是根据它来排列消息、甚至是淘汰消息。</a:t>
            </a:r>
            <a:endParaRPr lang="en-US" altLang="zh-CN" dirty="0"/>
          </a:p>
          <a:p>
            <a:r>
              <a:rPr lang="zh-CN" altLang="en-US" dirty="0"/>
              <a:t>我们把所有的节点以链表的形式按时间戳排列，新消息在上旧消息在下。构造一个 </a:t>
            </a:r>
            <a:r>
              <a:rPr lang="en-US" altLang="zh-CN" dirty="0"/>
              <a:t>HashMap</a:t>
            </a:r>
            <a:r>
              <a:rPr lang="zh-CN" altLang="en-US" dirty="0"/>
              <a:t>，这个</a:t>
            </a:r>
            <a:r>
              <a:rPr lang="en-US" altLang="zh-CN" dirty="0"/>
              <a:t>HashMap</a:t>
            </a:r>
            <a:r>
              <a:rPr lang="zh-CN" altLang="en-US" dirty="0"/>
              <a:t>是 到栈底的距离 </a:t>
            </a:r>
            <a:r>
              <a:rPr lang="en-US" altLang="zh-CN" dirty="0"/>
              <a:t>to </a:t>
            </a:r>
            <a:r>
              <a:rPr lang="zh-CN" altLang="en-US" dirty="0"/>
              <a:t>节点指针。</a:t>
            </a:r>
            <a:endParaRPr lang="en-US" altLang="zh-CN" dirty="0"/>
          </a:p>
          <a:p>
            <a:r>
              <a:rPr lang="zh-CN" altLang="en-US" dirty="0"/>
              <a:t>随机访问通过</a:t>
            </a:r>
            <a:r>
              <a:rPr lang="en-US" altLang="zh-CN" dirty="0"/>
              <a:t>HashMap</a:t>
            </a:r>
            <a:r>
              <a:rPr lang="zh-CN" altLang="en-US" dirty="0"/>
              <a:t>，顺序访问通过链表，移动链表</a:t>
            </a:r>
            <a:r>
              <a:rPr lang="en-US" altLang="zh-CN" dirty="0"/>
              <a:t>O(1)</a:t>
            </a:r>
            <a:r>
              <a:rPr lang="zh-CN" altLang="en-US" dirty="0"/>
              <a:t>时间复杂读。</a:t>
            </a:r>
            <a:endParaRPr lang="en-US" altLang="zh-CN" dirty="0"/>
          </a:p>
          <a:p>
            <a:r>
              <a:rPr lang="zh-CN" altLang="en-US" dirty="0"/>
              <a:t>在抽出消息时</a:t>
            </a:r>
            <a:r>
              <a:rPr lang="en-US" altLang="zh-CN" dirty="0"/>
              <a:t>, </a:t>
            </a:r>
            <a:r>
              <a:rPr lang="zh-CN" altLang="en-US" dirty="0"/>
              <a:t>只需要更新</a:t>
            </a:r>
            <a:r>
              <a:rPr lang="en-US" altLang="zh-CN" dirty="0"/>
              <a:t>HashMap</a:t>
            </a:r>
            <a:r>
              <a:rPr lang="zh-CN" altLang="en-US" dirty="0"/>
              <a:t>中更大距离的值。这个代价也是</a:t>
            </a:r>
            <a:r>
              <a:rPr lang="en-US" altLang="zh-CN" dirty="0"/>
              <a:t>O(n)</a:t>
            </a:r>
          </a:p>
          <a:p>
            <a:r>
              <a:rPr lang="zh-CN" altLang="en-US" dirty="0"/>
              <a:t>但是由于局部性原理，已经聊起来了肯定还会聊，而且可以做到淘汰太久的消息，存入数据库，不在显示。</a:t>
            </a:r>
            <a:endParaRPr lang="en-US" altLang="zh-CN" dirty="0"/>
          </a:p>
          <a:p>
            <a:r>
              <a:rPr lang="zh-CN" altLang="en-US" dirty="0"/>
              <a:t>同样有兴趣可以看论文的</a:t>
            </a:r>
            <a:r>
              <a:rPr lang="en-US" altLang="zh-CN" dirty="0"/>
              <a:t>2.1.4</a:t>
            </a:r>
            <a:r>
              <a:rPr lang="zh-CN" altLang="en-US" dirty="0"/>
              <a:t>，第八页，做了思想描述。这里不再赘述。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57CC6-4251-428A-A47D-2F3A3ADC99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1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A336-19DA-49CB-EDF5-02C410D6E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09785-4DD1-5904-A4C2-F846D64E5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D4611-CB93-D1EF-8DC0-A344BAEE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33E70-288A-89A6-C94B-3395D329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E8BD2-FBBE-97FD-4627-81A73F0E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0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9FB4E-C657-EA1D-5F08-F9D7C9B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6731B-5ED3-5654-92ED-D1221A2C6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A3AB7-2997-9C42-0AF8-DBEAFB91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F605F-B45E-B4A3-D2FE-763DA723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F63B8-3AA3-EF26-007F-5CCB00B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36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207320-EF55-2C80-24DB-6C01139F2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66E444-D33A-8907-6D86-1FB8C3721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37207-9076-AE9B-E63C-F47E3123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BD033-D4BB-9723-1BC5-99973424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D7D3A-A678-5FCB-D9C9-F08FD7DE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1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2E771-92C5-79EA-CEF1-BDD52B86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FEBA7-56D5-FFD9-4BEB-AE2AC918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B3F08-A577-3FAF-2DEF-F9C3250C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01DF1-AD3B-BDD4-19B8-26046E0F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B4F01-0C90-29D2-C156-21EF44FD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4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32E3F-F103-1E35-0CD2-524A451C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74235-ED50-2065-68F2-E47FCF74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54459-0597-1DAF-7BB0-70CFAD7F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4FA68-14DD-5CA1-4CC3-C2C6C577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4D4FF-9816-F3AF-478B-35C6E2D6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3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D8147-D392-EB57-B129-BB527FFB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45AB6-E74D-223E-4E6D-FA8DB3C74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4F7D2-6DDC-85EA-6E91-C62A9D2D3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94D5E-4AE7-1C58-0AC9-F71229F3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5F34A-5EB4-9348-3D06-2F285FF1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40A0D-C16B-861C-4AC3-43D2C3DB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7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AA7C2-C2E2-AD94-ACAC-BED0E501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9FBB2-24F9-DD39-F77C-26CD18CF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0D3350-7A5F-9A1C-711F-93DF6163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78CE7-0396-D8C9-D24F-B7C2B310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CDB566-3BA5-9733-0826-942077F97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A919BE-2327-C575-6B3D-86847951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26C7C-B5C0-177A-4131-4DEA3CED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F2221D-6FBE-1B52-432B-234CCA9A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2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8DD9-8358-C138-0576-B4C07B63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8BE5B8-198E-D335-C0E8-8C49F1D5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4F4AD0-C57C-A779-DC99-6DA80A18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30A389-5435-F399-CB63-337273EE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6ABD12-DEB0-0351-6E99-F6509DF5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95AA52-0BD0-60CF-04FE-6792D816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8CC5E-89CC-0237-CEC0-CE34A4F0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0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C555-C336-7023-0873-6F8D000B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4F165-7E1E-2FA4-DEF8-87124B81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DF988-1556-B861-2544-34A8DF7A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8DE9-AEC8-A6D8-7DE5-6375FE7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062FD-9AE2-4159-3016-9AE794FC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45003E-2A51-FF37-5A4A-C42232A2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6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02369-8191-FB14-8CC9-C87D32F9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A3B394-B31E-040E-609C-5781D2686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F1A02-918D-D246-A62C-18A554B5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B7686-564F-7E75-5EBA-F3901DFE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E2EF8-82DB-B0C0-E02D-24131DE4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0ADF8-B28B-EEDB-0A4B-83AAAD5A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35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99C9C-E711-3748-0CD7-B5334B0C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FA7E1D-2AB0-D8BA-8C9A-853CD729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A9AFD-DAEB-2F4E-516E-344944256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B890-B08F-442A-A887-40532D6CD4B0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AD74B-E89A-69A7-7D38-4F4E24025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ACD54-82D8-C76E-6D17-878F4EB8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17C7-8E2D-4D44-AE4D-A1C52F47F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80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.jpg"/><Relationship Id="rId5" Type="http://schemas.openxmlformats.org/officeDocument/2006/relationships/image" Target="../media/image8.png"/><Relationship Id="rId10" Type="http://schemas.openxmlformats.org/officeDocument/2006/relationships/image" Target="../media/image4.jp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E491B-87DB-892D-449A-0B85FE4F9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Android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聊天系统的设计与实现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DE84A-6624-DAAB-800C-588CF82A4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8856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18240125</a:t>
            </a:r>
            <a:r>
              <a:rPr lang="zh-CN" altLang="en-US" dirty="0"/>
              <a:t>项伟伟</a:t>
            </a:r>
            <a:endParaRPr lang="en-US" altLang="zh-CN" dirty="0"/>
          </a:p>
          <a:p>
            <a:pPr algn="r"/>
            <a:r>
              <a:rPr lang="zh-CN" altLang="en-US" dirty="0"/>
              <a:t>指导老师：王俊、余西亚</a:t>
            </a:r>
          </a:p>
        </p:txBody>
      </p:sp>
    </p:spTree>
    <p:extLst>
      <p:ext uri="{BB962C8B-B14F-4D97-AF65-F5344CB8AC3E}">
        <p14:creationId xmlns:p14="http://schemas.microsoft.com/office/powerpoint/2010/main" val="140734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9787-254A-10B3-26EA-760FF78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联系人界面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BE88A0-FD28-3552-B5A4-A52C8A783259}"/>
              </a:ext>
            </a:extLst>
          </p:cNvPr>
          <p:cNvSpPr txBox="1"/>
          <p:nvPr/>
        </p:nvSpPr>
        <p:spPr>
          <a:xfrm>
            <a:off x="838200" y="2551836"/>
            <a:ext cx="5801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联系人界面：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下拉刷新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自定义排序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2F07A3-8B91-F9A3-6146-05CE2951D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535172"/>
            <a:ext cx="2604445" cy="57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000FF-18F6-4648-F1EB-1B208986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协议设计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599F9B-DD0C-26AF-3C01-279825A9C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7422" y="455328"/>
            <a:ext cx="2901533" cy="594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8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AF288-F082-C440-FD40-0DB2D8EA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8B2A4-1E02-679A-C8D2-A440E546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登录、注册</a:t>
            </a:r>
            <a:endParaRPr lang="en-US" altLang="zh-CN" dirty="0"/>
          </a:p>
          <a:p>
            <a:r>
              <a:rPr lang="zh-CN" altLang="en-US" dirty="0"/>
              <a:t>信息拉取</a:t>
            </a:r>
            <a:endParaRPr lang="en-US" altLang="zh-CN" dirty="0"/>
          </a:p>
          <a:p>
            <a:r>
              <a:rPr lang="zh-CN" altLang="en-US" dirty="0"/>
              <a:t>信息修改</a:t>
            </a:r>
            <a:endParaRPr lang="en-US" altLang="zh-CN" dirty="0"/>
          </a:p>
          <a:p>
            <a:r>
              <a:rPr lang="zh-CN" altLang="en-US" dirty="0"/>
              <a:t>消息发送、消息接收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53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602E9-CEC8-6BBF-645E-603DE7E9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2F57B9-526D-DC54-9A36-AAEA4851A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93" y="204160"/>
            <a:ext cx="2034716" cy="452159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522EE2-46D9-38B8-5388-4237B0610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808" y="-6067"/>
            <a:ext cx="2106684" cy="455194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D387584-A787-9E00-F3EB-31D9F742D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777" y="-179637"/>
            <a:ext cx="2034716" cy="44199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76CACD-E394-DEA2-5E35-E0940FC38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53" y="2428119"/>
            <a:ext cx="2220719" cy="49349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243026-CCDD-788A-DD61-A1C818C90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56" y="2030355"/>
            <a:ext cx="2220719" cy="4934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310F8A-DF8E-C5A0-F3E8-7CF500418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8" y="1690688"/>
            <a:ext cx="2220719" cy="49349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B85B09-8F4E-9E25-EA49-5E36A61511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94" y="2831887"/>
            <a:ext cx="2451912" cy="54486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06F0A3-223D-1B97-4A2E-1B0C850616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61" y="2665194"/>
            <a:ext cx="2451912" cy="54486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3C028F-A06D-B69F-0803-CBAAEE49E1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714" y="2654192"/>
            <a:ext cx="2451912" cy="544869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75C8D05-6C3E-0B36-CB84-38CA778E3D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939" y="2831887"/>
            <a:ext cx="2316020" cy="51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621F-9C7A-8764-740E-A1291361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854" y="2325511"/>
            <a:ext cx="4202291" cy="1900765"/>
          </a:xfrm>
        </p:spPr>
        <p:txBody>
          <a:bodyPr/>
          <a:lstStyle/>
          <a:p>
            <a:r>
              <a:rPr lang="zh-CN" altLang="en-US" dirty="0"/>
              <a:t>请评委老师指正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A1662CE-9C93-C4E4-1688-276F6F7E73F9}"/>
              </a:ext>
            </a:extLst>
          </p:cNvPr>
          <p:cNvSpPr txBox="1">
            <a:spLocks/>
          </p:cNvSpPr>
          <p:nvPr/>
        </p:nvSpPr>
        <p:spPr>
          <a:xfrm>
            <a:off x="5174543" y="3925710"/>
            <a:ext cx="1842912" cy="601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70C8D23-A34C-1986-DB65-0B459ECC3D25}"/>
              </a:ext>
            </a:extLst>
          </p:cNvPr>
          <p:cNvCxnSpPr/>
          <p:nvPr/>
        </p:nvCxnSpPr>
        <p:spPr>
          <a:xfrm>
            <a:off x="3702756" y="3714044"/>
            <a:ext cx="4673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3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4D79C-47B4-AA92-A659-EF6846CE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0C673-1D32-903A-62BD-958B8672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总领</a:t>
            </a:r>
            <a:endParaRPr lang="en-US" altLang="zh-CN" dirty="0"/>
          </a:p>
          <a:p>
            <a:r>
              <a:rPr lang="zh-CN" altLang="en-US" dirty="0"/>
              <a:t>需求概述</a:t>
            </a:r>
            <a:endParaRPr lang="en-US" altLang="zh-CN" dirty="0"/>
          </a:p>
          <a:p>
            <a:r>
              <a:rPr lang="zh-CN" altLang="en-US" dirty="0"/>
              <a:t>数据结构设计概述</a:t>
            </a:r>
            <a:endParaRPr lang="en-US" altLang="zh-CN" dirty="0"/>
          </a:p>
          <a:p>
            <a:r>
              <a:rPr lang="zh-CN" altLang="en-US" dirty="0"/>
              <a:t>客户端设计概述</a:t>
            </a:r>
            <a:endParaRPr lang="en-US" altLang="zh-CN" dirty="0"/>
          </a:p>
          <a:p>
            <a:r>
              <a:rPr lang="zh-CN" altLang="en-US" dirty="0"/>
              <a:t>服务端设计概述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7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07C4E-67F1-C09A-BA05-5DA5A240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1593E-A961-D473-94A2-8904E7D3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编程现状</a:t>
            </a:r>
            <a:r>
              <a:rPr lang="en-US" altLang="zh-CN" dirty="0"/>
              <a:t>——</a:t>
            </a:r>
            <a:r>
              <a:rPr lang="zh-CN" altLang="en-US" dirty="0"/>
              <a:t>纯本地应用几乎绝迹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本文通过设计一个即时通讯软件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浅谈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Socket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网络编程和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其中的一些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软件体系结构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、数据结构的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主要涉及自定义协议、数据结构设计和应用层架构设计和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分析实际运用中的解决方案。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01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07C4E-67F1-C09A-BA05-5DA5A240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1593E-A961-D473-94A2-8904E7D3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论文框架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第一章 涉及需求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第二章 数据结构设计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第三章 客户端设计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第四章 服务器设计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 测试用例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58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205D-0115-6AF8-9728-28D96DE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6200D-3741-C672-0975-98741EDE5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7356" cy="4351338"/>
          </a:xfrm>
        </p:spPr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设计</a:t>
            </a:r>
            <a:endParaRPr lang="en-US" altLang="zh-CN" dirty="0"/>
          </a:p>
          <a:p>
            <a:r>
              <a:rPr lang="zh-CN" altLang="en-US" dirty="0"/>
              <a:t>登录注册</a:t>
            </a:r>
            <a:endParaRPr lang="en-US" altLang="zh-CN" dirty="0"/>
          </a:p>
          <a:p>
            <a:r>
              <a:rPr lang="zh-CN" altLang="en-US" dirty="0"/>
              <a:t>消息、联系人的拉取</a:t>
            </a:r>
            <a:endParaRPr lang="en-US" altLang="zh-CN" dirty="0"/>
          </a:p>
          <a:p>
            <a:r>
              <a:rPr lang="zh-CN" altLang="en-US" dirty="0"/>
              <a:t>消息界面</a:t>
            </a:r>
            <a:endParaRPr lang="en-US" altLang="zh-CN" dirty="0"/>
          </a:p>
          <a:p>
            <a:r>
              <a:rPr lang="zh-CN" altLang="en-US" dirty="0"/>
              <a:t>联系人</a:t>
            </a:r>
            <a:endParaRPr lang="en-US" altLang="zh-CN" dirty="0"/>
          </a:p>
          <a:p>
            <a:r>
              <a:rPr lang="zh-CN" altLang="en-US" dirty="0"/>
              <a:t>聊天界面</a:t>
            </a:r>
            <a:endParaRPr lang="en-US" altLang="zh-CN" dirty="0"/>
          </a:p>
          <a:p>
            <a:r>
              <a:rPr lang="zh-CN" altLang="en-US" dirty="0"/>
              <a:t>修改资料</a:t>
            </a:r>
            <a:endParaRPr lang="en-US" altLang="zh-CN" dirty="0"/>
          </a:p>
          <a:p>
            <a:r>
              <a:rPr lang="zh-CN" altLang="en-US" dirty="0"/>
              <a:t>存储机制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9E34A67-89CD-1D37-CAEA-829C6DDD4CBC}"/>
              </a:ext>
            </a:extLst>
          </p:cNvPr>
          <p:cNvSpPr txBox="1">
            <a:spLocks/>
          </p:cNvSpPr>
          <p:nvPr/>
        </p:nvSpPr>
        <p:spPr>
          <a:xfrm>
            <a:off x="6793088" y="2052946"/>
            <a:ext cx="4560711" cy="423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设计模式、代码复用</a:t>
            </a:r>
            <a:endParaRPr lang="en-US" altLang="zh-CN" dirty="0"/>
          </a:p>
          <a:p>
            <a:r>
              <a:rPr lang="zh-CN" altLang="en-US" dirty="0"/>
              <a:t>网络通讯设计</a:t>
            </a:r>
            <a:endParaRPr lang="en-US" altLang="zh-CN" dirty="0"/>
          </a:p>
          <a:p>
            <a:r>
              <a:rPr lang="zh-CN" altLang="en-US" dirty="0"/>
              <a:t>编码设计</a:t>
            </a:r>
            <a:endParaRPr lang="en-US" altLang="zh-CN" dirty="0"/>
          </a:p>
          <a:p>
            <a:r>
              <a:rPr lang="zh-CN" altLang="en-US" dirty="0"/>
              <a:t>存储设计</a:t>
            </a:r>
            <a:endParaRPr lang="en-US" altLang="zh-CN" dirty="0"/>
          </a:p>
          <a:p>
            <a:r>
              <a:rPr lang="zh-CN" altLang="en-US" dirty="0"/>
              <a:t>数据库设计</a:t>
            </a:r>
            <a:endParaRPr lang="en-US" altLang="zh-CN" dirty="0"/>
          </a:p>
          <a:p>
            <a:r>
              <a:rPr lang="zh-CN" altLang="en-US" dirty="0"/>
              <a:t>多线程的问题</a:t>
            </a:r>
            <a:endParaRPr lang="en-US" altLang="zh-CN" dirty="0"/>
          </a:p>
          <a:p>
            <a:r>
              <a:rPr lang="zh-CN" altLang="en-US" dirty="0"/>
              <a:t>其他</a:t>
            </a:r>
            <a:r>
              <a:rPr lang="en-US" altLang="zh-CN" dirty="0"/>
              <a:t>(</a:t>
            </a:r>
            <a:r>
              <a:rPr lang="zh-CN" altLang="en-US" dirty="0"/>
              <a:t>项目管理等</a:t>
            </a:r>
            <a:r>
              <a:rPr lang="en-US" altLang="zh-CN" dirty="0"/>
              <a:t>)……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0E4FC73-0398-CD76-E188-08EF19BF121C}"/>
              </a:ext>
            </a:extLst>
          </p:cNvPr>
          <p:cNvSpPr/>
          <p:nvPr/>
        </p:nvSpPr>
        <p:spPr>
          <a:xfrm>
            <a:off x="4713112" y="3273778"/>
            <a:ext cx="1727200" cy="10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1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E205D-0115-6AF8-9728-28D96DE0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需求概述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9E34A67-89CD-1D37-CAEA-829C6DDD4CBC}"/>
              </a:ext>
            </a:extLst>
          </p:cNvPr>
          <p:cNvSpPr txBox="1">
            <a:spLocks/>
          </p:cNvSpPr>
          <p:nvPr/>
        </p:nvSpPr>
        <p:spPr>
          <a:xfrm>
            <a:off x="1128889" y="2052946"/>
            <a:ext cx="2472267" cy="345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客户端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UI</a:t>
            </a:r>
            <a:r>
              <a:rPr lang="zh-CN" altLang="en-US" dirty="0"/>
              <a:t>层</a:t>
            </a:r>
            <a:endParaRPr lang="en-US" altLang="zh-CN" dirty="0"/>
          </a:p>
          <a:p>
            <a:r>
              <a:rPr lang="zh-CN" altLang="en-US" dirty="0"/>
              <a:t>逻辑层</a:t>
            </a:r>
            <a:endParaRPr lang="en-US" altLang="zh-CN" dirty="0"/>
          </a:p>
          <a:p>
            <a:r>
              <a:rPr lang="zh-CN" altLang="en-US" dirty="0"/>
              <a:t>数据层</a:t>
            </a:r>
            <a:endParaRPr lang="en-US" altLang="zh-CN" dirty="0"/>
          </a:p>
          <a:p>
            <a:r>
              <a:rPr lang="zh-CN" altLang="en-US" dirty="0"/>
              <a:t>网络通讯层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30177F1-D888-E66E-0F7D-7AB6A80AC13E}"/>
              </a:ext>
            </a:extLst>
          </p:cNvPr>
          <p:cNvSpPr txBox="1">
            <a:spLocks/>
          </p:cNvSpPr>
          <p:nvPr/>
        </p:nvSpPr>
        <p:spPr>
          <a:xfrm>
            <a:off x="6316134" y="2052946"/>
            <a:ext cx="2472267" cy="345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服务端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网络监听器</a:t>
            </a:r>
            <a:endParaRPr lang="en-US" altLang="zh-CN" dirty="0"/>
          </a:p>
          <a:p>
            <a:r>
              <a:rPr lang="zh-CN" altLang="en-US" dirty="0"/>
              <a:t>解析器</a:t>
            </a:r>
            <a:endParaRPr lang="en-US" altLang="zh-CN" dirty="0"/>
          </a:p>
          <a:p>
            <a:r>
              <a:rPr lang="zh-CN" altLang="en-US" dirty="0"/>
              <a:t>逻辑层</a:t>
            </a:r>
            <a:endParaRPr lang="en-US" altLang="zh-CN" dirty="0"/>
          </a:p>
          <a:p>
            <a:r>
              <a:rPr lang="zh-CN" altLang="en-US" dirty="0"/>
              <a:t>数据层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541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9787-254A-10B3-26EA-760FF78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消息界面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A1FD62-EAFD-3D74-1715-66B51F45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07" y="220737"/>
            <a:ext cx="2887437" cy="64165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BE88A0-FD28-3552-B5A4-A52C8A783259}"/>
              </a:ext>
            </a:extLst>
          </p:cNvPr>
          <p:cNvSpPr txBox="1"/>
          <p:nvPr/>
        </p:nvSpPr>
        <p:spPr>
          <a:xfrm>
            <a:off x="649662" y="2190512"/>
            <a:ext cx="5801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消息界面：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下拉刷新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新数据在顶端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特别的数据结构：</a:t>
            </a:r>
            <a:r>
              <a:rPr lang="en-US" altLang="zh-CN" dirty="0" err="1"/>
              <a:t>MessageBox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（可随机访问、快速查询、快速修改）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2C5301-E7A1-A03F-2D69-AE8408A34714}"/>
              </a:ext>
            </a:extLst>
          </p:cNvPr>
          <p:cNvSpPr txBox="1"/>
          <p:nvPr/>
        </p:nvSpPr>
        <p:spPr>
          <a:xfrm>
            <a:off x="649662" y="3890665"/>
            <a:ext cx="5801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MessageBox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数组、链表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改良</a:t>
            </a:r>
            <a:r>
              <a:rPr lang="en-US" altLang="zh-CN" dirty="0"/>
              <a:t>B*</a:t>
            </a:r>
            <a:r>
              <a:rPr lang="zh-CN" altLang="en-US" dirty="0"/>
              <a:t>树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类</a:t>
            </a:r>
            <a:r>
              <a:rPr lang="en-US" altLang="zh-CN" dirty="0"/>
              <a:t>LRU Cache</a:t>
            </a:r>
          </a:p>
        </p:txBody>
      </p:sp>
    </p:spTree>
    <p:extLst>
      <p:ext uri="{BB962C8B-B14F-4D97-AF65-F5344CB8AC3E}">
        <p14:creationId xmlns:p14="http://schemas.microsoft.com/office/powerpoint/2010/main" val="210306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9787-254A-10B3-26EA-760FF78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消息界面</a:t>
            </a:r>
            <a:r>
              <a:rPr lang="en-US" altLang="zh-CN" dirty="0"/>
              <a:t>-B*</a:t>
            </a:r>
            <a:r>
              <a:rPr lang="zh-CN" altLang="en-US" dirty="0"/>
              <a:t>树实现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A1FD62-EAFD-3D74-1715-66B51F45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74" y="76349"/>
            <a:ext cx="2887437" cy="64165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F6571C-8CDA-C093-A8C5-E4C7930277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" b="6946"/>
          <a:stretch/>
        </p:blipFill>
        <p:spPr bwMode="auto">
          <a:xfrm>
            <a:off x="1090484" y="2082129"/>
            <a:ext cx="5648267" cy="2659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24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9787-254A-10B3-26EA-760FF78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消息界面</a:t>
            </a:r>
            <a:r>
              <a:rPr lang="en-US" altLang="zh-CN" dirty="0"/>
              <a:t>-LRU</a:t>
            </a:r>
            <a:r>
              <a:rPr lang="zh-CN" altLang="en-US" dirty="0"/>
              <a:t>实现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A1FD62-EAFD-3D74-1715-66B51F45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74" y="76349"/>
            <a:ext cx="2887437" cy="6416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FD7131-F3DF-67E2-095C-A631A126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411" y="1979464"/>
            <a:ext cx="3617451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3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1400</Words>
  <Application>Microsoft Office PowerPoint</Application>
  <PresentationFormat>宽屏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等线 Light</vt:lpstr>
      <vt:lpstr>Microsoft YaHei</vt:lpstr>
      <vt:lpstr>Arial</vt:lpstr>
      <vt:lpstr>Cambria Math</vt:lpstr>
      <vt:lpstr>Times New Roman</vt:lpstr>
      <vt:lpstr>Office 主题​​</vt:lpstr>
      <vt:lpstr>基于Android的 聊天系统的设计与实现</vt:lpstr>
      <vt:lpstr>章节</vt:lpstr>
      <vt:lpstr>总领</vt:lpstr>
      <vt:lpstr>总领</vt:lpstr>
      <vt:lpstr>需求概述</vt:lpstr>
      <vt:lpstr>需求概述</vt:lpstr>
      <vt:lpstr>消息界面</vt:lpstr>
      <vt:lpstr>消息界面-B*树实现</vt:lpstr>
      <vt:lpstr>消息界面-LRU实现</vt:lpstr>
      <vt:lpstr>联系人界面</vt:lpstr>
      <vt:lpstr>协议设计</vt:lpstr>
      <vt:lpstr>UI展示</vt:lpstr>
      <vt:lpstr>Demo展示</vt:lpstr>
      <vt:lpstr>请评委老师指正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基于Android的 聊天系统的设计与实现</dc:title>
  <dc:creator>项 伟伟</dc:creator>
  <cp:lastModifiedBy>项 伟伟</cp:lastModifiedBy>
  <cp:revision>35</cp:revision>
  <dcterms:created xsi:type="dcterms:W3CDTF">2022-05-24T12:16:11Z</dcterms:created>
  <dcterms:modified xsi:type="dcterms:W3CDTF">2022-06-01T11:23:23Z</dcterms:modified>
</cp:coreProperties>
</file>