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8404800" cy="25603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587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9"/>
    <p:restoredTop sz="94652"/>
  </p:normalViewPr>
  <p:slideViewPr>
    <p:cSldViewPr snapToGrid="0" snapToObjects="1">
      <p:cViewPr varScale="1">
        <p:scale>
          <a:sx n="18" d="100"/>
          <a:sy n="18" d="100"/>
        </p:scale>
        <p:origin x="35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880360" y="7953589"/>
            <a:ext cx="32644080" cy="548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sz="1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760720" y="14508480"/>
            <a:ext cx="26883359" cy="65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Font typeface="Arial"/>
              <a:buNone/>
              <a:defRPr sz="1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2240"/>
              </a:spcBef>
              <a:spcAft>
                <a:spcPts val="0"/>
              </a:spcAft>
              <a:buClr>
                <a:srgbClr val="888888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Font typeface="Arial"/>
              <a:buNone/>
              <a:defRPr sz="8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Font typeface="Arial"/>
              <a:buNone/>
              <a:defRPr sz="8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Font typeface="Arial"/>
              <a:buNone/>
              <a:defRPr sz="8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Font typeface="Arial"/>
              <a:buNone/>
              <a:defRPr sz="8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Font typeface="Arial"/>
              <a:buNone/>
              <a:defRPr sz="8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Font typeface="Arial"/>
              <a:buNone/>
              <a:defRPr sz="8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920240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3121641" y="23730375"/>
            <a:ext cx="121615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27523441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920240" y="1025315"/>
            <a:ext cx="3456431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sz="1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0753936" y="-2859613"/>
            <a:ext cx="16896928" cy="34564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398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–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–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»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920240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3121641" y="23730375"/>
            <a:ext cx="121615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27523441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21241173" y="7627623"/>
            <a:ext cx="21845693" cy="864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sz="1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3638974" y="-693417"/>
            <a:ext cx="21845693" cy="252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398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–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–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»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920240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3121641" y="23730375"/>
            <a:ext cx="121615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27523441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920240" y="1025315"/>
            <a:ext cx="3456431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sz="1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920240" y="5974082"/>
            <a:ext cx="34564319" cy="1689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398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–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–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»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920240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3121641" y="23730375"/>
            <a:ext cx="121615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27523441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033715" y="16452430"/>
            <a:ext cx="32644080" cy="508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Calibri"/>
              <a:buNone/>
              <a:defRPr sz="1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033715" y="10851730"/>
            <a:ext cx="32644080" cy="560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Font typeface="Arial"/>
              <a:buNone/>
              <a:defRPr sz="8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920240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13121641" y="23730375"/>
            <a:ext cx="121615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27523441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920240" y="1025315"/>
            <a:ext cx="3456431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sz="1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920240" y="5974082"/>
            <a:ext cx="16962120" cy="1689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9398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–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»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19522441" y="5974082"/>
            <a:ext cx="16962120" cy="1689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9398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–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»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920240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13121641" y="23730375"/>
            <a:ext cx="121615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523441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920240" y="1025315"/>
            <a:ext cx="3456431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sz="1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920240" y="5731088"/>
            <a:ext cx="16968790" cy="2388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920240" y="8119533"/>
            <a:ext cx="16968790" cy="1475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–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19509106" y="5731088"/>
            <a:ext cx="16975455" cy="2388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19509106" y="8119533"/>
            <a:ext cx="16975455" cy="1475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–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920240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13121641" y="23730375"/>
            <a:ext cx="121615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27523441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920240" y="1025315"/>
            <a:ext cx="3456431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sz="1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920240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13121641" y="23730375"/>
            <a:ext cx="121615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27523441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920240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3121641" y="23730375"/>
            <a:ext cx="121615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27523441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920242" y="1019387"/>
            <a:ext cx="12634915" cy="433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sz="8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5015209" y="1019388"/>
            <a:ext cx="21469349" cy="2185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398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–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–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»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920242" y="5357708"/>
            <a:ext cx="12634915" cy="1751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920240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13121641" y="23730375"/>
            <a:ext cx="121615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27523441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527610" y="17922241"/>
            <a:ext cx="23042881" cy="2115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sz="8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7527610" y="2287693"/>
            <a:ext cx="23042881" cy="1536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7527610" y="20038063"/>
            <a:ext cx="23042881" cy="300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920240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3121641" y="23730375"/>
            <a:ext cx="121615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27523441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920240" y="1025315"/>
            <a:ext cx="3456431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sz="1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20240" y="5974082"/>
            <a:ext cx="34564319" cy="1689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398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–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–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»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920240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3121641" y="23730375"/>
            <a:ext cx="121615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27523441" y="23730375"/>
            <a:ext cx="8961120" cy="136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38404801" cy="4445200"/>
          </a:xfrm>
          <a:prstGeom prst="rect">
            <a:avLst/>
          </a:prstGeom>
          <a:solidFill>
            <a:srgbClr val="587A4B"/>
          </a:solidFill>
          <a:ln w="9525" cap="flat" cmpd="sng">
            <a:solidFill>
              <a:srgbClr val="6B6B7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00" b="1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alibri"/>
              </a:rPr>
              <a:t>		A Spatially Explicit Model of Habitat Fragmentation</a:t>
            </a:r>
            <a:endParaRPr sz="8100" b="1" i="0" u="none" strike="noStrike" cap="none" dirty="0">
              <a:solidFill>
                <a:schemeClr val="bg1"/>
              </a:solidFill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dirty="0">
                <a:solidFill>
                  <a:schemeClr val="bg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		Michael </a:t>
            </a:r>
            <a:r>
              <a:rPr lang="en-US" sz="5500" dirty="0" err="1">
                <a:solidFill>
                  <a:schemeClr val="bg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Catchen</a:t>
            </a:r>
            <a:r>
              <a:rPr lang="en-US" sz="5500" b="0" i="0" u="none" strike="noStrike" cap="none" dirty="0">
                <a:solidFill>
                  <a:schemeClr val="bg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, University of Colorado at Boulder</a:t>
            </a:r>
            <a:endParaRPr sz="5500" b="0" i="0" u="none" strike="noStrike" cap="none" dirty="0">
              <a:solidFill>
                <a:schemeClr val="bg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507953" y="5022499"/>
            <a:ext cx="11524884" cy="19979060"/>
          </a:xfrm>
          <a:prstGeom prst="rect">
            <a:avLst/>
          </a:prstGeom>
          <a:solidFill>
            <a:srgbClr val="587A4B"/>
          </a:solidFill>
          <a:ln w="9525" cap="flat" cmpd="sng">
            <a:solidFill>
              <a:srgbClr val="6B6B7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2701325" y="5022499"/>
            <a:ext cx="12835025" cy="19979060"/>
          </a:xfrm>
          <a:prstGeom prst="rect">
            <a:avLst/>
          </a:prstGeom>
          <a:solidFill>
            <a:srgbClr val="587A4B"/>
          </a:solidFill>
          <a:ln w="9525" cap="flat" cmpd="sng">
            <a:solidFill>
              <a:srgbClr val="6B6B7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6148556" y="5022499"/>
            <a:ext cx="11524884" cy="19979060"/>
          </a:xfrm>
          <a:prstGeom prst="rect">
            <a:avLst/>
          </a:prstGeom>
          <a:solidFill>
            <a:srgbClr val="587A4B"/>
          </a:solidFill>
          <a:ln w="9525" cap="flat" cmpd="sng">
            <a:solidFill>
              <a:srgbClr val="6B6B7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109600" y="6426199"/>
            <a:ext cx="10254900" cy="8457275"/>
          </a:xfrm>
          <a:prstGeom prst="rect">
            <a:avLst/>
          </a:prstGeom>
          <a:solidFill>
            <a:srgbClr val="F5F5F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457200" tIns="45700" rIns="91425" bIns="45700" anchor="t" anchorCtr="0">
            <a:noAutofit/>
          </a:bodyPr>
          <a:lstStyle/>
          <a:p>
            <a:pPr marL="457200" marR="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Char char="●"/>
            </a:pPr>
            <a:r>
              <a:rPr lang="en-US" sz="3600" dirty="0">
                <a:latin typeface="Helvetica" pitchFamily="2" charset="0"/>
                <a:ea typeface="Times New Roman"/>
                <a:cs typeface="Times New Roman"/>
                <a:sym typeface="Times New Roman"/>
              </a:rPr>
              <a:t>What is your question of interest? Why is your question important?</a:t>
            </a:r>
          </a:p>
          <a:p>
            <a:pPr marL="457200" marR="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Char char="●"/>
            </a:pPr>
            <a:r>
              <a:rPr lang="en-US" sz="3600" dirty="0">
                <a:latin typeface="Helvetica" pitchFamily="2" charset="0"/>
                <a:ea typeface="Times New Roman"/>
                <a:cs typeface="Times New Roman"/>
                <a:sym typeface="Times New Roman"/>
              </a:rPr>
              <a:t>Include at least 2 in-text citations from peer-reviewed journals to provide context/important background information.</a:t>
            </a:r>
          </a:p>
          <a:p>
            <a:pPr marL="457200" marR="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Char char="●"/>
            </a:pPr>
            <a:r>
              <a:rPr lang="en-US" sz="3600" dirty="0">
                <a:latin typeface="Helvetica" pitchFamily="2" charset="0"/>
                <a:ea typeface="Times New Roman"/>
                <a:cs typeface="Times New Roman"/>
                <a:sym typeface="Times New Roman"/>
              </a:rPr>
              <a:t>Clearly state your hypothesis/hypotheses</a:t>
            </a:r>
          </a:p>
        </p:txBody>
      </p:sp>
      <p:sp>
        <p:nvSpPr>
          <p:cNvPr id="95" name="Google Shape;95;p13"/>
          <p:cNvSpPr/>
          <p:nvPr/>
        </p:nvSpPr>
        <p:spPr>
          <a:xfrm>
            <a:off x="1109600" y="16287174"/>
            <a:ext cx="10254900" cy="81796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4572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 </a:t>
            </a:r>
            <a:r>
              <a:rPr lang="en-US" sz="3600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Concisely discuss the methods including info on:</a:t>
            </a:r>
            <a:endParaRPr sz="36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  <a:p>
            <a:pPr marL="457200" lvl="0" indent="-533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●"/>
            </a:pPr>
            <a:r>
              <a:rPr lang="en-US" sz="3600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the biome</a:t>
            </a:r>
            <a:endParaRPr sz="36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  <a:p>
            <a:pPr marL="457200" lvl="0" indent="-533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●"/>
            </a:pPr>
            <a:r>
              <a:rPr lang="en-US" sz="3600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how you collected data</a:t>
            </a:r>
            <a:endParaRPr sz="36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  <a:p>
            <a:pPr marL="457200" lvl="0" indent="-533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●"/>
            </a:pPr>
            <a:r>
              <a:rPr lang="en-US" sz="3600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what data you collected</a:t>
            </a:r>
            <a:endParaRPr sz="36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  <a:p>
            <a:pPr marL="457200" lvl="0" indent="-533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●"/>
            </a:pPr>
            <a:r>
              <a:rPr lang="en-US" sz="3600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randomization</a:t>
            </a:r>
            <a:endParaRPr sz="36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  <a:p>
            <a:pPr marL="457200" lvl="0" indent="-533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●"/>
            </a:pPr>
            <a:r>
              <a:rPr lang="en-US" sz="3600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replication</a:t>
            </a:r>
            <a:endParaRPr sz="36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  <a:p>
            <a:pPr marL="457200" lvl="0" indent="-533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●"/>
            </a:pPr>
            <a:r>
              <a:rPr lang="en-US" sz="3600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statistical tests you ran (&amp; why)</a:t>
            </a:r>
            <a:endParaRPr sz="36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A diagram/figure works well here!</a:t>
            </a:r>
            <a:endParaRPr sz="3600" i="1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3236119" y="6426200"/>
            <a:ext cx="11765439" cy="18040566"/>
          </a:xfrm>
          <a:prstGeom prst="rect">
            <a:avLst/>
          </a:prstGeom>
          <a:solidFill>
            <a:srgbClr val="F5F5F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457200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This will be the biggest part of your poster, so make it visually compelling. Unlike the results sections in your papers, you can be a bit more creative with a poster.</a:t>
            </a:r>
            <a:endParaRPr sz="36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  <a:p>
            <a:pPr marL="457200" lvl="0" indent="-533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●"/>
            </a:pPr>
            <a:r>
              <a:rPr lang="en-US" sz="3600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Summarize your findings using appropriate statistical results but including the biological explanation of your findings. (Bullet points are okay).</a:t>
            </a:r>
            <a:endParaRPr sz="36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  <a:p>
            <a:pPr marL="457200" lvl="0" indent="-533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●"/>
            </a:pPr>
            <a:r>
              <a:rPr lang="en-US" sz="3600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Use figures to SHOW your results. Explain with text below.</a:t>
            </a:r>
            <a:endParaRPr sz="36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  <a:p>
            <a:pPr marL="457200" lvl="0" indent="-533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●"/>
            </a:pPr>
            <a:r>
              <a:rPr lang="en-US" sz="3600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Avoid tables if you can.</a:t>
            </a:r>
            <a:endParaRPr sz="36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  <a:p>
            <a:pPr marL="457200" lvl="0" indent="-533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●"/>
            </a:pPr>
            <a:r>
              <a:rPr lang="en-US" sz="3600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Explain why the data are BIOLOGICALLY meaningful</a:t>
            </a:r>
            <a:endParaRPr sz="36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  <a:p>
            <a:pPr marL="457200" lvl="0" indent="-533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●"/>
            </a:pPr>
            <a:r>
              <a:rPr lang="en-US" sz="3600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Save most interpretation for the “Discussion” section</a:t>
            </a:r>
            <a:endParaRPr sz="36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6798347" y="6236886"/>
            <a:ext cx="10254750" cy="13349896"/>
          </a:xfrm>
          <a:prstGeom prst="rect">
            <a:avLst/>
          </a:prstGeom>
          <a:solidFill>
            <a:srgbClr val="F5F5F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457200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This will be the SECOND biggest part of your poster. Many readers will start with this section so you need to write it with the intent of grabbing your reader.</a:t>
            </a:r>
            <a:endParaRPr sz="36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  <a:p>
            <a:pPr marL="457200" lvl="0" indent="-533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●"/>
            </a:pPr>
            <a:r>
              <a:rPr lang="en-US" sz="3600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Was your hypothesis supported or not? Why or why not?</a:t>
            </a:r>
            <a:endParaRPr sz="36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  <a:p>
            <a:pPr marL="457200" lvl="0" indent="-533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●"/>
            </a:pPr>
            <a:r>
              <a:rPr lang="en-US" sz="3600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What do your results mean ECOLOGICALLY?</a:t>
            </a:r>
            <a:endParaRPr sz="36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  <a:p>
            <a:pPr marL="457200" lvl="0" indent="-533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●"/>
            </a:pPr>
            <a:r>
              <a:rPr lang="en-US" sz="3600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Interpret your results in context of what other studies have found by including citations (&gt; 2 peer-reviewed sources).</a:t>
            </a:r>
            <a:endParaRPr sz="36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6798347" y="20801169"/>
            <a:ext cx="10254750" cy="3665598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4572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APA format</a:t>
            </a:r>
            <a:endParaRPr sz="24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Helvetica" pitchFamily="2" charset="0"/>
                <a:ea typeface="Times New Roman"/>
                <a:cs typeface="Times New Roman"/>
                <a:sym typeface="Times New Roman"/>
              </a:rPr>
              <a:t>Text can be smaller here (e.g. size 24 font)</a:t>
            </a:r>
            <a:endParaRPr sz="2400" dirty="0">
              <a:solidFill>
                <a:schemeClr val="dk1"/>
              </a:solidFill>
              <a:latin typeface="Helvetica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1E43C-D5AC-514B-83EB-5F2E05EBE7D5}"/>
              </a:ext>
            </a:extLst>
          </p:cNvPr>
          <p:cNvSpPr txBox="1"/>
          <p:nvPr/>
        </p:nvSpPr>
        <p:spPr>
          <a:xfrm>
            <a:off x="1109600" y="5375112"/>
            <a:ext cx="737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Helvetica" pitchFamily="2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CD9464-5CAD-A34C-BC15-F7E02E14775A}"/>
              </a:ext>
            </a:extLst>
          </p:cNvPr>
          <p:cNvSpPr txBox="1"/>
          <p:nvPr/>
        </p:nvSpPr>
        <p:spPr>
          <a:xfrm>
            <a:off x="13236119" y="5375112"/>
            <a:ext cx="737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Helvetica" pitchFamily="2" charset="0"/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2FA161-5597-0241-81DB-D915CD506C5A}"/>
              </a:ext>
            </a:extLst>
          </p:cNvPr>
          <p:cNvSpPr txBox="1"/>
          <p:nvPr/>
        </p:nvSpPr>
        <p:spPr>
          <a:xfrm>
            <a:off x="1109600" y="15272147"/>
            <a:ext cx="737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Helvetica" pitchFamily="2" charset="0"/>
              </a:rPr>
              <a:t>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A123B-E782-CA42-B817-F62B69852E7B}"/>
              </a:ext>
            </a:extLst>
          </p:cNvPr>
          <p:cNvSpPr txBox="1"/>
          <p:nvPr/>
        </p:nvSpPr>
        <p:spPr>
          <a:xfrm>
            <a:off x="26922612" y="5375112"/>
            <a:ext cx="737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Helvetica" pitchFamily="2" charset="0"/>
              </a:rPr>
              <a:t>Discussion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FBBE2F-48C7-8E40-BB06-E540F2DA03BB}"/>
              </a:ext>
            </a:extLst>
          </p:cNvPr>
          <p:cNvSpPr txBox="1"/>
          <p:nvPr/>
        </p:nvSpPr>
        <p:spPr>
          <a:xfrm>
            <a:off x="26922612" y="19935914"/>
            <a:ext cx="737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Helvetica" pitchFamily="2" charset="0"/>
              </a:rPr>
              <a:t>References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4B7A1-5DE7-D14E-8122-F91F6E869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8107" y="1334593"/>
            <a:ext cx="9305333" cy="199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255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Helvetica Neue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Catchen</cp:lastModifiedBy>
  <cp:revision>12</cp:revision>
  <dcterms:modified xsi:type="dcterms:W3CDTF">2018-08-02T17:57:38Z</dcterms:modified>
</cp:coreProperties>
</file>