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82" r:id="rId3"/>
    <p:sldId id="262" r:id="rId4"/>
    <p:sldId id="264" r:id="rId5"/>
    <p:sldId id="269" r:id="rId6"/>
    <p:sldId id="270" r:id="rId7"/>
    <p:sldId id="272" r:id="rId8"/>
    <p:sldId id="271" r:id="rId9"/>
    <p:sldId id="266" r:id="rId10"/>
    <p:sldId id="278" r:id="rId11"/>
    <p:sldId id="273" r:id="rId12"/>
    <p:sldId id="275" r:id="rId13"/>
    <p:sldId id="274" r:id="rId14"/>
    <p:sldId id="267" r:id="rId15"/>
    <p:sldId id="277" r:id="rId16"/>
    <p:sldId id="268" r:id="rId17"/>
    <p:sldId id="276" r:id="rId18"/>
    <p:sldId id="285" r:id="rId19"/>
    <p:sldId id="286" r:id="rId20"/>
    <p:sldId id="279" r:id="rId21"/>
    <p:sldId id="283" r:id="rId22"/>
    <p:sldId id="284" r:id="rId23"/>
  </p:sldIdLst>
  <p:sldSz cx="9144000" cy="6858000" type="screen4x3"/>
  <p:notesSz cx="6946900" cy="920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5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9376" autoAdjust="0"/>
  </p:normalViewPr>
  <p:slideViewPr>
    <p:cSldViewPr snapToGrid="0" snapToObjects="1">
      <p:cViewPr varScale="1">
        <p:scale>
          <a:sx n="86" d="100"/>
          <a:sy n="86" d="100"/>
        </p:scale>
        <p:origin x="811" y="58"/>
      </p:cViewPr>
      <p:guideLst>
        <p:guide orient="horz" pos="744"/>
        <p:guide pos="5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B482AEB5-B00D-824E-81D4-3FE1DA6EB44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32F8BB1-7155-A34F-ADB8-6341676399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33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F1DCC08-1E53-C744-876D-A9D6F9670093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056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373563"/>
            <a:ext cx="5557520" cy="414337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ED2DA6C9-3939-6D4E-954D-4E7432D87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48794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ACF-7671-1045-81D1-3E568BDAEAF8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9787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914"/>
            <a:ext cx="822960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ACF-7671-1045-81D1-3E568BDAEAF8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86543"/>
            <a:ext cx="8229600" cy="612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83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16137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905-2535-4242-9B0F-A3CD6D9F48A9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914"/>
            <a:ext cx="8229600" cy="4376057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905-2535-4242-9B0F-A3CD6D9F48A9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186542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71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6895"/>
            <a:ext cx="4038600" cy="4961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6895"/>
            <a:ext cx="4038600" cy="4961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202-D2FE-A743-9258-7A15D94C64E5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0560" y="435308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6761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8295"/>
            <a:ext cx="4040188" cy="4313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6761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8295"/>
            <a:ext cx="4041775" cy="4313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898-0460-EC43-999C-612FA7C914E6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90560" y="434975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2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F6C-7F6C-074B-8278-B3C939394E5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0560" y="435308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9BE-F0E4-2D4D-909C-7D90F3B7EE1D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0560" y="437355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20733"/>
            <a:ext cx="4764087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66080"/>
            <a:ext cx="4764087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F717-9E11-F346-992D-A42F52B55875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horizontal_shielf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14643"/>
            <a:ext cx="2362078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20733"/>
            <a:ext cx="4498616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66080"/>
            <a:ext cx="4498616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F05-B1D3-AB4F-8902-585275DBD00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horizontal_shielf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14643"/>
            <a:ext cx="2362078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2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39533"/>
            <a:ext cx="4616603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84880"/>
            <a:ext cx="4616603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4BC-0E7B-8548-9CAB-45F4101D805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horizontal_shielf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14643"/>
            <a:ext cx="2362078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528" y="1339533"/>
            <a:ext cx="3949044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528" y="3484880"/>
            <a:ext cx="3949044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B25754BC-0E7B-8548-9CAB-45F4101D805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760" y="514643"/>
            <a:ext cx="2362079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7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528" y="1339533"/>
            <a:ext cx="3949044" cy="1982787"/>
          </a:xfrm>
        </p:spPr>
        <p:txBody>
          <a:bodyPr anchor="ctr"/>
          <a:lstStyle>
            <a:lvl1pPr algn="l">
              <a:defRPr sz="3200" b="1" cap="all">
                <a:solidFill>
                  <a:srgbClr val="3C40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528" y="3484880"/>
            <a:ext cx="3949044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B25754BC-0E7B-8548-9CAB-45F4101D805A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760" y="514643"/>
            <a:ext cx="2362079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622" y="514643"/>
            <a:ext cx="2362079" cy="829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1"/>
            <a:ext cx="7772400" cy="1439544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44240"/>
            <a:ext cx="7772400" cy="528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BAD4-4C1B-E546-A1BE-D16BF3CCA16B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5695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17513"/>
            <a:ext cx="7772400" cy="836295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79206"/>
            <a:ext cx="6400800" cy="528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157F-91F3-D44D-9552-BB51097D06E1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48794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ACF-7671-1045-81D1-3E568BDAEAF8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0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7101840" cy="652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2B8A-F47F-7B44-A2BD-D938A7B2FC09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0560" y="435695"/>
            <a:ext cx="396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6AB9-269E-C842-94C6-5B4465B49D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19285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6" r:id="rId3"/>
    <p:sldLayoutId id="2147483657" r:id="rId4"/>
    <p:sldLayoutId id="2147483663" r:id="rId5"/>
    <p:sldLayoutId id="2147483664" r:id="rId6"/>
    <p:sldLayoutId id="2147483649" r:id="rId7"/>
    <p:sldLayoutId id="2147483658" r:id="rId8"/>
    <p:sldLayoutId id="2147483650" r:id="rId9"/>
    <p:sldLayoutId id="2147483661" r:id="rId10"/>
    <p:sldLayoutId id="2147483659" r:id="rId11"/>
    <p:sldLayoutId id="2147483660" r:id="rId12"/>
    <p:sldLayoutId id="2147483652" r:id="rId13"/>
    <p:sldLayoutId id="2147483653" r:id="rId14"/>
    <p:sldLayoutId id="2147483654" r:id="rId15"/>
    <p:sldLayoutId id="214748365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marR="0" indent="-33972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Pct val="75000"/>
        <a:buFont typeface="Wingdings" pitchFamily="2" charset="2"/>
        <a:buChar char="£"/>
        <a:tabLst/>
        <a:defRPr lang="en-US" sz="20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7388" marR="0" indent="-344488" algn="l" defTabSz="33972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Pct val="100000"/>
        <a:buFont typeface="Lucida Grande"/>
        <a:buChar char="–"/>
        <a:tabLst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7388" marR="0" indent="223838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Tx/>
        <a:buFont typeface="Arial"/>
        <a:buChar char="•"/>
        <a:tabLst/>
        <a:defRPr lang="en-US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44588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Tx/>
        <a:buFont typeface="Arial"/>
        <a:buChar char="–"/>
        <a:tabLst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73188" marR="0" indent="-2349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Tx/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320733"/>
            <a:ext cx="5652608" cy="1982787"/>
          </a:xfrm>
        </p:spPr>
        <p:txBody>
          <a:bodyPr/>
          <a:lstStyle/>
          <a:p>
            <a:r>
              <a:rPr lang="en-US" dirty="0" smtClean="0"/>
              <a:t>Member segmentation</a:t>
            </a:r>
            <a:br>
              <a:rPr lang="en-US" dirty="0" smtClean="0"/>
            </a:br>
            <a:r>
              <a:rPr lang="en-US" sz="2400" dirty="0" smtClean="0"/>
              <a:t>usage profiling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Blake Abbenante</a:t>
            </a:r>
          </a:p>
          <a:p>
            <a:r>
              <a:rPr lang="en-US" dirty="0" smtClean="0"/>
              <a:t>7/11/16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2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that in mind, let’s re-examine the way member’s behave when the use </a:t>
            </a:r>
            <a:r>
              <a:rPr lang="en-US" dirty="0" err="1" smtClean="0"/>
              <a:t>zipcar</a:t>
            </a:r>
            <a:endParaRPr lang="en-US" dirty="0" smtClean="0"/>
          </a:p>
          <a:p>
            <a:pPr lvl="1"/>
            <a:r>
              <a:rPr lang="en-US" dirty="0" smtClean="0"/>
              <a:t>Are there discernable patterns when members onboard? </a:t>
            </a:r>
          </a:p>
          <a:p>
            <a:pPr lvl="1"/>
            <a:r>
              <a:rPr lang="en-US" dirty="0" smtClean="0"/>
              <a:t>Are there discernable patterns when members attrite?</a:t>
            </a:r>
          </a:p>
          <a:p>
            <a:pPr lvl="1"/>
            <a:r>
              <a:rPr lang="en-US" dirty="0" smtClean="0"/>
              <a:t>What is a good ‘pace’ of reservation?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(time between reservation)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8994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the median value instead of the average value, it is apparent that time to </a:t>
            </a:r>
            <a:r>
              <a:rPr lang="en-US" b="1" dirty="0" smtClean="0"/>
              <a:t>second</a:t>
            </a:r>
            <a:r>
              <a:rPr lang="en-US" dirty="0" smtClean="0"/>
              <a:t> reservation is a much better indicator of future activity than time to first reservation.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98734"/>
              </p:ext>
            </p:extLst>
          </p:nvPr>
        </p:nvGraphicFramePr>
        <p:xfrm>
          <a:off x="457200" y="920930"/>
          <a:ext cx="8229600" cy="4750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623"/>
                <a:gridCol w="326065"/>
                <a:gridCol w="368595"/>
                <a:gridCol w="389860"/>
                <a:gridCol w="602512"/>
                <a:gridCol w="623777"/>
                <a:gridCol w="623777"/>
                <a:gridCol w="652130"/>
                <a:gridCol w="503274"/>
                <a:gridCol w="524540"/>
                <a:gridCol w="567070"/>
                <a:gridCol w="588335"/>
                <a:gridCol w="567070"/>
                <a:gridCol w="588335"/>
                <a:gridCol w="496186"/>
                <a:gridCol w="517451"/>
              </a:tblGrid>
              <a:tr h="7230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en-US" sz="400" u="none" strike="noStrike" dirty="0" err="1">
                          <a:effectLst/>
                        </a:rPr>
                        <a:t>Total_Res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Members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Avg.Res.Span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Med.Res.Span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Avg.TimeToNextRes.Avg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Avg.TimeToNextRes.Med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Med.TimeToNextRes.Avg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Med.TimeToNextRes.Med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Avg.TimetoFirstRes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Med.TimetoFirstRes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Avg.TimetoSecondRes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Med.TimetoSecondRes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Avg.TimetoMiddleRes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Med.TimetoMiddleRes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Avg.TimetoLastRes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Med.TimetoLastRes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139,478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-  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-  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97.9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90,591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93.6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93.6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93.6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80.3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13.0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93.6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</a:t>
                      </a:r>
                      <a:r>
                        <a:rPr lang="en-US" sz="600" u="none" strike="noStrike" dirty="0" err="1">
                          <a:effectLst/>
                        </a:rPr>
                        <a:t>NaN</a:t>
                      </a:r>
                      <a:r>
                        <a:rPr lang="en-US" sz="600" u="none" strike="noStrike" dirty="0">
                          <a:effectLst/>
                        </a:rPr>
                        <a:t>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NA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93.6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66,131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156.0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103.9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78.0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52.0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78.0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52.0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74.1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72.3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27.7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83.7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50,911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198.7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66.2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51.7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47.8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28.0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67.7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60.6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22.0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60.6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22.0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74.0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33.1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5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41,072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232.9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195.9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58.2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49.0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42.0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30.0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63.1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52.2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20.2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52.2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20.2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67.8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30.7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33,820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259.2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229.3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51.8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45.9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33.4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22.8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60.8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46.8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48.5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61.8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28,549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280.8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46.8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42.5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22.6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57.7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15.8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17.1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59.1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24,411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298.6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280.0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42.7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40.0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19.9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54.2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14.8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16.4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54.3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24.9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20,832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312.7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298.9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39.1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23.7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 18.8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52.0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36.2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14.0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35.7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14.7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50.9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18,171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329.4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323.1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36.6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21.6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51.6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34.2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33.8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14.2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21.9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15,782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337.8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333.1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33.8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33.3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31.7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20.9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12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14,129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349.3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349.7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31.8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31.8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18.3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14.8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48.3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30.5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13.0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29.0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12.9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43.4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19.6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12,635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358.1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361.5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30.1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14.4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50.1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28.9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27.1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41.3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11,150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367.6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372.7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28.3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28.7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45.1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10,051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373.4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383.7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26.7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15.4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46.4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9,015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382.6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394.9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25.5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26.3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14.4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12.8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45.6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25.7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8,150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393.1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409.1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24.6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25.6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12.5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47.6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7,504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397.0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418.6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23.4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24.6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11.9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42.4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34.8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6,623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402.1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22.3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11.4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44.5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19.7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6,264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408.7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434.7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21.5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22.9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12.2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44.7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33.7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14.1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5,769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411.4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436.0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31.9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5,206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417.2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443.9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19.9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21.1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11.3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18.2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31.3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4,862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420.2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452.8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35.8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17.7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4,603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428.0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468.1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20.4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10.7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  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43.0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15.7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7.6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29.4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12.9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4,082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430.6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468.6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19.5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10.2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7.8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29.3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12.7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23425" y="1055550"/>
            <a:ext cx="177554" cy="46160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4825014" y="1055550"/>
            <a:ext cx="177554" cy="46160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2" name="Rectangle 11"/>
          <p:cNvSpPr/>
          <p:nvPr/>
        </p:nvSpPr>
        <p:spPr>
          <a:xfrm>
            <a:off x="5326603" y="1055550"/>
            <a:ext cx="230822" cy="46160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 smtClean="0"/>
          </a:p>
        </p:txBody>
      </p:sp>
      <p:sp>
        <p:nvSpPr>
          <p:cNvPr id="13" name="Rectangle 12"/>
          <p:cNvSpPr/>
          <p:nvPr/>
        </p:nvSpPr>
        <p:spPr>
          <a:xfrm>
            <a:off x="5881460" y="1055550"/>
            <a:ext cx="244132" cy="46160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90" y="333968"/>
            <a:ext cx="49244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(time between reservation)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8994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Similarly, we can see ‘successful’ members approach their optimal reservation lag time quickly (2</a:t>
            </a:r>
            <a:r>
              <a:rPr lang="en-US" baseline="30000" dirty="0" smtClean="0"/>
              <a:t>nd</a:t>
            </a:r>
            <a:r>
              <a:rPr lang="en-US" dirty="0" smtClean="0"/>
              <a:t>/3</a:t>
            </a:r>
            <a:r>
              <a:rPr lang="en-US" baseline="30000" dirty="0" smtClean="0"/>
              <a:t>rd</a:t>
            </a:r>
            <a:r>
              <a:rPr lang="en-US" dirty="0" smtClean="0"/>
              <a:t>) reservation.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98734"/>
              </p:ext>
            </p:extLst>
          </p:nvPr>
        </p:nvGraphicFramePr>
        <p:xfrm>
          <a:off x="457200" y="920930"/>
          <a:ext cx="8229600" cy="4750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623"/>
                <a:gridCol w="326065"/>
                <a:gridCol w="368595"/>
                <a:gridCol w="389860"/>
                <a:gridCol w="602512"/>
                <a:gridCol w="623777"/>
                <a:gridCol w="623777"/>
                <a:gridCol w="652130"/>
                <a:gridCol w="503274"/>
                <a:gridCol w="524540"/>
                <a:gridCol w="567070"/>
                <a:gridCol w="588335"/>
                <a:gridCol w="567070"/>
                <a:gridCol w="588335"/>
                <a:gridCol w="496186"/>
                <a:gridCol w="517451"/>
              </a:tblGrid>
              <a:tr h="7230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en-US" sz="400" u="none" strike="noStrike" dirty="0" err="1">
                          <a:effectLst/>
                        </a:rPr>
                        <a:t>Total_Res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Members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Avg.Res.Span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Med.Res.Span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Avg.TimeToNextRes.Avg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Avg.TimeToNextRes.Med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Med.TimeToNextRes.Avg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Med.TimeToNextRes.Med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Avg.TimetoFirstRes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Med.TimetoFirstRes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Avg.TimetoSecondRes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Med.TimetoSecondRes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Avg.TimetoMiddleRes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Med.TimetoMiddleRes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Avg.TimetoLastRes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 Med.TimetoLastRes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139,478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-  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-  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97.9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90,591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93.6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93.6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93.6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80.3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13.0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93.6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</a:t>
                      </a:r>
                      <a:r>
                        <a:rPr lang="en-US" sz="600" u="none" strike="noStrike" dirty="0" err="1">
                          <a:effectLst/>
                        </a:rPr>
                        <a:t>NaN</a:t>
                      </a:r>
                      <a:r>
                        <a:rPr lang="en-US" sz="600" u="none" strike="noStrike" dirty="0">
                          <a:effectLst/>
                        </a:rPr>
                        <a:t>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NA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93.6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37.9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000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66,131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156.0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103.9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78.0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52.0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78.0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52.0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74.1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72.3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27.7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NaN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83.7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C00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50,911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198.7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66.2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51.7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47.8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28.0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67.7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60.6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22.0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60.6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22.0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74.0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33.1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5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41,072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232.9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195.9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58.2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49.0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42.0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30.0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63.1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52.2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20.2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52.2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20.2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67.8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30.7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FFFF0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33,820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259.2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229.3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51.8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45.9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33.4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22.8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60.8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46.8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48.5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61.8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28,549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280.8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46.8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42.5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22.6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57.7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15.8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43.2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17.1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59.1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24,411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298.6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280.0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42.7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40.0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19.9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54.2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14.8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16.4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54.3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24.9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92D05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20,832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312.7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298.9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39.1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23.7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 18.8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52.0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36.2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14.0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35.7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14.7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50.9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18,171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329.4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323.1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36.6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21.6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51.6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34.2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33.8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14.2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21.9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15,782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337.8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333.1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33.8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33.3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31.7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30.5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20.9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12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14,129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349.3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349.7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31.8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31.8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18.3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14.8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48.3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30.5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13.0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29.0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12.9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43.4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19.6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>
                    <a:solidFill>
                      <a:srgbClr val="00B050"/>
                    </a:solidFill>
                  </a:tcPr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12,635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358.1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361.5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30.1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14.4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50.1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28.9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27.1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41.3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11,150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367.6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372.7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28.3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28.7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45.1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40.5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10,051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373.4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383.7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26.7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15.4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46.4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9,015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382.6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394.9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25.5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26.3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14.4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12.8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45.6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25.7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37.4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8,150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393.1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409.1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24.6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25.6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12.5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47.6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15.9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7,504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397.0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418.6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23.4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24.6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11.9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42.4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10.2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34.8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19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6,623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402.1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22.3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23.2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11.4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44.5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19.7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6,264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408.7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434.7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21.5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22.9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12.2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44.7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33.7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14.1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5,769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411.4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436.0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20.6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11.8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9.7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31.9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5,206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417.2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443.9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19.9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21.1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11.3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18.2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31.3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14.0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4,862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420.2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452.8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19.1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10.0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35.8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17.7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31.0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13.9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4,603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428.0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468.1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20.4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10.7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  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43.0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8.0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20.5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15.7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7.6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29.4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12.9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  <a:tr h="10207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25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4,082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430.6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468.6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17.9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19.5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       10.2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   9.0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42.0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7.0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8.8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16.1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        7.8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                 29.3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                   12.7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36" y="243272"/>
            <a:ext cx="56483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- revised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8719"/>
            <a:ext cx="8229600" cy="53714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 a 1-5 Scale (5 best; 1 least), based on past 156 days (26 weeks), to be calculated weekly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: Days since last trip</a:t>
            </a:r>
          </a:p>
          <a:p>
            <a:pPr lvl="1"/>
            <a:r>
              <a:rPr lang="en-US" dirty="0" smtClean="0"/>
              <a:t>Frequency: Median time between trip</a:t>
            </a:r>
          </a:p>
          <a:p>
            <a:pPr lvl="1"/>
            <a:r>
              <a:rPr lang="en-US" dirty="0" smtClean="0"/>
              <a:t>Monetary: Total Hours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Factors are weighted* and added together to get single Profile score, 10-50 (</a:t>
            </a:r>
            <a:r>
              <a:rPr lang="en-US" sz="1400" dirty="0" smtClean="0"/>
              <a:t>h/t to Ryan Harrison for the concept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Power User (50)</a:t>
            </a:r>
          </a:p>
          <a:p>
            <a:pPr lvl="1"/>
            <a:r>
              <a:rPr lang="en-US" dirty="0" smtClean="0"/>
              <a:t>Strong (40-49.9)</a:t>
            </a:r>
          </a:p>
          <a:p>
            <a:pPr lvl="1"/>
            <a:r>
              <a:rPr lang="en-US" dirty="0" smtClean="0"/>
              <a:t>Standard</a:t>
            </a:r>
            <a:r>
              <a:rPr lang="en-US" baseline="30000" dirty="0" smtClean="0"/>
              <a:t>+</a:t>
            </a:r>
            <a:r>
              <a:rPr lang="en-US" dirty="0" smtClean="0"/>
              <a:t> (30-39.9)</a:t>
            </a:r>
          </a:p>
          <a:p>
            <a:pPr lvl="1"/>
            <a:r>
              <a:rPr lang="en-US" dirty="0" smtClean="0"/>
              <a:t>Standard</a:t>
            </a:r>
            <a:r>
              <a:rPr lang="en-US" baseline="30000" dirty="0" smtClean="0"/>
              <a:t>-</a:t>
            </a:r>
            <a:r>
              <a:rPr lang="en-US" dirty="0" smtClean="0"/>
              <a:t> (20-29.9)</a:t>
            </a:r>
          </a:p>
          <a:p>
            <a:pPr lvl="1"/>
            <a:r>
              <a:rPr lang="en-US" dirty="0" smtClean="0"/>
              <a:t>Endangered (10-19.9)</a:t>
            </a:r>
          </a:p>
          <a:p>
            <a:pPr lvl="1"/>
            <a:r>
              <a:rPr lang="en-US" dirty="0" smtClean="0"/>
              <a:t>Low Activity (10)</a:t>
            </a:r>
          </a:p>
          <a:p>
            <a:pPr lvl="1"/>
            <a:endParaRPr lang="en-US" dirty="0"/>
          </a:p>
          <a:p>
            <a:r>
              <a:rPr lang="en-US" dirty="0" smtClean="0"/>
              <a:t>EXAMPLE:  A member has taken 5 trips (26 hours) over the past 6 months.  The median days between reservation was 19 days.  Their most recent trip was 9 days ago: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: 5 (9 days)</a:t>
            </a:r>
          </a:p>
          <a:p>
            <a:pPr lvl="1"/>
            <a:r>
              <a:rPr lang="en-US" dirty="0" smtClean="0"/>
              <a:t>Frequency: 4.5 (19 days)</a:t>
            </a:r>
          </a:p>
          <a:p>
            <a:pPr lvl="1"/>
            <a:r>
              <a:rPr lang="en-US" dirty="0" smtClean="0"/>
              <a:t>Monetary: 3.04 (26 hours)</a:t>
            </a:r>
          </a:p>
          <a:p>
            <a:pPr lvl="1"/>
            <a:r>
              <a:rPr lang="en-US" sz="2200" dirty="0" smtClean="0"/>
              <a:t>(5 * 4) + (4.5 * 0.5) + (3.04 * 5.5) = 38.97 = Standard</a:t>
            </a:r>
            <a:r>
              <a:rPr lang="en-US" sz="2200" baseline="30000" dirty="0" smtClean="0"/>
              <a:t>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sz="1600" dirty="0" smtClean="0"/>
              <a:t>Weighting based on linear regression model coefficients to predict two week revenue.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Recency</a:t>
            </a:r>
            <a:r>
              <a:rPr lang="en-US" sz="1400" dirty="0" smtClean="0"/>
              <a:t>: 4.0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Frequency: 0.5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Monetary: </a:t>
            </a:r>
            <a:r>
              <a:rPr lang="en-US" sz="1400" dirty="0" smtClean="0"/>
              <a:t>5.5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66511"/>
              </p:ext>
            </p:extLst>
          </p:nvPr>
        </p:nvGraphicFramePr>
        <p:xfrm>
          <a:off x="789868" y="1962107"/>
          <a:ext cx="7209155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40"/>
                <a:gridCol w="3112135"/>
                <a:gridCol w="2108200"/>
                <a:gridCol w="1770380"/>
              </a:tblGrid>
              <a:tr h="17145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RFM LEVELS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Recency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Frequency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Monetary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0-14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0-17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75-max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17-21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50-75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29-90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21-35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25-50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91-182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35-56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05-25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182+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56-max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0-05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Rfm</a:t>
            </a:r>
            <a:r>
              <a:rPr lang="en-US" dirty="0" smtClean="0"/>
              <a:t> - Revenue by profile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2" y="1103015"/>
            <a:ext cx="6908104" cy="45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Rfm</a:t>
            </a:r>
            <a:r>
              <a:rPr lang="en-US" dirty="0" smtClean="0"/>
              <a:t> - Revenue by profile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32" y="1231632"/>
            <a:ext cx="750294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Rfm</a:t>
            </a:r>
            <a:r>
              <a:rPr lang="en-US" dirty="0" smtClean="0"/>
              <a:t> - Conversion by profile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51" y="1188720"/>
            <a:ext cx="7442609" cy="4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– Summary statistics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3456"/>
              </p:ext>
            </p:extLst>
          </p:nvPr>
        </p:nvGraphicFramePr>
        <p:xfrm>
          <a:off x="568172" y="1713393"/>
          <a:ext cx="7572650" cy="2435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778"/>
                <a:gridCol w="1039724"/>
                <a:gridCol w="1111394"/>
                <a:gridCol w="798990"/>
                <a:gridCol w="706252"/>
                <a:gridCol w="831778"/>
                <a:gridCol w="1311702"/>
                <a:gridCol w="941032"/>
              </a:tblGrid>
              <a:tr h="434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Profile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Members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Active Members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Conversion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Rev/Mem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Res/Mem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Rev/Act Mem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Res/Act Mem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34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451,995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9,982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1.82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    82.31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34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Endangered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59,257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3,868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$      3.77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    57.76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1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Standard-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114,499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13,297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6.99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    60.20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1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103,806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27,677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16.53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$           62.00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1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50,167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21,055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34.78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$           82.86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34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Power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22,750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15,755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95.56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$        137.98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8172" y="4149090"/>
            <a:ext cx="77223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methodology gives us a nice performance degradation across user profile.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Power Users drive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Strong Users provide solid revenue contribution on a bi-weekly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Standard+/- users are very similar in terms of driving behavior, the difference is mostly in conversion.  i.e., we are capturing these users on different sides of their usage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Endangered is the smallest and arguable weakest group – most likely the first area to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Low activity members represents people on either end of the lifecycle; members just coming on board, or those who have settled on Zipcar as an backup/one-off use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– </a:t>
            </a:r>
            <a:r>
              <a:rPr lang="en-US" dirty="0" err="1" smtClean="0"/>
              <a:t>Recency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8172" y="5247162"/>
            <a:ext cx="7722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have consolidated the RFM factors down to a single score; but each can be used independent of the others as well. The chart above shows daily revenue contribution by 3 </a:t>
            </a:r>
            <a:r>
              <a:rPr lang="en-US" sz="1400" dirty="0" err="1" smtClean="0"/>
              <a:t>Recency</a:t>
            </a:r>
            <a:r>
              <a:rPr lang="en-US" sz="1400" dirty="0" smtClean="0"/>
              <a:t> Groups: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(drove in the past two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(New member in the past two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Reactivate (Everybody else)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69" y="888408"/>
            <a:ext cx="7367062" cy="4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– </a:t>
            </a:r>
            <a:r>
              <a:rPr lang="en-US" dirty="0" err="1" smtClean="0"/>
              <a:t>Recency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8172" y="5029599"/>
            <a:ext cx="7722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Viewing Activity retention curves through this prism also helps understand a drop in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member 5-period retention is up 4% 2YoY (1%YoY)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member 5-period retention is down 3% 2YoY (1% YoY)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Reactivated </a:t>
            </a:r>
            <a:r>
              <a:rPr lang="en-US" sz="1400" dirty="0"/>
              <a:t>member 5-period retention is down 3% 2YoY (1% YoY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Reactivated </a:t>
            </a:r>
            <a:r>
              <a:rPr lang="en-US" sz="1400" dirty="0"/>
              <a:t>member </a:t>
            </a:r>
            <a:r>
              <a:rPr lang="en-US" sz="1400" dirty="0" smtClean="0"/>
              <a:t>1-period </a:t>
            </a:r>
            <a:r>
              <a:rPr lang="en-US" sz="1400" dirty="0"/>
              <a:t>retention is down </a:t>
            </a:r>
            <a:r>
              <a:rPr lang="en-US" sz="1400" dirty="0" smtClean="0"/>
              <a:t>2.5% </a:t>
            </a:r>
            <a:r>
              <a:rPr lang="en-US" sz="1400" dirty="0"/>
              <a:t>2YoY (1% </a:t>
            </a:r>
            <a:r>
              <a:rPr lang="en-US" sz="1400"/>
              <a:t>YoY</a:t>
            </a:r>
            <a:r>
              <a:rPr lang="en-US" sz="1400" smtClean="0"/>
              <a:t>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073379"/>
            <a:ext cx="7835317" cy="37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are here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CRM at Zipcar</a:t>
            </a:r>
          </a:p>
          <a:p>
            <a:endParaRPr lang="en-US" dirty="0" smtClean="0"/>
          </a:p>
          <a:p>
            <a:r>
              <a:rPr lang="en-US" dirty="0" smtClean="0"/>
              <a:t>Gaps in understanding the member base</a:t>
            </a:r>
          </a:p>
          <a:p>
            <a:endParaRPr lang="en-US" dirty="0" smtClean="0"/>
          </a:p>
          <a:p>
            <a:r>
              <a:rPr lang="en-US" dirty="0" smtClean="0"/>
              <a:t>Data deep-dive &amp; demystification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– New member breakdown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00816"/>
            <a:ext cx="772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other benefit of the blended score and smaller activity window is the ability for new members to stratify across the profile range out of the gate.</a:t>
            </a:r>
            <a:endParaRPr lang="en-US" sz="1400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081"/>
              </p:ext>
            </p:extLst>
          </p:nvPr>
        </p:nvGraphicFramePr>
        <p:xfrm>
          <a:off x="833576" y="2003564"/>
          <a:ext cx="68199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389"/>
                <a:gridCol w="843379"/>
                <a:gridCol w="492032"/>
                <a:gridCol w="736600"/>
                <a:gridCol w="342900"/>
                <a:gridCol w="800100"/>
                <a:gridCol w="342900"/>
                <a:gridCol w="584200"/>
                <a:gridCol w="342900"/>
                <a:gridCol w="863600"/>
                <a:gridCol w="3429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Low Activity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Standard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Standard+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Strong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Power User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Observation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Existing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Existing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Existing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Existing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Existing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New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1/12/2016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1/19/2016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1/26/2016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2/2/2016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2/9/2016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2/16/2016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2/23/2016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3/8/2016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3/15/2016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3/22/2016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3/29/2016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4/5/2016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4/12/2016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4/19/2016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4/26/2016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5/3/2016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5/10/2016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5/17/2016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98.6%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1.4%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99.5%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98.3%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1.7%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99.4%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0.6%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99.6%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5DA535"/>
                </a:solidFill>
              </a:rPr>
              <a:t>The obvious: </a:t>
            </a:r>
            <a:r>
              <a:rPr lang="en-US" dirty="0" smtClean="0"/>
              <a:t>Look at the data in more ways</a:t>
            </a:r>
          </a:p>
          <a:p>
            <a:endParaRPr lang="en-US" dirty="0"/>
          </a:p>
          <a:p>
            <a:r>
              <a:rPr lang="en-US" dirty="0" smtClean="0"/>
              <a:t>Slice the data by additional dimensions to give a more robust view of the membership</a:t>
            </a:r>
          </a:p>
          <a:p>
            <a:pPr lvl="1"/>
            <a:r>
              <a:rPr lang="en-US" dirty="0" smtClean="0"/>
              <a:t>YOY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Segment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ate Plans</a:t>
            </a:r>
          </a:p>
          <a:p>
            <a:pPr lvl="1"/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Additional data sources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5DA535"/>
                </a:solidFill>
              </a:rPr>
              <a:t>The big picture: </a:t>
            </a:r>
            <a:r>
              <a:rPr lang="en-US" dirty="0" smtClean="0"/>
              <a:t>Transition to a customer centric marketing approach from a transaction based marketing approach</a:t>
            </a:r>
          </a:p>
          <a:p>
            <a:endParaRPr lang="en-US" dirty="0"/>
          </a:p>
          <a:p>
            <a:r>
              <a:rPr lang="en-US" dirty="0" smtClean="0"/>
              <a:t>What does that mean?</a:t>
            </a:r>
          </a:p>
          <a:p>
            <a:pPr lvl="1"/>
            <a:r>
              <a:rPr lang="en-US" dirty="0" smtClean="0"/>
              <a:t>Adjust current programs based on learnings</a:t>
            </a:r>
          </a:p>
          <a:p>
            <a:pPr lvl="1"/>
            <a:r>
              <a:rPr lang="en-US" dirty="0" smtClean="0"/>
              <a:t>Test and develop new programs</a:t>
            </a:r>
          </a:p>
          <a:p>
            <a:pPr lvl="1"/>
            <a:r>
              <a:rPr lang="en-US" dirty="0" smtClean="0"/>
              <a:t>Set new expectations for member activity</a:t>
            </a:r>
          </a:p>
          <a:p>
            <a:pPr lvl="1"/>
            <a:r>
              <a:rPr lang="en-US" dirty="0" smtClean="0"/>
              <a:t>Develop new KPIs</a:t>
            </a:r>
          </a:p>
          <a:p>
            <a:pPr lvl="2"/>
            <a:r>
              <a:rPr lang="en-US" dirty="0" smtClean="0"/>
              <a:t>Member Marketing Dashboard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</a:p>
          <a:p>
            <a:pPr marL="0" indent="0">
              <a:buNone/>
            </a:pPr>
            <a:r>
              <a:rPr lang="en-US" dirty="0" smtClean="0"/>
              <a:t>Create standard language for understanding the multiple ways we look at the member base</a:t>
            </a:r>
          </a:p>
          <a:p>
            <a:pPr lvl="2"/>
            <a:r>
              <a:rPr lang="en-US" dirty="0" smtClean="0"/>
              <a:t>Lifecycle</a:t>
            </a:r>
          </a:p>
          <a:p>
            <a:pPr lvl="2"/>
            <a:r>
              <a:rPr lang="en-US" dirty="0" smtClean="0"/>
              <a:t>Business Segment</a:t>
            </a:r>
          </a:p>
          <a:p>
            <a:pPr lvl="2"/>
            <a:r>
              <a:rPr lang="en-US" dirty="0" smtClean="0"/>
              <a:t>Badging</a:t>
            </a:r>
          </a:p>
          <a:p>
            <a:pPr lvl="2"/>
            <a:r>
              <a:rPr lang="en-US" dirty="0" smtClean="0"/>
              <a:t>Member Attributes</a:t>
            </a:r>
          </a:p>
          <a:p>
            <a:pPr lvl="2"/>
            <a:r>
              <a:rPr lang="en-US" dirty="0" smtClean="0"/>
              <a:t>(Usage) Profile</a:t>
            </a:r>
          </a:p>
          <a:p>
            <a:pPr marL="0" indent="0">
              <a:buNone/>
            </a:pPr>
            <a:r>
              <a:rPr lang="en-US" dirty="0" smtClean="0"/>
              <a:t>Create repeatable (automated) process for profiling North American Zipcar Members that will allow us: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/>
              <a:t>Infer </a:t>
            </a:r>
            <a:r>
              <a:rPr lang="en-US" dirty="0" smtClean="0"/>
              <a:t>reasons for changes </a:t>
            </a:r>
            <a:r>
              <a:rPr lang="en-US" dirty="0"/>
              <a:t>in market behavior	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/>
              <a:t>Judge the effectiveness of the marketing efforts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 smtClean="0"/>
              <a:t>Target subgroups of the member base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r>
              <a:rPr lang="en-US" dirty="0" smtClean="0"/>
              <a:t>: first 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analysis of aggregate driving behavior</a:t>
            </a:r>
          </a:p>
          <a:p>
            <a:r>
              <a:rPr lang="en-US" dirty="0" smtClean="0"/>
              <a:t>Logistic Regression Modeling to predict Likelihood to Drive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is the key predictor</a:t>
            </a:r>
          </a:p>
          <a:p>
            <a:r>
              <a:rPr lang="en-US" dirty="0" smtClean="0"/>
              <a:t>Linear Regression Model to predict Number of Trips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is a strong indicator</a:t>
            </a:r>
          </a:p>
          <a:p>
            <a:pPr lvl="1"/>
            <a:r>
              <a:rPr lang="en-US" dirty="0" smtClean="0"/>
              <a:t>Number of trips in previous 6 months also a strong</a:t>
            </a:r>
          </a:p>
          <a:p>
            <a:r>
              <a:rPr lang="en-US" dirty="0" smtClean="0"/>
              <a:t>RFM analysis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exploration of individual driving patterns</a:t>
            </a:r>
          </a:p>
          <a:p>
            <a:pPr lvl="1"/>
            <a:r>
              <a:rPr lang="en-US" dirty="0" smtClean="0"/>
              <a:t>Time to first drive</a:t>
            </a:r>
          </a:p>
          <a:p>
            <a:pPr lvl="1"/>
            <a:r>
              <a:rPr lang="en-US" dirty="0" smtClean="0"/>
              <a:t>Time to </a:t>
            </a:r>
            <a:r>
              <a:rPr lang="en-US" i="1" dirty="0" smtClean="0"/>
              <a:t>n</a:t>
            </a:r>
            <a:r>
              <a:rPr lang="en-US" dirty="0" smtClean="0"/>
              <a:t>th drive</a:t>
            </a:r>
          </a:p>
          <a:p>
            <a:pPr lvl="1"/>
            <a:r>
              <a:rPr lang="en-US" dirty="0" smtClean="0"/>
              <a:t>Span of activity window</a:t>
            </a:r>
          </a:p>
          <a:p>
            <a:r>
              <a:rPr lang="en-US" dirty="0" smtClean="0"/>
              <a:t>Reconsideration of RFM 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FIRST…A QUICK DIGRESSION on averages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field a lot of questions about ‘average drivers’ or ‘average trips’ or ‘average number of </a:t>
            </a:r>
            <a:r>
              <a:rPr lang="en-US" i="1" dirty="0" smtClean="0"/>
              <a:t>x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 this context, average is generally synonymous with ‘representative’ – </a:t>
            </a:r>
            <a:r>
              <a:rPr lang="en-US" b="1" dirty="0" smtClean="0"/>
              <a:t>but average is only representative if the underlying distribution of the population is normal.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://www.syque.com/quality_tools/toolbook/Variation/Image37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23" y="3278788"/>
            <a:ext cx="52768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FIRST…A QUICK DIGRESSION on averages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8719"/>
            <a:ext cx="8229600" cy="5283101"/>
          </a:xfrm>
        </p:spPr>
        <p:txBody>
          <a:bodyPr/>
          <a:lstStyle/>
          <a:p>
            <a:r>
              <a:rPr lang="en-US" dirty="0" smtClean="0"/>
              <a:t>For example, Time to First Trip is extremely positively skewed: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average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time to first drive is 63 days.</a:t>
            </a:r>
          </a:p>
          <a:p>
            <a:pPr lvl="1"/>
            <a:r>
              <a:rPr lang="en-US" dirty="0"/>
              <a:t>The </a:t>
            </a:r>
            <a:r>
              <a:rPr lang="en-US" i="1" dirty="0" smtClean="0">
                <a:solidFill>
                  <a:schemeClr val="accent3"/>
                </a:solidFill>
              </a:rPr>
              <a:t>median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/>
              <a:t>time to first drive is </a:t>
            </a:r>
            <a:r>
              <a:rPr lang="en-US" dirty="0" smtClean="0"/>
              <a:t>11 days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mode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time to first drive is 1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23" y="2017277"/>
            <a:ext cx="4734314" cy="23671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2902997" y="2017277"/>
            <a:ext cx="17756" cy="229727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94626" y="2017278"/>
            <a:ext cx="0" cy="2297269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6207" y="2017277"/>
            <a:ext cx="0" cy="2297269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9091" y="4802819"/>
            <a:ext cx="7874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19091" y="4185252"/>
            <a:ext cx="275207" cy="258587"/>
          </a:xfrm>
          <a:prstGeom prst="smileyFac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Smiley Face 12"/>
          <p:cNvSpPr/>
          <p:nvPr/>
        </p:nvSpPr>
        <p:spPr>
          <a:xfrm>
            <a:off x="732407" y="4513727"/>
            <a:ext cx="275207" cy="258587"/>
          </a:xfrm>
          <a:prstGeom prst="smileyFac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4" name="Smiley Face 13"/>
          <p:cNvSpPr/>
          <p:nvPr/>
        </p:nvSpPr>
        <p:spPr>
          <a:xfrm>
            <a:off x="1698816" y="4513727"/>
            <a:ext cx="275207" cy="258587"/>
          </a:xfrm>
          <a:prstGeom prst="smileyFac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5" name="Smiley Face 14"/>
          <p:cNvSpPr/>
          <p:nvPr/>
        </p:nvSpPr>
        <p:spPr>
          <a:xfrm>
            <a:off x="3870516" y="4509654"/>
            <a:ext cx="275207" cy="258587"/>
          </a:xfrm>
          <a:prstGeom prst="smileyFac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6" name="Smiley Face 15"/>
          <p:cNvSpPr/>
          <p:nvPr/>
        </p:nvSpPr>
        <p:spPr>
          <a:xfrm>
            <a:off x="8358325" y="4513727"/>
            <a:ext cx="275207" cy="258587"/>
          </a:xfrm>
          <a:prstGeom prst="smileyFac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629057" y="4835591"/>
            <a:ext cx="5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day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9459" y="4835591"/>
            <a:ext cx="61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11 days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0895" y="4839464"/>
            <a:ext cx="61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60 days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181456" y="4833325"/>
            <a:ext cx="61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242 days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483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fallacy of the quarterly driver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a few of these misconceived statistics together with anecdotal examples gives you an unrealistic view of member behavior.</a:t>
            </a:r>
          </a:p>
          <a:p>
            <a:pPr lvl="1"/>
            <a:r>
              <a:rPr lang="en-US" dirty="0" smtClean="0"/>
              <a:t>“The average member drives 4 times a year”</a:t>
            </a:r>
          </a:p>
          <a:p>
            <a:pPr lvl="1"/>
            <a:r>
              <a:rPr lang="en-US" dirty="0" smtClean="0"/>
              <a:t>“Many members have occasional (but consistent) use cases – driving every few months”</a:t>
            </a:r>
          </a:p>
          <a:p>
            <a:r>
              <a:rPr lang="en-US" dirty="0" smtClean="0"/>
              <a:t>The number of members who driving history extends at least a year and who’s behavior exhibits these characteristics lies somewhere between:</a:t>
            </a:r>
          </a:p>
          <a:p>
            <a:pPr lvl="1"/>
            <a:r>
              <a:rPr lang="en-US" dirty="0" smtClean="0"/>
              <a:t> 0.4% (strictest interpretation – 3 successive trips 90+ days apart after any single reservation) </a:t>
            </a:r>
          </a:p>
          <a:p>
            <a:pPr lvl="1"/>
            <a:r>
              <a:rPr lang="en-US" dirty="0" smtClean="0"/>
              <a:t>5.5% (liberal interpretation – 50% of (non-consecutive) driving quarters have a trip 60+ days from previous trip).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(Reservation hours)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0012" y="5007639"/>
            <a:ext cx="756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distribution occurs when looking at hours/member.  We have chosen to swap out revenue for hours as they are highly correlated (r=0.913), and hours can help normalize rate discrepancies across market and vehicle class.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4" y="1023227"/>
            <a:ext cx="769327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emplate2014kp">
  <a:themeElements>
    <a:clrScheme name="ZipCar4 1">
      <a:dk1>
        <a:srgbClr val="3C4048"/>
      </a:dk1>
      <a:lt1>
        <a:sysClr val="window" lastClr="FFFFFF"/>
      </a:lt1>
      <a:dk2>
        <a:srgbClr val="ED6529"/>
      </a:dk2>
      <a:lt2>
        <a:srgbClr val="FFFFFF"/>
      </a:lt2>
      <a:accent1>
        <a:srgbClr val="5DA535"/>
      </a:accent1>
      <a:accent2>
        <a:srgbClr val="ED6529"/>
      </a:accent2>
      <a:accent3>
        <a:srgbClr val="FDD626"/>
      </a:accent3>
      <a:accent4>
        <a:srgbClr val="91A299"/>
      </a:accent4>
      <a:accent5>
        <a:srgbClr val="3C4048"/>
      </a:accent5>
      <a:accent6>
        <a:srgbClr val="D0CFA4"/>
      </a:accent6>
      <a:hlink>
        <a:srgbClr val="152127"/>
      </a:hlink>
      <a:folHlink>
        <a:srgbClr val="ED652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ipcar PPT Template-10 29 14_kp-FINAL.PPTX [Read-Only]" id="{78C24983-8008-4FE8-BE43-67AB33AF0A8C}" vid="{A995E1A9-F747-43F8-8550-6477D69827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Zipcar PPT Template</Template>
  <TotalTime>6656</TotalTime>
  <Words>3367</Words>
  <Application>Microsoft Office PowerPoint</Application>
  <PresentationFormat>On-screen Show (4:3)</PresentationFormat>
  <Paragraphs>1318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Lucida Grande</vt:lpstr>
      <vt:lpstr>Times New Roman</vt:lpstr>
      <vt:lpstr>Wingdings</vt:lpstr>
      <vt:lpstr>PPT-Template2014kp</vt:lpstr>
      <vt:lpstr>Member segmentation usage profiling</vt:lpstr>
      <vt:lpstr>Why we are here today</vt:lpstr>
      <vt:lpstr>overview</vt:lpstr>
      <vt:lpstr>RECAp: first round</vt:lpstr>
      <vt:lpstr>Next steps</vt:lpstr>
      <vt:lpstr>BUT FIRST…A QUICK DIGRESSION on averages</vt:lpstr>
      <vt:lpstr>BUT FIRST…A QUICK DIGRESSION on averages</vt:lpstr>
      <vt:lpstr>The fallacy of the quarterly driver</vt:lpstr>
      <vt:lpstr>Data exploration (Reservation hours)</vt:lpstr>
      <vt:lpstr>Data exploration</vt:lpstr>
      <vt:lpstr>Data exploration (time between reservation)</vt:lpstr>
      <vt:lpstr>Data exploration (time between reservation)</vt:lpstr>
      <vt:lpstr>RFM - revised</vt:lpstr>
      <vt:lpstr>Rfm - Revenue by profile</vt:lpstr>
      <vt:lpstr>Rfm - Revenue by profile</vt:lpstr>
      <vt:lpstr>Rfm - Conversion by profile</vt:lpstr>
      <vt:lpstr>RFM – Summary statistics</vt:lpstr>
      <vt:lpstr>RFM – Recency</vt:lpstr>
      <vt:lpstr>RFM – Recency</vt:lpstr>
      <vt:lpstr>RFM – New member breakdown</vt:lpstr>
      <vt:lpstr>What happens next?</vt:lpstr>
      <vt:lpstr>What happens next?</vt:lpstr>
    </vt:vector>
  </TitlesOfParts>
  <Company>Zipcar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segmentation classification &amp; driving behavior prediction</dc:title>
  <dc:creator>Blake Abbenante</dc:creator>
  <cp:lastModifiedBy>Blake Abbenante</cp:lastModifiedBy>
  <cp:revision>108</cp:revision>
  <cp:lastPrinted>2014-09-17T23:31:01Z</cp:lastPrinted>
  <dcterms:created xsi:type="dcterms:W3CDTF">2016-04-10T12:39:00Z</dcterms:created>
  <dcterms:modified xsi:type="dcterms:W3CDTF">2016-08-03T13:21:55Z</dcterms:modified>
</cp:coreProperties>
</file>