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6" r:id="rId12"/>
    <p:sldId id="272" r:id="rId13"/>
    <p:sldId id="273" r:id="rId14"/>
    <p:sldId id="274" r:id="rId15"/>
    <p:sldId id="275" r:id="rId16"/>
    <p:sldId id="277" r:id="rId17"/>
    <p:sldId id="278" r:id="rId18"/>
    <p:sldId id="280" r:id="rId19"/>
    <p:sldId id="282" r:id="rId20"/>
    <p:sldId id="283" r:id="rId21"/>
    <p:sldId id="285" r:id="rId22"/>
    <p:sldId id="284" r:id="rId23"/>
    <p:sldId id="281" r:id="rId24"/>
    <p:sldId id="286" r:id="rId25"/>
    <p:sldId id="287" r:id="rId26"/>
    <p:sldId id="288" r:id="rId27"/>
    <p:sldId id="289" r:id="rId28"/>
    <p:sldId id="293" r:id="rId29"/>
    <p:sldId id="290" r:id="rId30"/>
    <p:sldId id="291" r:id="rId31"/>
    <p:sldId id="292" r:id="rId32"/>
  </p:sldIdLst>
  <p:sldSz cx="9144000" cy="6858000" type="screen4x3"/>
  <p:notesSz cx="6946900" cy="9207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5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376" autoAdjust="0"/>
  </p:normalViewPr>
  <p:slideViewPr>
    <p:cSldViewPr snapToGrid="0" snapToObjects="1">
      <p:cViewPr varScale="1">
        <p:scale>
          <a:sx n="86" d="100"/>
          <a:sy n="86" d="100"/>
        </p:scale>
        <p:origin x="893" y="58"/>
      </p:cViewPr>
      <p:guideLst>
        <p:guide orient="horz" pos="744"/>
        <p:guide pos="52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bbenante\Documents\My%20Stuff\analysis\6%20Month%20rolling%20Res%20Dis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Revenue/Reservation by Number of Reservation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'2013-01'!$A$3:$A$102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'2013-01'!$E$3:$E$102</c:f>
              <c:numCache>
                <c:formatCode>_("$"* #,##0.00_);_("$"* \(#,##0.00\);_("$"* "-"??_);_(@_)</c:formatCode>
                <c:ptCount val="100"/>
                <c:pt idx="0">
                  <c:v>59.57818210176071</c:v>
                </c:pt>
                <c:pt idx="1">
                  <c:v>55.829415836536199</c:v>
                </c:pt>
                <c:pt idx="2">
                  <c:v>53.891794476274427</c:v>
                </c:pt>
                <c:pt idx="3">
                  <c:v>52.369898735149526</c:v>
                </c:pt>
                <c:pt idx="4">
                  <c:v>50.507126304801666</c:v>
                </c:pt>
                <c:pt idx="5">
                  <c:v>50.205620867172584</c:v>
                </c:pt>
                <c:pt idx="6">
                  <c:v>49.743931269131664</c:v>
                </c:pt>
                <c:pt idx="7">
                  <c:v>48.245551698861675</c:v>
                </c:pt>
                <c:pt idx="8">
                  <c:v>46.474789316991547</c:v>
                </c:pt>
                <c:pt idx="9">
                  <c:v>47.172277353133872</c:v>
                </c:pt>
                <c:pt idx="10">
                  <c:v>45.426948387096772</c:v>
                </c:pt>
                <c:pt idx="11">
                  <c:v>44.507984730625182</c:v>
                </c:pt>
                <c:pt idx="12">
                  <c:v>45.566984747354262</c:v>
                </c:pt>
                <c:pt idx="13">
                  <c:v>43.57401361185984</c:v>
                </c:pt>
                <c:pt idx="14">
                  <c:v>44.595830288588829</c:v>
                </c:pt>
                <c:pt idx="15">
                  <c:v>42.786988900511389</c:v>
                </c:pt>
                <c:pt idx="16">
                  <c:v>43.299655816517138</c:v>
                </c:pt>
                <c:pt idx="17">
                  <c:v>42.321437737795833</c:v>
                </c:pt>
                <c:pt idx="18">
                  <c:v>41.683060856390455</c:v>
                </c:pt>
                <c:pt idx="19">
                  <c:v>42.88900770547945</c:v>
                </c:pt>
                <c:pt idx="20">
                  <c:v>42.751749196611158</c:v>
                </c:pt>
                <c:pt idx="21">
                  <c:v>40.185854316546759</c:v>
                </c:pt>
                <c:pt idx="22">
                  <c:v>40.867254847527121</c:v>
                </c:pt>
                <c:pt idx="23">
                  <c:v>41.688020253985911</c:v>
                </c:pt>
                <c:pt idx="24">
                  <c:v>43.011035353535355</c:v>
                </c:pt>
                <c:pt idx="25">
                  <c:v>39.849077909270221</c:v>
                </c:pt>
                <c:pt idx="26">
                  <c:v>41.031758147035923</c:v>
                </c:pt>
                <c:pt idx="27">
                  <c:v>39.813495807684141</c:v>
                </c:pt>
                <c:pt idx="28">
                  <c:v>40.591574149580616</c:v>
                </c:pt>
                <c:pt idx="29">
                  <c:v>39.884535559678412</c:v>
                </c:pt>
                <c:pt idx="30">
                  <c:v>40.318478676872608</c:v>
                </c:pt>
                <c:pt idx="31">
                  <c:v>38.921424409806292</c:v>
                </c:pt>
                <c:pt idx="32">
                  <c:v>40.859260755705201</c:v>
                </c:pt>
                <c:pt idx="33">
                  <c:v>39.363947934265092</c:v>
                </c:pt>
                <c:pt idx="34">
                  <c:v>39.007346400301543</c:v>
                </c:pt>
                <c:pt idx="35">
                  <c:v>38.292714683710258</c:v>
                </c:pt>
                <c:pt idx="36">
                  <c:v>37.117997542997543</c:v>
                </c:pt>
                <c:pt idx="37">
                  <c:v>39.154474745331072</c:v>
                </c:pt>
                <c:pt idx="38">
                  <c:v>40.224236151888825</c:v>
                </c:pt>
                <c:pt idx="39">
                  <c:v>36.593946739130438</c:v>
                </c:pt>
                <c:pt idx="40">
                  <c:v>36.635199092456041</c:v>
                </c:pt>
                <c:pt idx="41">
                  <c:v>38.953677762367079</c:v>
                </c:pt>
                <c:pt idx="42">
                  <c:v>37.478809849521205</c:v>
                </c:pt>
                <c:pt idx="43">
                  <c:v>36.571304112554117</c:v>
                </c:pt>
                <c:pt idx="44">
                  <c:v>39.235504655493479</c:v>
                </c:pt>
                <c:pt idx="45">
                  <c:v>39.261251646903823</c:v>
                </c:pt>
                <c:pt idx="46">
                  <c:v>37.875244895044986</c:v>
                </c:pt>
                <c:pt idx="47">
                  <c:v>36.403223039215682</c:v>
                </c:pt>
                <c:pt idx="48">
                  <c:v>38.292300100368017</c:v>
                </c:pt>
                <c:pt idx="49">
                  <c:v>37.873293069306932</c:v>
                </c:pt>
                <c:pt idx="50">
                  <c:v>36.22421185661765</c:v>
                </c:pt>
                <c:pt idx="51">
                  <c:v>36.825022404779688</c:v>
                </c:pt>
                <c:pt idx="52">
                  <c:v>38.044587155963299</c:v>
                </c:pt>
                <c:pt idx="53">
                  <c:v>35.80320861678004</c:v>
                </c:pt>
                <c:pt idx="54">
                  <c:v>42.944326276463265</c:v>
                </c:pt>
                <c:pt idx="55">
                  <c:v>39.296671075837743</c:v>
                </c:pt>
                <c:pt idx="56">
                  <c:v>39.24569883040936</c:v>
                </c:pt>
                <c:pt idx="57">
                  <c:v>43.119225302889092</c:v>
                </c:pt>
                <c:pt idx="58">
                  <c:v>35.602850791886638</c:v>
                </c:pt>
                <c:pt idx="59">
                  <c:v>34.701828638497652</c:v>
                </c:pt>
                <c:pt idx="60">
                  <c:v>35.512888368462143</c:v>
                </c:pt>
                <c:pt idx="61">
                  <c:v>34.285859237536656</c:v>
                </c:pt>
                <c:pt idx="62">
                  <c:v>35.986248196248198</c:v>
                </c:pt>
                <c:pt idx="63">
                  <c:v>35.465870339912279</c:v>
                </c:pt>
                <c:pt idx="64">
                  <c:v>34.237903133903131</c:v>
                </c:pt>
                <c:pt idx="65">
                  <c:v>37.748800505050504</c:v>
                </c:pt>
                <c:pt idx="66">
                  <c:v>30.271814789687923</c:v>
                </c:pt>
                <c:pt idx="67">
                  <c:v>33.080943627450978</c:v>
                </c:pt>
                <c:pt idx="68">
                  <c:v>33.729452495974236</c:v>
                </c:pt>
                <c:pt idx="69">
                  <c:v>33.157380952380954</c:v>
                </c:pt>
                <c:pt idx="70">
                  <c:v>27.383158953722333</c:v>
                </c:pt>
                <c:pt idx="71">
                  <c:v>31.946286008230455</c:v>
                </c:pt>
                <c:pt idx="72">
                  <c:v>34.702592202318229</c:v>
                </c:pt>
                <c:pt idx="73">
                  <c:v>32.690278460278464</c:v>
                </c:pt>
                <c:pt idx="74">
                  <c:v>38.633806896551725</c:v>
                </c:pt>
                <c:pt idx="75">
                  <c:v>34.021815789473685</c:v>
                </c:pt>
                <c:pt idx="76">
                  <c:v>37.515160173160176</c:v>
                </c:pt>
                <c:pt idx="77">
                  <c:v>37.065564102564103</c:v>
                </c:pt>
                <c:pt idx="78">
                  <c:v>33.305889089813142</c:v>
                </c:pt>
                <c:pt idx="79">
                  <c:v>27.383818181818182</c:v>
                </c:pt>
                <c:pt idx="80">
                  <c:v>29.819703703703706</c:v>
                </c:pt>
                <c:pt idx="81">
                  <c:v>29.706424903722723</c:v>
                </c:pt>
                <c:pt idx="82">
                  <c:v>27.248156626506024</c:v>
                </c:pt>
                <c:pt idx="83">
                  <c:v>31.464546485260769</c:v>
                </c:pt>
                <c:pt idx="84">
                  <c:v>26.494852941176472</c:v>
                </c:pt>
                <c:pt idx="85">
                  <c:v>28.725161001788909</c:v>
                </c:pt>
                <c:pt idx="86">
                  <c:v>33.005555555555553</c:v>
                </c:pt>
                <c:pt idx="87">
                  <c:v>32.817966720779218</c:v>
                </c:pt>
                <c:pt idx="88">
                  <c:v>29.644528089887643</c:v>
                </c:pt>
                <c:pt idx="89">
                  <c:v>26.123076923076923</c:v>
                </c:pt>
                <c:pt idx="90">
                  <c:v>29.734789377289378</c:v>
                </c:pt>
                <c:pt idx="91">
                  <c:v>34.721506211180127</c:v>
                </c:pt>
                <c:pt idx="92">
                  <c:v>36.467482078853045</c:v>
                </c:pt>
                <c:pt idx="93">
                  <c:v>28.78255319148936</c:v>
                </c:pt>
                <c:pt idx="94">
                  <c:v>25.074783625730994</c:v>
                </c:pt>
                <c:pt idx="95">
                  <c:v>33.354187500000002</c:v>
                </c:pt>
                <c:pt idx="96">
                  <c:v>25.218474226804123</c:v>
                </c:pt>
                <c:pt idx="97">
                  <c:v>17.680466472303205</c:v>
                </c:pt>
                <c:pt idx="98">
                  <c:v>33.089494949494949</c:v>
                </c:pt>
                <c:pt idx="99">
                  <c:v>28.307470000000002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906592"/>
        <c:axId val="230905416"/>
      </c:barChart>
      <c:catAx>
        <c:axId val="23090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05416"/>
        <c:crosses val="autoZero"/>
        <c:auto val="1"/>
        <c:lblAlgn val="ctr"/>
        <c:lblOffset val="100"/>
        <c:noMultiLvlLbl val="0"/>
      </c:catAx>
      <c:valAx>
        <c:axId val="23090541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90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B482AEB5-B00D-824E-81D4-3FE1DA6EB44E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32F8BB1-7155-A34F-ADB8-6341676399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33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4969" y="0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F1DCC08-1E53-C744-876D-A9D6F967009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056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690" y="4373563"/>
            <a:ext cx="5557520" cy="4143375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4969" y="8745527"/>
            <a:ext cx="3010323" cy="460375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ED2DA6C9-3939-6D4E-954D-4E7432D87A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30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48794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ACF-7671-1045-81D1-3E568BDAEAF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9787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68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914"/>
            <a:ext cx="8229600" cy="4419600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ACF-7671-1045-81D1-3E568BDAEAF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186543"/>
            <a:ext cx="8229600" cy="612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83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16137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905-2535-4242-9B0F-A3CD6D9F48A9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7914"/>
            <a:ext cx="8229600" cy="4376057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905-2535-4242-9B0F-A3CD6D9F48A9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1186542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71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6895"/>
            <a:ext cx="4038600" cy="4961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6895"/>
            <a:ext cx="4038600" cy="4961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202-D2FE-A743-9258-7A15D94C64E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90560" y="435308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6761"/>
            <a:ext cx="4040188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8295"/>
            <a:ext cx="4040188" cy="4313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86761"/>
            <a:ext cx="4041775" cy="6397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8295"/>
            <a:ext cx="4041775" cy="43130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75000"/>
              <a:buFont typeface="Wingdings" pitchFamily="2" charset="2"/>
              <a:buChar char=""/>
              <a:defRPr sz="2000"/>
            </a:lvl1pPr>
            <a:lvl2pPr marL="693738" indent="-354013">
              <a:defRPr sz="1800"/>
            </a:lvl2pPr>
            <a:lvl3pPr marL="914400" indent="-220663">
              <a:defRPr sz="1600"/>
            </a:lvl3pPr>
            <a:lvl4pPr marL="1150938" indent="-236538">
              <a:defRPr sz="1400"/>
            </a:lvl4pPr>
            <a:lvl5pPr marL="1371600" indent="-220663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0898-0460-EC43-999C-612FA7C914E6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90560" y="434975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2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239"/>
            <a:ext cx="7101840" cy="658761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FF6C-7F6C-074B-8278-B3C939394E5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90560" y="435308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29BE-F0E4-2D4D-909C-7D90F3B7EE1D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0560" y="437355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3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20733"/>
            <a:ext cx="4764087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66080"/>
            <a:ext cx="4764087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F717-9E11-F346-992D-A42F52B55875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horizontal_shielf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14643"/>
            <a:ext cx="2362078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20733"/>
            <a:ext cx="4498616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66080"/>
            <a:ext cx="4498616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1F05-B1D3-AB4F-8902-585275DBD000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horizontal_shielf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14643"/>
            <a:ext cx="2362078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2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39533"/>
            <a:ext cx="4616603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84880"/>
            <a:ext cx="4616603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54BC-0E7B-8548-9CAB-45F4101D805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horizontal_shielf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14643"/>
            <a:ext cx="2362078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8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528" y="1339533"/>
            <a:ext cx="3949044" cy="1982787"/>
          </a:xfrm>
        </p:spPr>
        <p:txBody>
          <a:bodyPr anchor="ctr"/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528" y="3484880"/>
            <a:ext cx="3949044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B25754BC-0E7B-8548-9CAB-45F4101D805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760" y="514643"/>
            <a:ext cx="2362079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77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528" y="1339533"/>
            <a:ext cx="3949044" cy="1982787"/>
          </a:xfrm>
        </p:spPr>
        <p:txBody>
          <a:bodyPr anchor="ctr"/>
          <a:lstStyle>
            <a:lvl1pPr algn="l">
              <a:defRPr sz="3200" b="1" cap="all">
                <a:solidFill>
                  <a:srgbClr val="3C40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528" y="3484880"/>
            <a:ext cx="3949044" cy="7188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B25754BC-0E7B-8548-9CAB-45F4101D805A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4320" y="6235700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8760" y="514643"/>
            <a:ext cx="2362079" cy="82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0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622" y="514643"/>
            <a:ext cx="2362079" cy="829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1"/>
            <a:ext cx="7772400" cy="1439544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44240"/>
            <a:ext cx="7772400" cy="528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BAD4-4C1B-E546-A1BE-D16BF3CCA16B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5695"/>
            <a:ext cx="396240" cy="365125"/>
          </a:xfrm>
        </p:spPr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17513"/>
            <a:ext cx="7772400" cy="836295"/>
          </a:xfrm>
        </p:spPr>
        <p:txBody>
          <a:bodyPr anchor="b"/>
          <a:lstStyle>
            <a:lvl1pPr algn="ctr"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79206"/>
            <a:ext cx="6400800" cy="528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157F-91F3-D44D-9552-BB51097D06E1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3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987"/>
            <a:ext cx="7101840" cy="644013"/>
          </a:xfrm>
        </p:spPr>
        <p:txBody>
          <a:bodyPr anchor="b"/>
          <a:lstStyle>
            <a:lvl1pPr>
              <a:defRPr sz="2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48794"/>
          </a:xfrm>
          <a:prstGeom prst="rect">
            <a:avLst/>
          </a:prstGeom>
        </p:spPr>
        <p:txBody>
          <a:bodyPr>
            <a:normAutofit/>
          </a:bodyPr>
          <a:lstStyle>
            <a:lvl1pPr marL="339725" indent="-339725">
              <a:buClr>
                <a:srgbClr val="5DA535"/>
              </a:buClr>
              <a:buSzPct val="75000"/>
              <a:buFont typeface="Wingdings" pitchFamily="2" charset="2"/>
              <a:buChar char="£"/>
              <a:defRPr sz="2000"/>
            </a:lvl1pPr>
            <a:lvl2pPr marL="693738" indent="-354013">
              <a:buClr>
                <a:srgbClr val="5DA535"/>
              </a:buClr>
              <a:defRPr sz="1800"/>
            </a:lvl2pPr>
            <a:lvl3pPr marL="914400" indent="-220663">
              <a:buClr>
                <a:srgbClr val="5DA535"/>
              </a:buClr>
              <a:defRPr sz="1600"/>
            </a:lvl3pPr>
            <a:lvl4pPr marL="1150938" indent="-236538">
              <a:buClr>
                <a:srgbClr val="5DA535"/>
              </a:buClr>
              <a:defRPr sz="1400"/>
            </a:lvl4pPr>
            <a:lvl5pPr marL="1371600" indent="-220663">
              <a:buClr>
                <a:srgbClr val="5DA535"/>
              </a:buCl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AACF-7671-1045-81D1-3E568BDAEAF8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0560" y="431800"/>
            <a:ext cx="396240" cy="365125"/>
          </a:xfrm>
        </p:spPr>
        <p:txBody>
          <a:bodyPr anchor="b"/>
          <a:lstStyle/>
          <a:p>
            <a:fld id="{A0016AB9-269E-C842-94C6-5B4465B49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08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7101840" cy="652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82B8A-F47F-7B44-A2BD-D938A7B2FC09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0560" y="435695"/>
            <a:ext cx="396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6AB9-269E-C842-94C6-5B4465B49D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19285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6" r:id="rId3"/>
    <p:sldLayoutId id="2147483657" r:id="rId4"/>
    <p:sldLayoutId id="2147483663" r:id="rId5"/>
    <p:sldLayoutId id="2147483664" r:id="rId6"/>
    <p:sldLayoutId id="2147483649" r:id="rId7"/>
    <p:sldLayoutId id="2147483658" r:id="rId8"/>
    <p:sldLayoutId id="2147483650" r:id="rId9"/>
    <p:sldLayoutId id="2147483661" r:id="rId10"/>
    <p:sldLayoutId id="2147483659" r:id="rId11"/>
    <p:sldLayoutId id="2147483660" r:id="rId12"/>
    <p:sldLayoutId id="2147483652" r:id="rId13"/>
    <p:sldLayoutId id="2147483653" r:id="rId14"/>
    <p:sldLayoutId id="2147483654" r:id="rId15"/>
    <p:sldLayoutId id="214748365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marR="0" indent="-339725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Pct val="75000"/>
        <a:buFont typeface="Wingdings" pitchFamily="2" charset="2"/>
        <a:buChar char="£"/>
        <a:tabLst/>
        <a:defRPr lang="en-US" sz="20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7388" marR="0" indent="-344488" algn="l" defTabSz="339725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Pct val="100000"/>
        <a:buFont typeface="Lucida Grande"/>
        <a:buChar char="–"/>
        <a:tabLst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7388" marR="0" indent="223838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Tx/>
        <a:buFont typeface="Arial"/>
        <a:buChar char="•"/>
        <a:tabLst/>
        <a:defRPr lang="en-US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44588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Tx/>
        <a:buFont typeface="Arial"/>
        <a:buChar char="–"/>
        <a:tabLst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73188" marR="0" indent="-2349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A535"/>
        </a:buClr>
        <a:buSzTx/>
        <a:buFont typeface="Arial"/>
        <a:buChar char="»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3320733"/>
            <a:ext cx="5652608" cy="1982787"/>
          </a:xfrm>
        </p:spPr>
        <p:txBody>
          <a:bodyPr/>
          <a:lstStyle/>
          <a:p>
            <a:r>
              <a:rPr lang="en-US" dirty="0" smtClean="0"/>
              <a:t>Member segmentation</a:t>
            </a:r>
            <a:br>
              <a:rPr lang="en-US" dirty="0" smtClean="0"/>
            </a:br>
            <a:r>
              <a:rPr lang="en-US" sz="2400" dirty="0" smtClean="0"/>
              <a:t>classification &amp; driving behavior prediction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Blake Abbenante</a:t>
            </a:r>
          </a:p>
          <a:p>
            <a:r>
              <a:rPr lang="en-US" dirty="0" smtClean="0"/>
              <a:t>4/11/16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2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revenue contribution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0008" y="5654336"/>
            <a:ext cx="6348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‘Best’ segment accounts for ~25% of monthly revenue with 4.25% of the membership base.  Small fluctuations in conversion or trips per member can have large revenue effects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89" y="1062702"/>
            <a:ext cx="6986622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revenue per reservation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7865" y="5319621"/>
            <a:ext cx="634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number of reservations a member takes in a six month period increases, the average revenue per reservation slowly declines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975994"/>
              </p:ext>
            </p:extLst>
          </p:nvPr>
        </p:nvGraphicFramePr>
        <p:xfrm>
          <a:off x="1457865" y="1100730"/>
          <a:ext cx="5715000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" y="4521235"/>
            <a:ext cx="8321761" cy="2017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9" y="2683825"/>
            <a:ext cx="8321761" cy="19226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conversion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19" y="915403"/>
            <a:ext cx="8321761" cy="18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- findings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Recency</a:t>
            </a:r>
            <a:r>
              <a:rPr lang="en-US" dirty="0" smtClean="0"/>
              <a:t> and Frequency are strongly correlated to current behavior</a:t>
            </a:r>
          </a:p>
          <a:p>
            <a:pPr marL="0" indent="0">
              <a:buNone/>
            </a:pPr>
            <a:r>
              <a:rPr lang="en-US" dirty="0" smtClean="0"/>
              <a:t>Monthly spend not as strong an indicator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Challenges</a:t>
            </a:r>
          </a:p>
          <a:p>
            <a:r>
              <a:rPr lang="en-US" dirty="0" smtClean="0"/>
              <a:t>Breakpoints were somewhat arbitrarily chosen</a:t>
            </a:r>
          </a:p>
          <a:p>
            <a:r>
              <a:rPr lang="en-US" dirty="0" smtClean="0"/>
              <a:t>Difficult for new and inactive members to move to ‘best’ member class quickly</a:t>
            </a:r>
          </a:p>
          <a:p>
            <a:r>
              <a:rPr lang="en-US" dirty="0" smtClean="0"/>
              <a:t>Similarly, moving the Frequency segment a slow process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FINDINGS/ASSUMPTIONS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r>
              <a:rPr lang="en-US" dirty="0" smtClean="0"/>
              <a:t>Breakpoints were somewhat arbitrarily chosen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we model out the incremental impact of these indicators?</a:t>
            </a:r>
          </a:p>
          <a:p>
            <a:r>
              <a:rPr lang="en-US" dirty="0" smtClean="0"/>
              <a:t>Difficult for new and inactive members to move to ‘best’ member class quickly</a:t>
            </a:r>
          </a:p>
          <a:p>
            <a:r>
              <a:rPr lang="en-US" dirty="0" smtClean="0"/>
              <a:t>Similarly, moving the Frequency segment a slow process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Will the distribution of members by probability be sufficiently stratified for us to target and measure impact?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a logistic model to choose predictors and understand impact.  Use this subset for subsequent ML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73" y="3362146"/>
            <a:ext cx="2797835" cy="20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</a:t>
            </a:r>
            <a:r>
              <a:rPr lang="en-US" dirty="0"/>
              <a:t>- FINDINGS/ASSUMPTIONS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r>
              <a:rPr lang="en-US" dirty="0" smtClean="0"/>
              <a:t>Average Revenue not a great indicator.  </a:t>
            </a:r>
          </a:p>
          <a:p>
            <a:r>
              <a:rPr lang="en-US" dirty="0" smtClean="0"/>
              <a:t>Leverage CP findings – members who take multiple type of reservations most likely to be high value</a:t>
            </a:r>
          </a:p>
          <a:p>
            <a:r>
              <a:rPr lang="en-US" dirty="0" smtClean="0"/>
              <a:t>Declining revenue per reservation – perceived value?  Can we capture that in the data somehow?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5" y="4133194"/>
            <a:ext cx="7107088" cy="22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2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VARIABLE SELECTION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49850"/>
              </p:ext>
            </p:extLst>
          </p:nvPr>
        </p:nvGraphicFramePr>
        <p:xfrm>
          <a:off x="1247953" y="1233099"/>
          <a:ext cx="648994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85"/>
                <a:gridCol w="1830958"/>
                <a:gridCol w="1595887"/>
                <a:gridCol w="144061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0" dirty="0" smtClean="0"/>
                        <a:t>Potential Predictor Variables</a:t>
                      </a:r>
                      <a:endParaRPr lang="en-US" b="0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Reservations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Web Res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App Res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Hourly Res</a:t>
                      </a:r>
                      <a:endParaRPr lang="en-US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Daily Res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Overnight Res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Web</a:t>
                      </a:r>
                      <a:r>
                        <a:rPr lang="en-US" b="0" i="0" baseline="0" dirty="0" smtClean="0"/>
                        <a:t> Res Share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App Res Share</a:t>
                      </a:r>
                      <a:endParaRPr lang="en-US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Hourly Res Share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Daily Res Share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Overnight Res</a:t>
                      </a:r>
                      <a:r>
                        <a:rPr lang="en-US" b="0" i="0" baseline="0" dirty="0" smtClean="0"/>
                        <a:t> Share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Hours</a:t>
                      </a:r>
                      <a:endParaRPr lang="en-US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Used Hours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Distance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Rev/Res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Utilization</a:t>
                      </a:r>
                      <a:endParaRPr lang="en-US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Membership</a:t>
                      </a:r>
                      <a:r>
                        <a:rPr lang="en-US" b="0" i="0" baseline="0" dirty="0" smtClean="0"/>
                        <a:t> Length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Last Rented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 smtClean="0"/>
                        <a:t>Zipfleet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Business Segment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Rate plan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Current Month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i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6835806" y="3568823"/>
            <a:ext cx="452761" cy="1482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6210" y="5033638"/>
            <a:ext cx="1889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Hours in car/total res hours</a:t>
            </a:r>
            <a:endParaRPr lang="en-US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322810" y="3165563"/>
            <a:ext cx="1489146" cy="1763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85576" y="3154129"/>
            <a:ext cx="452760" cy="1774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61282" y="3140812"/>
            <a:ext cx="933454" cy="178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1775" y="4984687"/>
            <a:ext cx="2726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How varied were the types of reservations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242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VARIABLE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Snapshot all members from July 2013 through March 2016, capturing their ‘current’ month usage behavior, and previous six months usage.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24.7 Million observations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 smtClean="0"/>
              <a:t>Hold out all February Data</a:t>
            </a:r>
          </a:p>
          <a:p>
            <a:r>
              <a:rPr lang="en-US" dirty="0" smtClean="0"/>
              <a:t>Hold out all March Data</a:t>
            </a:r>
          </a:p>
          <a:p>
            <a:r>
              <a:rPr lang="en-US" dirty="0" smtClean="0"/>
              <a:t>Twenty percent random sample of remaining observations (~4.5M)</a:t>
            </a:r>
          </a:p>
          <a:p>
            <a:r>
              <a:rPr lang="en-US" dirty="0" smtClean="0"/>
              <a:t>Split sample 75/25</a:t>
            </a:r>
          </a:p>
          <a:p>
            <a:r>
              <a:rPr lang="en-US" dirty="0" smtClean="0"/>
              <a:t>Use the 75% to train the model</a:t>
            </a:r>
          </a:p>
          <a:p>
            <a:r>
              <a:rPr lang="en-US" dirty="0" smtClean="0"/>
              <a:t>Test against 25% holdout</a:t>
            </a:r>
          </a:p>
          <a:p>
            <a:r>
              <a:rPr lang="en-US" dirty="0" smtClean="0"/>
              <a:t>Test against February</a:t>
            </a:r>
          </a:p>
          <a:p>
            <a:r>
              <a:rPr lang="en-US" dirty="0" smtClean="0"/>
              <a:t>Test against March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VARIABLE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1509"/>
              </p:ext>
            </p:extLst>
          </p:nvPr>
        </p:nvGraphicFramePr>
        <p:xfrm>
          <a:off x="1247953" y="1233099"/>
          <a:ext cx="648994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85"/>
                <a:gridCol w="1830958"/>
                <a:gridCol w="1595887"/>
                <a:gridCol w="144061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Potential Predictor Variables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Reservations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Hourly 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Daily Res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Overnight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Web</a:t>
                      </a:r>
                      <a:r>
                        <a:rPr lang="en-US" b="1" i="1" baseline="0" dirty="0" smtClean="0"/>
                        <a:t> Res Share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App Res Share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Hourly Res Share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Daily Res Share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Overnight Res</a:t>
                      </a:r>
                      <a:r>
                        <a:rPr lang="en-US" b="1" i="1" baseline="0" dirty="0" smtClean="0"/>
                        <a:t> Share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Hours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Used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Distance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Rev/Res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Utilization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Membership</a:t>
                      </a:r>
                      <a:r>
                        <a:rPr lang="en-US" b="1" i="1" baseline="0" dirty="0" smtClean="0"/>
                        <a:t> Length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Last Rented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/>
                        <a:t>Zipfleet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Business Segment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Rate plan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Current Month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47953" y="4779035"/>
            <a:ext cx="6489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‘base</a:t>
            </a:r>
            <a:r>
              <a:rPr lang="en-US" dirty="0"/>
              <a:t>’ case is </a:t>
            </a:r>
            <a:r>
              <a:rPr lang="en-US" dirty="0" smtClean="0"/>
              <a:t>likelihood of a Philadelphia Member on the Annual </a:t>
            </a:r>
            <a:r>
              <a:rPr lang="en-US" dirty="0"/>
              <a:t>Plan </a:t>
            </a:r>
            <a:r>
              <a:rPr lang="en-US" dirty="0" smtClean="0"/>
              <a:t>with no reservations in the previous 6 months to make a reservation in July.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– notable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23" y="1084054"/>
            <a:ext cx="2005376" cy="200537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20079"/>
              </p:ext>
            </p:extLst>
          </p:nvPr>
        </p:nvGraphicFramePr>
        <p:xfrm>
          <a:off x="324599" y="3730915"/>
          <a:ext cx="609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039"/>
                <a:gridCol w="1671961"/>
              </a:tblGrid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 PREDICTORS*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ODDS RATIO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Reservation</a:t>
                      </a:r>
                      <a:r>
                        <a:rPr lang="en-US" sz="1400" baseline="0" dirty="0" smtClean="0"/>
                        <a:t> last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1222%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Reservation 2 months prior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477%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Monthly Rate Plan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Daily Res Share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-8.2%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</a:t>
                      </a:r>
                      <a:r>
                        <a:rPr lang="en-US" sz="1400" baseline="0" dirty="0" smtClean="0"/>
                        <a:t> of Reservations made through App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10.9%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% of Reservations made through Web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5.2%</a:t>
                      </a:r>
                      <a:endParaRPr lang="en-US" sz="1400" dirty="0"/>
                    </a:p>
                  </a:txBody>
                  <a:tcPr/>
                </a:tc>
              </a:tr>
              <a:tr h="2848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Revenue/Reservation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423" y="6392173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*Full list available in appendix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24599" y="875457"/>
            <a:ext cx="635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Did Reserve? = -2.943 + (Reservations * 0.07708) +(Daily_Reservations * 0.01786) +(Web_Res_Share * 0.05044) +(App_Res_Share * 0.1037) +(Daily_Res_Share * -0.08512) +(Overnight_Res_Share * 0.00743) +(Rented_Hours * 0.0005669) +(Distance_Driven * 0.0001096) +(RevPerRes * -0.001933) +(MONTHS.TO.CURRENT * -0.001228) +(Last_Rent1 * 2.582) +(Last_Rent2 * 1.752) +(Last_Rent3 * 1.382) +(Last_Rent4 * 1.14) +(Last_Rent5 * 0.9136) +(Last_Rent6 * 0.7961) +(ZIPFLEETatlanta_region * -0.1941) +(ZIPFLEETaustin_region * -0.3264) +(ZIPFLEETbaltimore_region * 0.02868) +(ZIPFLEETboston_region * 0.01851) +(ZIPFLEETchicago_region * 0.02291) +(ZIPFLEETcountry_ca_agencies * -5.551) +(ZIPFLEETcountry_us_agencies * -0.1368) +(ZIPFLEETcountry_us_airports * -0.5852) +(ZIPFLEETdallas_region * -0.07629) +(ZIPFLEETdc_region * -0.06626) +(ZIPFLEETdenver_region * -0.2667) +(ZIPFLEETdetroit_region * 0.03958) +(ZIPFLEETfleet_canada_template * -5.599) +(ZIPFLEETfleet_montreal_qc * -5.555) +(ZIPFLEETfleet_old_flexcar_denver * -5.522) +(ZIPFLEEThawaii_region * 0.7026) +(ZIPFLEEThouston_region * -0.1486) +(ZIPFLEETlos_angeles_region * -0.2434) +(ZIPFLEETmiami_region * -0.1849) +(ZIPFLEETmilwaukee_region * -0.04614) +(ZIPFLEETminneapolis_region * -0.1404) +(ZIPFLEETny_region * 0.00669) +(ZIPFLEETpittsburgh_region * -0.1394) +(ZIPFLEETportland_region * -0.1008) +(ZIPFLEETprovidence_region * -0.07983) +(ZIPFLEETsacramento_region * -0.1381) +(ZIPFLEETsan_diego_region * -0.1847) +(ZIPFLEETsanfrancisco_region * -0.03813) +(ZIPFLEETseattle_region * -0.06887) +(ZIPFLEETtoronto_region * 0.08688) +(ZIPFLEETvancouver_region * -0.01278) +(BUSINESS.SEGMENTBusiness * -0.07019) +(BUSINESS.SEGMENTCollegiate * -0.03268) +(RATEPLANbimonthly * 0.04964) +(RATEPLANmonthly * 0.1188) +(CurrentMonth01 * -0.09764) +(CurrentMonth02 * -0.08711) +(CurrentMonth03 * 0.08477) +(CurrentMonth04 * 0.09282) +(CurrentMonth05 * 0.2215) +(CurrentMonth06 * -0.01787) +(CurrentMonth08 * 0.119) +(CurrentMonth09 * -0.008868) +(CurrentMonth10 * 0.03289) +(CurrentMonth11 * -0.01483) +(CurrentMonth12 * -0.07934)</a:t>
            </a:r>
          </a:p>
        </p:txBody>
      </p:sp>
    </p:spTree>
    <p:extLst>
      <p:ext uri="{BB962C8B-B14F-4D97-AF65-F5344CB8AC3E}">
        <p14:creationId xmlns:p14="http://schemas.microsoft.com/office/powerpoint/2010/main" val="4457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GOAL: </a:t>
            </a:r>
          </a:p>
          <a:p>
            <a:pPr marL="0" indent="0">
              <a:buNone/>
            </a:pPr>
            <a:r>
              <a:rPr lang="en-US" dirty="0" smtClean="0"/>
              <a:t>Create repeatable (automated) process for segmenting North American Zipcar Members that will allow marketing: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Target subgroups of the member base 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Judge the effectiveness of the marketing efforts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HOW:</a:t>
            </a:r>
          </a:p>
          <a:p>
            <a:pPr marL="0" indent="0">
              <a:buNone/>
            </a:pPr>
            <a:r>
              <a:rPr lang="en-US" dirty="0" smtClean="0"/>
              <a:t>Identify the factors that are key indicators to a member’s future behavior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Understand the likelihood of a given member to drive in a predetermined timeframe.</a:t>
            </a:r>
          </a:p>
          <a:p>
            <a:pPr marL="1031875" lvl="2" indent="-4572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Understand the number of trips a given member is likely to take in a predetermined timeframe.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17786"/>
              </p:ext>
            </p:extLst>
          </p:nvPr>
        </p:nvGraphicFramePr>
        <p:xfrm>
          <a:off x="585423" y="1212347"/>
          <a:ext cx="5975175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993"/>
                <a:gridCol w="1976627"/>
                <a:gridCol w="18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879,764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131,366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39,462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89,727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0717" y="2342623"/>
            <a:ext cx="508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85% Overall Accuracy</a:t>
            </a:r>
          </a:p>
          <a:p>
            <a:r>
              <a:rPr lang="en-US" sz="1200" dirty="0" smtClean="0"/>
              <a:t>40% True Positive Rate</a:t>
            </a:r>
          </a:p>
          <a:p>
            <a:r>
              <a:rPr lang="en-US" sz="1200" dirty="0" smtClean="0"/>
              <a:t>95% True Negative Rate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28304"/>
              </p:ext>
            </p:extLst>
          </p:nvPr>
        </p:nvGraphicFramePr>
        <p:xfrm>
          <a:off x="2456687" y="3006710"/>
          <a:ext cx="5975175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993"/>
                <a:gridCol w="1976627"/>
                <a:gridCol w="18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660,770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80,096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20,263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48,631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1981" y="4136986"/>
            <a:ext cx="508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88% Overall Accuracy</a:t>
            </a:r>
          </a:p>
          <a:p>
            <a:r>
              <a:rPr lang="en-US" sz="1200" dirty="0" smtClean="0"/>
              <a:t>38% True Positive Rate</a:t>
            </a:r>
          </a:p>
          <a:p>
            <a:r>
              <a:rPr lang="en-US" sz="1200" dirty="0" smtClean="0"/>
              <a:t>97% True Negative Rate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94424"/>
              </p:ext>
            </p:extLst>
          </p:nvPr>
        </p:nvGraphicFramePr>
        <p:xfrm>
          <a:off x="610129" y="4732271"/>
          <a:ext cx="5975175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993"/>
                <a:gridCol w="1976627"/>
                <a:gridCol w="18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614,223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67,604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29,259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60,577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5423" y="5862547"/>
            <a:ext cx="508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87% Overall Accuracy</a:t>
            </a:r>
          </a:p>
          <a:p>
            <a:r>
              <a:rPr lang="en-US" sz="1200" dirty="0" smtClean="0"/>
              <a:t>47% True Positive Rate</a:t>
            </a:r>
          </a:p>
          <a:p>
            <a:r>
              <a:rPr lang="en-US" sz="1200" dirty="0" smtClean="0"/>
              <a:t>95% True Negative Rate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812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47475"/>
              </p:ext>
            </p:extLst>
          </p:nvPr>
        </p:nvGraphicFramePr>
        <p:xfrm>
          <a:off x="670888" y="1577887"/>
          <a:ext cx="5975175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993"/>
                <a:gridCol w="1976627"/>
                <a:gridCol w="1846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 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 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No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585,033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50,529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Predicted 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58,449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77,652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182" y="2708163"/>
            <a:ext cx="508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86% Overall Accuracy</a:t>
            </a:r>
          </a:p>
          <a:p>
            <a:r>
              <a:rPr lang="en-US" sz="1200" dirty="0" smtClean="0"/>
              <a:t>61% True Positive Rate</a:t>
            </a:r>
          </a:p>
          <a:p>
            <a:r>
              <a:rPr lang="en-US" sz="1200" dirty="0" smtClean="0"/>
              <a:t>91% True Negative Rate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60717" y="1063679"/>
            <a:ext cx="634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we lower the ‘Success’ Threshold from 50% to 40%?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25" y="3372250"/>
            <a:ext cx="3035508" cy="28591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887" y="3965559"/>
            <a:ext cx="3590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the ROC curve above to determine breakpoints for segmenting users.  In the </a:t>
            </a:r>
            <a:r>
              <a:rPr lang="en-US" dirty="0" smtClean="0"/>
              <a:t>following </a:t>
            </a:r>
            <a:r>
              <a:rPr lang="en-US" dirty="0" smtClean="0"/>
              <a:t>example, four segments have been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– march detail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25836" y="856870"/>
            <a:ext cx="3254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members are given a score of 0 to 1 that represents their predicted likelihood to make a reservation that month.  The table below shows a four-tiered segmentation plan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89613"/>
              </p:ext>
            </p:extLst>
          </p:nvPr>
        </p:nvGraphicFramePr>
        <p:xfrm>
          <a:off x="849297" y="4296008"/>
          <a:ext cx="66257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140"/>
                <a:gridCol w="1270099"/>
                <a:gridCol w="1380181"/>
                <a:gridCol w="1325140"/>
                <a:gridCol w="13251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Segment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Criteria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Reserving Members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Conversion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.080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19,967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16,803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 .040 and &lt;.080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116,134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60,849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&gt;</a:t>
                      </a:r>
                      <a:r>
                        <a:rPr lang="en-US" sz="1400" baseline="0" dirty="0" smtClean="0"/>
                        <a:t> .020 and &lt; .040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132,363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22,627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 .020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549,464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27,902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5.1%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03112"/>
            <a:ext cx="2667000" cy="111442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563122" y="4117537"/>
            <a:ext cx="1456678" cy="1151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68283" y="4117537"/>
            <a:ext cx="1456678" cy="1151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94" y="940471"/>
            <a:ext cx="3429153" cy="31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-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717" y="1408565"/>
            <a:ext cx="76688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segmentation strategy presents the ability to dynamically define segments to dial in or broadly approach groups of members.</a:t>
            </a:r>
          </a:p>
          <a:p>
            <a:endParaRPr lang="en-US" dirty="0"/>
          </a:p>
          <a:p>
            <a:r>
              <a:rPr lang="en-US" dirty="0"/>
              <a:t>Generally we need to maintain at the ‘Best’ </a:t>
            </a:r>
            <a:r>
              <a:rPr lang="en-US" dirty="0" smtClean="0"/>
              <a:t>segment</a:t>
            </a:r>
          </a:p>
          <a:p>
            <a:r>
              <a:rPr lang="en-US" dirty="0" smtClean="0"/>
              <a:t>The </a:t>
            </a:r>
            <a:r>
              <a:rPr lang="en-US" dirty="0"/>
              <a:t>‘Good’ segment provides many opportunities to gain incremental </a:t>
            </a:r>
            <a:r>
              <a:rPr lang="en-US" dirty="0" smtClean="0"/>
              <a:t>conversions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637" y="4174629"/>
            <a:ext cx="1381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PREDICTION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717" y="1408565"/>
            <a:ext cx="76688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can have some success predicting whether members will drive or not, can we predict how many reservations they will actually make?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Same approach, create a linear regression model targeting monthly reservations (vs. a logistic regression)</a:t>
            </a:r>
          </a:p>
          <a:p>
            <a:endParaRPr lang="en-US" dirty="0"/>
          </a:p>
          <a:p>
            <a:r>
              <a:rPr lang="en-US" dirty="0" smtClean="0"/>
              <a:t>In the aggregate, results are promising: February within 9.8% of actual reservations (372,284* actual vs. 335,261 predicted)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00" dirty="0" smtClean="0"/>
              <a:t>*Historical Overview shows 382K total reservations, 329 reservations for February. Currently investigating the variances between these numbers.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0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MODEL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717" y="1408565"/>
            <a:ext cx="766888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Aggregate results are positive, but how did the model perform at the individual level?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 are a little misleading; driven by high number of 0 reserving members.  How did we do on members making more than 1 reservation?</a:t>
            </a:r>
          </a:p>
          <a:p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1072"/>
              </p:ext>
            </p:extLst>
          </p:nvPr>
        </p:nvGraphicFramePr>
        <p:xfrm>
          <a:off x="627355" y="200429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398"/>
                <a:gridCol w="2556769"/>
                <a:gridCol w="1245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706,727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769,730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801,504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10455"/>
              </p:ext>
            </p:extLst>
          </p:nvPr>
        </p:nvGraphicFramePr>
        <p:xfrm>
          <a:off x="627355" y="426957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398"/>
                <a:gridCol w="2556769"/>
                <a:gridCol w="12458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 Within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Members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19,623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46,046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68,420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 MODEL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78" y="1302070"/>
            <a:ext cx="6596444" cy="2206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26" y="3936216"/>
            <a:ext cx="6590347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1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13117" y="1093518"/>
            <a:ext cx="8229600" cy="5451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39725" marR="0" indent="-3397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75000"/>
              <a:buFont typeface="Wingdings" pitchFamily="2" charset="2"/>
              <a:buChar char="£"/>
              <a:tabLst/>
              <a:defRPr lang="en-US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marR="0" indent="-354013" algn="l" defTabSz="3397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100000"/>
              <a:buFont typeface="Lucida Grande"/>
              <a:buChar char="–"/>
              <a:tabLst/>
              <a:def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•"/>
              <a:tabLst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38" marR="0" indent="-2365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–"/>
              <a:tabLst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»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 out additional models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GBM</a:t>
            </a:r>
          </a:p>
          <a:p>
            <a:pPr lvl="1"/>
            <a:r>
              <a:rPr lang="en-US" dirty="0" smtClean="0"/>
              <a:t>Neural Net</a:t>
            </a:r>
          </a:p>
          <a:p>
            <a:pPr lvl="1"/>
            <a:r>
              <a:rPr lang="en-US" dirty="0" smtClean="0"/>
              <a:t>Naïve Bayes</a:t>
            </a:r>
          </a:p>
          <a:p>
            <a:r>
              <a:rPr lang="en-US" dirty="0" smtClean="0"/>
              <a:t>Resolve discrepancies in reservation totals</a:t>
            </a:r>
          </a:p>
          <a:p>
            <a:r>
              <a:rPr lang="en-US" dirty="0" smtClean="0"/>
              <a:t>Research additional predictor variables</a:t>
            </a:r>
          </a:p>
          <a:p>
            <a:pPr lvl="1"/>
            <a:r>
              <a:rPr lang="en-US" dirty="0"/>
              <a:t>time to first drive</a:t>
            </a:r>
          </a:p>
          <a:p>
            <a:pPr lvl="1"/>
            <a:r>
              <a:rPr lang="en-US" dirty="0"/>
              <a:t>cancellations</a:t>
            </a:r>
          </a:p>
          <a:p>
            <a:pPr lvl="1"/>
            <a:r>
              <a:rPr lang="en-US" dirty="0"/>
              <a:t>tickets</a:t>
            </a:r>
          </a:p>
          <a:p>
            <a:pPr lvl="1"/>
            <a:r>
              <a:rPr lang="en-US" dirty="0" err="1"/>
              <a:t>nps</a:t>
            </a:r>
            <a:endParaRPr lang="en-US" dirty="0"/>
          </a:p>
          <a:p>
            <a:pPr lvl="1"/>
            <a:r>
              <a:rPr lang="en-US" dirty="0"/>
              <a:t>fuel </a:t>
            </a:r>
            <a:r>
              <a:rPr lang="en-US" dirty="0" err="1"/>
              <a:t>fillups</a:t>
            </a:r>
            <a:endParaRPr lang="en-US" dirty="0"/>
          </a:p>
          <a:p>
            <a:pPr lvl="1"/>
            <a:r>
              <a:rPr lang="en-US" dirty="0"/>
              <a:t>renewal date/time to renewal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 smtClean="0"/>
              <a:t>social*</a:t>
            </a:r>
            <a:endParaRPr lang="en-US" dirty="0"/>
          </a:p>
          <a:p>
            <a:pPr lvl="1"/>
            <a:r>
              <a:rPr lang="en-US" dirty="0"/>
              <a:t>app/web usage</a:t>
            </a:r>
            <a:r>
              <a:rPr lang="en-US" dirty="0" smtClean="0"/>
              <a:t>*</a:t>
            </a:r>
          </a:p>
          <a:p>
            <a:r>
              <a:rPr lang="en-US" dirty="0" smtClean="0"/>
              <a:t>Figure out how to productionize (automate and deploy)</a:t>
            </a:r>
          </a:p>
        </p:txBody>
      </p:sp>
    </p:spTree>
    <p:extLst>
      <p:ext uri="{BB962C8B-B14F-4D97-AF65-F5344CB8AC3E}">
        <p14:creationId xmlns:p14="http://schemas.microsoft.com/office/powerpoint/2010/main" val="13459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13117" y="1093518"/>
            <a:ext cx="8229600" cy="545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25" marR="0" indent="-3397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75000"/>
              <a:buFont typeface="Wingdings" pitchFamily="2" charset="2"/>
              <a:buChar char="£"/>
              <a:tabLst/>
              <a:defRPr lang="en-US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marR="0" indent="-354013" algn="l" defTabSz="3397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100000"/>
              <a:buFont typeface="Lucida Grande"/>
              <a:buChar char="–"/>
              <a:tabLst/>
              <a:def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•"/>
              <a:tabLst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38" marR="0" indent="-2365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–"/>
              <a:tabLst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»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How do all three segmentation strategies work together? (CP/RFM/Probability)</a:t>
            </a:r>
          </a:p>
          <a:p>
            <a:r>
              <a:rPr lang="en-US" dirty="0" smtClean="0"/>
              <a:t>Observe</a:t>
            </a:r>
          </a:p>
          <a:p>
            <a:pPr lvl="1"/>
            <a:r>
              <a:rPr lang="en-US" dirty="0" smtClean="0"/>
              <a:t>Do predictions themselves become a meta-layer for classification?  Do certain members repeatedly behave against/with class?  Are certain members unpredictable?</a:t>
            </a:r>
          </a:p>
          <a:p>
            <a:r>
              <a:rPr lang="en-US" dirty="0" smtClean="0"/>
              <a:t>Re-factor</a:t>
            </a:r>
          </a:p>
          <a:p>
            <a:pPr lvl="1"/>
            <a:r>
              <a:rPr lang="en-US" dirty="0" smtClean="0"/>
              <a:t>Use domain expertise to identify commonalities amongst miscast (both positive and negative) members and provide additional specification to the modeling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6949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13117" y="1093518"/>
            <a:ext cx="8229600" cy="545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25" marR="0" indent="-3397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75000"/>
              <a:buFont typeface="Wingdings" pitchFamily="2" charset="2"/>
              <a:buChar char="£"/>
              <a:tabLst/>
              <a:defRPr lang="en-US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marR="0" indent="-354013" algn="l" defTabSz="3397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100000"/>
              <a:buFont typeface="Lucida Grande"/>
              <a:buChar char="–"/>
              <a:tabLst/>
              <a:def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•"/>
              <a:tabLst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38" marR="0" indent="-2365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–"/>
              <a:tabLst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»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Question/Comments?</a:t>
            </a:r>
          </a:p>
        </p:txBody>
      </p:sp>
    </p:spTree>
    <p:extLst>
      <p:ext uri="{BB962C8B-B14F-4D97-AF65-F5344CB8AC3E}">
        <p14:creationId xmlns:p14="http://schemas.microsoft.com/office/powerpoint/2010/main" val="6862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Validate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A: LOGISTIC MODEL COEFFICIENTS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Coefficients: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Estimate</a:t>
            </a:r>
            <a:r>
              <a:rPr lang="en-US" dirty="0"/>
              <a:t>	Std. Error	z value	</a:t>
            </a:r>
            <a:r>
              <a:rPr lang="en-US" dirty="0" err="1"/>
              <a:t>Pr</a:t>
            </a:r>
            <a:r>
              <a:rPr lang="en-US" dirty="0"/>
              <a:t>(&gt;|z|)	Odds Ratio</a:t>
            </a:r>
          </a:p>
          <a:p>
            <a:pPr marL="0" indent="0">
              <a:buNone/>
            </a:pPr>
            <a:r>
              <a:rPr lang="en-US" dirty="0"/>
              <a:t>(Intercept)	</a:t>
            </a:r>
            <a:r>
              <a:rPr lang="en-US" dirty="0" smtClean="0"/>
              <a:t>	-</a:t>
            </a:r>
            <a:r>
              <a:rPr lang="en-US" dirty="0"/>
              <a:t>2.943	0.012	-250.915	&lt; 2e-16	</a:t>
            </a:r>
          </a:p>
          <a:p>
            <a:pPr marL="0" indent="0">
              <a:buNone/>
            </a:pPr>
            <a:r>
              <a:rPr lang="en-US" dirty="0"/>
              <a:t>Reservations	</a:t>
            </a:r>
            <a:r>
              <a:rPr lang="en-US" dirty="0" smtClean="0"/>
              <a:t>	0.077</a:t>
            </a:r>
            <a:r>
              <a:rPr lang="en-US" dirty="0"/>
              <a:t>	0.000	160.56	&lt; 2e-16	8.0%</a:t>
            </a:r>
          </a:p>
          <a:p>
            <a:pPr marL="0" indent="0">
              <a:buNone/>
            </a:pPr>
            <a:r>
              <a:rPr lang="en-US" dirty="0"/>
              <a:t>Daily_Reservations	0.018	0.002	8.067	7.22E-16	1.8%</a:t>
            </a:r>
          </a:p>
          <a:p>
            <a:pPr marL="0" indent="0">
              <a:buNone/>
            </a:pPr>
            <a:r>
              <a:rPr lang="en-US" dirty="0"/>
              <a:t>Web_Res_Share	0.050	0.007	7.517	5.62E-14	5.2%</a:t>
            </a:r>
          </a:p>
          <a:p>
            <a:pPr marL="0" indent="0">
              <a:buNone/>
            </a:pPr>
            <a:r>
              <a:rPr lang="en-US" dirty="0"/>
              <a:t>App_Res_Share	0.104	0.007	15.166	&lt; 2e-16	10.9%</a:t>
            </a:r>
          </a:p>
          <a:p>
            <a:pPr marL="0" indent="0">
              <a:buNone/>
            </a:pPr>
            <a:r>
              <a:rPr lang="en-US" dirty="0"/>
              <a:t>Daily_Res_Share	-0.085	0.010	-8.769	&lt; 2e-16	-8.2%</a:t>
            </a:r>
          </a:p>
          <a:p>
            <a:pPr marL="0" indent="0">
              <a:buNone/>
            </a:pPr>
            <a:r>
              <a:rPr lang="en-US" dirty="0"/>
              <a:t>Overnight_Res_Share	0.007	0.014	0.545	0.585518	0.7%</a:t>
            </a:r>
          </a:p>
          <a:p>
            <a:pPr marL="0" indent="0">
              <a:buNone/>
            </a:pPr>
            <a:r>
              <a:rPr lang="en-US" dirty="0"/>
              <a:t>Rented_Hours	</a:t>
            </a:r>
            <a:r>
              <a:rPr lang="en-US" dirty="0" smtClean="0"/>
              <a:t>	0.001</a:t>
            </a:r>
            <a:r>
              <a:rPr lang="en-US" dirty="0"/>
              <a:t>	0.000	8.079	6.52E-16	0.1%</a:t>
            </a:r>
          </a:p>
          <a:p>
            <a:pPr marL="0" indent="0">
              <a:buNone/>
            </a:pPr>
            <a:r>
              <a:rPr lang="en-US" dirty="0"/>
              <a:t>Distance_Driven	0.000	0.000	11.811	&lt; 2e-16	0.0%</a:t>
            </a:r>
          </a:p>
          <a:p>
            <a:pPr marL="0" indent="0">
              <a:buNone/>
            </a:pPr>
            <a:r>
              <a:rPr lang="en-US" dirty="0"/>
              <a:t>RevPerRes	</a:t>
            </a:r>
            <a:r>
              <a:rPr lang="en-US" dirty="0" smtClean="0"/>
              <a:t>	-</a:t>
            </a:r>
            <a:r>
              <a:rPr lang="en-US" dirty="0"/>
              <a:t>0.002	0.000	-36.688	&lt; 2e-16	-0.2%</a:t>
            </a:r>
          </a:p>
          <a:p>
            <a:pPr marL="0" indent="0">
              <a:buNone/>
            </a:pPr>
            <a:r>
              <a:rPr lang="en-US" dirty="0"/>
              <a:t>MONTHS.TO.CURRENT	-0.001	0.000	-20.013	&lt; 2e-16	-0.1%</a:t>
            </a:r>
          </a:p>
          <a:p>
            <a:pPr marL="0" indent="0">
              <a:buNone/>
            </a:pPr>
            <a:r>
              <a:rPr lang="en-US" dirty="0"/>
              <a:t>Last_Rent1	</a:t>
            </a:r>
            <a:r>
              <a:rPr lang="en-US" dirty="0" smtClean="0"/>
              <a:t>	2.582</a:t>
            </a:r>
            <a:r>
              <a:rPr lang="en-US" dirty="0"/>
              <a:t>	0.008	338.115	&lt; 2e-16	1222%</a:t>
            </a:r>
          </a:p>
          <a:p>
            <a:pPr marL="0" indent="0">
              <a:buNone/>
            </a:pPr>
            <a:r>
              <a:rPr lang="en-US" dirty="0"/>
              <a:t>Last_Rent2	</a:t>
            </a:r>
            <a:r>
              <a:rPr lang="en-US" dirty="0" smtClean="0"/>
              <a:t>	1.752</a:t>
            </a:r>
            <a:r>
              <a:rPr lang="en-US" dirty="0"/>
              <a:t>	0.008	216.338	&lt; 2e-16	477%</a:t>
            </a:r>
          </a:p>
          <a:p>
            <a:pPr marL="0" indent="0">
              <a:buNone/>
            </a:pPr>
            <a:r>
              <a:rPr lang="en-US" dirty="0"/>
              <a:t>Last_Rent3	</a:t>
            </a:r>
            <a:r>
              <a:rPr lang="en-US" dirty="0" smtClean="0"/>
              <a:t>	1.382</a:t>
            </a:r>
            <a:r>
              <a:rPr lang="en-US" dirty="0"/>
              <a:t>	0.009	156.48	&lt; 2e-16	298%</a:t>
            </a:r>
          </a:p>
          <a:p>
            <a:pPr marL="0" indent="0">
              <a:buNone/>
            </a:pPr>
            <a:r>
              <a:rPr lang="en-US" dirty="0"/>
              <a:t>Last_Rent4	</a:t>
            </a:r>
            <a:r>
              <a:rPr lang="en-US" dirty="0" smtClean="0"/>
              <a:t>	1.140</a:t>
            </a:r>
            <a:r>
              <a:rPr lang="en-US" dirty="0"/>
              <a:t>	0.010	117.645	&lt; 2e-16	213%</a:t>
            </a:r>
          </a:p>
          <a:p>
            <a:pPr marL="0" indent="0">
              <a:buNone/>
            </a:pPr>
            <a:r>
              <a:rPr lang="en-US" dirty="0"/>
              <a:t>Last_Rent5	</a:t>
            </a:r>
            <a:r>
              <a:rPr lang="en-US" dirty="0" smtClean="0"/>
              <a:t>	0.914</a:t>
            </a:r>
            <a:r>
              <a:rPr lang="en-US" dirty="0"/>
              <a:t>	0.011	84.867	&lt; 2e-16	149%</a:t>
            </a:r>
          </a:p>
          <a:p>
            <a:pPr marL="0" indent="0">
              <a:buNone/>
            </a:pPr>
            <a:r>
              <a:rPr lang="en-US" dirty="0"/>
              <a:t>Last_Rent6	</a:t>
            </a:r>
            <a:r>
              <a:rPr lang="en-US" dirty="0" smtClean="0"/>
              <a:t>	0.796</a:t>
            </a:r>
            <a:r>
              <a:rPr lang="en-US" dirty="0"/>
              <a:t>	0.012	67.312	&lt; 2e-16	122%</a:t>
            </a:r>
          </a:p>
          <a:p>
            <a:pPr marL="0" indent="0">
              <a:buNone/>
            </a:pPr>
            <a:r>
              <a:rPr lang="en-US" dirty="0"/>
              <a:t>ZIPFLEETatlanta_region	-0.194	0.019	-10.395	&lt; 2e-16	-18%</a:t>
            </a:r>
          </a:p>
          <a:p>
            <a:pPr marL="0" indent="0">
              <a:buNone/>
            </a:pPr>
            <a:r>
              <a:rPr lang="en-US" dirty="0"/>
              <a:t>ZIPFLEETaustin_region	-0.326	0.029	-11.182	&lt; 2e-16	-28%</a:t>
            </a:r>
          </a:p>
          <a:p>
            <a:pPr marL="0" indent="0">
              <a:buNone/>
            </a:pPr>
            <a:r>
              <a:rPr lang="en-US" dirty="0"/>
              <a:t>ZIPFLEETbaltimore_region	0.029	0.017	1.731	0.083368	3%</a:t>
            </a:r>
          </a:p>
          <a:p>
            <a:pPr marL="0" indent="0">
              <a:buNone/>
            </a:pPr>
            <a:r>
              <a:rPr lang="en-US" dirty="0"/>
              <a:t>ZIPFLEETboston_region	0.019	0.011	1.711	0.08717	2%</a:t>
            </a:r>
          </a:p>
          <a:p>
            <a:pPr marL="0" indent="0">
              <a:buNone/>
            </a:pPr>
            <a:r>
              <a:rPr lang="en-US" dirty="0"/>
              <a:t>ZIPFLEETchicago_region	0.023	0.011	1.995	0.046092	2%</a:t>
            </a:r>
          </a:p>
          <a:p>
            <a:pPr marL="0" indent="0">
              <a:buNone/>
            </a:pPr>
            <a:r>
              <a:rPr lang="en-US" dirty="0"/>
              <a:t>ZIPFLEETcountry_ca_agencies	-5.551	17.940	-0.309	0.756969	-100%</a:t>
            </a:r>
          </a:p>
          <a:p>
            <a:pPr marL="0" indent="0">
              <a:buNone/>
            </a:pPr>
            <a:r>
              <a:rPr lang="en-US" dirty="0"/>
              <a:t>ZIPFLEETcountry_us_agencies	-0.137	0.011	-11.952	&lt; 2e-16	-13%</a:t>
            </a:r>
          </a:p>
          <a:p>
            <a:pPr marL="0" indent="0">
              <a:buNone/>
            </a:pPr>
            <a:r>
              <a:rPr lang="en-US" dirty="0"/>
              <a:t>ZIPFLEETcountry_us_airports	-0.585	0.095	-6.19	6.03E-10	-44%</a:t>
            </a:r>
          </a:p>
          <a:p>
            <a:pPr marL="0" indent="0">
              <a:buNone/>
            </a:pPr>
            <a:r>
              <a:rPr lang="en-US" dirty="0"/>
              <a:t>ZIPFLEETdallas_region	-0.076	0.029	-2.603	0.009247	-7%</a:t>
            </a:r>
          </a:p>
          <a:p>
            <a:pPr marL="0" indent="0">
              <a:buNone/>
            </a:pPr>
            <a:r>
              <a:rPr lang="en-US" dirty="0"/>
              <a:t>ZIPFLEETdc_region	-0.066	0.011	-5.878	4.16E-09	-6%</a:t>
            </a:r>
          </a:p>
          <a:p>
            <a:pPr marL="0" indent="0">
              <a:buNone/>
            </a:pPr>
            <a:r>
              <a:rPr lang="en-US" dirty="0"/>
              <a:t>ZIPFLEETdenver_region	-0.267	0.046	-5.813	6.13E-09	-23%</a:t>
            </a:r>
          </a:p>
          <a:p>
            <a:pPr marL="0" indent="0">
              <a:buNone/>
            </a:pPr>
            <a:r>
              <a:rPr lang="en-US" dirty="0"/>
              <a:t>ZIPFLEETdetroit_region	0.040	0.037	1.057	0.290539	4%</a:t>
            </a:r>
          </a:p>
          <a:p>
            <a:pPr marL="0" indent="0">
              <a:buNone/>
            </a:pPr>
            <a:r>
              <a:rPr lang="en-US" dirty="0" err="1" smtClean="0"/>
              <a:t>ZIPFLEETfleet_canada_temp</a:t>
            </a:r>
            <a:r>
              <a:rPr lang="en-US" dirty="0"/>
              <a:t>	-5.599	43.950	-0.127	0.898634	-100%</a:t>
            </a:r>
          </a:p>
          <a:p>
            <a:pPr marL="0" indent="0">
              <a:buNone/>
            </a:pPr>
            <a:r>
              <a:rPr lang="en-US" dirty="0"/>
              <a:t>ZIPFLEETfleet_montreal_qc	-5.555	19.650	-0.283	0.777391	-100%</a:t>
            </a:r>
          </a:p>
          <a:p>
            <a:pPr marL="0" indent="0">
              <a:buNone/>
            </a:pPr>
            <a:r>
              <a:rPr lang="en-US" dirty="0" err="1" smtClean="0"/>
              <a:t>ZIPFLEETfleet_old_flexcar_den</a:t>
            </a:r>
            <a:r>
              <a:rPr lang="en-US" dirty="0"/>
              <a:t>	-5.522	31.070	-0.178	0.858947	-100%</a:t>
            </a:r>
          </a:p>
          <a:p>
            <a:pPr marL="0" indent="0">
              <a:buNone/>
            </a:pPr>
            <a:r>
              <a:rPr lang="en-US" dirty="0"/>
              <a:t>ZIPFLEEThawaii_region	0.703	0.405	1.736	0.082577	102%</a:t>
            </a:r>
          </a:p>
          <a:p>
            <a:pPr marL="0" indent="0">
              <a:buNone/>
            </a:pPr>
            <a:r>
              <a:rPr lang="en-US" dirty="0"/>
              <a:t>ZIPFLEEThouston_region	-0.149	0.042	-3.545	0.000393	-14%</a:t>
            </a:r>
          </a:p>
          <a:p>
            <a:pPr marL="0" indent="0">
              <a:buNone/>
            </a:pPr>
            <a:r>
              <a:rPr lang="en-US" dirty="0"/>
              <a:t>ZIPFLEETlos_angeles_region	-0.243	0.015	-16.543	&lt; 2e-16	-22%</a:t>
            </a:r>
          </a:p>
          <a:p>
            <a:pPr marL="0" indent="0">
              <a:buNone/>
            </a:pPr>
            <a:r>
              <a:rPr lang="en-US" dirty="0"/>
              <a:t>ZIPFLEETmiami_region	-0.185	0.031	-5.92	3.22E-09	-17%</a:t>
            </a:r>
          </a:p>
          <a:p>
            <a:pPr marL="0" indent="0">
              <a:buNone/>
            </a:pPr>
            <a:r>
              <a:rPr lang="en-US" dirty="0"/>
              <a:t>ZIPFLEETmilwaukee_region	-0.046	0.034	-1.347	0.177934	-5%</a:t>
            </a:r>
          </a:p>
          <a:p>
            <a:pPr marL="0" indent="0">
              <a:buNone/>
            </a:pPr>
            <a:r>
              <a:rPr lang="en-US" dirty="0"/>
              <a:t>ZIPFLEETminneapolis_region	-0.140	0.040	-3.498	0.000468	-13%</a:t>
            </a:r>
          </a:p>
          <a:p>
            <a:pPr marL="0" indent="0">
              <a:buNone/>
            </a:pPr>
            <a:r>
              <a:rPr lang="en-US" dirty="0"/>
              <a:t>ZIPFLEETny_region	0.007	0.010	0.645	0.519114	1%</a:t>
            </a:r>
          </a:p>
          <a:p>
            <a:pPr marL="0" indent="0">
              <a:buNone/>
            </a:pPr>
            <a:r>
              <a:rPr lang="en-US" dirty="0"/>
              <a:t>ZIPFLEETpittsburgh_region	-0.139	0.022	-6.381	1.76E-10	-13%</a:t>
            </a:r>
          </a:p>
          <a:p>
            <a:pPr marL="0" indent="0">
              <a:buNone/>
            </a:pPr>
            <a:r>
              <a:rPr lang="en-US" dirty="0"/>
              <a:t>ZIPFLEETportland_region	-0.101	0.015	-6.809	9.81E-12	-10%</a:t>
            </a:r>
          </a:p>
          <a:p>
            <a:pPr marL="0" indent="0">
              <a:buNone/>
            </a:pPr>
            <a:r>
              <a:rPr lang="en-US" dirty="0"/>
              <a:t>ZIPFLEETprovidence_region	-0.080	0.021	-3.825	0.000131	-8%</a:t>
            </a:r>
          </a:p>
          <a:p>
            <a:pPr marL="0" indent="0">
              <a:buNone/>
            </a:pPr>
            <a:r>
              <a:rPr lang="en-US" dirty="0"/>
              <a:t>ZIPFLEETsacramento_region	-0.138	0.028	-5.018	5.22E-07	-13%</a:t>
            </a:r>
          </a:p>
          <a:p>
            <a:pPr marL="0" indent="0">
              <a:buNone/>
            </a:pPr>
            <a:r>
              <a:rPr lang="en-US" dirty="0"/>
              <a:t>ZIPFLEETsan_diego_region	-0.185	0.026	-7.022	2.18E-12	-17%</a:t>
            </a:r>
          </a:p>
          <a:p>
            <a:pPr marL="0" indent="0">
              <a:buNone/>
            </a:pPr>
            <a:r>
              <a:rPr lang="en-US" dirty="0"/>
              <a:t>ZIPFLEETsanfrancisco_region	-0.038	0.011	-3.489	0.000485	-4%</a:t>
            </a:r>
          </a:p>
          <a:p>
            <a:pPr marL="0" indent="0">
              <a:buNone/>
            </a:pPr>
            <a:r>
              <a:rPr lang="en-US" dirty="0"/>
              <a:t>ZIPFLEETseattle_region	-0.069	0.013	-5.282	1.28E-07	-7%</a:t>
            </a:r>
          </a:p>
          <a:p>
            <a:pPr marL="0" indent="0">
              <a:buNone/>
            </a:pPr>
            <a:r>
              <a:rPr lang="en-US" dirty="0"/>
              <a:t>ZIPFLEETtoronto_region	0.087	0.012	7.222	5.14E-13	9%</a:t>
            </a:r>
          </a:p>
          <a:p>
            <a:pPr marL="0" indent="0">
              <a:buNone/>
            </a:pPr>
            <a:r>
              <a:rPr lang="en-US" dirty="0"/>
              <a:t>ZIPFLEETvancouver_region	-0.013	0.017	-0.765	0.444097	-1%</a:t>
            </a:r>
          </a:p>
          <a:p>
            <a:pPr marL="0" indent="0">
              <a:buNone/>
            </a:pPr>
            <a:r>
              <a:rPr lang="en-US" dirty="0" err="1" smtClean="0"/>
              <a:t>BUSINESS.SEG.Business</a:t>
            </a:r>
            <a:r>
              <a:rPr lang="en-US" dirty="0"/>
              <a:t>	-0.070	0.005	-15.428	&lt; 2e-16	-7%</a:t>
            </a:r>
          </a:p>
          <a:p>
            <a:pPr marL="0" indent="0">
              <a:buNone/>
            </a:pPr>
            <a:r>
              <a:rPr lang="en-US" dirty="0" err="1" smtClean="0"/>
              <a:t>BUSINESS.SEG.Collegiate</a:t>
            </a:r>
            <a:r>
              <a:rPr lang="en-US" dirty="0"/>
              <a:t>	-0.033	0.005	-6.281	3.36E-10	-3%</a:t>
            </a:r>
          </a:p>
          <a:p>
            <a:pPr marL="0" indent="0">
              <a:buNone/>
            </a:pPr>
            <a:r>
              <a:rPr lang="en-US" dirty="0"/>
              <a:t>RATEPLANbimonthly	0.050	0.067	0.736	0.461937	5%</a:t>
            </a:r>
          </a:p>
          <a:p>
            <a:pPr marL="0" indent="0">
              <a:buNone/>
            </a:pPr>
            <a:r>
              <a:rPr lang="en-US" dirty="0"/>
              <a:t>RATEPLANmonthly	0.119	0.005	22.387	&lt; 2e-16	13%</a:t>
            </a:r>
          </a:p>
          <a:p>
            <a:pPr marL="0" indent="0">
              <a:buNone/>
            </a:pPr>
            <a:r>
              <a:rPr lang="en-US" dirty="0"/>
              <a:t>CurrentMonth01	</a:t>
            </a:r>
            <a:r>
              <a:rPr lang="en-US" dirty="0" smtClean="0"/>
              <a:t>	-0.098</a:t>
            </a:r>
            <a:r>
              <a:rPr lang="en-US" dirty="0"/>
              <a:t>	0.007	-13.22	&lt; 2e-16	-9%</a:t>
            </a:r>
          </a:p>
          <a:p>
            <a:pPr marL="0" indent="0">
              <a:buNone/>
            </a:pPr>
            <a:r>
              <a:rPr lang="en-US" dirty="0"/>
              <a:t>CurrentMonth02	</a:t>
            </a:r>
            <a:r>
              <a:rPr lang="en-US" dirty="0" smtClean="0"/>
              <a:t>	-</a:t>
            </a:r>
            <a:r>
              <a:rPr lang="en-US" dirty="0"/>
              <a:t>0.087	0.008	-10.488	&lt; 2e-16	-8%</a:t>
            </a:r>
          </a:p>
          <a:p>
            <a:pPr marL="0" indent="0">
              <a:buNone/>
            </a:pPr>
            <a:r>
              <a:rPr lang="en-US" dirty="0"/>
              <a:t>CurrentMonth03	</a:t>
            </a:r>
            <a:r>
              <a:rPr lang="en-US" dirty="0" smtClean="0"/>
              <a:t>	0.085</a:t>
            </a:r>
            <a:r>
              <a:rPr lang="en-US" dirty="0"/>
              <a:t>	0.008	10.346	&lt; 2e-16	9%</a:t>
            </a:r>
          </a:p>
          <a:p>
            <a:pPr marL="0" indent="0">
              <a:buNone/>
            </a:pPr>
            <a:r>
              <a:rPr lang="en-US" dirty="0"/>
              <a:t>CurrentMonth04	</a:t>
            </a:r>
            <a:r>
              <a:rPr lang="en-US" dirty="0" smtClean="0"/>
              <a:t>	0.093</a:t>
            </a:r>
            <a:r>
              <a:rPr lang="en-US" dirty="0"/>
              <a:t>	0.008	11.363	&lt; 2e-16	10%</a:t>
            </a:r>
          </a:p>
          <a:p>
            <a:pPr marL="0" indent="0">
              <a:buNone/>
            </a:pPr>
            <a:r>
              <a:rPr lang="en-US" dirty="0"/>
              <a:t>CurrentMonth05	</a:t>
            </a:r>
            <a:r>
              <a:rPr lang="en-US" dirty="0" smtClean="0"/>
              <a:t>	0.222</a:t>
            </a:r>
            <a:r>
              <a:rPr lang="en-US" dirty="0"/>
              <a:t>	0.008	27.557	&lt; 2e-16	25%</a:t>
            </a:r>
          </a:p>
          <a:p>
            <a:pPr marL="0" indent="0">
              <a:buNone/>
            </a:pPr>
            <a:r>
              <a:rPr lang="en-US" dirty="0"/>
              <a:t>CurrentMonth06	</a:t>
            </a:r>
            <a:r>
              <a:rPr lang="en-US" dirty="0" smtClean="0"/>
              <a:t>	-</a:t>
            </a:r>
            <a:r>
              <a:rPr lang="en-US" dirty="0"/>
              <a:t>0.018	0.008	-2.187	0.028716	-2%</a:t>
            </a:r>
          </a:p>
          <a:p>
            <a:pPr marL="0" indent="0">
              <a:buNone/>
            </a:pPr>
            <a:r>
              <a:rPr lang="en-US" dirty="0"/>
              <a:t>CurrentMonth08	</a:t>
            </a:r>
            <a:r>
              <a:rPr lang="en-US" dirty="0" smtClean="0"/>
              <a:t>	0.119</a:t>
            </a:r>
            <a:r>
              <a:rPr lang="en-US" dirty="0"/>
              <a:t>	0.007	16.456	&lt; 2e-16	13%</a:t>
            </a:r>
          </a:p>
          <a:p>
            <a:pPr marL="0" indent="0">
              <a:buNone/>
            </a:pPr>
            <a:r>
              <a:rPr lang="en-US" dirty="0"/>
              <a:t>CurrentMonth09	</a:t>
            </a:r>
            <a:r>
              <a:rPr lang="en-US" dirty="0" smtClean="0"/>
              <a:t>	-</a:t>
            </a:r>
            <a:r>
              <a:rPr lang="en-US" dirty="0"/>
              <a:t>0.009	0.007	-1.219	0.222992	-1%</a:t>
            </a:r>
          </a:p>
          <a:p>
            <a:pPr marL="0" indent="0">
              <a:buNone/>
            </a:pPr>
            <a:r>
              <a:rPr lang="en-US" dirty="0"/>
              <a:t>CurrentMonth10	</a:t>
            </a:r>
            <a:r>
              <a:rPr lang="en-US" dirty="0" smtClean="0"/>
              <a:t>	0.033</a:t>
            </a:r>
            <a:r>
              <a:rPr lang="en-US" dirty="0"/>
              <a:t>	0.007	4.551	5.34E-06	3%</a:t>
            </a:r>
          </a:p>
          <a:p>
            <a:pPr marL="0" indent="0">
              <a:buNone/>
            </a:pPr>
            <a:r>
              <a:rPr lang="en-US" dirty="0"/>
              <a:t>CurrentMonth11	</a:t>
            </a:r>
            <a:r>
              <a:rPr lang="en-US" dirty="0" smtClean="0"/>
              <a:t>	-</a:t>
            </a:r>
            <a:r>
              <a:rPr lang="en-US" dirty="0"/>
              <a:t>0.015	0.007	-2.045	0.040827	-1%</a:t>
            </a:r>
          </a:p>
          <a:p>
            <a:pPr marL="0" indent="0">
              <a:buNone/>
            </a:pPr>
            <a:r>
              <a:rPr lang="en-US" dirty="0"/>
              <a:t>CurrentMonth12	</a:t>
            </a:r>
            <a:r>
              <a:rPr lang="en-US" dirty="0" smtClean="0"/>
              <a:t>	-</a:t>
            </a:r>
            <a:r>
              <a:rPr lang="en-US" dirty="0"/>
              <a:t>0.079	0.008	-9.688	&lt; 2e-16	-8%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13117" y="1093518"/>
            <a:ext cx="8229600" cy="545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25" marR="0" indent="-3397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75000"/>
              <a:buFont typeface="Wingdings" pitchFamily="2" charset="2"/>
              <a:buChar char="£"/>
              <a:tabLst/>
              <a:defRPr lang="en-US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marR="0" indent="-354013" algn="l" defTabSz="3397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100000"/>
              <a:buFont typeface="Lucida Grande"/>
              <a:buChar char="–"/>
              <a:tabLst/>
              <a:def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•"/>
              <a:tabLst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38" marR="0" indent="-2365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–"/>
              <a:tabLst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»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4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B: Linear MODEL COEFFICIENTS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Coefficients: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Estimate</a:t>
            </a:r>
            <a:r>
              <a:rPr lang="en-US" dirty="0"/>
              <a:t>	Std. Error	t value	</a:t>
            </a:r>
            <a:r>
              <a:rPr lang="en-US" dirty="0" err="1"/>
              <a:t>Pr</a:t>
            </a:r>
            <a:r>
              <a:rPr lang="en-US" dirty="0"/>
              <a:t>(&gt;|t|)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(Intercept)		0.118	0.004	28.097	&lt; 2e-16	</a:t>
            </a:r>
          </a:p>
          <a:p>
            <a:pPr marL="0" indent="0">
              <a:buNone/>
            </a:pPr>
            <a:r>
              <a:rPr lang="en-US" dirty="0" smtClean="0"/>
              <a:t>Reservations</a:t>
            </a:r>
            <a:r>
              <a:rPr lang="en-US" dirty="0"/>
              <a:t>	</a:t>
            </a:r>
            <a:r>
              <a:rPr lang="en-US" dirty="0" smtClean="0"/>
              <a:t>	0.121</a:t>
            </a:r>
            <a:r>
              <a:rPr lang="en-US" dirty="0"/>
              <a:t>	0.000	814.043	&lt; 2e-16	</a:t>
            </a:r>
          </a:p>
          <a:p>
            <a:pPr marL="0" indent="0">
              <a:buNone/>
            </a:pPr>
            <a:r>
              <a:rPr lang="en-US" dirty="0"/>
              <a:t>Daily_Reservations	-0.010	0.001	-14.444	&lt; 2e-16	</a:t>
            </a:r>
          </a:p>
          <a:p>
            <a:pPr marL="0" indent="0">
              <a:buNone/>
            </a:pPr>
            <a:r>
              <a:rPr lang="en-US" dirty="0"/>
              <a:t>Web_Res_Share	0.005	0.003	1.856	0.0635	</a:t>
            </a:r>
          </a:p>
          <a:p>
            <a:pPr marL="0" indent="0">
              <a:buNone/>
            </a:pPr>
            <a:r>
              <a:rPr lang="en-US" dirty="0"/>
              <a:t>App_Res_Share	0.013	0.003	4.287	1.81E-05	</a:t>
            </a:r>
          </a:p>
          <a:p>
            <a:pPr marL="0" indent="0">
              <a:buNone/>
            </a:pPr>
            <a:r>
              <a:rPr lang="en-US" dirty="0"/>
              <a:t>Daily_Res_Share	0.023	0.004	6.195	5.82E-10	</a:t>
            </a:r>
          </a:p>
          <a:p>
            <a:pPr marL="0" indent="0">
              <a:buNone/>
            </a:pPr>
            <a:r>
              <a:rPr lang="en-US" dirty="0"/>
              <a:t>Overnight_Res_Share	0.028	0.006	4.531	5.87E-06	</a:t>
            </a:r>
          </a:p>
          <a:p>
            <a:pPr marL="0" indent="0">
              <a:buNone/>
            </a:pPr>
            <a:r>
              <a:rPr lang="en-US" dirty="0"/>
              <a:t>Rented_Hours	</a:t>
            </a:r>
            <a:r>
              <a:rPr lang="en-US" dirty="0" smtClean="0"/>
              <a:t>	0.000</a:t>
            </a:r>
            <a:r>
              <a:rPr lang="en-US" dirty="0"/>
              <a:t>	0.000	8.872	&lt; 2e-16	</a:t>
            </a:r>
          </a:p>
          <a:p>
            <a:pPr marL="0" indent="0">
              <a:buNone/>
            </a:pPr>
            <a:r>
              <a:rPr lang="en-US" dirty="0"/>
              <a:t>Distance_Driven	0.000	0.000	-19.008	&lt; 2e-16	</a:t>
            </a:r>
          </a:p>
          <a:p>
            <a:pPr marL="0" indent="0">
              <a:buNone/>
            </a:pPr>
            <a:r>
              <a:rPr lang="en-US" dirty="0"/>
              <a:t>RevPerRes	</a:t>
            </a:r>
            <a:r>
              <a:rPr lang="en-US" dirty="0" smtClean="0"/>
              <a:t>	0.000</a:t>
            </a:r>
            <a:r>
              <a:rPr lang="en-US" dirty="0"/>
              <a:t>	0.000	-8.7	&lt; 2e-16	</a:t>
            </a:r>
          </a:p>
          <a:p>
            <a:pPr marL="0" indent="0">
              <a:buNone/>
            </a:pPr>
            <a:r>
              <a:rPr lang="en-US" dirty="0"/>
              <a:t>MONTHS.TO.CURRENT	-0.001	0.000	-50.183	&lt; 2e-16	</a:t>
            </a:r>
          </a:p>
          <a:p>
            <a:pPr marL="0" indent="0">
              <a:buNone/>
            </a:pPr>
            <a:r>
              <a:rPr lang="en-US" dirty="0"/>
              <a:t>Last_Rent1	</a:t>
            </a:r>
            <a:r>
              <a:rPr lang="en-US" dirty="0" smtClean="0"/>
              <a:t>	0.420</a:t>
            </a:r>
            <a:r>
              <a:rPr lang="en-US" dirty="0"/>
              <a:t>	0.003	139.68	&lt; 2e-16	</a:t>
            </a:r>
          </a:p>
          <a:p>
            <a:pPr marL="0" indent="0">
              <a:buNone/>
            </a:pPr>
            <a:r>
              <a:rPr lang="en-US" dirty="0"/>
              <a:t>Last_Rent2	</a:t>
            </a:r>
            <a:r>
              <a:rPr lang="en-US" dirty="0" smtClean="0"/>
              <a:t>	-</a:t>
            </a:r>
            <a:r>
              <a:rPr lang="en-US" dirty="0"/>
              <a:t>0.139	0.003	-42.778	&lt; 2e-16	</a:t>
            </a:r>
          </a:p>
          <a:p>
            <a:pPr marL="0" indent="0">
              <a:buNone/>
            </a:pPr>
            <a:r>
              <a:rPr lang="en-US" dirty="0"/>
              <a:t>Last_Rent3	</a:t>
            </a:r>
            <a:r>
              <a:rPr lang="en-US" dirty="0" smtClean="0"/>
              <a:t>	-</a:t>
            </a:r>
            <a:r>
              <a:rPr lang="en-US" dirty="0"/>
              <a:t>0.177	0.003	-50.733	&lt; 2e-16	</a:t>
            </a:r>
          </a:p>
          <a:p>
            <a:pPr marL="0" indent="0">
              <a:buNone/>
            </a:pPr>
            <a:r>
              <a:rPr lang="en-US" dirty="0"/>
              <a:t>Last_Rent4	</a:t>
            </a:r>
            <a:r>
              <a:rPr lang="en-US" dirty="0" smtClean="0"/>
              <a:t>	-</a:t>
            </a:r>
            <a:r>
              <a:rPr lang="en-US" dirty="0"/>
              <a:t>0.169	0.004	-45.733	&lt; 2e-16	</a:t>
            </a:r>
          </a:p>
          <a:p>
            <a:pPr marL="0" indent="0">
              <a:buNone/>
            </a:pPr>
            <a:r>
              <a:rPr lang="en-US" dirty="0"/>
              <a:t>Last_Rent5	</a:t>
            </a:r>
            <a:r>
              <a:rPr lang="en-US" dirty="0" smtClean="0"/>
              <a:t>	-</a:t>
            </a:r>
            <a:r>
              <a:rPr lang="en-US" dirty="0"/>
              <a:t>0.151	0.004	-38.776	&lt; 2e-16	</a:t>
            </a:r>
          </a:p>
          <a:p>
            <a:pPr marL="0" indent="0">
              <a:buNone/>
            </a:pPr>
            <a:r>
              <a:rPr lang="en-US" dirty="0"/>
              <a:t>Last_Rent6	</a:t>
            </a:r>
            <a:r>
              <a:rPr lang="en-US" dirty="0" smtClean="0"/>
              <a:t>	-</a:t>
            </a:r>
            <a:r>
              <a:rPr lang="en-US" dirty="0"/>
              <a:t>0.102	0.004	-25.002	&lt; 2e-16	</a:t>
            </a:r>
          </a:p>
          <a:p>
            <a:pPr marL="0" indent="0">
              <a:buNone/>
            </a:pPr>
            <a:r>
              <a:rPr lang="en-US" dirty="0"/>
              <a:t>ZIPFLEETatlanta_region	-0.018	0.006	-2.841	0.004501	</a:t>
            </a:r>
          </a:p>
          <a:p>
            <a:pPr marL="0" indent="0">
              <a:buNone/>
            </a:pPr>
            <a:r>
              <a:rPr lang="en-US" dirty="0"/>
              <a:t>ZIPFLEETaustin_region	-0.058	0.009	-6.35	2.15E-10	</a:t>
            </a:r>
          </a:p>
          <a:p>
            <a:pPr marL="0" indent="0">
              <a:buNone/>
            </a:pPr>
            <a:r>
              <a:rPr lang="en-US" dirty="0"/>
              <a:t>ZIPFLEETbaltimore_region	0.025	0.006	4.063	4.85E-05	</a:t>
            </a:r>
          </a:p>
          <a:p>
            <a:pPr marL="0" indent="0">
              <a:buNone/>
            </a:pPr>
            <a:r>
              <a:rPr lang="en-US" dirty="0"/>
              <a:t>ZIPFLEETboston_region	0.006	0.004	1.452	0.146557	</a:t>
            </a:r>
          </a:p>
          <a:p>
            <a:pPr marL="0" indent="0">
              <a:buNone/>
            </a:pPr>
            <a:r>
              <a:rPr lang="en-US" dirty="0"/>
              <a:t>ZIPFLEETchicago_region	-0.026	0.004	-6.056	1.40E-09	</a:t>
            </a:r>
          </a:p>
          <a:p>
            <a:pPr marL="0" indent="0">
              <a:buNone/>
            </a:pPr>
            <a:r>
              <a:rPr lang="en-US" dirty="0"/>
              <a:t>ZIPFLEETcountry_ca_agencies	-0.040	0.439	-0.09	0.927951	</a:t>
            </a:r>
          </a:p>
          <a:p>
            <a:pPr marL="0" indent="0">
              <a:buNone/>
            </a:pPr>
            <a:r>
              <a:rPr lang="en-US" dirty="0"/>
              <a:t>ZIPFLEETcountry_us_agencies	-0.022	0.004	-5.134	2.83E-07	</a:t>
            </a:r>
          </a:p>
          <a:p>
            <a:pPr marL="0" indent="0">
              <a:buNone/>
            </a:pPr>
            <a:r>
              <a:rPr lang="en-US" dirty="0"/>
              <a:t>ZIPFLEETcountry_us_airports	-0.093	0.025	-3.7	0.000216	</a:t>
            </a:r>
          </a:p>
          <a:p>
            <a:pPr marL="0" indent="0">
              <a:buNone/>
            </a:pPr>
            <a:r>
              <a:rPr lang="en-US" dirty="0"/>
              <a:t>ZIPFLEETdallas_region	0.023	0.011	2.108	0.035053	</a:t>
            </a:r>
          </a:p>
          <a:p>
            <a:pPr marL="0" indent="0">
              <a:buNone/>
            </a:pPr>
            <a:r>
              <a:rPr lang="en-US" dirty="0"/>
              <a:t>ZIPFLEETdc_region	-0.017	0.004	-4.117	3.84E-05	</a:t>
            </a:r>
          </a:p>
          <a:p>
            <a:pPr marL="0" indent="0">
              <a:buNone/>
            </a:pPr>
            <a:r>
              <a:rPr lang="en-US" dirty="0"/>
              <a:t>ZIPFLEETdenver_region	-0.029	0.015	-1.986	0.047002	</a:t>
            </a:r>
          </a:p>
          <a:p>
            <a:pPr marL="0" indent="0">
              <a:buNone/>
            </a:pPr>
            <a:r>
              <a:rPr lang="en-US" dirty="0"/>
              <a:t>ZIPFLEETdetroit_region	0.124	0.014	8.679	&lt; 2e-16	</a:t>
            </a:r>
          </a:p>
          <a:p>
            <a:pPr marL="0" indent="0">
              <a:buNone/>
            </a:pPr>
            <a:r>
              <a:rPr lang="en-US" dirty="0" err="1" smtClean="0"/>
              <a:t>ZIPFLEETfleet_canada_temp</a:t>
            </a:r>
            <a:r>
              <a:rPr lang="en-US" dirty="0"/>
              <a:t>	-0.102	1.074	-0.095	0.924452	</a:t>
            </a:r>
          </a:p>
          <a:p>
            <a:pPr marL="0" indent="0">
              <a:buNone/>
            </a:pPr>
            <a:r>
              <a:rPr lang="en-US" dirty="0"/>
              <a:t>ZIPFLEETfleet_montreal_qc	-0.090	0.620	-0.145	0.885088	</a:t>
            </a:r>
          </a:p>
          <a:p>
            <a:pPr marL="0" indent="0">
              <a:buNone/>
            </a:pPr>
            <a:r>
              <a:rPr lang="en-US" dirty="0" err="1" smtClean="0"/>
              <a:t>ZIPFLEETfleet_old_flexcar_den</a:t>
            </a:r>
            <a:r>
              <a:rPr lang="en-US" dirty="0"/>
              <a:t>	0.011	0.760	0.015	0.988104	</a:t>
            </a:r>
          </a:p>
          <a:p>
            <a:pPr marL="0" indent="0">
              <a:buNone/>
            </a:pPr>
            <a:r>
              <a:rPr lang="en-US" dirty="0"/>
              <a:t>ZIPFLEEThawaii_region	0.043	0.155	0.274	0.783875	</a:t>
            </a:r>
          </a:p>
          <a:p>
            <a:pPr marL="0" indent="0">
              <a:buNone/>
            </a:pPr>
            <a:r>
              <a:rPr lang="en-US" dirty="0"/>
              <a:t>ZIPFLEEThouston_region	-0.016	0.015	-1.114	0.265185	</a:t>
            </a:r>
          </a:p>
          <a:p>
            <a:pPr marL="0" indent="0">
              <a:buNone/>
            </a:pPr>
            <a:r>
              <a:rPr lang="en-US" dirty="0"/>
              <a:t>ZIPFLEETlos_angeles_region	-0.042	0.005	-8.247	&lt; 2e-16	</a:t>
            </a:r>
          </a:p>
          <a:p>
            <a:pPr marL="0" indent="0">
              <a:buNone/>
            </a:pPr>
            <a:r>
              <a:rPr lang="en-US" dirty="0"/>
              <a:t>ZIPFLEETmiami_region	-0.021	0.011	-1.982	0.047446	</a:t>
            </a:r>
          </a:p>
          <a:p>
            <a:pPr marL="0" indent="0">
              <a:buNone/>
            </a:pPr>
            <a:r>
              <a:rPr lang="en-US" dirty="0"/>
              <a:t>ZIPFLEETmilwaukee_region	0.024	0.012	1.962	0.049817	</a:t>
            </a:r>
          </a:p>
          <a:p>
            <a:pPr marL="0" indent="0">
              <a:buNone/>
            </a:pPr>
            <a:r>
              <a:rPr lang="en-US" dirty="0"/>
              <a:t>ZIPFLEETminneapolis_region	-0.020	0.014	-1.418	0.156077	</a:t>
            </a:r>
          </a:p>
          <a:p>
            <a:pPr marL="0" indent="0">
              <a:buNone/>
            </a:pPr>
            <a:r>
              <a:rPr lang="en-US" dirty="0"/>
              <a:t>ZIPFLEETny_region	-0.022	0.004	-5.669	1.44E-08	</a:t>
            </a:r>
          </a:p>
          <a:p>
            <a:pPr marL="0" indent="0">
              <a:buNone/>
            </a:pPr>
            <a:r>
              <a:rPr lang="en-US" dirty="0"/>
              <a:t>ZIPFLEETpittsburgh_region	-0.044	0.008	-5.763	8.28E-09	</a:t>
            </a:r>
          </a:p>
          <a:p>
            <a:pPr marL="0" indent="0">
              <a:buNone/>
            </a:pPr>
            <a:r>
              <a:rPr lang="en-US" dirty="0"/>
              <a:t>ZIPFLEETportland_region	-0.005	0.005	-1.01	0.312401	</a:t>
            </a:r>
          </a:p>
          <a:p>
            <a:pPr marL="0" indent="0">
              <a:buNone/>
            </a:pPr>
            <a:r>
              <a:rPr lang="en-US" dirty="0"/>
              <a:t>ZIPFLEETprovidence_region	-0.017	0.008	-2.271	0.023158	</a:t>
            </a:r>
          </a:p>
          <a:p>
            <a:pPr marL="0" indent="0">
              <a:buNone/>
            </a:pPr>
            <a:r>
              <a:rPr lang="en-US" dirty="0"/>
              <a:t>ZIPFLEETsacramento_region	-0.019	0.009	-1.973	0.048553	</a:t>
            </a:r>
          </a:p>
          <a:p>
            <a:pPr marL="0" indent="0">
              <a:buNone/>
            </a:pPr>
            <a:r>
              <a:rPr lang="en-US" dirty="0"/>
              <a:t>ZIPFLEETsan_diego_region	-0.021	0.009	-2.33	0.01979	</a:t>
            </a:r>
          </a:p>
          <a:p>
            <a:pPr marL="0" indent="0">
              <a:buNone/>
            </a:pPr>
            <a:r>
              <a:rPr lang="en-US" dirty="0"/>
              <a:t>ZIPFLEETsanfrancisco_region	-0.026	0.004	-6.327	2.50E-10	</a:t>
            </a:r>
          </a:p>
          <a:p>
            <a:pPr marL="0" indent="0">
              <a:buNone/>
            </a:pPr>
            <a:r>
              <a:rPr lang="en-US" dirty="0"/>
              <a:t>ZIPFLEETseattle_region	-0.026	0.005	-5.452	4.97E-08	</a:t>
            </a:r>
          </a:p>
          <a:p>
            <a:pPr marL="0" indent="0">
              <a:buNone/>
            </a:pPr>
            <a:r>
              <a:rPr lang="en-US" dirty="0"/>
              <a:t>ZIPFLEETtoronto_region	0.017	0.005	3.683	0.000231	</a:t>
            </a:r>
          </a:p>
          <a:p>
            <a:pPr marL="0" indent="0">
              <a:buNone/>
            </a:pPr>
            <a:r>
              <a:rPr lang="en-US" dirty="0"/>
              <a:t>ZIPFLEETvancouver_region	0.011	0.006	1.824	0.068191	</a:t>
            </a:r>
          </a:p>
          <a:p>
            <a:pPr marL="0" indent="0">
              <a:buNone/>
            </a:pPr>
            <a:r>
              <a:rPr lang="en-US" dirty="0" err="1" smtClean="0"/>
              <a:t>BUSINESS.SEGMENTBus</a:t>
            </a:r>
            <a:r>
              <a:rPr lang="en-US" dirty="0"/>
              <a:t>	0.002	0.002	1.284	0.199287	</a:t>
            </a:r>
          </a:p>
          <a:p>
            <a:pPr marL="0" indent="0">
              <a:buNone/>
            </a:pPr>
            <a:r>
              <a:rPr lang="en-US" dirty="0" err="1" smtClean="0"/>
              <a:t>BUSINESS.SEGMENTColl</a:t>
            </a:r>
            <a:r>
              <a:rPr lang="en-US" dirty="0"/>
              <a:t>	-0.001	0.002	-0.564	0.572433	</a:t>
            </a:r>
          </a:p>
          <a:p>
            <a:pPr marL="0" indent="0">
              <a:buNone/>
            </a:pPr>
            <a:r>
              <a:rPr lang="en-US" dirty="0"/>
              <a:t>RATEPLANbimonthly	0.093	0.020	4.579	4.66E-06	</a:t>
            </a:r>
          </a:p>
          <a:p>
            <a:pPr marL="0" indent="0">
              <a:buNone/>
            </a:pPr>
            <a:r>
              <a:rPr lang="en-US" dirty="0"/>
              <a:t>RATEPLANmonthly	0.074	0.002	36.138	&lt; 2e-16	</a:t>
            </a:r>
          </a:p>
          <a:p>
            <a:pPr marL="0" indent="0">
              <a:buNone/>
            </a:pPr>
            <a:r>
              <a:rPr lang="en-US" dirty="0" smtClean="0"/>
              <a:t>CurrentMonth01	</a:t>
            </a:r>
            <a:r>
              <a:rPr lang="en-US" dirty="0"/>
              <a:t>	-0.034	0.003	-13.156	&lt; 2e-16	</a:t>
            </a:r>
          </a:p>
          <a:p>
            <a:pPr marL="0" indent="0">
              <a:buNone/>
            </a:pPr>
            <a:r>
              <a:rPr lang="en-US" dirty="0" smtClean="0"/>
              <a:t>CurrentMonth02	</a:t>
            </a:r>
            <a:r>
              <a:rPr lang="en-US" dirty="0"/>
              <a:t>	-0.042	0.003	-14.427	&lt; 2e-16	</a:t>
            </a:r>
          </a:p>
          <a:p>
            <a:pPr marL="0" indent="0">
              <a:buNone/>
            </a:pPr>
            <a:r>
              <a:rPr lang="en-US" dirty="0" smtClean="0"/>
              <a:t>CurrentMonth03	</a:t>
            </a:r>
            <a:r>
              <a:rPr lang="en-US" dirty="0"/>
              <a:t>	0.019	0.003	6.598	4.16E-11	</a:t>
            </a:r>
          </a:p>
          <a:p>
            <a:pPr marL="0" indent="0">
              <a:buNone/>
            </a:pPr>
            <a:r>
              <a:rPr lang="en-US" dirty="0" smtClean="0"/>
              <a:t>CurrentMonth04	</a:t>
            </a:r>
            <a:r>
              <a:rPr lang="en-US" dirty="0"/>
              <a:t>	0.018	0.003	6.261	3.81E-10	</a:t>
            </a:r>
          </a:p>
          <a:p>
            <a:pPr marL="0" indent="0">
              <a:buNone/>
            </a:pPr>
            <a:r>
              <a:rPr lang="en-US" dirty="0" smtClean="0"/>
              <a:t>CurrentMonth05	</a:t>
            </a:r>
            <a:r>
              <a:rPr lang="en-US" dirty="0"/>
              <a:t>	0.057	0.003	19.642	&lt; 2e-16	</a:t>
            </a:r>
          </a:p>
          <a:p>
            <a:pPr marL="0" indent="0">
              <a:buNone/>
            </a:pPr>
            <a:r>
              <a:rPr lang="en-US" dirty="0" smtClean="0"/>
              <a:t>CurrentMonth06	</a:t>
            </a:r>
            <a:r>
              <a:rPr lang="en-US" dirty="0"/>
              <a:t>	-0.009	0.003	-3.054	0.002258	</a:t>
            </a:r>
          </a:p>
          <a:p>
            <a:pPr marL="0" indent="0">
              <a:buNone/>
            </a:pPr>
            <a:r>
              <a:rPr lang="en-US" dirty="0" smtClean="0"/>
              <a:t>CurrentMonth08	</a:t>
            </a:r>
            <a:r>
              <a:rPr lang="en-US" dirty="0"/>
              <a:t>	0.029	0.003	10.963	&lt; 2e-16	</a:t>
            </a:r>
          </a:p>
          <a:p>
            <a:pPr marL="0" indent="0">
              <a:buNone/>
            </a:pPr>
            <a:r>
              <a:rPr lang="en-US" dirty="0" smtClean="0"/>
              <a:t>CurrentMonth09	</a:t>
            </a:r>
            <a:r>
              <a:rPr lang="en-US" dirty="0"/>
              <a:t>	-0.012	0.003	-4.769	1.85E-06	</a:t>
            </a:r>
          </a:p>
          <a:p>
            <a:pPr marL="0" indent="0">
              <a:buNone/>
            </a:pPr>
            <a:r>
              <a:rPr lang="en-US" dirty="0" smtClean="0"/>
              <a:t>CurrentMonth10	</a:t>
            </a:r>
            <a:r>
              <a:rPr lang="en-US" dirty="0"/>
              <a:t>	0.015	0.003	5.711	1.13E-08	</a:t>
            </a:r>
          </a:p>
          <a:p>
            <a:pPr marL="0" indent="0">
              <a:buNone/>
            </a:pPr>
            <a:r>
              <a:rPr lang="en-US" dirty="0" smtClean="0"/>
              <a:t>CurrentMonth11	</a:t>
            </a:r>
            <a:r>
              <a:rPr lang="en-US" dirty="0"/>
              <a:t>	-0.009	0.003	-3.378	0.00073	</a:t>
            </a:r>
          </a:p>
          <a:p>
            <a:pPr marL="0" indent="0">
              <a:buNone/>
            </a:pPr>
            <a:r>
              <a:rPr lang="en-US" dirty="0" smtClean="0"/>
              <a:t>CurrentMonth12	</a:t>
            </a:r>
            <a:r>
              <a:rPr lang="en-US" dirty="0"/>
              <a:t>	-0.023	0.003	-7.879	3.31E-15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13117" y="1093518"/>
            <a:ext cx="8229600" cy="5451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9725" marR="0" indent="-3397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75000"/>
              <a:buFont typeface="Wingdings" pitchFamily="2" charset="2"/>
              <a:buChar char="£"/>
              <a:tabLst/>
              <a:defRPr lang="en-US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marR="0" indent="-354013" algn="l" defTabSz="3397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Pct val="100000"/>
              <a:buFont typeface="Lucida Grande"/>
              <a:buChar char="–"/>
              <a:tabLst/>
              <a:defRPr lang="en-US" sz="1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•"/>
              <a:tabLst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38" marR="0" indent="-236538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–"/>
              <a:tabLst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marR="0" indent="-220663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DA535"/>
              </a:buClr>
              <a:buSzTx/>
              <a:buFont typeface="Arial"/>
              <a:buChar char="»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0425" y="5080957"/>
            <a:ext cx="604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given month, there is a negative exponential distribution of the aggregate rental pattern for the next six months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1" y="1125003"/>
            <a:ext cx="587095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0425" y="5080957"/>
            <a:ext cx="604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Transforming the number of members gives us a linear relationship between number of members and number of trips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1" y="1133636"/>
            <a:ext cx="587095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9"/>
            <a:ext cx="8229600" cy="50487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 a 25 month period, the </a:t>
            </a:r>
            <a:r>
              <a:rPr lang="en-US" b="1" dirty="0" smtClean="0"/>
              <a:t>average</a:t>
            </a:r>
            <a:r>
              <a:rPr lang="en-US" dirty="0" smtClean="0"/>
              <a:t> correlation coefficient was -0.91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In aggregate, member behavior is quite reliable, perhaps even predictable.</a:t>
            </a:r>
          </a:p>
          <a:p>
            <a:r>
              <a:rPr lang="en-US" dirty="0" smtClean="0"/>
              <a:t>The ‘edges’ are where the variance occurs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35" y="1806877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- </a:t>
            </a:r>
            <a:r>
              <a:rPr lang="en-US" dirty="0" err="1" smtClean="0"/>
              <a:t>rfm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9"/>
            <a:ext cx="8229600" cy="50487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RFM – a common segmentation strategy in retail/catalog marketing.  Score all members across three dimensions:</a:t>
            </a:r>
          </a:p>
          <a:p>
            <a:pPr marL="0" indent="0">
              <a:buNone/>
            </a:pPr>
            <a:r>
              <a:rPr lang="en-US" dirty="0" smtClean="0"/>
              <a:t>R(</a:t>
            </a:r>
            <a:r>
              <a:rPr lang="en-US" dirty="0" err="1" smtClean="0"/>
              <a:t>ecency</a:t>
            </a:r>
            <a:r>
              <a:rPr lang="en-US" dirty="0" smtClean="0"/>
              <a:t>) – When did the member last drive</a:t>
            </a:r>
          </a:p>
          <a:p>
            <a:pPr marL="0" indent="0">
              <a:buNone/>
            </a:pPr>
            <a:r>
              <a:rPr lang="en-US" dirty="0" smtClean="0"/>
              <a:t>F(</a:t>
            </a:r>
            <a:r>
              <a:rPr lang="en-US" dirty="0" err="1" smtClean="0"/>
              <a:t>requency</a:t>
            </a:r>
            <a:r>
              <a:rPr lang="en-US" dirty="0" smtClean="0"/>
              <a:t>) – How often does the member drive</a:t>
            </a:r>
          </a:p>
          <a:p>
            <a:pPr marL="0" indent="0">
              <a:buNone/>
            </a:pPr>
            <a:r>
              <a:rPr lang="en-US" dirty="0" smtClean="0"/>
              <a:t>M(</a:t>
            </a:r>
            <a:r>
              <a:rPr lang="en-US" dirty="0" err="1" smtClean="0"/>
              <a:t>onetary</a:t>
            </a:r>
            <a:r>
              <a:rPr lang="en-US" dirty="0" smtClean="0"/>
              <a:t>) – When the member drives, how much do they spend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 given month, look at the member’s previous 12 months activity and give them a score of 1-3 in each of the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- </a:t>
            </a:r>
            <a:r>
              <a:rPr lang="en-US" dirty="0" err="1" smtClean="0"/>
              <a:t>rfm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0717" y="941118"/>
            <a:ext cx="8229600" cy="5451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Recency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3 – Made a reservation in the previous month</a:t>
            </a:r>
          </a:p>
          <a:p>
            <a:r>
              <a:rPr lang="en-US" dirty="0" smtClean="0"/>
              <a:t>2 – Made a reservation in the previous 2-6 months</a:t>
            </a:r>
          </a:p>
          <a:p>
            <a:r>
              <a:rPr lang="en-US" dirty="0" smtClean="0"/>
              <a:t>1 – Made a reservation in the previous 7-12 months</a:t>
            </a:r>
          </a:p>
          <a:p>
            <a:pPr marL="0" indent="0">
              <a:buNone/>
            </a:pPr>
            <a:r>
              <a:rPr lang="en-US" dirty="0" smtClean="0"/>
              <a:t>Frequency:</a:t>
            </a:r>
          </a:p>
          <a:p>
            <a:r>
              <a:rPr lang="en-US" dirty="0" smtClean="0"/>
              <a:t>3 – Reservations in 7-12 of the previous 12 months</a:t>
            </a:r>
          </a:p>
          <a:p>
            <a:r>
              <a:rPr lang="en-US" dirty="0" smtClean="0"/>
              <a:t>2 – Reservations in 3-6 of the previous 12 months</a:t>
            </a:r>
          </a:p>
          <a:p>
            <a:r>
              <a:rPr lang="en-US" dirty="0" smtClean="0"/>
              <a:t>1 – Reservations in 1 or 2 of the previous 12 months</a:t>
            </a:r>
          </a:p>
          <a:p>
            <a:pPr marL="0" indent="0">
              <a:buNone/>
            </a:pPr>
            <a:r>
              <a:rPr lang="en-US" dirty="0" smtClean="0"/>
              <a:t>Monetary:</a:t>
            </a:r>
          </a:p>
          <a:p>
            <a:r>
              <a:rPr lang="en-US" dirty="0" smtClean="0"/>
              <a:t>3: </a:t>
            </a:r>
            <a:r>
              <a:rPr lang="en-US" dirty="0" err="1" smtClean="0"/>
              <a:t>Avg</a:t>
            </a:r>
            <a:r>
              <a:rPr lang="en-US" dirty="0" smtClean="0"/>
              <a:t> Monthly revenue &gt; $100</a:t>
            </a:r>
          </a:p>
          <a:p>
            <a:r>
              <a:rPr lang="en-US" dirty="0" smtClean="0"/>
              <a:t>2: </a:t>
            </a:r>
            <a:r>
              <a:rPr lang="en-US" dirty="0" err="1" smtClean="0"/>
              <a:t>Avg</a:t>
            </a:r>
            <a:r>
              <a:rPr lang="en-US" dirty="0" smtClean="0"/>
              <a:t> Monthly revenue&lt;$100 and &gt;$50</a:t>
            </a:r>
          </a:p>
          <a:p>
            <a:r>
              <a:rPr lang="en-US" dirty="0" smtClean="0"/>
              <a:t>1: </a:t>
            </a:r>
            <a:r>
              <a:rPr lang="en-US" dirty="0" err="1" smtClean="0"/>
              <a:t>Avg</a:t>
            </a:r>
            <a:r>
              <a:rPr lang="en-US" dirty="0" smtClean="0"/>
              <a:t> Monthly revenue&lt;$50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Members were given a classification of 0</a:t>
            </a:r>
          </a:p>
          <a:p>
            <a:pPr marL="0" indent="0">
              <a:buNone/>
            </a:pPr>
            <a:r>
              <a:rPr lang="en-US" dirty="0" smtClean="0"/>
              <a:t>Non Active members were given a classification of 9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member distribution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835" y="1266811"/>
            <a:ext cx="6486706" cy="36274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16AB9-269E-C842-94C6-5B4465B49D0A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70008" y="5214389"/>
            <a:ext cx="63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chart shows the total and active members for each segmentation group for January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emplate2014kp">
  <a:themeElements>
    <a:clrScheme name="ZipCar4 1">
      <a:dk1>
        <a:srgbClr val="3C4048"/>
      </a:dk1>
      <a:lt1>
        <a:sysClr val="window" lastClr="FFFFFF"/>
      </a:lt1>
      <a:dk2>
        <a:srgbClr val="ED6529"/>
      </a:dk2>
      <a:lt2>
        <a:srgbClr val="FFFFFF"/>
      </a:lt2>
      <a:accent1>
        <a:srgbClr val="5DA535"/>
      </a:accent1>
      <a:accent2>
        <a:srgbClr val="ED6529"/>
      </a:accent2>
      <a:accent3>
        <a:srgbClr val="FDD626"/>
      </a:accent3>
      <a:accent4>
        <a:srgbClr val="91A299"/>
      </a:accent4>
      <a:accent5>
        <a:srgbClr val="3C4048"/>
      </a:accent5>
      <a:accent6>
        <a:srgbClr val="D0CFA4"/>
      </a:accent6>
      <a:hlink>
        <a:srgbClr val="152127"/>
      </a:hlink>
      <a:folHlink>
        <a:srgbClr val="ED652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ipcar PPT Template-10 29 14_kp-FINAL.PPTX [Read-Only]" id="{78C24983-8008-4FE8-BE43-67AB33AF0A8C}" vid="{A995E1A9-F747-43F8-8550-6477D69827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Zipcar PPT Template</Template>
  <TotalTime>1569</TotalTime>
  <Words>1821</Words>
  <Application>Microsoft Office PowerPoint</Application>
  <PresentationFormat>On-screen Show (4:3)</PresentationFormat>
  <Paragraphs>530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Lucida Grande</vt:lpstr>
      <vt:lpstr>Wingdings</vt:lpstr>
      <vt:lpstr>PPT-Template2014kp</vt:lpstr>
      <vt:lpstr>Member segmentation classification &amp; driving behavior prediction</vt:lpstr>
      <vt:lpstr>overview</vt:lpstr>
      <vt:lpstr>METHODOLOGY</vt:lpstr>
      <vt:lpstr>Data exploration</vt:lpstr>
      <vt:lpstr>Data exploration</vt:lpstr>
      <vt:lpstr>Data exploration</vt:lpstr>
      <vt:lpstr>Data exploration - rfm</vt:lpstr>
      <vt:lpstr>Data exploration - rfm</vt:lpstr>
      <vt:lpstr>Data exploration – member distribution</vt:lpstr>
      <vt:lpstr>DATA EXPLORATION – revenue contribution</vt:lpstr>
      <vt:lpstr>DATA EXPLORATION – revenue per reservation</vt:lpstr>
      <vt:lpstr>DATA EXPLORATION – conversion trends</vt:lpstr>
      <vt:lpstr>Data exploration - findings</vt:lpstr>
      <vt:lpstr>Data exploration – FINDINGS/ASSUMPTIONS</vt:lpstr>
      <vt:lpstr>Data exploration - FINDINGS/ASSUMPTIONS</vt:lpstr>
      <vt:lpstr>MODELING – VARIABLE SELECTION</vt:lpstr>
      <vt:lpstr>MODELING – VARIABLE SELECTION</vt:lpstr>
      <vt:lpstr>MODELING – VARIABLE SELECTION</vt:lpstr>
      <vt:lpstr>Modeling – notable variables</vt:lpstr>
      <vt:lpstr>MODEL VALIDATION</vt:lpstr>
      <vt:lpstr>MODEL VALIDATION</vt:lpstr>
      <vt:lpstr>VALIDATION – march detail</vt:lpstr>
      <vt:lpstr>VALIDATION - SUMMARY</vt:lpstr>
      <vt:lpstr>RESERVATION PREDICTION MODEL</vt:lpstr>
      <vt:lpstr>RESERVATION MODEL RESULTS</vt:lpstr>
      <vt:lpstr>RESERVATION MODEL VALIDATION</vt:lpstr>
      <vt:lpstr>Next Steps</vt:lpstr>
      <vt:lpstr>Next Steps (cont.)</vt:lpstr>
      <vt:lpstr>Next Steps</vt:lpstr>
      <vt:lpstr>APPENDIX A: LOGISTIC MODEL COEFFICIENTS</vt:lpstr>
      <vt:lpstr>APPENDIX B: Linear MODEL COEFFICIENTS</vt:lpstr>
    </vt:vector>
  </TitlesOfParts>
  <Company>Zipcar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segmentation classification &amp; driving behavior prediction</dc:title>
  <dc:creator>Blake Abbenante</dc:creator>
  <cp:lastModifiedBy>Blake Abbenante</cp:lastModifiedBy>
  <cp:revision>41</cp:revision>
  <cp:lastPrinted>2014-09-17T23:31:01Z</cp:lastPrinted>
  <dcterms:created xsi:type="dcterms:W3CDTF">2016-04-10T12:39:00Z</dcterms:created>
  <dcterms:modified xsi:type="dcterms:W3CDTF">2016-04-15T20:10:29Z</dcterms:modified>
</cp:coreProperties>
</file>