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58" r:id="rId9"/>
    <p:sldId id="265" r:id="rId10"/>
    <p:sldId id="266" r:id="rId11"/>
    <p:sldId id="267" r:id="rId12"/>
    <p:sldId id="269" r:id="rId13"/>
    <p:sldId id="271" r:id="rId14"/>
    <p:sldId id="268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Добавление точки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Лист1!$A$2:$A$14</c:f>
              <c:numCache>
                <c:formatCode>General</c:formatCode>
                <c:ptCount val="13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20000</c:v>
                </c:pt>
                <c:pt idx="5">
                  <c:v>30000</c:v>
                </c:pt>
                <c:pt idx="6">
                  <c:v>40000</c:v>
                </c:pt>
                <c:pt idx="7">
                  <c:v>50000</c:v>
                </c:pt>
                <c:pt idx="8">
                  <c:v>60000</c:v>
                </c:pt>
                <c:pt idx="9">
                  <c:v>70000</c:v>
                </c:pt>
                <c:pt idx="10">
                  <c:v>80000</c:v>
                </c:pt>
                <c:pt idx="11">
                  <c:v>90000</c:v>
                </c:pt>
                <c:pt idx="12">
                  <c:v>100000</c:v>
                </c:pt>
              </c:numCache>
            </c:numRef>
          </c:xVal>
          <c:yVal>
            <c:numRef>
              <c:f>Лист1!$B$2:$B$14</c:f>
              <c:numCache>
                <c:formatCode>General</c:formatCode>
                <c:ptCount val="13"/>
                <c:pt idx="0">
                  <c:v>2.0000000000000002E-5</c:v>
                </c:pt>
                <c:pt idx="1">
                  <c:v>6.0000000000000002E-5</c:v>
                </c:pt>
                <c:pt idx="2">
                  <c:v>8.0000000000000007E-5</c:v>
                </c:pt>
                <c:pt idx="3">
                  <c:v>1.01E-4</c:v>
                </c:pt>
                <c:pt idx="4">
                  <c:v>1.1E-4</c:v>
                </c:pt>
                <c:pt idx="5">
                  <c:v>1.2300000000000001E-4</c:v>
                </c:pt>
                <c:pt idx="6">
                  <c:v>1.3200000000000001E-4</c:v>
                </c:pt>
                <c:pt idx="7">
                  <c:v>1.3999999999999999E-4</c:v>
                </c:pt>
                <c:pt idx="8">
                  <c:v>1.4100000000000001E-4</c:v>
                </c:pt>
                <c:pt idx="9">
                  <c:v>1.45E-4</c:v>
                </c:pt>
                <c:pt idx="10">
                  <c:v>1.47E-4</c:v>
                </c:pt>
                <c:pt idx="11">
                  <c:v>1.4999999999999999E-4</c:v>
                </c:pt>
                <c:pt idx="12">
                  <c:v>1.5100000000000001E-4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0A7-4C57-8D5B-03A512A2D000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Удаление точки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Лист1!$A$2:$A$14</c:f>
              <c:numCache>
                <c:formatCode>General</c:formatCode>
                <c:ptCount val="13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20000</c:v>
                </c:pt>
                <c:pt idx="5">
                  <c:v>30000</c:v>
                </c:pt>
                <c:pt idx="6">
                  <c:v>40000</c:v>
                </c:pt>
                <c:pt idx="7">
                  <c:v>50000</c:v>
                </c:pt>
                <c:pt idx="8">
                  <c:v>60000</c:v>
                </c:pt>
                <c:pt idx="9">
                  <c:v>70000</c:v>
                </c:pt>
                <c:pt idx="10">
                  <c:v>80000</c:v>
                </c:pt>
                <c:pt idx="11">
                  <c:v>90000</c:v>
                </c:pt>
                <c:pt idx="12">
                  <c:v>100000</c:v>
                </c:pt>
              </c:numCache>
            </c:numRef>
          </c:xVal>
          <c:yVal>
            <c:numRef>
              <c:f>Лист1!$C$2:$C$14</c:f>
              <c:numCache>
                <c:formatCode>0.00E+00</c:formatCode>
                <c:ptCount val="13"/>
                <c:pt idx="0">
                  <c:v>1.455E-5</c:v>
                </c:pt>
                <c:pt idx="1">
                  <c:v>5.0116666666666701E-5</c:v>
                </c:pt>
                <c:pt idx="2" formatCode="General">
                  <c:v>1.0461665999999999E-4</c:v>
                </c:pt>
                <c:pt idx="3" formatCode="General">
                  <c:v>1.7745E-4</c:v>
                </c:pt>
                <c:pt idx="4" formatCode="General">
                  <c:v>1.9326599999999999E-4</c:v>
                </c:pt>
                <c:pt idx="5" formatCode="General">
                  <c:v>1.9058333000000001E-4</c:v>
                </c:pt>
                <c:pt idx="6" formatCode="General">
                  <c:v>2.0368E-4</c:v>
                </c:pt>
                <c:pt idx="7" formatCode="General">
                  <c:v>2.0719999999999999E-4</c:v>
                </c:pt>
                <c:pt idx="8" formatCode="General">
                  <c:v>2.13E-4</c:v>
                </c:pt>
                <c:pt idx="9" formatCode="General">
                  <c:v>2.2055999999999999E-4</c:v>
                </c:pt>
                <c:pt idx="10" formatCode="General">
                  <c:v>2.2770000000000001E-4</c:v>
                </c:pt>
                <c:pt idx="11" formatCode="General">
                  <c:v>2.2100000000000001E-4</c:v>
                </c:pt>
                <c:pt idx="12" formatCode="General">
                  <c:v>2.4261000000000001E-4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0A7-4C57-8D5B-03A512A2D0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2271120"/>
        <c:axId val="742269808"/>
      </c:scatterChart>
      <c:valAx>
        <c:axId val="742271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точек в оболочке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42269808"/>
        <c:crosses val="autoZero"/>
        <c:crossBetween val="midCat"/>
      </c:valAx>
      <c:valAx>
        <c:axId val="742269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 Время</a:t>
                </a:r>
                <a:r>
                  <a:rPr lang="ru-RU" baseline="0" dirty="0"/>
                  <a:t> выполнения в секундах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422711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Добавление точки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Лист1!$A$2:$A$14</c:f>
              <c:numCache>
                <c:formatCode>General</c:formatCode>
                <c:ptCount val="13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20000</c:v>
                </c:pt>
                <c:pt idx="5">
                  <c:v>30000</c:v>
                </c:pt>
                <c:pt idx="6">
                  <c:v>40000</c:v>
                </c:pt>
                <c:pt idx="7">
                  <c:v>50000</c:v>
                </c:pt>
                <c:pt idx="8">
                  <c:v>60000</c:v>
                </c:pt>
                <c:pt idx="9">
                  <c:v>70000</c:v>
                </c:pt>
                <c:pt idx="10">
                  <c:v>80000</c:v>
                </c:pt>
                <c:pt idx="11">
                  <c:v>90000</c:v>
                </c:pt>
                <c:pt idx="12">
                  <c:v>100000</c:v>
                </c:pt>
              </c:numCache>
            </c:numRef>
          </c:xVal>
          <c:yVal>
            <c:numRef>
              <c:f>Лист1!$B$2:$B$14</c:f>
              <c:numCache>
                <c:formatCode>General</c:formatCode>
                <c:ptCount val="13"/>
                <c:pt idx="0">
                  <c:v>7.0000000000000001E-3</c:v>
                </c:pt>
                <c:pt idx="1">
                  <c:v>4.7E-2</c:v>
                </c:pt>
                <c:pt idx="2">
                  <c:v>0.46800000000000003</c:v>
                </c:pt>
                <c:pt idx="3">
                  <c:v>4.0999999999999996</c:v>
                </c:pt>
                <c:pt idx="4">
                  <c:v>7.1</c:v>
                </c:pt>
                <c:pt idx="5">
                  <c:v>10.6</c:v>
                </c:pt>
                <c:pt idx="6">
                  <c:v>13</c:v>
                </c:pt>
                <c:pt idx="7">
                  <c:v>16</c:v>
                </c:pt>
                <c:pt idx="8">
                  <c:v>19.899999999999999</c:v>
                </c:pt>
                <c:pt idx="9">
                  <c:v>22</c:v>
                </c:pt>
                <c:pt idx="10">
                  <c:v>24.2</c:v>
                </c:pt>
                <c:pt idx="11">
                  <c:v>27.7</c:v>
                </c:pt>
                <c:pt idx="12">
                  <c:v>30.47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4A-4662-AB94-C1AB4D7B19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2271120"/>
        <c:axId val="742269808"/>
      </c:scatterChart>
      <c:valAx>
        <c:axId val="742271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точек в оболочке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42269808"/>
        <c:crosses val="autoZero"/>
        <c:crossBetween val="midCat"/>
      </c:valAx>
      <c:valAx>
        <c:axId val="742269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 Затраченная</a:t>
                </a:r>
                <a:r>
                  <a:rPr lang="ru-RU" baseline="0" dirty="0"/>
                  <a:t> память в мегабайтах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422711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CA9EB-EC54-469F-BA06-820DDDBF3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DBA296-7EDA-4119-B9C1-A83F95FAF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3EA742-E336-4AF8-B820-1933EBEF9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9A92-9096-4BE4-B4F6-99EB5615E9E8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48FEE6-B011-4236-A249-3FB9C4B7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1598B5-A1C8-4B96-A947-668B73BAC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E718-3E18-4E10-876E-97B9298F8D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84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5C25BB-14CF-4ED8-BA9F-318A2592C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B3EB76-FC75-4361-87D7-1DB73E630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0F1A3C-A5A0-44AF-B48B-EBABF3425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9A92-9096-4BE4-B4F6-99EB5615E9E8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4E3905-2A94-4888-A1C2-E626BA8F7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C48FCC-7BB5-473B-A697-BFC0D4684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E718-3E18-4E10-876E-97B9298F8D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00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EDABCD-4A24-4892-9AF6-F6526E174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49E366-776C-4FDB-84C3-C270C262A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BC775E-2210-48B3-8FE6-274E50A52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9A92-9096-4BE4-B4F6-99EB5615E9E8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21A4D0-7F96-4EF1-BFDF-0AD806F1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7D893A-CC7A-42EB-AABD-DD48C658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E718-3E18-4E10-876E-97B9298F8D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95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D4640F-555D-482A-9C83-9387608F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B83CE0-7F70-49F3-AA18-C62FE91B8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A939E7-6263-4F56-A0A7-224DBCC2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9A92-9096-4BE4-B4F6-99EB5615E9E8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5C703D-28B6-4E4D-A674-CA342C1F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CB4D1D-E98F-48A8-9F7B-7C9E6D8B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E718-3E18-4E10-876E-97B9298F8D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72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ECDA-0B85-44C2-BD7A-BEC3EC19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AF97AA-4D73-4BF4-A662-01A1517C9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32A4D7-1515-4B25-9FCB-5040C6B5A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9A92-9096-4BE4-B4F6-99EB5615E9E8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90114D-A574-4B5D-92E5-D311C4F1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920928-DAFC-480C-9AEC-1D788192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E718-3E18-4E10-876E-97B9298F8D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77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96EED-0C23-4B5A-9061-4939D081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051BD9-CE94-4D65-9B62-C563FE61A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373A66-30E5-44DB-B548-304A58662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65B21EA-D7AC-4705-8F49-9850B419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9A92-9096-4BE4-B4F6-99EB5615E9E8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2ABB5F-FFA9-466B-A770-A23819094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278394-7FE7-4868-87EC-8C66EFFC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E718-3E18-4E10-876E-97B9298F8D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40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12B7B-BF7F-4F24-9EC9-263C80C22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5309C9-C6AE-4093-A1D3-27650B9CB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F26083-98D3-4990-BB23-4F118502A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02AD6DA-6ECB-4338-934B-7D8F9EE8A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B72AA20-E9D1-49B2-84B8-BBC69E9D3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BD14A49-5495-474B-9DC1-8AE9D562B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9A92-9096-4BE4-B4F6-99EB5615E9E8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C4000D3-83B4-4EA9-B1ED-0CBC2C28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1C47036-8837-4275-809E-1C964D22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E718-3E18-4E10-876E-97B9298F8D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00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6BDFB7-FE00-4856-9CE4-E92963146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7365907-1B74-4BD3-B76E-3F6F13A41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9A92-9096-4BE4-B4F6-99EB5615E9E8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3A2BFC7-824C-4B22-A107-9D6B24871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E2457C4-13BD-45C9-9B12-804BCE4C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E718-3E18-4E10-876E-97B9298F8D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5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B895882-3218-4B18-902C-981D37D4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9A92-9096-4BE4-B4F6-99EB5615E9E8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26FFA50-CE9D-4AD6-B68E-7561155A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F5E8A3-78DD-4ED8-AE6D-A7B13C43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E718-3E18-4E10-876E-97B9298F8D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87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50D8AC-1FEA-4419-BED2-424FD40C1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29123D-522A-4ACE-8064-1D8B9B626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353E9D-BDC5-4CF3-B39B-29121E3D8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1BB6E2-5AF4-4080-8158-2F9C52B8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9A92-9096-4BE4-B4F6-99EB5615E9E8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06E90F-21D2-4F3D-ACBB-679EFD7C4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D2196A-A694-48DB-BC3C-CD5D29B2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E718-3E18-4E10-876E-97B9298F8D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68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DFF29-3604-48DE-97D5-A56AE86EF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67F3197-E557-4237-91D9-4DECBFEA7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8E8250-7E61-4975-8F32-D94304865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B669D0-E15F-4A8E-B520-93A481684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9A92-9096-4BE4-B4F6-99EB5615E9E8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AB3D3F-B27C-4241-81D6-859E2B36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11BB80-7F3F-4446-9647-2BC8DC65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E718-3E18-4E10-876E-97B9298F8D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97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74F872-9C91-4933-A034-9AB02882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6505D9-2558-4274-98E7-1429EB5CB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81C812-D20E-4C29-A5AC-4E7E55FBB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99A92-9096-4BE4-B4F6-99EB5615E9E8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D2B601-0882-4617-8EB4-EB11D6CCD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C23B3D-F837-49B4-8FF5-97060489D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6E718-3E18-4E10-876E-97B9298F8D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16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6C0B0C-A230-4BF2-B2A3-7CC3C8CE8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3209" y="1798223"/>
            <a:ext cx="9144000" cy="238760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Динамическая выпуклая оболочка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DB3A30-3781-4F8D-BA2C-C0E5B12E1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3209" y="6291468"/>
            <a:ext cx="9144000" cy="496957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Теперь с удалением и вставкой за </a:t>
            </a:r>
            <a:r>
              <a:rPr lang="en-US" dirty="0">
                <a:solidFill>
                  <a:schemeClr val="bg1"/>
                </a:solidFill>
              </a:rPr>
              <a:t>O(log^2(n))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183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133A55-DAB1-49BC-99EC-B4F4AC78F115}"/>
              </a:ext>
            </a:extLst>
          </p:cNvPr>
          <p:cNvSpPr txBox="1"/>
          <p:nvPr/>
        </p:nvSpPr>
        <p:spPr>
          <a:xfrm>
            <a:off x="1530627" y="447261"/>
            <a:ext cx="7952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  <a:latin typeface="+mj-lt"/>
              </a:rPr>
              <a:t>Но как хранить оболочки?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5E1A6A-ECC6-4DF9-99ED-158400C60572}"/>
              </a:ext>
            </a:extLst>
          </p:cNvPr>
          <p:cNvSpPr txBox="1"/>
          <p:nvPr/>
        </p:nvSpPr>
        <p:spPr>
          <a:xfrm>
            <a:off x="1530627" y="1580321"/>
            <a:ext cx="8935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В любом </a:t>
            </a:r>
            <a:r>
              <a:rPr lang="ru-RU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сливаемом дереве</a:t>
            </a:r>
            <a:r>
              <a:rPr lang="ru-RU" sz="2800" dirty="0">
                <a:solidFill>
                  <a:schemeClr val="bg1"/>
                </a:solidFill>
              </a:rPr>
              <a:t> (высота которого 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O(log(n))</a:t>
            </a:r>
            <a:r>
              <a:rPr lang="ru-RU" sz="28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2" name="Picture 2" descr="Похожее изображение">
            <a:extLst>
              <a:ext uri="{FF2B5EF4-FFF2-40B4-BE49-F238E27FC236}">
                <a16:creationId xmlns:a16="http://schemas.microsoft.com/office/drawing/2014/main" id="{125A2E4C-93B6-4355-849A-75C5D0F25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" y="6212724"/>
            <a:ext cx="934279" cy="64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07F0B3B-05C4-47BA-9AC5-77E930AD4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135" y="2313271"/>
            <a:ext cx="5707021" cy="415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24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133A55-DAB1-49BC-99EC-B4F4AC78F115}"/>
              </a:ext>
            </a:extLst>
          </p:cNvPr>
          <p:cNvSpPr txBox="1"/>
          <p:nvPr/>
        </p:nvSpPr>
        <p:spPr>
          <a:xfrm>
            <a:off x="1530627" y="447261"/>
            <a:ext cx="9991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  <a:latin typeface="+mj-lt"/>
              </a:rPr>
              <a:t>На сколько быстро это работает?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5E1A6A-ECC6-4DF9-99ED-158400C60572}"/>
              </a:ext>
            </a:extLst>
          </p:cNvPr>
          <p:cNvSpPr txBox="1"/>
          <p:nvPr/>
        </p:nvSpPr>
        <p:spPr>
          <a:xfrm>
            <a:off x="3482011" y="2361721"/>
            <a:ext cx="70070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>
                <a:solidFill>
                  <a:schemeClr val="bg1"/>
                </a:solidFill>
              </a:rPr>
              <a:t>Ассимптотика</a:t>
            </a:r>
            <a:r>
              <a:rPr lang="ru-RU" sz="2800" dirty="0">
                <a:solidFill>
                  <a:schemeClr val="bg1"/>
                </a:solidFill>
              </a:rPr>
              <a:t> по времени на добавление/удаление</a:t>
            </a:r>
            <a:r>
              <a:rPr lang="en-US" sz="2800" dirty="0">
                <a:solidFill>
                  <a:schemeClr val="bg1"/>
                </a:solidFill>
              </a:rPr>
              <a:t>: 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O(log^2(n))</a:t>
            </a:r>
            <a:endParaRPr lang="ru-RU" sz="2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ABBE4-08A7-45DD-8786-4B569E50894C}"/>
              </a:ext>
            </a:extLst>
          </p:cNvPr>
          <p:cNvSpPr txBox="1"/>
          <p:nvPr/>
        </p:nvSpPr>
        <p:spPr>
          <a:xfrm>
            <a:off x="3482011" y="4306958"/>
            <a:ext cx="5652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>
                <a:solidFill>
                  <a:schemeClr val="bg1"/>
                </a:solidFill>
              </a:rPr>
              <a:t>Ассимптотика</a:t>
            </a:r>
            <a:r>
              <a:rPr lang="ru-RU" sz="2800" dirty="0">
                <a:solidFill>
                  <a:schemeClr val="bg1"/>
                </a:solidFill>
              </a:rPr>
              <a:t> по памяти</a:t>
            </a:r>
            <a:r>
              <a:rPr lang="en-US" sz="2800" dirty="0">
                <a:solidFill>
                  <a:schemeClr val="bg1"/>
                </a:solidFill>
              </a:rPr>
              <a:t>: 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O(n)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430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133A55-DAB1-49BC-99EC-B4F4AC78F115}"/>
              </a:ext>
            </a:extLst>
          </p:cNvPr>
          <p:cNvSpPr txBox="1"/>
          <p:nvPr/>
        </p:nvSpPr>
        <p:spPr>
          <a:xfrm>
            <a:off x="218662" y="73657"/>
            <a:ext cx="5998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  <a:latin typeface="+mj-lt"/>
              </a:rPr>
              <a:t>Время</a:t>
            </a:r>
            <a:r>
              <a:rPr lang="en-US" sz="54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5400" dirty="0">
                <a:solidFill>
                  <a:schemeClr val="bg1"/>
                </a:solidFill>
                <a:latin typeface="+mj-lt"/>
              </a:rPr>
              <a:t>на практике. 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E5B552BB-0F2E-4D56-905D-276EC12B48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1855155"/>
              </p:ext>
            </p:extLst>
          </p:nvPr>
        </p:nvGraphicFramePr>
        <p:xfrm>
          <a:off x="377688" y="1137110"/>
          <a:ext cx="11360426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8987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133A55-DAB1-49BC-99EC-B4F4AC78F115}"/>
              </a:ext>
            </a:extLst>
          </p:cNvPr>
          <p:cNvSpPr txBox="1"/>
          <p:nvPr/>
        </p:nvSpPr>
        <p:spPr>
          <a:xfrm>
            <a:off x="218662" y="73657"/>
            <a:ext cx="5937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  <a:latin typeface="+mj-lt"/>
              </a:rPr>
              <a:t>Память </a:t>
            </a:r>
            <a:r>
              <a:rPr lang="ru-RU" sz="5400" dirty="0">
                <a:solidFill>
                  <a:schemeClr val="bg1"/>
                </a:solidFill>
              </a:rPr>
              <a:t>на практике</a:t>
            </a:r>
            <a:endParaRPr lang="ru-RU" sz="5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D73D9C93-601C-42FC-AD45-1AA5644AC4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5387256"/>
              </p:ext>
            </p:extLst>
          </p:nvPr>
        </p:nvGraphicFramePr>
        <p:xfrm>
          <a:off x="377688" y="1137110"/>
          <a:ext cx="11360426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1684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F8B6B6-EAFF-4D70-B88E-B709C3BFD1FC}"/>
              </a:ext>
            </a:extLst>
          </p:cNvPr>
          <p:cNvSpPr txBox="1"/>
          <p:nvPr/>
        </p:nvSpPr>
        <p:spPr>
          <a:xfrm>
            <a:off x="785192" y="288235"/>
            <a:ext cx="6078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  <a:latin typeface="+mj-lt"/>
              </a:rPr>
              <a:t>Где это применять? 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7743D77-CE06-4462-80D7-7B1B45DC05FD}"/>
              </a:ext>
            </a:extLst>
          </p:cNvPr>
          <p:cNvSpPr txBox="1">
            <a:spLocks/>
          </p:cNvSpPr>
          <p:nvPr/>
        </p:nvSpPr>
        <p:spPr>
          <a:xfrm>
            <a:off x="3627256" y="2789717"/>
            <a:ext cx="6473687" cy="12654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Разработка компьютерных игр </a:t>
            </a:r>
          </a:p>
          <a:p>
            <a:r>
              <a:rPr lang="ru-RU" dirty="0">
                <a:solidFill>
                  <a:schemeClr val="bg1"/>
                </a:solidFill>
              </a:rPr>
              <a:t>Моделирование процессов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A6D93BCE-18D8-4FD1-8AE7-3EE3ECB575E1}"/>
              </a:ext>
            </a:extLst>
          </p:cNvPr>
          <p:cNvSpPr txBox="1">
            <a:spLocks/>
          </p:cNvSpPr>
          <p:nvPr/>
        </p:nvSpPr>
        <p:spPr>
          <a:xfrm>
            <a:off x="3918805" y="6182275"/>
            <a:ext cx="5314648" cy="5166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 err="1">
                <a:solidFill>
                  <a:schemeClr val="bg1"/>
                </a:solidFill>
              </a:rPr>
              <a:t>Геймдев</a:t>
            </a:r>
            <a:r>
              <a:rPr lang="ru-RU" sz="1600" dirty="0">
                <a:solidFill>
                  <a:schemeClr val="bg1"/>
                </a:solidFill>
              </a:rPr>
              <a:t> найдет применение даже самым странным алгоритмам вычислительной геометрии</a:t>
            </a:r>
          </a:p>
        </p:txBody>
      </p:sp>
    </p:spTree>
    <p:extLst>
      <p:ext uri="{BB962C8B-B14F-4D97-AF65-F5344CB8AC3E}">
        <p14:creationId xmlns:p14="http://schemas.microsoft.com/office/powerpoint/2010/main" val="2900776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6C0B0C-A230-4BF2-B2A3-7CC3C8CE8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574" y="2693505"/>
            <a:ext cx="9144000" cy="1045058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23060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F8B6B6-EAFF-4D70-B88E-B709C3BFD1FC}"/>
              </a:ext>
            </a:extLst>
          </p:cNvPr>
          <p:cNvSpPr txBox="1"/>
          <p:nvPr/>
        </p:nvSpPr>
        <p:spPr>
          <a:xfrm>
            <a:off x="785192" y="288235"/>
            <a:ext cx="5303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  <a:latin typeface="+mj-lt"/>
              </a:rPr>
              <a:t>Зачем он нужен? 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7743D77-CE06-4462-80D7-7B1B45DC05FD}"/>
              </a:ext>
            </a:extLst>
          </p:cNvPr>
          <p:cNvSpPr txBox="1">
            <a:spLocks/>
          </p:cNvSpPr>
          <p:nvPr/>
        </p:nvSpPr>
        <p:spPr>
          <a:xfrm>
            <a:off x="3436719" y="2412031"/>
            <a:ext cx="6473687" cy="2895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Добавление точек</a:t>
            </a:r>
          </a:p>
          <a:p>
            <a:r>
              <a:rPr lang="ru-RU" dirty="0">
                <a:solidFill>
                  <a:schemeClr val="bg1"/>
                </a:solidFill>
              </a:rPr>
              <a:t>Удаление точек</a:t>
            </a:r>
          </a:p>
          <a:p>
            <a:r>
              <a:rPr lang="ru-RU" dirty="0">
                <a:solidFill>
                  <a:schemeClr val="bg1"/>
                </a:solidFill>
              </a:rPr>
              <a:t>Определение принадлежности точки выпуклой оболочке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42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F8B6B6-EAFF-4D70-B88E-B709C3BFD1FC}"/>
              </a:ext>
            </a:extLst>
          </p:cNvPr>
          <p:cNvSpPr txBox="1"/>
          <p:nvPr/>
        </p:nvSpPr>
        <p:spPr>
          <a:xfrm>
            <a:off x="785192" y="288235"/>
            <a:ext cx="82237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  <a:latin typeface="+mj-lt"/>
              </a:rPr>
              <a:t>Кто его вообще придумал? 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356F2C4-E28E-49B8-9270-D63A97F0FB16}"/>
              </a:ext>
            </a:extLst>
          </p:cNvPr>
          <p:cNvSpPr/>
          <p:nvPr/>
        </p:nvSpPr>
        <p:spPr>
          <a:xfrm>
            <a:off x="2491406" y="3017031"/>
            <a:ext cx="85708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Впервые опубликовали </a:t>
            </a:r>
            <a:r>
              <a:rPr lang="ru-RU" sz="2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Маркус</a:t>
            </a:r>
            <a:r>
              <a:rPr lang="ru-RU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Хендрик</a:t>
            </a:r>
            <a:r>
              <a:rPr lang="ru-RU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Овермарс</a:t>
            </a:r>
            <a:r>
              <a:rPr lang="ru-RU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и </a:t>
            </a:r>
            <a:r>
              <a:rPr lang="ru-RU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Ян </a:t>
            </a:r>
            <a:r>
              <a:rPr lang="ru-RU" sz="2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ван</a:t>
            </a:r>
            <a:r>
              <a:rPr lang="ru-RU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Леувен</a:t>
            </a:r>
            <a:r>
              <a:rPr lang="ru-RU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</a:t>
            </a:r>
            <a:r>
              <a:rPr lang="ru-RU" sz="2800" dirty="0">
                <a:solidFill>
                  <a:schemeClr val="bg1"/>
                </a:solidFill>
              </a:rPr>
              <a:t>в </a:t>
            </a:r>
            <a:r>
              <a:rPr lang="ru-RU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сентябре 1980го года</a:t>
            </a:r>
          </a:p>
        </p:txBody>
      </p:sp>
    </p:spTree>
    <p:extLst>
      <p:ext uri="{BB962C8B-B14F-4D97-AF65-F5344CB8AC3E}">
        <p14:creationId xmlns:p14="http://schemas.microsoft.com/office/powerpoint/2010/main" val="332118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F8B6B6-EAFF-4D70-B88E-B709C3BFD1FC}"/>
              </a:ext>
            </a:extLst>
          </p:cNvPr>
          <p:cNvSpPr txBox="1"/>
          <p:nvPr/>
        </p:nvSpPr>
        <p:spPr>
          <a:xfrm>
            <a:off x="1272210" y="337930"/>
            <a:ext cx="7577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  <a:latin typeface="+mj-lt"/>
              </a:rPr>
              <a:t>Ок, как это реализовать? 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B35FC0E-6ED3-4E55-AA4C-CE2F28018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343" y="2633870"/>
            <a:ext cx="3441641" cy="347806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F25C1C-25F9-49D5-A636-8B2F2CF12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504" y="2633870"/>
            <a:ext cx="3581268" cy="3492623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7328D48-B373-4CC1-96D6-3EDD1F0C4C04}"/>
              </a:ext>
            </a:extLst>
          </p:cNvPr>
          <p:cNvSpPr/>
          <p:nvPr/>
        </p:nvSpPr>
        <p:spPr>
          <a:xfrm>
            <a:off x="1272210" y="1510798"/>
            <a:ext cx="100583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Будем поддерживать </a:t>
            </a:r>
            <a:r>
              <a:rPr lang="ru-RU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левую</a:t>
            </a:r>
            <a:r>
              <a:rPr lang="ru-RU" sz="2800" dirty="0">
                <a:solidFill>
                  <a:schemeClr val="bg1"/>
                </a:solidFill>
              </a:rPr>
              <a:t> и </a:t>
            </a:r>
            <a:r>
              <a:rPr lang="ru-RU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правую</a:t>
            </a:r>
            <a:r>
              <a:rPr lang="ru-RU" sz="2800" dirty="0">
                <a:solidFill>
                  <a:schemeClr val="bg1"/>
                </a:solidFill>
              </a:rPr>
              <a:t> выпуклые оболочки.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Далее будем говорить о поддержании только левой половины.</a:t>
            </a:r>
          </a:p>
        </p:txBody>
      </p:sp>
    </p:spTree>
    <p:extLst>
      <p:ext uri="{BB962C8B-B14F-4D97-AF65-F5344CB8AC3E}">
        <p14:creationId xmlns:p14="http://schemas.microsoft.com/office/powerpoint/2010/main" val="301364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F8B6B6-EAFF-4D70-B88E-B709C3BFD1FC}"/>
              </a:ext>
            </a:extLst>
          </p:cNvPr>
          <p:cNvSpPr txBox="1"/>
          <p:nvPr/>
        </p:nvSpPr>
        <p:spPr>
          <a:xfrm>
            <a:off x="1272210" y="337930"/>
            <a:ext cx="3409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  <a:latin typeface="+mj-lt"/>
              </a:rPr>
              <a:t>А дальше? 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7328D48-B373-4CC1-96D6-3EDD1F0C4C04}"/>
              </a:ext>
            </a:extLst>
          </p:cNvPr>
          <p:cNvSpPr/>
          <p:nvPr/>
        </p:nvSpPr>
        <p:spPr>
          <a:xfrm>
            <a:off x="1272210" y="1370011"/>
            <a:ext cx="10058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Разделяй и властвуй!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3ED712-A293-4D5A-807C-42ADB9F07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320" y="2125093"/>
            <a:ext cx="6619745" cy="473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27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F8B6B6-EAFF-4D70-B88E-B709C3BFD1FC}"/>
              </a:ext>
            </a:extLst>
          </p:cNvPr>
          <p:cNvSpPr txBox="1"/>
          <p:nvPr/>
        </p:nvSpPr>
        <p:spPr>
          <a:xfrm>
            <a:off x="1272210" y="337930"/>
            <a:ext cx="6546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  <a:latin typeface="+mj-lt"/>
              </a:rPr>
              <a:t>Как это реализовать?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851AD26-5DC9-41CA-BBCF-D782B7141258}"/>
              </a:ext>
            </a:extLst>
          </p:cNvPr>
          <p:cNvSpPr/>
          <p:nvPr/>
        </p:nvSpPr>
        <p:spPr>
          <a:xfrm>
            <a:off x="1388163" y="2573971"/>
            <a:ext cx="405847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Научимся </a:t>
            </a:r>
            <a:r>
              <a:rPr lang="ru-RU" sz="2800" dirty="0" err="1">
                <a:solidFill>
                  <a:schemeClr val="bg1"/>
                </a:solidFill>
              </a:rPr>
              <a:t>объеденять</a:t>
            </a:r>
            <a:r>
              <a:rPr lang="ru-RU" sz="2800" dirty="0">
                <a:solidFill>
                  <a:schemeClr val="bg1"/>
                </a:solidFill>
              </a:rPr>
              <a:t> две левых выпуклых оболочки в одну.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То есть находить </a:t>
            </a:r>
            <a:r>
              <a:rPr lang="ru-RU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мост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03799FE-33CF-4FEE-89FF-616DE0C3A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777" y="1342581"/>
            <a:ext cx="4446936" cy="47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3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F8B6B6-EAFF-4D70-B88E-B709C3BFD1FC}"/>
              </a:ext>
            </a:extLst>
          </p:cNvPr>
          <p:cNvSpPr txBox="1"/>
          <p:nvPr/>
        </p:nvSpPr>
        <p:spPr>
          <a:xfrm>
            <a:off x="1272210" y="337930"/>
            <a:ext cx="51892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  <a:latin typeface="+mj-lt"/>
              </a:rPr>
              <a:t>Как это сделать?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851AD26-5DC9-41CA-BBCF-D782B7141258}"/>
              </a:ext>
            </a:extLst>
          </p:cNvPr>
          <p:cNvSpPr/>
          <p:nvPr/>
        </p:nvSpPr>
        <p:spPr>
          <a:xfrm>
            <a:off x="1272210" y="2138414"/>
            <a:ext cx="94421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Бинпоиск</a:t>
            </a:r>
            <a:r>
              <a:rPr lang="ru-RU" sz="2800" dirty="0">
                <a:solidFill>
                  <a:schemeClr val="bg1"/>
                </a:solidFill>
              </a:rPr>
              <a:t> по двум оболочкам одновременно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E06B07E-C998-4154-95B1-DDF98A1256B3}"/>
              </a:ext>
            </a:extLst>
          </p:cNvPr>
          <p:cNvSpPr/>
          <p:nvPr/>
        </p:nvSpPr>
        <p:spPr>
          <a:xfrm>
            <a:off x="1272210" y="3538788"/>
            <a:ext cx="84482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На каждом шаге можно определить, какие точки, </a:t>
            </a:r>
            <a:r>
              <a:rPr lang="ru-RU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точно</a:t>
            </a:r>
            <a:r>
              <a:rPr lang="ru-RU" sz="2800" dirty="0">
                <a:solidFill>
                  <a:schemeClr val="bg1"/>
                </a:solidFill>
              </a:rPr>
              <a:t> не будут частью моста</a:t>
            </a:r>
          </a:p>
        </p:txBody>
      </p:sp>
    </p:spTree>
    <p:extLst>
      <p:ext uri="{BB962C8B-B14F-4D97-AF65-F5344CB8AC3E}">
        <p14:creationId xmlns:p14="http://schemas.microsoft.com/office/powerpoint/2010/main" val="89817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7DC5EC-A3ED-4B66-8AA7-B012B0D1E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690" y="0"/>
            <a:ext cx="7495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8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133A55-DAB1-49BC-99EC-B4F4AC78F115}"/>
              </a:ext>
            </a:extLst>
          </p:cNvPr>
          <p:cNvSpPr txBox="1"/>
          <p:nvPr/>
        </p:nvSpPr>
        <p:spPr>
          <a:xfrm>
            <a:off x="1530627" y="447261"/>
            <a:ext cx="52100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  <a:latin typeface="+mj-lt"/>
              </a:rPr>
              <a:t>Как это хранить?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49E21E-7F2F-4372-8053-3AA395A8F233}"/>
              </a:ext>
            </a:extLst>
          </p:cNvPr>
          <p:cNvSpPr txBox="1"/>
          <p:nvPr/>
        </p:nvSpPr>
        <p:spPr>
          <a:xfrm flipH="1">
            <a:off x="1530627" y="2299916"/>
            <a:ext cx="40949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Любое </a:t>
            </a:r>
            <a:r>
              <a:rPr lang="ru-RU" sz="2800" dirty="0" err="1">
                <a:solidFill>
                  <a:schemeClr val="bg1"/>
                </a:solidFill>
              </a:rPr>
              <a:t>балансирующееся</a:t>
            </a:r>
            <a:r>
              <a:rPr lang="ru-RU" sz="2800" dirty="0">
                <a:solidFill>
                  <a:schemeClr val="bg1"/>
                </a:solidFill>
              </a:rPr>
              <a:t> дерево поиска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94DAE4-7228-4582-BDDD-CDB9E15872C5}"/>
              </a:ext>
            </a:extLst>
          </p:cNvPr>
          <p:cNvSpPr txBox="1"/>
          <p:nvPr/>
        </p:nvSpPr>
        <p:spPr>
          <a:xfrm flipH="1">
            <a:off x="1530627" y="3752461"/>
            <a:ext cx="40949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В каждом узле – выпуклая оболочка для набора точек, хранящихся в поддереве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6A1EAF0-1021-4FF6-B2CE-485C58495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624" y="2299915"/>
            <a:ext cx="5069567" cy="326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293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238</Words>
  <Application>Microsoft Office PowerPoint</Application>
  <PresentationFormat>Широкоэкранный</PresentationFormat>
  <Paragraphs>41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Динамическая выпуклая оболочка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Динамическая выпуклая оболочка</dc:title>
  <dc:creator>Андрей Логвин</dc:creator>
  <cp:lastModifiedBy>Андрей Логвин</cp:lastModifiedBy>
  <cp:revision>24</cp:revision>
  <dcterms:created xsi:type="dcterms:W3CDTF">2017-12-22T19:59:16Z</dcterms:created>
  <dcterms:modified xsi:type="dcterms:W3CDTF">2017-12-23T01:21:28Z</dcterms:modified>
</cp:coreProperties>
</file>