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4" r:id="rId4"/>
    <p:sldId id="259" r:id="rId5"/>
    <p:sldId id="276" r:id="rId6"/>
    <p:sldId id="277" r:id="rId7"/>
    <p:sldId id="278" r:id="rId8"/>
    <p:sldId id="279" r:id="rId9"/>
    <p:sldId id="280" r:id="rId10"/>
    <p:sldId id="295" r:id="rId11"/>
    <p:sldId id="296" r:id="rId12"/>
    <p:sldId id="286" r:id="rId13"/>
    <p:sldId id="293" r:id="rId14"/>
    <p:sldId id="292" r:id="rId15"/>
    <p:sldId id="291" r:id="rId16"/>
    <p:sldId id="289" r:id="rId17"/>
    <p:sldId id="294" r:id="rId18"/>
    <p:sldId id="266" r:id="rId19"/>
    <p:sldId id="298" r:id="rId20"/>
    <p:sldId id="290" r:id="rId21"/>
    <p:sldId id="285" r:id="rId22"/>
    <p:sldId id="297" r:id="rId23"/>
    <p:sldId id="299" r:id="rId24"/>
    <p:sldId id="300" r:id="rId25"/>
    <p:sldId id="301" r:id="rId26"/>
    <p:sldId id="310" r:id="rId27"/>
    <p:sldId id="309" r:id="rId28"/>
    <p:sldId id="308" r:id="rId29"/>
    <p:sldId id="307" r:id="rId30"/>
    <p:sldId id="306" r:id="rId31"/>
    <p:sldId id="305" r:id="rId32"/>
    <p:sldId id="304" r:id="rId33"/>
    <p:sldId id="303" r:id="rId34"/>
    <p:sldId id="302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5" r:id="rId47"/>
    <p:sldId id="326" r:id="rId48"/>
    <p:sldId id="332" r:id="rId49"/>
    <p:sldId id="327" r:id="rId50"/>
    <p:sldId id="328" r:id="rId51"/>
    <p:sldId id="329" r:id="rId52"/>
    <p:sldId id="330" r:id="rId53"/>
    <p:sldId id="331" r:id="rId54"/>
    <p:sldId id="333" r:id="rId55"/>
    <p:sldId id="273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0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64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0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55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8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7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F878-07BA-48EA-BB42-8809FE2CDD93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09AE-C9D1-43BF-AA04-7708AA59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7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Персистентная очередь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 так ли она страшна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25" y="287338"/>
            <a:ext cx="12382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823" y="927223"/>
            <a:ext cx="10515600" cy="133092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Новый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823" y="2489078"/>
            <a:ext cx="10515600" cy="364795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Разделим работу нашей программы на два режима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обычный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перекопирования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В обычном режиме без изменений.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В режиме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r>
              <a:rPr lang="ru-RU" dirty="0">
                <a:solidFill>
                  <a:schemeClr val="bg1"/>
                </a:solidFill>
              </a:rPr>
              <a:t> – постепенно перекладываем элементы из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6697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330" y="113005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Режим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7330" y="2590556"/>
            <a:ext cx="10515600" cy="324753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Начинается, когда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size() 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Right.size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Заканчивается, когда все элементы будут перенесены.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</a:rPr>
              <a:t>Булевая</a:t>
            </a:r>
            <a:r>
              <a:rPr lang="ru-RU" dirty="0">
                <a:solidFill>
                  <a:schemeClr val="bg1"/>
                </a:solidFill>
              </a:rPr>
              <a:t> переменная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isRecopy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указывает, в каком режиме мы находимся.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8490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Давайте попробуем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971800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Давайте попробуем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7" y="2009775"/>
            <a:ext cx="72390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1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Давайте попробуем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52625"/>
            <a:ext cx="533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4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Давайте попробуем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771775"/>
            <a:ext cx="5257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Давайте попробуем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68" y="1690688"/>
            <a:ext cx="7477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2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Хм…..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2755656"/>
            <a:ext cx="5267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9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нельзя просто так взя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5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8046" y="111644"/>
            <a:ext cx="10195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Нельзя просто так взять 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1406" y="4919008"/>
            <a:ext cx="10629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переложить элементы из стека 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</a:t>
            </a:r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стек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Right.</a:t>
            </a:r>
            <a:endParaRPr lang="ru-RU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785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291" y="110831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Возникшие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6576" y="2657842"/>
            <a:ext cx="9185031" cy="289010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В режиме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r>
              <a:rPr lang="ru-RU" dirty="0">
                <a:solidFill>
                  <a:schemeClr val="bg1"/>
                </a:solidFill>
              </a:rPr>
              <a:t> нельзя обращаться к стекам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Если стек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ru-RU" dirty="0">
                <a:solidFill>
                  <a:schemeClr val="bg1"/>
                </a:solidFill>
              </a:rPr>
              <a:t> не пуст – нельзя сразу начать перекладывать элементы из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386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330" y="181585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Что это вообще такое?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7330" y="3290887"/>
            <a:ext cx="10515600" cy="114043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Очередь</a:t>
            </a:r>
            <a:r>
              <a:rPr lang="ru-RU" dirty="0">
                <a:solidFill>
                  <a:schemeClr val="bg1"/>
                </a:solidFill>
              </a:rPr>
              <a:t>, которая позволяет получить доступ к своим предыдущим версиям.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1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Решение первой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Создадим копии стеков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LeftRecopy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RightRecopy</a:t>
            </a:r>
            <a:r>
              <a:rPr lang="ru-RU" dirty="0">
                <a:solidFill>
                  <a:schemeClr val="bg1"/>
                </a:solidFill>
              </a:rPr>
              <a:t>, которые будут заменять их в режиме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При операциях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кладем элементы в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LeftRecopy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При операции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берем из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RightRecopy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Спокойно перекладываем элементы из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8808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330" y="189498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Начальные значения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917330" y="3355485"/>
            <a:ext cx="10594730" cy="140115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При старте режима </a:t>
            </a:r>
            <a:r>
              <a:rPr lang="ru-RU" dirty="0" err="1">
                <a:solidFill>
                  <a:schemeClr val="bg1"/>
                </a:solidFill>
              </a:rPr>
              <a:t>перепопирования</a:t>
            </a:r>
            <a:r>
              <a:rPr lang="ru-RU" dirty="0">
                <a:solidFill>
                  <a:schemeClr val="bg1"/>
                </a:solidFill>
              </a:rPr>
              <a:t> стек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LeftRecopy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пуст.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Стек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RightRecopy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копия стека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1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Копирование за </a:t>
            </a:r>
            <a:r>
              <a:rPr lang="en-US" dirty="0">
                <a:solidFill>
                  <a:schemeClr val="bg1"/>
                </a:solidFill>
              </a:rPr>
              <a:t>O(1)?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439"/>
            <a:ext cx="10515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Поскольку стеки </a:t>
            </a:r>
            <a:r>
              <a:rPr lang="ru-RU" dirty="0" err="1">
                <a:solidFill>
                  <a:schemeClr val="bg1"/>
                </a:solidFill>
              </a:rPr>
              <a:t>персистентны</a:t>
            </a:r>
            <a:r>
              <a:rPr lang="ru-RU" dirty="0">
                <a:solidFill>
                  <a:schemeClr val="bg1"/>
                </a:solidFill>
              </a:rPr>
              <a:t> – мы можем скопировать просто присвоив ссылку.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3788020"/>
            <a:ext cx="9515475" cy="186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72199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8877" y="110367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Решение второй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8877" y="2564179"/>
            <a:ext cx="10515600" cy="300135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Создадим еще один стек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в который сохраним содержимое стека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прежде, чем начать перекладывать элементы из стека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По окончанию копирования стека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ru-RU" dirty="0">
                <a:solidFill>
                  <a:schemeClr val="bg1"/>
                </a:solidFill>
              </a:rPr>
              <a:t> переложим элементы из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ru-RU" dirty="0">
                <a:solidFill>
                  <a:schemeClr val="bg1"/>
                </a:solidFill>
              </a:rPr>
              <a:t> обратно 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1545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24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723783"/>
            <a:ext cx="89344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0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25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528397"/>
            <a:ext cx="90106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0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26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672130"/>
            <a:ext cx="8982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72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27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787403"/>
            <a:ext cx="90868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86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28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640256"/>
            <a:ext cx="9029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6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29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690688"/>
            <a:ext cx="90011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Зачем она нужна?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99" y="1690688"/>
            <a:ext cx="6627202" cy="4852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2930" y="263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3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0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30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743932"/>
            <a:ext cx="8934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61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90688"/>
            <a:ext cx="8991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4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32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681654"/>
            <a:ext cx="8915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4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75692"/>
            <a:ext cx="8877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87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705833"/>
            <a:ext cx="8943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7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35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62870"/>
            <a:ext cx="8991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66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36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665534"/>
            <a:ext cx="8982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9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331" y="110367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Еще один момент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7331" y="2564179"/>
            <a:ext cx="10515600" cy="315961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Если во время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r>
              <a:rPr lang="ru-RU" dirty="0">
                <a:solidFill>
                  <a:schemeClr val="bg1"/>
                </a:solidFill>
              </a:rPr>
              <a:t> от пользователя поступают запросы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не все элементы из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стоит перекладывать обратно 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Переменная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ToCopy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хранит в себе число элементов, которые нужно переложить из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обратно 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780732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707" y="90145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Еще один момент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3707" y="2227019"/>
            <a:ext cx="10515600" cy="3602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При старте режима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ToCopy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Right.size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После каждой операции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Pop</a:t>
            </a:r>
            <a:r>
              <a:rPr lang="ru-RU" dirty="0">
                <a:solidFill>
                  <a:schemeClr val="bg1"/>
                </a:solidFill>
              </a:rPr>
              <a:t>, уменьшаем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ToCopy</a:t>
            </a:r>
            <a:r>
              <a:rPr lang="ru-RU" dirty="0">
                <a:solidFill>
                  <a:schemeClr val="bg1"/>
                </a:solidFill>
              </a:rPr>
              <a:t> на единицу.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Перекладывая элементы из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обратно 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так же уменьшаем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ToCopy</a:t>
            </a:r>
            <a:r>
              <a:rPr lang="ru-RU" dirty="0">
                <a:solidFill>
                  <a:schemeClr val="bg1"/>
                </a:solidFill>
              </a:rPr>
              <a:t> на единицу.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945965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89928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ToCopy</a:t>
            </a:r>
            <a:r>
              <a:rPr lang="en-US" sz="2800" dirty="0">
                <a:solidFill>
                  <a:schemeClr val="bg1"/>
                </a:solidFill>
              </a:rPr>
              <a:t> = 2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39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628167"/>
            <a:ext cx="8982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4915" y="103334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Идея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4915" y="2493841"/>
            <a:ext cx="10515600" cy="312444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Стеки очень просто сделать персистентными.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Очередь можно реализовать на стеках.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Если заменить обычные стеки на персистентные – получим персистентную очередь.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0254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89928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ToCopy</a:t>
            </a:r>
            <a:r>
              <a:rPr lang="en-US" sz="2800" dirty="0">
                <a:solidFill>
                  <a:schemeClr val="bg1"/>
                </a:solidFill>
              </a:rPr>
              <a:t> = 1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628167"/>
            <a:ext cx="8982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06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41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840563"/>
            <a:ext cx="8905875" cy="468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690688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ToCopy</a:t>
            </a:r>
            <a:r>
              <a:rPr lang="en-US" sz="2800" dirty="0">
                <a:solidFill>
                  <a:schemeClr val="bg1"/>
                </a:solidFill>
              </a:rPr>
              <a:t> = 1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7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ToCopy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ru-RU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42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697407"/>
            <a:ext cx="89249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65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43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532427"/>
            <a:ext cx="9077325" cy="494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690688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ToCopy</a:t>
            </a:r>
            <a:r>
              <a:rPr lang="en-US" sz="2800" dirty="0">
                <a:solidFill>
                  <a:schemeClr val="bg1"/>
                </a:solidFill>
              </a:rPr>
              <a:t> = 0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48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Все работает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453296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ToCopy</a:t>
            </a:r>
            <a:r>
              <a:rPr lang="en-US" sz="2800" dirty="0">
                <a:solidFill>
                  <a:schemeClr val="bg1"/>
                </a:solidFill>
              </a:rPr>
              <a:t> = 0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44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78710"/>
            <a:ext cx="89916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16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Замечания по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На практике нам понадобится еще одна переменная булевого типа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Copied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Она будет указывать, копировали ли мы элементы из стека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Иначе, мы можем по ошибке начать перекладывать не те элементы в стек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777456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это важно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690688"/>
            <a:ext cx="89820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26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Почему это важно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47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435711"/>
            <a:ext cx="89249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07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292" y="114764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Последнее замечание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92" y="2608140"/>
            <a:ext cx="10515600" cy="293101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Если режиме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перекопирования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ToCopy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0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следовательно все требуемые элементы из стека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стек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уже были скопированы.</a:t>
            </a:r>
          </a:p>
          <a:p>
            <a:pPr marL="0" indent="0" algn="ctr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операции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таком случае, удаляем элемент из стека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398132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576" y="40908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Что нужно сделать?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576" y="1869586"/>
            <a:ext cx="10515600" cy="427623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Переложить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элементов из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ru-RU" dirty="0">
                <a:solidFill>
                  <a:schemeClr val="bg1"/>
                </a:solidFill>
              </a:rPr>
              <a:t> - 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действий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ru-RU" dirty="0">
                <a:solidFill>
                  <a:schemeClr val="bg1"/>
                </a:solidFill>
              </a:rPr>
              <a:t>Переложить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 + 1 </a:t>
            </a:r>
            <a:r>
              <a:rPr lang="ru-RU" dirty="0">
                <a:solidFill>
                  <a:schemeClr val="bg1"/>
                </a:solidFill>
              </a:rPr>
              <a:t>элементов из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ru-RU" dirty="0">
                <a:solidFill>
                  <a:schemeClr val="bg1"/>
                </a:solidFill>
              </a:rPr>
              <a:t>         -  (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 + 1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действий)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Переложить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ToCopy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элементов из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 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ru-RU" dirty="0">
                <a:solidFill>
                  <a:schemeClr val="bg1"/>
                </a:solidFill>
              </a:rPr>
              <a:t>, остальные выбросить                                  -  (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действий)</a:t>
            </a:r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В сумме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 * x + 1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действий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80273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Обычный режим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64" y="1275727"/>
            <a:ext cx="9941871" cy="5451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2930" y="263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2816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Если делать по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три</a:t>
            </a:r>
            <a:r>
              <a:rPr lang="ru-RU" dirty="0">
                <a:solidFill>
                  <a:schemeClr val="bg1"/>
                </a:solidFill>
              </a:rPr>
              <a:t> действия при каждом вызове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методов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Push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нашей очереди мы: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algn="ctr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Успеем завершить </a:t>
            </a:r>
            <a:r>
              <a:rPr lang="ru-RU" dirty="0" err="1">
                <a:solidFill>
                  <a:schemeClr val="bg1"/>
                </a:solidFill>
              </a:rPr>
              <a:t>перекопирование</a:t>
            </a:r>
            <a:r>
              <a:rPr lang="ru-RU" dirty="0">
                <a:solidFill>
                  <a:schemeClr val="bg1"/>
                </a:solidFill>
              </a:rPr>
              <a:t> до опустошения стека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RightCopy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Успеем завершить </a:t>
            </a:r>
            <a:r>
              <a:rPr lang="ru-RU" dirty="0" err="1">
                <a:solidFill>
                  <a:schemeClr val="bg1"/>
                </a:solidFill>
              </a:rPr>
              <a:t>перекопирование</a:t>
            </a:r>
            <a:r>
              <a:rPr lang="ru-RU" dirty="0">
                <a:solidFill>
                  <a:schemeClr val="bg1"/>
                </a:solidFill>
              </a:rPr>
              <a:t> до того, как в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LeftCopy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окажется больше элементов чем 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концу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1192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707" y="204445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Завершение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3707" y="3504956"/>
            <a:ext cx="10515600" cy="123409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По завершению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r>
              <a:rPr lang="ru-RU" dirty="0">
                <a:solidFill>
                  <a:schemeClr val="bg1"/>
                </a:solidFill>
              </a:rPr>
              <a:t> меняем местами стеки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LeftRecopy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421327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Итог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все элементы, которые добавлял пользователь во время </a:t>
            </a:r>
            <a:r>
              <a:rPr lang="ru-RU" dirty="0" err="1">
                <a:solidFill>
                  <a:schemeClr val="bg1"/>
                </a:solidFill>
              </a:rPr>
              <a:t>перекпирования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LeftRecopy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пуст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содержит элементы, которые были в нем до </a:t>
            </a:r>
            <a:r>
              <a:rPr lang="ru-RU" dirty="0" err="1">
                <a:solidFill>
                  <a:schemeClr val="bg1"/>
                </a:solidFill>
              </a:rPr>
              <a:t>перекопирования</a:t>
            </a:r>
            <a:r>
              <a:rPr lang="ru-RU" dirty="0">
                <a:solidFill>
                  <a:schemeClr val="bg1"/>
                </a:solidFill>
              </a:rPr>
              <a:t> и не были удалены, а также все элементы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старого стека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Left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TempRight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пуст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RightRecopy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не важно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619889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746" y="153450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Асимптотика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746" y="3047756"/>
            <a:ext cx="10515600" cy="200782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По времени: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O(1)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 любую операцию.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По памяти: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O(n)</a:t>
            </a:r>
            <a:r>
              <a:rPr lang="en-US" dirty="0">
                <a:solidFill>
                  <a:schemeClr val="bg1"/>
                </a:solidFill>
              </a:rPr>
              <a:t> (n – </a:t>
            </a:r>
            <a:r>
              <a:rPr lang="ru-RU" dirty="0">
                <a:solidFill>
                  <a:schemeClr val="bg1"/>
                </a:solidFill>
              </a:rPr>
              <a:t>количество добавленных элементов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3832376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330" y="725435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352" y="2050998"/>
            <a:ext cx="11274552" cy="4255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Статья на </a:t>
            </a:r>
            <a:r>
              <a:rPr lang="ru-RU" dirty="0" err="1">
                <a:solidFill>
                  <a:schemeClr val="bg1"/>
                </a:solidFill>
              </a:rPr>
              <a:t>викиконспектах</a:t>
            </a:r>
            <a:r>
              <a:rPr lang="ru-RU" dirty="0">
                <a:solidFill>
                  <a:schemeClr val="bg1"/>
                </a:solidFill>
              </a:rPr>
              <a:t> ИТМО: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https://neerc.ifmo.ru/wiki/index.php?title=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Персистентная_очередь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Визуализация: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://persistentqueue.gear.host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endParaRPr lang="ru-RU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Реализация на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 smtClean="0">
                <a:solidFill>
                  <a:schemeClr val="bg1"/>
                </a:solidFill>
              </a:rPr>
              <a:t>и эта презентация: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://github.com/gotthit/PersistentQueue/tree/master/ForNureStudents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54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746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696" y="267468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Вопросы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2930" y="26377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55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solidFill>
                  <a:schemeClr val="bg1"/>
                </a:solidFill>
              </a:rPr>
              <a:t>Перекопирование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93" y="1690688"/>
            <a:ext cx="5597106" cy="4921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2930" y="263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4806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Опять обычный режим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74" y="1506415"/>
            <a:ext cx="10004652" cy="5070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2930" y="263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3871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462" y="122677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Не все так просто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462" y="2687271"/>
            <a:ext cx="10515600" cy="286946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Амортизированное время работы </a:t>
            </a:r>
            <a:r>
              <a:rPr lang="en-US" dirty="0">
                <a:solidFill>
                  <a:schemeClr val="bg1"/>
                </a:solidFill>
              </a:rPr>
              <a:t>O(1)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Худший случай </a:t>
            </a:r>
            <a:r>
              <a:rPr lang="en-US" dirty="0">
                <a:solidFill>
                  <a:schemeClr val="bg1"/>
                </a:solidFill>
              </a:rPr>
              <a:t>O(n)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Персистентная очередь </a:t>
            </a:r>
            <a:r>
              <a:rPr lang="en-US" dirty="0">
                <a:solidFill>
                  <a:schemeClr val="bg1"/>
                </a:solidFill>
              </a:rPr>
              <a:t>c </a:t>
            </a:r>
            <a:r>
              <a:rPr lang="ru-RU" dirty="0">
                <a:solidFill>
                  <a:schemeClr val="bg1"/>
                </a:solidFill>
              </a:rPr>
              <a:t>операциями за </a:t>
            </a:r>
            <a:r>
              <a:rPr lang="en-US" dirty="0">
                <a:solidFill>
                  <a:schemeClr val="bg1"/>
                </a:solidFill>
              </a:rPr>
              <a:t>O(n)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2770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496" y="165442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Что же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0496" y="3114929"/>
            <a:ext cx="10515600" cy="12604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Избавимся от худшего случая, разделив его выполнение между методами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930" y="263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50509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11627</TotalTime>
  <Words>790</Words>
  <Application>Microsoft Office PowerPoint</Application>
  <PresentationFormat>Широкоэкранный</PresentationFormat>
  <Paragraphs>199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Тема Office</vt:lpstr>
      <vt:lpstr>Персистентная очередь</vt:lpstr>
      <vt:lpstr>Что это вообще такое?</vt:lpstr>
      <vt:lpstr>Зачем она нужна?</vt:lpstr>
      <vt:lpstr>Идея реализации</vt:lpstr>
      <vt:lpstr>Обычный режим</vt:lpstr>
      <vt:lpstr>Перекопирование</vt:lpstr>
      <vt:lpstr>Опять обычный режим</vt:lpstr>
      <vt:lpstr>Не все так просто</vt:lpstr>
      <vt:lpstr>Что же делать?</vt:lpstr>
      <vt:lpstr>Новый режим</vt:lpstr>
      <vt:lpstr>Режим перекопирования</vt:lpstr>
      <vt:lpstr>Давайте попробуем</vt:lpstr>
      <vt:lpstr>Давайте попробуем</vt:lpstr>
      <vt:lpstr>Давайте попробуем</vt:lpstr>
      <vt:lpstr>Давайте попробуем</vt:lpstr>
      <vt:lpstr>Давайте попробуем</vt:lpstr>
      <vt:lpstr>Хм…..</vt:lpstr>
      <vt:lpstr>Презентация PowerPoint</vt:lpstr>
      <vt:lpstr>Возникшие проблемы</vt:lpstr>
      <vt:lpstr>Решение первой проблемы</vt:lpstr>
      <vt:lpstr>Начальные значения</vt:lpstr>
      <vt:lpstr>Копирование за O(1)?</vt:lpstr>
      <vt:lpstr>Решение второй проблемы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Еще один момент</vt:lpstr>
      <vt:lpstr>Еще один момент</vt:lpstr>
      <vt:lpstr>Пример</vt:lpstr>
      <vt:lpstr>Пример</vt:lpstr>
      <vt:lpstr>Пример</vt:lpstr>
      <vt:lpstr>Пример</vt:lpstr>
      <vt:lpstr>Пример</vt:lpstr>
      <vt:lpstr>Все работает</vt:lpstr>
      <vt:lpstr>Замечания по реализации</vt:lpstr>
      <vt:lpstr>Почему это важно</vt:lpstr>
      <vt:lpstr>Почему это важно</vt:lpstr>
      <vt:lpstr>Последнее замечание</vt:lpstr>
      <vt:lpstr>Что нужно сделать?</vt:lpstr>
      <vt:lpstr>Вывод</vt:lpstr>
      <vt:lpstr>Завершение перекопирования</vt:lpstr>
      <vt:lpstr>Итог перекопирования</vt:lpstr>
      <vt:lpstr>Асимптотика</vt:lpstr>
      <vt:lpstr>Ссылки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Персистентная очередь</dc:title>
  <dc:creator>Андрей Логвин</dc:creator>
  <cp:lastModifiedBy>Андрей Логвин</cp:lastModifiedBy>
  <cp:revision>75</cp:revision>
  <dcterms:created xsi:type="dcterms:W3CDTF">2016-12-09T15:38:38Z</dcterms:created>
  <dcterms:modified xsi:type="dcterms:W3CDTF">2018-11-09T16:48:47Z</dcterms:modified>
</cp:coreProperties>
</file>