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1" r:id="rId3"/>
    <p:sldId id="257" r:id="rId4"/>
    <p:sldId id="259" r:id="rId5"/>
    <p:sldId id="258" r:id="rId6"/>
    <p:sldId id="263" r:id="rId7"/>
    <p:sldId id="267" r:id="rId8"/>
    <p:sldId id="265" r:id="rId9"/>
    <p:sldId id="261" r:id="rId10"/>
    <p:sldId id="268" r:id="rId11"/>
    <p:sldId id="270" r:id="rId12"/>
    <p:sldId id="272" r:id="rId13"/>
    <p:sldId id="271" r:id="rId14"/>
    <p:sldId id="273" r:id="rId15"/>
    <p:sldId id="269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1" r:id="rId32"/>
    <p:sldId id="292" r:id="rId33"/>
    <p:sldId id="293" r:id="rId34"/>
    <p:sldId id="294" r:id="rId35"/>
    <p:sldId id="274" r:id="rId36"/>
    <p:sldId id="295" r:id="rId37"/>
    <p:sldId id="296" r:id="rId38"/>
    <p:sldId id="262" r:id="rId39"/>
    <p:sldId id="297" r:id="rId40"/>
    <p:sldId id="298" r:id="rId41"/>
    <p:sldId id="300" r:id="rId42"/>
    <p:sldId id="301" r:id="rId43"/>
    <p:sldId id="302" r:id="rId44"/>
    <p:sldId id="304" r:id="rId45"/>
    <p:sldId id="303" r:id="rId46"/>
    <p:sldId id="305" r:id="rId47"/>
    <p:sldId id="306" r:id="rId48"/>
    <p:sldId id="307" r:id="rId49"/>
    <p:sldId id="308" r:id="rId50"/>
    <p:sldId id="309" r:id="rId51"/>
    <p:sldId id="312" r:id="rId52"/>
    <p:sldId id="313" r:id="rId53"/>
    <p:sldId id="314" r:id="rId54"/>
    <p:sldId id="310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59" r:id="rId10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4A44"/>
    <a:srgbClr val="213233"/>
    <a:srgbClr val="FF4800"/>
    <a:srgbClr val="E7E5E5"/>
    <a:srgbClr val="E7C9B0"/>
    <a:srgbClr val="E8E5E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Затраченная память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Застраченная память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7.7999999999999996E-3</c:v>
                </c:pt>
                <c:pt idx="1">
                  <c:v>3.9E-2</c:v>
                </c:pt>
                <c:pt idx="2">
                  <c:v>0.28899999999999998</c:v>
                </c:pt>
                <c:pt idx="3">
                  <c:v>1.65</c:v>
                </c:pt>
                <c:pt idx="4">
                  <c:v>5.9130000000000003</c:v>
                </c:pt>
                <c:pt idx="5">
                  <c:v>76.292000000000002</c:v>
                </c:pt>
                <c:pt idx="6">
                  <c:v>296.45999999999998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2E-4E6B-B27F-BF6FDA94F6E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73117688"/>
        <c:axId val="373118016"/>
      </c:lineChart>
      <c:catAx>
        <c:axId val="373117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118016"/>
        <c:crosses val="autoZero"/>
        <c:auto val="1"/>
        <c:lblAlgn val="ctr"/>
        <c:lblOffset val="100"/>
        <c:noMultiLvlLbl val="0"/>
      </c:catAx>
      <c:valAx>
        <c:axId val="37311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Память</a:t>
                </a:r>
                <a:r>
                  <a:rPr lang="ru-RU" baseline="0" dirty="0"/>
                  <a:t>   Мб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117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 точности</a:t>
            </a:r>
            <a:r>
              <a:rPr lang="ru-RU" baseline="0" dirty="0"/>
              <a:t> работы с жадным алгоритмом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Лист1!$B$2:$B$17</c:f>
              <c:numCache>
                <c:formatCode>General</c:formatCode>
                <c:ptCount val="16"/>
                <c:pt idx="0">
                  <c:v>17863</c:v>
                </c:pt>
                <c:pt idx="1">
                  <c:v>21157</c:v>
                </c:pt>
                <c:pt idx="2">
                  <c:v>23288</c:v>
                </c:pt>
                <c:pt idx="3">
                  <c:v>25338</c:v>
                </c:pt>
                <c:pt idx="4">
                  <c:v>26401</c:v>
                </c:pt>
                <c:pt idx="5">
                  <c:v>28546</c:v>
                </c:pt>
                <c:pt idx="6">
                  <c:v>29369</c:v>
                </c:pt>
                <c:pt idx="7">
                  <c:v>31995</c:v>
                </c:pt>
                <c:pt idx="8">
                  <c:v>36223</c:v>
                </c:pt>
                <c:pt idx="9">
                  <c:v>37708</c:v>
                </c:pt>
                <c:pt idx="10">
                  <c:v>40867</c:v>
                </c:pt>
                <c:pt idx="11">
                  <c:v>52716</c:v>
                </c:pt>
                <c:pt idx="12">
                  <c:v>60736</c:v>
                </c:pt>
                <c:pt idx="13">
                  <c:v>67784</c:v>
                </c:pt>
                <c:pt idx="14">
                  <c:v>73416</c:v>
                </c:pt>
                <c:pt idx="15">
                  <c:v>83732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33-4FC3-974F-DADED421598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Лист1!$C$2:$C$17</c:f>
              <c:numCache>
                <c:formatCode>General</c:formatCode>
                <c:ptCount val="16"/>
                <c:pt idx="0">
                  <c:v>17352</c:v>
                </c:pt>
                <c:pt idx="1">
                  <c:v>20523</c:v>
                </c:pt>
                <c:pt idx="2">
                  <c:v>22111</c:v>
                </c:pt>
                <c:pt idx="3">
                  <c:v>23745</c:v>
                </c:pt>
                <c:pt idx="4">
                  <c:v>24632</c:v>
                </c:pt>
                <c:pt idx="5">
                  <c:v>26319</c:v>
                </c:pt>
                <c:pt idx="6">
                  <c:v>27175</c:v>
                </c:pt>
                <c:pt idx="7">
                  <c:v>29044</c:v>
                </c:pt>
                <c:pt idx="8">
                  <c:v>32827</c:v>
                </c:pt>
                <c:pt idx="9">
                  <c:v>33911</c:v>
                </c:pt>
                <c:pt idx="10">
                  <c:v>36910</c:v>
                </c:pt>
                <c:pt idx="11">
                  <c:v>47688</c:v>
                </c:pt>
                <c:pt idx="12">
                  <c:v>53932</c:v>
                </c:pt>
                <c:pt idx="13">
                  <c:v>60945</c:v>
                </c:pt>
                <c:pt idx="14">
                  <c:v>67424</c:v>
                </c:pt>
                <c:pt idx="15">
                  <c:v>74772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33-4FC3-974F-DADED42159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3118544"/>
        <c:axId val="453121496"/>
      </c:barChart>
      <c:catAx>
        <c:axId val="453118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21496"/>
        <c:crosses val="autoZero"/>
        <c:auto val="1"/>
        <c:lblAlgn val="ctr"/>
        <c:lblOffset val="100"/>
        <c:noMultiLvlLbl val="0"/>
      </c:catAx>
      <c:valAx>
        <c:axId val="4531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найденного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1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1.0999999999999999E-2</c:v>
                </c:pt>
                <c:pt idx="1">
                  <c:v>7.9000000000000001E-2</c:v>
                </c:pt>
                <c:pt idx="2">
                  <c:v>0.25900000000000001</c:v>
                </c:pt>
                <c:pt idx="3">
                  <c:v>0.60799999999999998</c:v>
                </c:pt>
                <c:pt idx="4">
                  <c:v>1.1759999999999999</c:v>
                </c:pt>
                <c:pt idx="5">
                  <c:v>2.0190000000000001</c:v>
                </c:pt>
                <c:pt idx="6">
                  <c:v>3.1880000000000002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3.9E-2</c:v>
                </c:pt>
                <c:pt idx="1">
                  <c:v>0.3</c:v>
                </c:pt>
                <c:pt idx="2">
                  <c:v>1.08</c:v>
                </c:pt>
                <c:pt idx="3">
                  <c:v>2.63</c:v>
                </c:pt>
                <c:pt idx="4">
                  <c:v>5.05</c:v>
                </c:pt>
                <c:pt idx="5">
                  <c:v>8.32</c:v>
                </c:pt>
                <c:pt idx="6">
                  <c:v>15.05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93-4BB3-A1AD-3C208E7BB5BE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Деревянный алгоритм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Лист1!$D$2:$D$8</c:f>
              <c:numCache>
                <c:formatCode>General</c:formatCode>
                <c:ptCount val="7"/>
                <c:pt idx="0">
                  <c:v>1E-3</c:v>
                </c:pt>
                <c:pt idx="1">
                  <c:v>6.0000000000000001E-3</c:v>
                </c:pt>
                <c:pt idx="2">
                  <c:v>1.4E-2</c:v>
                </c:pt>
                <c:pt idx="3">
                  <c:v>2.5000000000000001E-2</c:v>
                </c:pt>
                <c:pt idx="4">
                  <c:v>3.9E-2</c:v>
                </c:pt>
                <c:pt idx="5">
                  <c:v>7.4999999999999997E-2</c:v>
                </c:pt>
                <c:pt idx="6">
                  <c:v>0.13900000000000001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F9-4903-B1B5-C6B95C6E9B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Верхняя граница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Решение деревянным алгоритмом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1.0680000000000001</c:v>
                </c:pt>
                <c:pt idx="1">
                  <c:v>1.17</c:v>
                </c:pt>
                <c:pt idx="2">
                  <c:v>1.1879999999999999</c:v>
                </c:pt>
                <c:pt idx="3">
                  <c:v>1.2410000000000001</c:v>
                </c:pt>
                <c:pt idx="4">
                  <c:v>1.26</c:v>
                </c:pt>
                <c:pt idx="5">
                  <c:v>1.2869999999999999</c:v>
                </c:pt>
                <c:pt idx="6">
                  <c:v>1.238</c:v>
                </c:pt>
                <c:pt idx="7">
                  <c:v>1.2649999999999999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5C-4DB5-8A04-226E92277EE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Ответ,</a:t>
                </a:r>
                <a:r>
                  <a:rPr lang="ru-RU" baseline="0" dirty="0"/>
                  <a:t> хуже в </a:t>
                </a:r>
                <a:r>
                  <a:rPr lang="en-US" baseline="0" dirty="0"/>
                  <a:t>X</a:t>
                </a:r>
                <a:r>
                  <a:rPr lang="ru-RU" baseline="0" dirty="0"/>
                  <a:t> раз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 точности</a:t>
            </a:r>
            <a:r>
              <a:rPr lang="ru-RU" baseline="0" dirty="0"/>
              <a:t> работы с жадным и алгоритмом </a:t>
            </a:r>
            <a:r>
              <a:rPr lang="ru-RU" baseline="0" dirty="0" err="1"/>
              <a:t>Литтла</a:t>
            </a:r>
            <a:endParaRPr lang="ru-RU" dirty="0"/>
          </a:p>
        </c:rich>
      </c:tx>
      <c:layout>
        <c:manualLayout>
          <c:xMode val="edge"/>
          <c:yMode val="edge"/>
          <c:x val="0.2073037201871505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Лист1!$B$2:$B$17</c:f>
              <c:numCache>
                <c:formatCode>General</c:formatCode>
                <c:ptCount val="16"/>
                <c:pt idx="0">
                  <c:v>21275</c:v>
                </c:pt>
                <c:pt idx="1">
                  <c:v>26596</c:v>
                </c:pt>
                <c:pt idx="2">
                  <c:v>29705</c:v>
                </c:pt>
                <c:pt idx="3">
                  <c:v>33095</c:v>
                </c:pt>
                <c:pt idx="4">
                  <c:v>35164</c:v>
                </c:pt>
                <c:pt idx="5">
                  <c:v>38758</c:v>
                </c:pt>
                <c:pt idx="6">
                  <c:v>40383</c:v>
                </c:pt>
                <c:pt idx="7">
                  <c:v>45334</c:v>
                </c:pt>
                <c:pt idx="8">
                  <c:v>53515</c:v>
                </c:pt>
                <c:pt idx="9">
                  <c:v>56898</c:v>
                </c:pt>
                <c:pt idx="10">
                  <c:v>63526</c:v>
                </c:pt>
                <c:pt idx="11">
                  <c:v>88922</c:v>
                </c:pt>
                <c:pt idx="12">
                  <c:v>108707</c:v>
                </c:pt>
                <c:pt idx="13">
                  <c:v>125254</c:v>
                </c:pt>
                <c:pt idx="14">
                  <c:v>138988</c:v>
                </c:pt>
                <c:pt idx="15">
                  <c:v>165085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33-4FC3-974F-DADED421598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Лист1!$C$2:$C$17</c:f>
              <c:numCache>
                <c:formatCode>General</c:formatCode>
                <c:ptCount val="16"/>
                <c:pt idx="0">
                  <c:v>20678</c:v>
                </c:pt>
                <c:pt idx="1">
                  <c:v>26563</c:v>
                </c:pt>
                <c:pt idx="2">
                  <c:v>29783</c:v>
                </c:pt>
                <c:pt idx="3">
                  <c:v>33921</c:v>
                </c:pt>
                <c:pt idx="4">
                  <c:v>35791</c:v>
                </c:pt>
                <c:pt idx="5">
                  <c:v>39694</c:v>
                </c:pt>
                <c:pt idx="6">
                  <c:v>42457</c:v>
                </c:pt>
                <c:pt idx="7">
                  <c:v>47745</c:v>
                </c:pt>
                <c:pt idx="8">
                  <c:v>57782</c:v>
                </c:pt>
                <c:pt idx="9">
                  <c:v>61324</c:v>
                </c:pt>
                <c:pt idx="10">
                  <c:v>69298</c:v>
                </c:pt>
                <c:pt idx="11">
                  <c:v>96656</c:v>
                </c:pt>
                <c:pt idx="12">
                  <c:v>123041</c:v>
                </c:pt>
                <c:pt idx="13">
                  <c:v>140606</c:v>
                </c:pt>
                <c:pt idx="14">
                  <c:v>157811</c:v>
                </c:pt>
                <c:pt idx="15">
                  <c:v>182895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33-4FC3-974F-DADED421598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Деревянный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Лист1!$D$2:$D$17</c:f>
              <c:numCache>
                <c:formatCode>General</c:formatCode>
                <c:ptCount val="16"/>
                <c:pt idx="0">
                  <c:v>22968</c:v>
                </c:pt>
                <c:pt idx="1">
                  <c:v>30448</c:v>
                </c:pt>
                <c:pt idx="2">
                  <c:v>34043</c:v>
                </c:pt>
                <c:pt idx="3">
                  <c:v>39512</c:v>
                </c:pt>
                <c:pt idx="4">
                  <c:v>42889</c:v>
                </c:pt>
                <c:pt idx="5">
                  <c:v>46533</c:v>
                </c:pt>
                <c:pt idx="6">
                  <c:v>49897</c:v>
                </c:pt>
                <c:pt idx="7">
                  <c:v>54726</c:v>
                </c:pt>
                <c:pt idx="8">
                  <c:v>65287</c:v>
                </c:pt>
                <c:pt idx="9">
                  <c:v>69627</c:v>
                </c:pt>
                <c:pt idx="10">
                  <c:v>77901</c:v>
                </c:pt>
                <c:pt idx="11">
                  <c:v>107981</c:v>
                </c:pt>
                <c:pt idx="12">
                  <c:v>131171</c:v>
                </c:pt>
                <c:pt idx="13">
                  <c:v>150731</c:v>
                </c:pt>
                <c:pt idx="14">
                  <c:v>168510</c:v>
                </c:pt>
                <c:pt idx="15">
                  <c:v>198789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49A4-B929-1DE430EDA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3118544"/>
        <c:axId val="453121496"/>
      </c:barChart>
      <c:catAx>
        <c:axId val="453118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21496"/>
        <c:crosses val="autoZero"/>
        <c:auto val="1"/>
        <c:lblAlgn val="ctr"/>
        <c:lblOffset val="100"/>
        <c:noMultiLvlLbl val="0"/>
      </c:catAx>
      <c:valAx>
        <c:axId val="4531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найденного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1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Решение деревянным алгоритмом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1.0680000000000001</c:v>
                </c:pt>
                <c:pt idx="1">
                  <c:v>1.17</c:v>
                </c:pt>
                <c:pt idx="2">
                  <c:v>1.1879999999999999</c:v>
                </c:pt>
                <c:pt idx="3">
                  <c:v>1.2410000000000001</c:v>
                </c:pt>
                <c:pt idx="4">
                  <c:v>1.26</c:v>
                </c:pt>
                <c:pt idx="5">
                  <c:v>1.2869999999999999</c:v>
                </c:pt>
                <c:pt idx="6">
                  <c:v>1.238</c:v>
                </c:pt>
                <c:pt idx="7">
                  <c:v>1.2649999999999999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1.5 прибл. (жадное)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1.01</c:v>
                </c:pt>
                <c:pt idx="1">
                  <c:v>1.07</c:v>
                </c:pt>
                <c:pt idx="2">
                  <c:v>1.07</c:v>
                </c:pt>
                <c:pt idx="3">
                  <c:v>1.1200000000000001</c:v>
                </c:pt>
                <c:pt idx="4">
                  <c:v>1.1200000000000001</c:v>
                </c:pt>
                <c:pt idx="5">
                  <c:v>1.1399999999999999</c:v>
                </c:pt>
                <c:pt idx="6">
                  <c:v>1.079</c:v>
                </c:pt>
                <c:pt idx="7">
                  <c:v>1.123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5C-4DB5-8A04-226E92277EEE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1.5 прибл (оптимизация)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Лист1!$D$2:$D$9</c:f>
              <c:numCache>
                <c:formatCode>General</c:formatCode>
                <c:ptCount val="8"/>
                <c:pt idx="0">
                  <c:v>1.03</c:v>
                </c:pt>
                <c:pt idx="1">
                  <c:v>1.077</c:v>
                </c:pt>
                <c:pt idx="2">
                  <c:v>1.077</c:v>
                </c:pt>
                <c:pt idx="3">
                  <c:v>1.071</c:v>
                </c:pt>
                <c:pt idx="4">
                  <c:v>1.08</c:v>
                </c:pt>
                <c:pt idx="5">
                  <c:v>1.117</c:v>
                </c:pt>
                <c:pt idx="6">
                  <c:v>1.0529999999999999</c:v>
                </c:pt>
                <c:pt idx="7">
                  <c:v>1.091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72-4ECA-95B9-AC574C8E33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Ответ,</a:t>
                </a:r>
                <a:r>
                  <a:rPr lang="ru-RU" baseline="0" dirty="0"/>
                  <a:t> хуже в </a:t>
                </a:r>
                <a:r>
                  <a:rPr lang="en-US" baseline="0" dirty="0"/>
                  <a:t>X</a:t>
                </a:r>
                <a:r>
                  <a:rPr lang="ru-RU" baseline="0" dirty="0"/>
                  <a:t> раз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 приближенных</a:t>
            </a:r>
            <a:r>
              <a:rPr lang="ru-RU" baseline="0" dirty="0"/>
              <a:t> алгоритмов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Деревянный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Лист1!$B$2:$B$17</c:f>
              <c:numCache>
                <c:formatCode>General</c:formatCode>
                <c:ptCount val="16"/>
                <c:pt idx="0">
                  <c:v>22968</c:v>
                </c:pt>
                <c:pt idx="1">
                  <c:v>30448</c:v>
                </c:pt>
                <c:pt idx="2">
                  <c:v>34043</c:v>
                </c:pt>
                <c:pt idx="3">
                  <c:v>39512</c:v>
                </c:pt>
                <c:pt idx="4">
                  <c:v>42889</c:v>
                </c:pt>
                <c:pt idx="5">
                  <c:v>46533</c:v>
                </c:pt>
                <c:pt idx="6">
                  <c:v>49897</c:v>
                </c:pt>
                <c:pt idx="7">
                  <c:v>54726</c:v>
                </c:pt>
                <c:pt idx="8">
                  <c:v>65287</c:v>
                </c:pt>
                <c:pt idx="9">
                  <c:v>69627</c:v>
                </c:pt>
                <c:pt idx="10">
                  <c:v>77901</c:v>
                </c:pt>
                <c:pt idx="11">
                  <c:v>107981</c:v>
                </c:pt>
                <c:pt idx="12">
                  <c:v>131171</c:v>
                </c:pt>
                <c:pt idx="13">
                  <c:v>150731</c:v>
                </c:pt>
                <c:pt idx="14">
                  <c:v>168510</c:v>
                </c:pt>
                <c:pt idx="15">
                  <c:v>198789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33-4FC3-974F-DADED421598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1.5 прибл (жадный)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Лист1!$C$2:$C$17</c:f>
              <c:numCache>
                <c:formatCode>General</c:formatCode>
                <c:ptCount val="16"/>
                <c:pt idx="0">
                  <c:v>21727</c:v>
                </c:pt>
                <c:pt idx="1">
                  <c:v>27933</c:v>
                </c:pt>
                <c:pt idx="2">
                  <c:v>30880</c:v>
                </c:pt>
                <c:pt idx="3">
                  <c:v>35846</c:v>
                </c:pt>
                <c:pt idx="4">
                  <c:v>38425</c:v>
                </c:pt>
                <c:pt idx="5">
                  <c:v>41425</c:v>
                </c:pt>
                <c:pt idx="6">
                  <c:v>43491</c:v>
                </c:pt>
                <c:pt idx="7">
                  <c:v>48615</c:v>
                </c:pt>
                <c:pt idx="8">
                  <c:v>57425</c:v>
                </c:pt>
                <c:pt idx="9">
                  <c:v>61288</c:v>
                </c:pt>
                <c:pt idx="10">
                  <c:v>67749</c:v>
                </c:pt>
                <c:pt idx="11">
                  <c:v>93414</c:v>
                </c:pt>
                <c:pt idx="12">
                  <c:v>113784</c:v>
                </c:pt>
                <c:pt idx="13">
                  <c:v>129827</c:v>
                </c:pt>
                <c:pt idx="14">
                  <c:v>144580</c:v>
                </c:pt>
                <c:pt idx="15">
                  <c:v>169625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33-4FC3-974F-DADED421598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1.5 прибл (оптимизация)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Лист1!$D$2:$D$17</c:f>
              <c:numCache>
                <c:formatCode>General</c:formatCode>
                <c:ptCount val="16"/>
                <c:pt idx="0">
                  <c:v>22159</c:v>
                </c:pt>
                <c:pt idx="1">
                  <c:v>28027</c:v>
                </c:pt>
                <c:pt idx="2">
                  <c:v>30862</c:v>
                </c:pt>
                <c:pt idx="3">
                  <c:v>34116</c:v>
                </c:pt>
                <c:pt idx="4">
                  <c:v>36835</c:v>
                </c:pt>
                <c:pt idx="5">
                  <c:v>40365</c:v>
                </c:pt>
                <c:pt idx="6">
                  <c:v>42437</c:v>
                </c:pt>
                <c:pt idx="7">
                  <c:v>47198</c:v>
                </c:pt>
                <c:pt idx="8">
                  <c:v>55118</c:v>
                </c:pt>
                <c:pt idx="9">
                  <c:v>58497</c:v>
                </c:pt>
                <c:pt idx="10">
                  <c:v>64925</c:v>
                </c:pt>
                <c:pt idx="11">
                  <c:v>89387</c:v>
                </c:pt>
                <c:pt idx="12">
                  <c:v>107749</c:v>
                </c:pt>
                <c:pt idx="13">
                  <c:v>123305</c:v>
                </c:pt>
                <c:pt idx="14">
                  <c:v>137582</c:v>
                </c:pt>
                <c:pt idx="15">
                  <c:v>162216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49A4-B929-1DE430EDA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3118544"/>
        <c:axId val="453121496"/>
      </c:barChart>
      <c:catAx>
        <c:axId val="453118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21496"/>
        <c:crosses val="autoZero"/>
        <c:auto val="1"/>
        <c:lblAlgn val="ctr"/>
        <c:lblOffset val="100"/>
        <c:noMultiLvlLbl val="0"/>
      </c:catAx>
      <c:valAx>
        <c:axId val="4531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найденного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1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Деревянный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1E-3</c:v>
                </c:pt>
                <c:pt idx="1">
                  <c:v>6.0000000000000001E-3</c:v>
                </c:pt>
                <c:pt idx="2">
                  <c:v>1.4E-2</c:v>
                </c:pt>
                <c:pt idx="3">
                  <c:v>2.5000000000000001E-2</c:v>
                </c:pt>
                <c:pt idx="4">
                  <c:v>3.9E-2</c:v>
                </c:pt>
                <c:pt idx="5">
                  <c:v>7.4999999999999997E-2</c:v>
                </c:pt>
                <c:pt idx="6">
                  <c:v>0.13900000000000001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1.5 прибл (жадный)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1E-3</c:v>
                </c:pt>
                <c:pt idx="1">
                  <c:v>7.0000000000000001E-3</c:v>
                </c:pt>
                <c:pt idx="2">
                  <c:v>1.7999999999999999E-2</c:v>
                </c:pt>
                <c:pt idx="3">
                  <c:v>3.4000000000000002E-2</c:v>
                </c:pt>
                <c:pt idx="4">
                  <c:v>0.05</c:v>
                </c:pt>
                <c:pt idx="5">
                  <c:v>8.3000000000000004E-2</c:v>
                </c:pt>
                <c:pt idx="6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1E-4948-B76E-A82EF5F46D1F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1.5 прибл (оптимизация)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Лист1!$D$2:$D$8</c:f>
              <c:numCache>
                <c:formatCode>General</c:formatCode>
                <c:ptCount val="7"/>
                <c:pt idx="0">
                  <c:v>0.03</c:v>
                </c:pt>
                <c:pt idx="1">
                  <c:v>0.36</c:v>
                </c:pt>
                <c:pt idx="2">
                  <c:v>1.47</c:v>
                </c:pt>
                <c:pt idx="3">
                  <c:v>4.2</c:v>
                </c:pt>
                <c:pt idx="4">
                  <c:v>8.5</c:v>
                </c:pt>
                <c:pt idx="5">
                  <c:v>15</c:v>
                </c:pt>
                <c:pt idx="6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1E-4948-B76E-A82EF5F46D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</a:t>
            </a:r>
            <a:r>
              <a:rPr lang="ru-RU" baseline="0" dirty="0"/>
              <a:t> эффективности вариаций градиентного спуска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2-opt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Лист1!$B$8:$B$14</c:f>
              <c:numCache>
                <c:formatCode>General</c:formatCode>
                <c:ptCount val="7"/>
                <c:pt idx="0">
                  <c:v>41418</c:v>
                </c:pt>
                <c:pt idx="1">
                  <c:v>42588</c:v>
                </c:pt>
                <c:pt idx="2">
                  <c:v>47324</c:v>
                </c:pt>
                <c:pt idx="3">
                  <c:v>58361</c:v>
                </c:pt>
                <c:pt idx="4">
                  <c:v>79315</c:v>
                </c:pt>
                <c:pt idx="5">
                  <c:v>88866</c:v>
                </c:pt>
                <c:pt idx="6">
                  <c:v>93574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DD6-9F12-F3B40E6B0F7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3-opt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Лист1!$C$8:$C$14</c:f>
              <c:numCache>
                <c:formatCode>General</c:formatCode>
                <c:ptCount val="7"/>
                <c:pt idx="0">
                  <c:v>52695</c:v>
                </c:pt>
                <c:pt idx="1">
                  <c:v>59776</c:v>
                </c:pt>
                <c:pt idx="2">
                  <c:v>86496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5A-4DD6-9F12-F3B40E6B0F7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mixed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Лист1!$D$8:$D$14</c:f>
              <c:numCache>
                <c:formatCode>General</c:formatCode>
                <c:ptCount val="7"/>
                <c:pt idx="0">
                  <c:v>40420</c:v>
                </c:pt>
                <c:pt idx="1">
                  <c:v>41522</c:v>
                </c:pt>
                <c:pt idx="2">
                  <c:v>47608</c:v>
                </c:pt>
                <c:pt idx="3">
                  <c:v>59092</c:v>
                </c:pt>
                <c:pt idx="4">
                  <c:v>77466</c:v>
                </c:pt>
                <c:pt idx="5">
                  <c:v>87200</c:v>
                </c:pt>
                <c:pt idx="6">
                  <c:v>87177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5A-4DD6-9F12-F3B40E6B0F7A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2-opt на жадном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Лист1!$E$8:$E$14</c:f>
              <c:numCache>
                <c:formatCode>General</c:formatCode>
                <c:ptCount val="7"/>
                <c:pt idx="0">
                  <c:v>39162</c:v>
                </c:pt>
                <c:pt idx="1">
                  <c:v>42259</c:v>
                </c:pt>
                <c:pt idx="2">
                  <c:v>48287</c:v>
                </c:pt>
                <c:pt idx="3">
                  <c:v>55575</c:v>
                </c:pt>
                <c:pt idx="4">
                  <c:v>60469</c:v>
                </c:pt>
                <c:pt idx="5">
                  <c:v>79050</c:v>
                </c:pt>
                <c:pt idx="6">
                  <c:v>90591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05A-4DD6-9F12-F3B40E6B0F7A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3-opt на жадном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Лист1!$F$8:$F$14</c:f>
              <c:numCache>
                <c:formatCode>General</c:formatCode>
                <c:ptCount val="7"/>
                <c:pt idx="0">
                  <c:v>40799</c:v>
                </c:pt>
                <c:pt idx="1">
                  <c:v>44571</c:v>
                </c:pt>
                <c:pt idx="2">
                  <c:v>54740</c:v>
                </c:pt>
                <c:pt idx="3">
                  <c:v>64072</c:v>
                </c:pt>
                <c:pt idx="4">
                  <c:v>72039</c:v>
                </c:pt>
                <c:pt idx="5">
                  <c:v>80441</c:v>
                </c:pt>
                <c:pt idx="6">
                  <c:v>97737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05A-4DD6-9F12-F3B40E6B0F7A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mixed на жадном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Лист1!$G$8:$G$14</c:f>
              <c:numCache>
                <c:formatCode>General</c:formatCode>
                <c:ptCount val="7"/>
                <c:pt idx="0">
                  <c:v>38704</c:v>
                </c:pt>
                <c:pt idx="1">
                  <c:v>41666</c:v>
                </c:pt>
                <c:pt idx="2">
                  <c:v>46133</c:v>
                </c:pt>
                <c:pt idx="3">
                  <c:v>51414</c:v>
                </c:pt>
                <c:pt idx="4">
                  <c:v>59837</c:v>
                </c:pt>
                <c:pt idx="5">
                  <c:v>78100</c:v>
                </c:pt>
                <c:pt idx="6">
                  <c:v>89827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05A-4DD6-9F12-F3B40E6B0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040032"/>
        <c:axId val="458040360"/>
      </c:lineChart>
      <c:catAx>
        <c:axId val="45804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360"/>
        <c:crosses val="autoZero"/>
        <c:auto val="1"/>
        <c:lblAlgn val="ctr"/>
        <c:lblOffset val="100"/>
        <c:noMultiLvlLbl val="0"/>
      </c:catAx>
      <c:valAx>
        <c:axId val="45804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</a:t>
            </a:r>
            <a:r>
              <a:rPr lang="ru-RU" baseline="0" dirty="0"/>
              <a:t> эффективности вариаций градиентного спуска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2-opt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Лист1!$B$9:$B$14</c:f>
              <c:numCache>
                <c:formatCode>General</c:formatCode>
                <c:ptCount val="6"/>
                <c:pt idx="0">
                  <c:v>7.0000000000000007E-2</c:v>
                </c:pt>
                <c:pt idx="1">
                  <c:v>0.39</c:v>
                </c:pt>
                <c:pt idx="2">
                  <c:v>1.35</c:v>
                </c:pt>
                <c:pt idx="3">
                  <c:v>4.58</c:v>
                </c:pt>
                <c:pt idx="4">
                  <c:v>9.3000000000000007</c:v>
                </c:pt>
                <c:pt idx="5">
                  <c:v>19.399999999999999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DD6-9F12-F3B40E6B0F7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3-opt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Лист1!$C$9:$C$14</c:f>
              <c:numCache>
                <c:formatCode>General</c:formatCode>
                <c:ptCount val="6"/>
                <c:pt idx="0">
                  <c:v>3.9E-2</c:v>
                </c:pt>
                <c:pt idx="1">
                  <c:v>0.2</c:v>
                </c:pt>
                <c:pt idx="2">
                  <c:v>0.54</c:v>
                </c:pt>
                <c:pt idx="3">
                  <c:v>1.41</c:v>
                </c:pt>
                <c:pt idx="4">
                  <c:v>2.78</c:v>
                </c:pt>
                <c:pt idx="5">
                  <c:v>8.9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5A-4DD6-9F12-F3B40E6B0F7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mixed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Лист1!$D$9:$D$14</c:f>
              <c:numCache>
                <c:formatCode>General</c:formatCode>
                <c:ptCount val="6"/>
                <c:pt idx="0">
                  <c:v>7.0000000000000007E-2</c:v>
                </c:pt>
                <c:pt idx="1">
                  <c:v>0.4</c:v>
                </c:pt>
                <c:pt idx="2">
                  <c:v>1.51</c:v>
                </c:pt>
                <c:pt idx="3">
                  <c:v>4.5</c:v>
                </c:pt>
                <c:pt idx="4">
                  <c:v>9.1999999999999993</c:v>
                </c:pt>
                <c:pt idx="5">
                  <c:v>20.3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5A-4DD6-9F12-F3B40E6B0F7A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2-opt на жадном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Лист1!$E$9:$E$14</c:f>
              <c:numCache>
                <c:formatCode>General</c:formatCode>
                <c:ptCount val="6"/>
                <c:pt idx="0">
                  <c:v>0.02</c:v>
                </c:pt>
                <c:pt idx="1">
                  <c:v>0.13</c:v>
                </c:pt>
                <c:pt idx="2">
                  <c:v>0.44</c:v>
                </c:pt>
                <c:pt idx="3">
                  <c:v>0.99</c:v>
                </c:pt>
                <c:pt idx="4">
                  <c:v>2.02</c:v>
                </c:pt>
                <c:pt idx="5">
                  <c:v>5.57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05A-4DD6-9F12-F3B40E6B0F7A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3-opt на жадном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Лист1!$F$9:$F$14</c:f>
              <c:numCache>
                <c:formatCode>General</c:formatCode>
                <c:ptCount val="6"/>
                <c:pt idx="0">
                  <c:v>0.01</c:v>
                </c:pt>
                <c:pt idx="1">
                  <c:v>9.4E-2</c:v>
                </c:pt>
                <c:pt idx="2">
                  <c:v>0.3</c:v>
                </c:pt>
                <c:pt idx="3">
                  <c:v>0.71799999999999997</c:v>
                </c:pt>
                <c:pt idx="4">
                  <c:v>1.41</c:v>
                </c:pt>
                <c:pt idx="5">
                  <c:v>3.94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05A-4DD6-9F12-F3B40E6B0F7A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mixed на жадном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Лист1!$G$9:$G$14</c:f>
              <c:numCache>
                <c:formatCode>General</c:formatCode>
                <c:ptCount val="6"/>
                <c:pt idx="0">
                  <c:v>2.4E-2</c:v>
                </c:pt>
                <c:pt idx="1">
                  <c:v>0.15</c:v>
                </c:pt>
                <c:pt idx="2">
                  <c:v>0.51</c:v>
                </c:pt>
                <c:pt idx="3">
                  <c:v>1.2</c:v>
                </c:pt>
                <c:pt idx="4">
                  <c:v>2.64</c:v>
                </c:pt>
                <c:pt idx="5">
                  <c:v>7.16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05A-4DD6-9F12-F3B40E6B0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040032"/>
        <c:axId val="458040360"/>
      </c:lineChart>
      <c:catAx>
        <c:axId val="45804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360"/>
        <c:crosses val="autoZero"/>
        <c:auto val="1"/>
        <c:lblAlgn val="ctr"/>
        <c:lblOffset val="100"/>
        <c:noMultiLvlLbl val="0"/>
      </c:catAx>
      <c:valAx>
        <c:axId val="45804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Затраченное</a:t>
                </a:r>
                <a:r>
                  <a:rPr lang="ru-RU" baseline="0" dirty="0"/>
                  <a:t> время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</a:t>
            </a:r>
            <a:r>
              <a:rPr lang="ru-RU" baseline="0" dirty="0"/>
              <a:t> с градиентным спуском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2-opt на жадном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Лист1!$B$5:$B$14</c:f>
              <c:numCache>
                <c:formatCode>General</c:formatCode>
                <c:ptCount val="10"/>
                <c:pt idx="0">
                  <c:v>30556</c:v>
                </c:pt>
                <c:pt idx="1">
                  <c:v>33394</c:v>
                </c:pt>
                <c:pt idx="2">
                  <c:v>37363</c:v>
                </c:pt>
                <c:pt idx="3">
                  <c:v>39162</c:v>
                </c:pt>
                <c:pt idx="4">
                  <c:v>42259</c:v>
                </c:pt>
                <c:pt idx="5">
                  <c:v>48287</c:v>
                </c:pt>
                <c:pt idx="6">
                  <c:v>55575</c:v>
                </c:pt>
                <c:pt idx="7">
                  <c:v>60469</c:v>
                </c:pt>
                <c:pt idx="8">
                  <c:v>79050</c:v>
                </c:pt>
                <c:pt idx="9">
                  <c:v>90591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DD6-9F12-F3B40E6B0F7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отжиг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Лист1!$C$5:$C$14</c:f>
              <c:numCache>
                <c:formatCode>General</c:formatCode>
                <c:ptCount val="10"/>
                <c:pt idx="0">
                  <c:v>31194</c:v>
                </c:pt>
                <c:pt idx="1">
                  <c:v>31246</c:v>
                </c:pt>
                <c:pt idx="2">
                  <c:v>34375</c:v>
                </c:pt>
                <c:pt idx="3">
                  <c:v>35310</c:v>
                </c:pt>
                <c:pt idx="4">
                  <c:v>41475</c:v>
                </c:pt>
                <c:pt idx="5">
                  <c:v>53760</c:v>
                </c:pt>
                <c:pt idx="6">
                  <c:v>68452</c:v>
                </c:pt>
                <c:pt idx="7">
                  <c:v>78245</c:v>
                </c:pt>
                <c:pt idx="8">
                  <c:v>90401</c:v>
                </c:pt>
                <c:pt idx="9">
                  <c:v>108946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5A-4DD6-9F12-F3B40E6B0F7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отжиг (медленная температура)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Лист1!$D$5:$D$14</c:f>
              <c:numCache>
                <c:formatCode>General</c:formatCode>
                <c:ptCount val="10"/>
                <c:pt idx="0">
                  <c:v>28132</c:v>
                </c:pt>
                <c:pt idx="1">
                  <c:v>34241.4</c:v>
                </c:pt>
                <c:pt idx="2">
                  <c:v>34286.400000000001</c:v>
                </c:pt>
                <c:pt idx="3">
                  <c:v>36528</c:v>
                </c:pt>
                <c:pt idx="4">
                  <c:v>39514</c:v>
                </c:pt>
                <c:pt idx="5">
                  <c:v>52918</c:v>
                </c:pt>
                <c:pt idx="6">
                  <c:v>63752</c:v>
                </c:pt>
                <c:pt idx="7">
                  <c:v>73241</c:v>
                </c:pt>
                <c:pt idx="8">
                  <c:v>81431</c:v>
                </c:pt>
                <c:pt idx="9">
                  <c:v>99041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5D-4765-BA18-F90DAB71D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040032"/>
        <c:axId val="458040360"/>
      </c:lineChart>
      <c:catAx>
        <c:axId val="45804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360"/>
        <c:crosses val="autoZero"/>
        <c:auto val="1"/>
        <c:lblAlgn val="ctr"/>
        <c:lblOffset val="100"/>
        <c:noMultiLvlLbl val="0"/>
      </c:catAx>
      <c:valAx>
        <c:axId val="45804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</c:v>
                </c:pt>
              </c:strCache>
            </c:strRef>
          </c:tx>
          <c:spPr>
            <a:ln w="28575" cap="rnd">
              <a:solidFill>
                <a:srgbClr val="FF48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6.0000000000000002E-5</c:v>
                </c:pt>
                <c:pt idx="1">
                  <c:v>7.1000000000000002E-4</c:v>
                </c:pt>
                <c:pt idx="2">
                  <c:v>4.0000000000000001E-3</c:v>
                </c:pt>
                <c:pt idx="3">
                  <c:v>4.9599999999999998E-2</c:v>
                </c:pt>
                <c:pt idx="4">
                  <c:v>0.2661</c:v>
                </c:pt>
                <c:pt idx="5">
                  <c:v>3.423</c:v>
                </c:pt>
                <c:pt idx="6">
                  <c:v>16.241700000000002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2E-4E6B-B27F-BF6FDA94F6E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73117688"/>
        <c:axId val="373118016"/>
      </c:lineChart>
      <c:catAx>
        <c:axId val="373117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118016"/>
        <c:crosses val="autoZero"/>
        <c:auto val="1"/>
        <c:lblAlgn val="ctr"/>
        <c:lblOffset val="100"/>
        <c:noMultiLvlLbl val="0"/>
      </c:catAx>
      <c:valAx>
        <c:axId val="37311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Среднее время </a:t>
                </a:r>
                <a:r>
                  <a:rPr lang="en-US"/>
                  <a:t> C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117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2-opt на жадном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Лист1!$B$5:$B$14</c:f>
              <c:numCache>
                <c:formatCode>General</c:formatCode>
                <c:ptCount val="10"/>
                <c:pt idx="0">
                  <c:v>30556</c:v>
                </c:pt>
                <c:pt idx="1">
                  <c:v>33394</c:v>
                </c:pt>
                <c:pt idx="2">
                  <c:v>37363</c:v>
                </c:pt>
                <c:pt idx="3">
                  <c:v>39162</c:v>
                </c:pt>
                <c:pt idx="4">
                  <c:v>42259</c:v>
                </c:pt>
                <c:pt idx="5">
                  <c:v>48287</c:v>
                </c:pt>
                <c:pt idx="6">
                  <c:v>55575</c:v>
                </c:pt>
                <c:pt idx="7">
                  <c:v>60469</c:v>
                </c:pt>
                <c:pt idx="8">
                  <c:v>79050</c:v>
                </c:pt>
                <c:pt idx="9">
                  <c:v>90591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DD6-9F12-F3B40E6B0F7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1.5 прибл (жадный)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Лист1!$C$5:$C$14</c:f>
              <c:numCache>
                <c:formatCode>General</c:formatCode>
                <c:ptCount val="10"/>
                <c:pt idx="0">
                  <c:v>43491</c:v>
                </c:pt>
                <c:pt idx="1">
                  <c:v>48615</c:v>
                </c:pt>
                <c:pt idx="2">
                  <c:v>57425</c:v>
                </c:pt>
                <c:pt idx="3">
                  <c:v>61288</c:v>
                </c:pt>
                <c:pt idx="4">
                  <c:v>67749</c:v>
                </c:pt>
                <c:pt idx="5">
                  <c:v>93414</c:v>
                </c:pt>
                <c:pt idx="6">
                  <c:v>113784</c:v>
                </c:pt>
                <c:pt idx="7">
                  <c:v>129827</c:v>
                </c:pt>
                <c:pt idx="8">
                  <c:v>144580</c:v>
                </c:pt>
                <c:pt idx="9">
                  <c:v>169625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5A-4DD6-9F12-F3B40E6B0F7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Лист1!$D$5:$D$14</c:f>
              <c:numCache>
                <c:formatCode>General</c:formatCode>
                <c:ptCount val="10"/>
                <c:pt idx="0">
                  <c:v>40383</c:v>
                </c:pt>
                <c:pt idx="1">
                  <c:v>45334</c:v>
                </c:pt>
                <c:pt idx="2">
                  <c:v>53515</c:v>
                </c:pt>
                <c:pt idx="3">
                  <c:v>56898</c:v>
                </c:pt>
                <c:pt idx="4">
                  <c:v>63526</c:v>
                </c:pt>
                <c:pt idx="5">
                  <c:v>88922</c:v>
                </c:pt>
                <c:pt idx="6">
                  <c:v>108707</c:v>
                </c:pt>
                <c:pt idx="7">
                  <c:v>125254</c:v>
                </c:pt>
                <c:pt idx="8">
                  <c:v>138988</c:v>
                </c:pt>
                <c:pt idx="9">
                  <c:v>165085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5D-4765-BA18-F90DAB71D3DA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Лист1!$E$5:$E$14</c:f>
              <c:numCache>
                <c:formatCode>General</c:formatCode>
                <c:ptCount val="10"/>
                <c:pt idx="0">
                  <c:v>42457</c:v>
                </c:pt>
                <c:pt idx="1">
                  <c:v>47745</c:v>
                </c:pt>
                <c:pt idx="2">
                  <c:v>57782</c:v>
                </c:pt>
                <c:pt idx="3">
                  <c:v>61324</c:v>
                </c:pt>
                <c:pt idx="4">
                  <c:v>69298</c:v>
                </c:pt>
                <c:pt idx="5">
                  <c:v>96656</c:v>
                </c:pt>
                <c:pt idx="6">
                  <c:v>123041</c:v>
                </c:pt>
                <c:pt idx="7">
                  <c:v>140606</c:v>
                </c:pt>
                <c:pt idx="8">
                  <c:v>157811</c:v>
                </c:pt>
                <c:pt idx="9">
                  <c:v>182895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46-4665-9DB4-65CA4F79E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040032"/>
        <c:axId val="458040360"/>
      </c:lineChart>
      <c:catAx>
        <c:axId val="45804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360"/>
        <c:crosses val="autoZero"/>
        <c:auto val="1"/>
        <c:lblAlgn val="ctr"/>
        <c:lblOffset val="100"/>
        <c:noMultiLvlLbl val="0"/>
      </c:catAx>
      <c:valAx>
        <c:axId val="45804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Время</a:t>
            </a:r>
            <a:r>
              <a:rPr lang="ru-RU" baseline="0" dirty="0"/>
              <a:t> работы алгоритма </a:t>
            </a:r>
            <a:r>
              <a:rPr lang="ru-RU" baseline="0" dirty="0" err="1"/>
              <a:t>Литтла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Ориентированный граф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1E-4</c:v>
                </c:pt>
                <c:pt idx="1">
                  <c:v>8.0000000000000004E-4</c:v>
                </c:pt>
                <c:pt idx="2">
                  <c:v>5.5999999999999999E-3</c:v>
                </c:pt>
                <c:pt idx="3">
                  <c:v>2.5999999999999999E-2</c:v>
                </c:pt>
                <c:pt idx="4">
                  <c:v>0.113</c:v>
                </c:pt>
                <c:pt idx="5">
                  <c:v>1.339</c:v>
                </c:pt>
                <c:pt idx="6">
                  <c:v>4.1805000000000003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96-4349-9390-148CDA6EA1F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Неориентированный граф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</c:numCache>
            </c:num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1E-4</c:v>
                </c:pt>
                <c:pt idx="1">
                  <c:v>1E-3</c:v>
                </c:pt>
                <c:pt idx="2">
                  <c:v>9.7000000000000003E-3</c:v>
                </c:pt>
                <c:pt idx="3">
                  <c:v>8.1000000000000003E-2</c:v>
                </c:pt>
                <c:pt idx="4">
                  <c:v>0.40500000000000003</c:v>
                </c:pt>
                <c:pt idx="5">
                  <c:v>15.54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96-4349-9390-148CDA6EA1F0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Евклидов граф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</c:numCache>
            </c:numRef>
          </c:cat>
          <c:val>
            <c:numRef>
              <c:f>Лист1!$D$2:$D$8</c:f>
              <c:numCache>
                <c:formatCode>General</c:formatCode>
                <c:ptCount val="7"/>
                <c:pt idx="0">
                  <c:v>1E-4</c:v>
                </c:pt>
                <c:pt idx="1">
                  <c:v>3.2000000000000002E-3</c:v>
                </c:pt>
                <c:pt idx="2">
                  <c:v>7.0000000000000007E-2</c:v>
                </c:pt>
                <c:pt idx="3">
                  <c:v>4.1390000000000002</c:v>
                </c:pt>
                <c:pt idx="4">
                  <c:v>8.7059999999999995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96-4349-9390-148CDA6EA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1911640"/>
        <c:axId val="291909672"/>
      </c:lineChart>
      <c:catAx>
        <c:axId val="291911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1909672"/>
        <c:crosses val="autoZero"/>
        <c:auto val="1"/>
        <c:lblAlgn val="ctr"/>
        <c:lblOffset val="100"/>
        <c:noMultiLvlLbl val="0"/>
      </c:catAx>
      <c:valAx>
        <c:axId val="291909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19116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Потребление памяти алгоритмом </a:t>
            </a:r>
            <a:r>
              <a:rPr lang="ru-RU" dirty="0" err="1"/>
              <a:t>Литтла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Ориентированный граф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4.9000000000000002E-2</c:v>
                </c:pt>
                <c:pt idx="1">
                  <c:v>0.1</c:v>
                </c:pt>
                <c:pt idx="2">
                  <c:v>0.3</c:v>
                </c:pt>
                <c:pt idx="3">
                  <c:v>0.83</c:v>
                </c:pt>
                <c:pt idx="4">
                  <c:v>1.19</c:v>
                </c:pt>
                <c:pt idx="5">
                  <c:v>2.82</c:v>
                </c:pt>
                <c:pt idx="6">
                  <c:v>2.93</c:v>
                </c:pt>
                <c:pt idx="7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8E-48C0-94DC-628DC4761E7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Неориентированный граф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4.9000000000000002E-2</c:v>
                </c:pt>
                <c:pt idx="1">
                  <c:v>0.11</c:v>
                </c:pt>
                <c:pt idx="2">
                  <c:v>0.46</c:v>
                </c:pt>
                <c:pt idx="3">
                  <c:v>0.87</c:v>
                </c:pt>
                <c:pt idx="4">
                  <c:v>1.01</c:v>
                </c:pt>
                <c:pt idx="5">
                  <c:v>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8E-48C0-94DC-628DC4761E7B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Евклидов граф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Лист1!$D$2:$D$9</c:f>
              <c:numCache>
                <c:formatCode>General</c:formatCode>
                <c:ptCount val="8"/>
                <c:pt idx="0">
                  <c:v>5.0999999999999997E-2</c:v>
                </c:pt>
                <c:pt idx="1">
                  <c:v>0.24</c:v>
                </c:pt>
                <c:pt idx="2">
                  <c:v>0.66</c:v>
                </c:pt>
                <c:pt idx="3">
                  <c:v>1.05</c:v>
                </c:pt>
                <c:pt idx="4">
                  <c:v>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8E-48C0-94DC-628DC4761E7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9534264"/>
        <c:axId val="459534592"/>
      </c:barChart>
      <c:catAx>
        <c:axId val="459534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9534592"/>
        <c:crosses val="autoZero"/>
        <c:auto val="1"/>
        <c:lblAlgn val="ctr"/>
        <c:lblOffset val="100"/>
        <c:noMultiLvlLbl val="0"/>
      </c:catAx>
      <c:valAx>
        <c:axId val="45953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Память</a:t>
                </a:r>
                <a:r>
                  <a:rPr lang="ru-RU" baseline="0" dirty="0"/>
                  <a:t>  Мб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9534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Алгоритм </a:t>
            </a:r>
            <a:r>
              <a:rPr lang="ru-RU" dirty="0" err="1"/>
              <a:t>Литтла</a:t>
            </a:r>
            <a:r>
              <a:rPr lang="ru-RU" dirty="0"/>
              <a:t> на графах разной связности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Связность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1E-4</c:v>
                </c:pt>
                <c:pt idx="1">
                  <c:v>1E-3</c:v>
                </c:pt>
                <c:pt idx="2">
                  <c:v>6.0000000000000001E-3</c:v>
                </c:pt>
                <c:pt idx="3">
                  <c:v>2.7E-2</c:v>
                </c:pt>
                <c:pt idx="4">
                  <c:v>0.126</c:v>
                </c:pt>
                <c:pt idx="5">
                  <c:v>0.1057</c:v>
                </c:pt>
                <c:pt idx="6">
                  <c:v>3.895</c:v>
                </c:pt>
                <c:pt idx="7">
                  <c:v>36.020000000000003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5A-4ECF-9483-6B7C1690482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Связность 0.8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1E-4</c:v>
                </c:pt>
                <c:pt idx="1">
                  <c:v>1E-3</c:v>
                </c:pt>
                <c:pt idx="2">
                  <c:v>6.0000000000000001E-3</c:v>
                </c:pt>
                <c:pt idx="3">
                  <c:v>2.8000000000000001E-2</c:v>
                </c:pt>
                <c:pt idx="4">
                  <c:v>0.11260000000000001</c:v>
                </c:pt>
                <c:pt idx="5">
                  <c:v>1.258</c:v>
                </c:pt>
                <c:pt idx="6">
                  <c:v>4.673</c:v>
                </c:pt>
                <c:pt idx="7">
                  <c:v>43.18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5A-4ECF-9483-6B7C1690482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Связнность 0.5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Лист1!$D$2:$D$9</c:f>
              <c:numCache>
                <c:formatCode>General</c:formatCode>
                <c:ptCount val="8"/>
                <c:pt idx="0">
                  <c:v>9.0000000000000006E-5</c:v>
                </c:pt>
                <c:pt idx="1">
                  <c:v>1E-3</c:v>
                </c:pt>
                <c:pt idx="2">
                  <c:v>6.4999999999999997E-3</c:v>
                </c:pt>
                <c:pt idx="3">
                  <c:v>2.5000000000000001E-2</c:v>
                </c:pt>
                <c:pt idx="4">
                  <c:v>0.1114</c:v>
                </c:pt>
                <c:pt idx="5">
                  <c:v>1.1341000000000001</c:v>
                </c:pt>
                <c:pt idx="6">
                  <c:v>5.66</c:v>
                </c:pt>
                <c:pt idx="7">
                  <c:v>54.131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5A-4ECF-9483-6B7C1690482A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Связность 0.3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Лист1!$E$2:$E$9</c:f>
              <c:numCache>
                <c:formatCode>General</c:formatCode>
                <c:ptCount val="8"/>
                <c:pt idx="0">
                  <c:v>6.9999999999999994E-5</c:v>
                </c:pt>
                <c:pt idx="1">
                  <c:v>2.0000000000000001E-4</c:v>
                </c:pt>
                <c:pt idx="2">
                  <c:v>3.3E-3</c:v>
                </c:pt>
                <c:pt idx="3">
                  <c:v>2.1999999999999999E-2</c:v>
                </c:pt>
                <c:pt idx="4">
                  <c:v>0.1057</c:v>
                </c:pt>
                <c:pt idx="5">
                  <c:v>1.256</c:v>
                </c:pt>
                <c:pt idx="6">
                  <c:v>2.4910000000000001</c:v>
                </c:pt>
                <c:pt idx="7">
                  <c:v>43.86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A5A-4ECF-9483-6B7C16904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6778144"/>
        <c:axId val="516774208"/>
      </c:lineChart>
      <c:catAx>
        <c:axId val="516778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6774208"/>
        <c:crosses val="autoZero"/>
        <c:auto val="1"/>
        <c:lblAlgn val="ctr"/>
        <c:lblOffset val="100"/>
        <c:noMultiLvlLbl val="0"/>
      </c:catAx>
      <c:valAx>
        <c:axId val="51677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677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Алгоритм </a:t>
            </a:r>
            <a:r>
              <a:rPr lang="ru-RU" dirty="0" err="1"/>
              <a:t>Литтла</a:t>
            </a:r>
            <a:r>
              <a:rPr lang="ru-RU" dirty="0"/>
              <a:t> на графах с</a:t>
            </a:r>
            <a:r>
              <a:rPr lang="ru-RU" baseline="0" dirty="0"/>
              <a:t> различными диапазонами весов ребер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Веса до 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1E-4</c:v>
                </c:pt>
                <c:pt idx="1">
                  <c:v>6.9999999999999999E-4</c:v>
                </c:pt>
                <c:pt idx="2">
                  <c:v>3.0000000000000001E-3</c:v>
                </c:pt>
                <c:pt idx="3">
                  <c:v>1.7000000000000001E-2</c:v>
                </c:pt>
                <c:pt idx="4">
                  <c:v>0.05</c:v>
                </c:pt>
                <c:pt idx="5">
                  <c:v>0.14199999999999999</c:v>
                </c:pt>
                <c:pt idx="6">
                  <c:v>0.151</c:v>
                </c:pt>
                <c:pt idx="7">
                  <c:v>0.97309999999999997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5A-4ECF-9483-6B7C1690482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Веса до 10000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1E-4</c:v>
                </c:pt>
                <c:pt idx="1">
                  <c:v>8.0000000000000004E-4</c:v>
                </c:pt>
                <c:pt idx="2">
                  <c:v>5.0000000000000001E-3</c:v>
                </c:pt>
                <c:pt idx="3">
                  <c:v>2.5999999999999999E-2</c:v>
                </c:pt>
                <c:pt idx="4">
                  <c:v>0.11</c:v>
                </c:pt>
                <c:pt idx="5">
                  <c:v>1.339</c:v>
                </c:pt>
                <c:pt idx="6">
                  <c:v>4.18</c:v>
                </c:pt>
                <c:pt idx="7">
                  <c:v>40.737000000000002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5A-4ECF-9483-6B7C1690482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Веса до 100000000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Лист1!$D$2:$D$9</c:f>
              <c:numCache>
                <c:formatCode>General</c:formatCode>
                <c:ptCount val="8"/>
                <c:pt idx="0">
                  <c:v>1E-4</c:v>
                </c:pt>
                <c:pt idx="1">
                  <c:v>8.0000000000000004E-4</c:v>
                </c:pt>
                <c:pt idx="2">
                  <c:v>5.0000000000000001E-3</c:v>
                </c:pt>
                <c:pt idx="3">
                  <c:v>2.5999999999999999E-2</c:v>
                </c:pt>
                <c:pt idx="4">
                  <c:v>0.10100000000000001</c:v>
                </c:pt>
                <c:pt idx="5">
                  <c:v>1.0509999999999999</c:v>
                </c:pt>
                <c:pt idx="6">
                  <c:v>5.3078000000000003</c:v>
                </c:pt>
                <c:pt idx="7">
                  <c:v>36.241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5A-4ECF-9483-6B7C16904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6778144"/>
        <c:axId val="516774208"/>
      </c:lineChart>
      <c:catAx>
        <c:axId val="516778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6774208"/>
        <c:crosses val="autoZero"/>
        <c:auto val="1"/>
        <c:lblAlgn val="ctr"/>
        <c:lblOffset val="100"/>
        <c:noMultiLvlLbl val="0"/>
      </c:catAx>
      <c:valAx>
        <c:axId val="51677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677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Затраты по времени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1.0999999999999999E-2</c:v>
                </c:pt>
                <c:pt idx="1">
                  <c:v>7.9000000000000001E-2</c:v>
                </c:pt>
                <c:pt idx="2">
                  <c:v>0.25900000000000001</c:v>
                </c:pt>
                <c:pt idx="3">
                  <c:v>0.60799999999999998</c:v>
                </c:pt>
                <c:pt idx="4">
                  <c:v>1.1759999999999999</c:v>
                </c:pt>
                <c:pt idx="5">
                  <c:v>2.0190000000000001</c:v>
                </c:pt>
                <c:pt idx="6">
                  <c:v>3.1880000000000002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Верхняя граница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Лист1!$A$2:$A$12</c:f>
              <c:numCache>
                <c:formatCode>General</c:formatCode>
                <c:ptCount val="11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</c:numCache>
            </c:num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1.304</c:v>
                </c:pt>
                <c:pt idx="1">
                  <c:v>1.5389999999999999</c:v>
                </c:pt>
                <c:pt idx="2">
                  <c:v>1.651</c:v>
                </c:pt>
                <c:pt idx="3">
                  <c:v>1.782</c:v>
                </c:pt>
                <c:pt idx="4">
                  <c:v>1.85</c:v>
                </c:pt>
                <c:pt idx="5">
                  <c:v>1.9450000000000001</c:v>
                </c:pt>
                <c:pt idx="6">
                  <c:v>1.9970000000000001</c:v>
                </c:pt>
                <c:pt idx="7">
                  <c:v>2.109</c:v>
                </c:pt>
                <c:pt idx="8">
                  <c:v>2.27</c:v>
                </c:pt>
                <c:pt idx="9">
                  <c:v>2.34</c:v>
                </c:pt>
                <c:pt idx="10">
                  <c:v>2.4500000000000002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Жадное решение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Лист1!$A$2:$A$12</c:f>
              <c:numCache>
                <c:formatCode>General</c:formatCode>
                <c:ptCount val="11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</c:numCache>
            </c:num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1.01</c:v>
                </c:pt>
                <c:pt idx="1">
                  <c:v>1.0609999999999999</c:v>
                </c:pt>
                <c:pt idx="2">
                  <c:v>1.099</c:v>
                </c:pt>
                <c:pt idx="3">
                  <c:v>1.1200000000000001</c:v>
                </c:pt>
                <c:pt idx="4">
                  <c:v>1.1379999999999999</c:v>
                </c:pt>
                <c:pt idx="5">
                  <c:v>1.44</c:v>
                </c:pt>
                <c:pt idx="6">
                  <c:v>1.57</c:v>
                </c:pt>
                <c:pt idx="7">
                  <c:v>1.6870000000000001</c:v>
                </c:pt>
                <c:pt idx="8">
                  <c:v>2.0680000000000001</c:v>
                </c:pt>
                <c:pt idx="9">
                  <c:v>1.7190000000000001</c:v>
                </c:pt>
                <c:pt idx="10">
                  <c:v>1.716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5C-4DB5-8A04-226E92277EE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Ответ,</a:t>
                </a:r>
                <a:r>
                  <a:rPr lang="ru-RU" baseline="0" dirty="0"/>
                  <a:t> хуже в </a:t>
                </a:r>
                <a:r>
                  <a:rPr lang="en-US" baseline="0" dirty="0"/>
                  <a:t>X</a:t>
                </a:r>
                <a:r>
                  <a:rPr lang="ru-RU" baseline="0" dirty="0"/>
                  <a:t> раз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1.0999999999999999E-2</c:v>
                </c:pt>
                <c:pt idx="1">
                  <c:v>7.9000000000000001E-2</c:v>
                </c:pt>
                <c:pt idx="2">
                  <c:v>0.25900000000000001</c:v>
                </c:pt>
                <c:pt idx="3">
                  <c:v>0.60799999999999998</c:v>
                </c:pt>
                <c:pt idx="4">
                  <c:v>1.1759999999999999</c:v>
                </c:pt>
                <c:pt idx="5">
                  <c:v>2.0190000000000001</c:v>
                </c:pt>
                <c:pt idx="6">
                  <c:v>3.1880000000000002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3.9E-2</c:v>
                </c:pt>
                <c:pt idx="1">
                  <c:v>0.3</c:v>
                </c:pt>
                <c:pt idx="2">
                  <c:v>1.08</c:v>
                </c:pt>
                <c:pt idx="3">
                  <c:v>2.63</c:v>
                </c:pt>
                <c:pt idx="4">
                  <c:v>5.05</c:v>
                </c:pt>
                <c:pt idx="5">
                  <c:v>8.32</c:v>
                </c:pt>
                <c:pt idx="6">
                  <c:v>15.05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93-4BB3-A1AD-3C208E7BB5B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02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97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28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05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74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91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29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60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50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19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48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25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9498" y="1343607"/>
            <a:ext cx="10565362" cy="3146067"/>
          </a:xfrm>
        </p:spPr>
        <p:txBody>
          <a:bodyPr>
            <a:noAutofit/>
          </a:bodyPr>
          <a:lstStyle/>
          <a:p>
            <a:r>
              <a:rPr lang="ru-RU" sz="11500" dirty="0">
                <a:solidFill>
                  <a:srgbClr val="213233"/>
                </a:solidFill>
              </a:rPr>
              <a:t>Задача коммивояжера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9497" y="5122506"/>
            <a:ext cx="10565363" cy="709127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rgbClr val="213233"/>
                </a:solidFill>
              </a:rPr>
              <a:t>Шок! Ученые изобрели полиномиальный алгоритм, нужно только…</a:t>
            </a:r>
          </a:p>
        </p:txBody>
      </p:sp>
    </p:spTree>
    <p:extLst>
      <p:ext uri="{BB962C8B-B14F-4D97-AF65-F5344CB8AC3E}">
        <p14:creationId xmlns:p14="http://schemas.microsoft.com/office/powerpoint/2010/main" val="391254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Динамика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02703"/>
            <a:ext cx="10515600" cy="2625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Используем динамическое программирование по маскам.</a:t>
            </a:r>
          </a:p>
        </p:txBody>
      </p:sp>
    </p:spTree>
    <p:extLst>
      <p:ext uri="{BB962C8B-B14F-4D97-AF65-F5344CB8AC3E}">
        <p14:creationId xmlns:p14="http://schemas.microsoft.com/office/powerpoint/2010/main" val="127027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Динамика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02703"/>
            <a:ext cx="10515600" cy="2625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Время работы</a:t>
            </a:r>
            <a:r>
              <a:rPr lang="en-US" sz="5400" dirty="0">
                <a:solidFill>
                  <a:srgbClr val="213233"/>
                </a:solidFill>
              </a:rPr>
              <a:t>:</a:t>
            </a:r>
            <a:r>
              <a:rPr lang="ru-RU" sz="5400" dirty="0">
                <a:solidFill>
                  <a:srgbClr val="213233"/>
                </a:solidFill>
              </a:rPr>
              <a:t> </a:t>
            </a:r>
            <a:r>
              <a:rPr lang="en-US" sz="5400" dirty="0">
                <a:solidFill>
                  <a:srgbClr val="FF4800"/>
                </a:solidFill>
              </a:rPr>
              <a:t>O(2</a:t>
            </a:r>
            <a:r>
              <a:rPr lang="en-US" sz="5400" baseline="30000" dirty="0">
                <a:solidFill>
                  <a:srgbClr val="FF4800"/>
                </a:solidFill>
              </a:rPr>
              <a:t>n</a:t>
            </a:r>
            <a:r>
              <a:rPr lang="en-US" sz="5400" dirty="0">
                <a:solidFill>
                  <a:srgbClr val="FF4800"/>
                </a:solidFill>
              </a:rPr>
              <a:t> * n</a:t>
            </a:r>
            <a:r>
              <a:rPr lang="en-US" sz="5400" baseline="30000" dirty="0">
                <a:solidFill>
                  <a:srgbClr val="FF4800"/>
                </a:solidFill>
              </a:rPr>
              <a:t>2</a:t>
            </a:r>
            <a:r>
              <a:rPr lang="en-US" sz="5400" dirty="0">
                <a:solidFill>
                  <a:srgbClr val="FF4800"/>
                </a:solidFill>
              </a:rPr>
              <a:t>)</a:t>
            </a:r>
          </a:p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Затраты памяти</a:t>
            </a:r>
            <a:r>
              <a:rPr lang="en-US" sz="5400" dirty="0">
                <a:solidFill>
                  <a:srgbClr val="213233"/>
                </a:solidFill>
              </a:rPr>
              <a:t>: </a:t>
            </a:r>
            <a:r>
              <a:rPr lang="en-US" sz="5400" dirty="0">
                <a:solidFill>
                  <a:srgbClr val="FF4800"/>
                </a:solidFill>
              </a:rPr>
              <a:t>O(2</a:t>
            </a:r>
            <a:r>
              <a:rPr lang="en-US" sz="5400" baseline="30000" dirty="0">
                <a:solidFill>
                  <a:srgbClr val="FF4800"/>
                </a:solidFill>
              </a:rPr>
              <a:t>n</a:t>
            </a:r>
            <a:r>
              <a:rPr lang="en-US" sz="5400" dirty="0">
                <a:solidFill>
                  <a:srgbClr val="FF4800"/>
                </a:solidFill>
              </a:rPr>
              <a:t> * n)</a:t>
            </a:r>
            <a:endParaRPr lang="ru-RU" sz="54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5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Динамика</a:t>
            </a:r>
          </a:p>
        </p:txBody>
      </p:sp>
      <p:graphicFrame>
        <p:nvGraphicFramePr>
          <p:cNvPr id="16" name="Объект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890342"/>
              </p:ext>
            </p:extLst>
          </p:nvPr>
        </p:nvGraphicFramePr>
        <p:xfrm>
          <a:off x="652365" y="1791478"/>
          <a:ext cx="10887269" cy="4693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637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Динамика</a:t>
            </a:r>
          </a:p>
        </p:txBody>
      </p:sp>
      <p:graphicFrame>
        <p:nvGraphicFramePr>
          <p:cNvPr id="16" name="Объект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228363"/>
              </p:ext>
            </p:extLst>
          </p:nvPr>
        </p:nvGraphicFramePr>
        <p:xfrm>
          <a:off x="685022" y="1690688"/>
          <a:ext cx="10821955" cy="4777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7812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4893" y="1894116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Метод ветвей и границ</a:t>
            </a:r>
            <a:br>
              <a:rPr lang="ru-RU" sz="8000" dirty="0">
                <a:solidFill>
                  <a:srgbClr val="FF4800"/>
                </a:solidFill>
              </a:rPr>
            </a:br>
            <a:r>
              <a:rPr lang="ru-RU" sz="8000" dirty="0">
                <a:solidFill>
                  <a:srgbClr val="FF4800"/>
                </a:solidFill>
              </a:rPr>
              <a:t>(Алгоритм </a:t>
            </a:r>
            <a:r>
              <a:rPr lang="ru-RU" sz="8000" dirty="0" err="1">
                <a:solidFill>
                  <a:srgbClr val="FF4800"/>
                </a:solidFill>
              </a:rPr>
              <a:t>Литтла</a:t>
            </a:r>
            <a:r>
              <a:rPr lang="ru-RU" sz="8000" dirty="0">
                <a:solidFill>
                  <a:srgbClr val="FF48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357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Метод ветвей и границ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363"/>
            <a:ext cx="10515600" cy="4534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rgbClr val="FF4800"/>
                </a:solidFill>
              </a:rPr>
              <a:t>S</a:t>
            </a:r>
            <a:r>
              <a:rPr lang="en-US" sz="5400" baseline="-25000" dirty="0">
                <a:solidFill>
                  <a:srgbClr val="FF4800"/>
                </a:solidFill>
              </a:rPr>
              <a:t>L</a:t>
            </a:r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– нижняя граница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FF4800"/>
                </a:solidFill>
              </a:rPr>
              <a:t>S</a:t>
            </a:r>
            <a:r>
              <a:rPr lang="en-US" sz="5400" baseline="-25000" dirty="0">
                <a:solidFill>
                  <a:srgbClr val="FF4800"/>
                </a:solidFill>
              </a:rPr>
              <a:t>O</a:t>
            </a:r>
            <a:r>
              <a:rPr lang="en-US" sz="5400" dirty="0">
                <a:solidFill>
                  <a:srgbClr val="213233"/>
                </a:solidFill>
              </a:rPr>
              <a:t> – </a:t>
            </a:r>
            <a:r>
              <a:rPr lang="ru-RU" sz="5400" dirty="0">
                <a:solidFill>
                  <a:srgbClr val="213233"/>
                </a:solidFill>
              </a:rPr>
              <a:t>решение задачи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FF4800"/>
                </a:solidFill>
              </a:rPr>
              <a:t>S</a:t>
            </a:r>
            <a:r>
              <a:rPr lang="en-US" sz="5400" baseline="-25000" dirty="0">
                <a:solidFill>
                  <a:srgbClr val="FF4800"/>
                </a:solidFill>
              </a:rPr>
              <a:t>H</a:t>
            </a:r>
            <a:r>
              <a:rPr lang="en-US" sz="5400" dirty="0">
                <a:solidFill>
                  <a:srgbClr val="213233"/>
                </a:solidFill>
              </a:rPr>
              <a:t> – </a:t>
            </a:r>
            <a:r>
              <a:rPr lang="ru-RU" sz="5400" dirty="0">
                <a:solidFill>
                  <a:srgbClr val="213233"/>
                </a:solidFill>
              </a:rPr>
              <a:t>верхняя граница</a:t>
            </a:r>
            <a:endParaRPr lang="en-US" sz="5400" dirty="0">
              <a:solidFill>
                <a:srgbClr val="213233"/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rgbClr val="213233"/>
              </a:solidFill>
            </a:endParaRPr>
          </a:p>
          <a:p>
            <a:pPr marL="0" indent="0" algn="ctr">
              <a:buNone/>
            </a:pPr>
            <a:r>
              <a:rPr lang="en-US" sz="7200" dirty="0">
                <a:solidFill>
                  <a:srgbClr val="FF4800"/>
                </a:solidFill>
              </a:rPr>
              <a:t>S</a:t>
            </a:r>
            <a:r>
              <a:rPr lang="en-US" sz="7200" baseline="-25000" dirty="0">
                <a:solidFill>
                  <a:srgbClr val="FF4800"/>
                </a:solidFill>
              </a:rPr>
              <a:t>L</a:t>
            </a:r>
            <a:r>
              <a:rPr lang="ru-RU" sz="7200" dirty="0"/>
              <a:t> ≤</a:t>
            </a:r>
            <a:r>
              <a:rPr lang="en-US" sz="7200" dirty="0">
                <a:solidFill>
                  <a:srgbClr val="FF4800"/>
                </a:solidFill>
              </a:rPr>
              <a:t> S</a:t>
            </a:r>
            <a:r>
              <a:rPr lang="en-US" sz="7200" baseline="-25000" dirty="0">
                <a:solidFill>
                  <a:srgbClr val="FF4800"/>
                </a:solidFill>
              </a:rPr>
              <a:t>O </a:t>
            </a:r>
            <a:r>
              <a:rPr lang="ru-RU" sz="7200" dirty="0"/>
              <a:t>≤</a:t>
            </a:r>
            <a:r>
              <a:rPr lang="ru-RU" sz="7200" baseline="-25000" dirty="0">
                <a:solidFill>
                  <a:srgbClr val="FF4800"/>
                </a:solidFill>
              </a:rPr>
              <a:t> </a:t>
            </a:r>
            <a:r>
              <a:rPr lang="en-US" sz="7200" dirty="0">
                <a:solidFill>
                  <a:srgbClr val="FF4800"/>
                </a:solidFill>
              </a:rPr>
              <a:t>S</a:t>
            </a:r>
            <a:r>
              <a:rPr lang="en-US" sz="7200" baseline="-25000" dirty="0">
                <a:solidFill>
                  <a:srgbClr val="FF4800"/>
                </a:solidFill>
              </a:rPr>
              <a:t>H</a:t>
            </a:r>
            <a:endParaRPr lang="ru-RU" sz="72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57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70" y="1444980"/>
            <a:ext cx="118110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5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423987"/>
            <a:ext cx="117633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6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32114"/>
            <a:ext cx="10515600" cy="3100938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Стратегия ветвления</a:t>
            </a:r>
            <a:endParaRPr lang="ru-RU" sz="5400" dirty="0">
              <a:solidFill>
                <a:srgbClr val="FF4800"/>
              </a:solidFill>
            </a:endParaRPr>
          </a:p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Вычисление верхней границы</a:t>
            </a:r>
            <a:endParaRPr lang="ru-RU" sz="5400" dirty="0">
              <a:solidFill>
                <a:srgbClr val="FF4800"/>
              </a:solidFill>
            </a:endParaRPr>
          </a:p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Вычисление нижней границы</a:t>
            </a:r>
            <a:endParaRPr lang="ru-RU" sz="5400" dirty="0">
              <a:solidFill>
                <a:srgbClr val="FF4800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Метод ветвей и границ</a:t>
            </a:r>
          </a:p>
        </p:txBody>
      </p:sp>
    </p:spTree>
    <p:extLst>
      <p:ext uri="{BB962C8B-B14F-4D97-AF65-F5344CB8AC3E}">
        <p14:creationId xmlns:p14="http://schemas.microsoft.com/office/powerpoint/2010/main" val="1906865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13" y="0"/>
            <a:ext cx="6845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6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800" dirty="0">
                <a:solidFill>
                  <a:srgbClr val="213233"/>
                </a:solidFill>
              </a:rPr>
              <a:t>Цель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2236171"/>
            <a:ext cx="10515600" cy="37727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5400" dirty="0">
                <a:solidFill>
                  <a:srgbClr val="213233"/>
                </a:solidFill>
              </a:rPr>
              <a:t>Сравнить существующие подходы к решению задачи коммивояжера. Выявить достоинства и недостатки каждого. </a:t>
            </a:r>
          </a:p>
        </p:txBody>
      </p:sp>
    </p:spTree>
    <p:extLst>
      <p:ext uri="{BB962C8B-B14F-4D97-AF65-F5344CB8AC3E}">
        <p14:creationId xmlns:p14="http://schemas.microsoft.com/office/powerpoint/2010/main" val="3216955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15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866" y="138307"/>
            <a:ext cx="657225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63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57150"/>
            <a:ext cx="73628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7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328612"/>
            <a:ext cx="75057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12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376237"/>
            <a:ext cx="72199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64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652" y="0"/>
            <a:ext cx="6980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37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011" y="0"/>
            <a:ext cx="6959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42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159"/>
            <a:ext cx="12192000" cy="454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95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72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833331"/>
            <a:ext cx="10515600" cy="2083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>
                <a:solidFill>
                  <a:srgbClr val="213233"/>
                </a:solidFill>
              </a:rPr>
              <a:t>Рекорд обновляется решениями из листьев</a:t>
            </a:r>
            <a:endParaRPr lang="ru-RU" sz="54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12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80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09601"/>
            <a:ext cx="10722429" cy="4584505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Один из лучших точных алгоритмов известных на данный момент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варьируется в зависимости от графа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</a:t>
            </a:r>
            <a:r>
              <a:rPr lang="en-US" sz="4400" dirty="0">
                <a:solidFill>
                  <a:srgbClr val="FF4800"/>
                </a:solidFill>
              </a:rPr>
              <a:t>O(n! * n</a:t>
            </a:r>
            <a:r>
              <a:rPr lang="en-US" sz="4400" baseline="30000" dirty="0">
                <a:solidFill>
                  <a:srgbClr val="FF4800"/>
                </a:solidFill>
              </a:rPr>
              <a:t>2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Затраты памяти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en-US" sz="4400" baseline="30000" dirty="0">
                <a:solidFill>
                  <a:srgbClr val="FF4800"/>
                </a:solidFill>
              </a:rPr>
              <a:t>4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  <a:p>
            <a:endParaRPr lang="ru-RU" sz="44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79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800" dirty="0">
                <a:solidFill>
                  <a:srgbClr val="213233"/>
                </a:solidFill>
              </a:rPr>
              <a:t>О проекте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2236171"/>
            <a:ext cx="10515600" cy="37727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FF4800"/>
                </a:solidFill>
              </a:rPr>
              <a:t>3328</a:t>
            </a:r>
            <a:r>
              <a:rPr lang="en-US" sz="5400" dirty="0"/>
              <a:t> </a:t>
            </a:r>
            <a:r>
              <a:rPr lang="ru-RU" sz="5400" dirty="0">
                <a:solidFill>
                  <a:srgbClr val="213233"/>
                </a:solidFill>
              </a:rPr>
              <a:t>строк кода</a:t>
            </a:r>
          </a:p>
          <a:p>
            <a:pPr marL="0" indent="0" algn="ctr">
              <a:buNone/>
            </a:pPr>
            <a:r>
              <a:rPr lang="ru-RU" sz="5400" dirty="0">
                <a:solidFill>
                  <a:srgbClr val="FF4800"/>
                </a:solidFill>
              </a:rPr>
              <a:t>14</a:t>
            </a:r>
            <a:r>
              <a:rPr lang="ru-RU" sz="5400" dirty="0">
                <a:solidFill>
                  <a:srgbClr val="213233"/>
                </a:solidFill>
              </a:rPr>
              <a:t> способов решения</a:t>
            </a:r>
          </a:p>
          <a:p>
            <a:pPr marL="0" indent="0" algn="ctr">
              <a:buNone/>
            </a:pPr>
            <a:r>
              <a:rPr lang="ru-RU" sz="5400" dirty="0">
                <a:solidFill>
                  <a:srgbClr val="FF4800"/>
                </a:solidFill>
              </a:rPr>
              <a:t>19</a:t>
            </a:r>
            <a:r>
              <a:rPr lang="ru-RU" sz="5400" dirty="0">
                <a:solidFill>
                  <a:srgbClr val="213233"/>
                </a:solidFill>
              </a:rPr>
              <a:t> часов тестирования</a:t>
            </a:r>
          </a:p>
          <a:p>
            <a:pPr marL="0" indent="0" algn="ctr">
              <a:buNone/>
            </a:pPr>
            <a:r>
              <a:rPr lang="ru-RU" sz="5400" dirty="0">
                <a:solidFill>
                  <a:srgbClr val="FF4800"/>
                </a:solidFill>
              </a:rPr>
              <a:t>4</a:t>
            </a:r>
            <a:r>
              <a:rPr lang="ru-RU" sz="5400" dirty="0">
                <a:solidFill>
                  <a:srgbClr val="213233"/>
                </a:solidFill>
              </a:rPr>
              <a:t> визуализированных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214552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738501"/>
              </p:ext>
            </p:extLst>
          </p:nvPr>
        </p:nvGraphicFramePr>
        <p:xfrm>
          <a:off x="0" y="121298"/>
          <a:ext cx="12073812" cy="6736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4534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8000" dirty="0">
              <a:solidFill>
                <a:srgbClr val="854A44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691183"/>
              </p:ext>
            </p:extLst>
          </p:nvPr>
        </p:nvGraphicFramePr>
        <p:xfrm>
          <a:off x="480138" y="1788174"/>
          <a:ext cx="11231724" cy="4454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1290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8000" dirty="0">
              <a:solidFill>
                <a:srgbClr val="854A44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242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2177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8000" dirty="0">
              <a:solidFill>
                <a:srgbClr val="854A44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0612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0958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4893" y="1894116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Жадный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548284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02703"/>
            <a:ext cx="10515600" cy="2625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На каждом шаге выбираем ближайшую не посещенную вершину.</a:t>
            </a:r>
          </a:p>
        </p:txBody>
      </p:sp>
    </p:spTree>
    <p:extLst>
      <p:ext uri="{BB962C8B-B14F-4D97-AF65-F5344CB8AC3E}">
        <p14:creationId xmlns:p14="http://schemas.microsoft.com/office/powerpoint/2010/main" val="646965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31912"/>
            <a:ext cx="10759751" cy="1365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Стартовая вершина имеет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2865577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24539"/>
            <a:ext cx="10759751" cy="3023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Хуже оптимального не более</a:t>
            </a:r>
            <a:r>
              <a:rPr lang="en-US" sz="5400" dirty="0">
                <a:solidFill>
                  <a:srgbClr val="213233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чем в </a:t>
            </a:r>
            <a:r>
              <a:rPr lang="en-US" sz="5400" dirty="0">
                <a:solidFill>
                  <a:srgbClr val="FF4800"/>
                </a:solidFill>
              </a:rPr>
              <a:t>(</a:t>
            </a:r>
            <a:r>
              <a:rPr lang="ru-RU" sz="5400" dirty="0">
                <a:solidFill>
                  <a:srgbClr val="FF4800"/>
                </a:solidFill>
              </a:rPr>
              <a:t>1 + </a:t>
            </a:r>
            <a:r>
              <a:rPr lang="en-US" sz="5400" dirty="0">
                <a:solidFill>
                  <a:srgbClr val="FF4800"/>
                </a:solidFill>
              </a:rPr>
              <a:t>log</a:t>
            </a:r>
            <a:r>
              <a:rPr lang="en-US" sz="5400" baseline="-25000" dirty="0">
                <a:solidFill>
                  <a:srgbClr val="FF4800"/>
                </a:solidFill>
              </a:rPr>
              <a:t>2</a:t>
            </a:r>
            <a:r>
              <a:rPr lang="en-US" sz="5400" dirty="0">
                <a:solidFill>
                  <a:srgbClr val="FF4800"/>
                </a:solidFill>
              </a:rPr>
              <a:t>(n))/2 </a:t>
            </a:r>
            <a:r>
              <a:rPr lang="ru-RU" sz="5400" dirty="0">
                <a:solidFill>
                  <a:srgbClr val="213233"/>
                </a:solidFill>
              </a:rPr>
              <a:t>раз.</a:t>
            </a:r>
          </a:p>
        </p:txBody>
      </p:sp>
    </p:spTree>
    <p:extLst>
      <p:ext uri="{BB962C8B-B14F-4D97-AF65-F5344CB8AC3E}">
        <p14:creationId xmlns:p14="http://schemas.microsoft.com/office/powerpoint/2010/main" val="3536988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2600066"/>
            <a:ext cx="10515600" cy="3278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0" dirty="0">
                <a:solidFill>
                  <a:srgbClr val="FF4800"/>
                </a:solidFill>
              </a:rPr>
              <a:t> </a:t>
            </a:r>
            <a:r>
              <a:rPr lang="ru-RU" sz="6000" dirty="0">
                <a:solidFill>
                  <a:srgbClr val="213233"/>
                </a:solidFill>
              </a:rPr>
              <a:t>Время работы </a:t>
            </a:r>
            <a:r>
              <a:rPr lang="en-US" sz="6000" dirty="0">
                <a:solidFill>
                  <a:srgbClr val="FF4800"/>
                </a:solidFill>
              </a:rPr>
              <a:t>O</a:t>
            </a:r>
            <a:r>
              <a:rPr lang="ru-RU" sz="6000" dirty="0">
                <a:solidFill>
                  <a:srgbClr val="FF4800"/>
                </a:solidFill>
              </a:rPr>
              <a:t>(</a:t>
            </a:r>
            <a:r>
              <a:rPr lang="en-US" sz="6000" dirty="0">
                <a:solidFill>
                  <a:srgbClr val="FF4800"/>
                </a:solidFill>
              </a:rPr>
              <a:t>n</a:t>
            </a:r>
            <a:r>
              <a:rPr lang="ru-RU" sz="6000" baseline="30000" dirty="0">
                <a:solidFill>
                  <a:srgbClr val="FF4800"/>
                </a:solidFill>
              </a:rPr>
              <a:t>3</a:t>
            </a:r>
            <a:r>
              <a:rPr lang="ru-RU" sz="6000" dirty="0">
                <a:solidFill>
                  <a:srgbClr val="FF4800"/>
                </a:solidFill>
              </a:rPr>
              <a:t>)</a:t>
            </a:r>
            <a:endParaRPr lang="en-US" sz="6000" dirty="0">
              <a:solidFill>
                <a:srgbClr val="FF4800"/>
              </a:solidFill>
            </a:endParaRPr>
          </a:p>
          <a:p>
            <a:r>
              <a:rPr lang="en-US" sz="6000" dirty="0">
                <a:solidFill>
                  <a:srgbClr val="FF4800"/>
                </a:solidFill>
              </a:rPr>
              <a:t> </a:t>
            </a:r>
            <a:r>
              <a:rPr lang="ru-RU" sz="6000" dirty="0">
                <a:solidFill>
                  <a:srgbClr val="213233"/>
                </a:solidFill>
              </a:rPr>
              <a:t>Затраты памяти </a:t>
            </a:r>
            <a:r>
              <a:rPr lang="en-US" sz="6000" dirty="0">
                <a:solidFill>
                  <a:srgbClr val="FF4800"/>
                </a:solidFill>
              </a:rPr>
              <a:t>O(n)</a:t>
            </a:r>
            <a:endParaRPr lang="ru-RU" sz="6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30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7876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618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9032" y="2108717"/>
            <a:ext cx="11653935" cy="39935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800" dirty="0">
                <a:solidFill>
                  <a:srgbClr val="FF4800"/>
                </a:solidFill>
              </a:rPr>
              <a:t>P </a:t>
            </a:r>
            <a:r>
              <a:rPr lang="en-US" sz="4800" dirty="0">
                <a:solidFill>
                  <a:srgbClr val="213233"/>
                </a:solidFill>
              </a:rPr>
              <a:t>– </a:t>
            </a:r>
            <a:r>
              <a:rPr lang="ru-RU" sz="4800" dirty="0">
                <a:solidFill>
                  <a:srgbClr val="213233"/>
                </a:solidFill>
              </a:rPr>
              <a:t>существует полиномиальное решение</a:t>
            </a:r>
          </a:p>
          <a:p>
            <a:pPr marL="0" indent="0" algn="just">
              <a:buNone/>
            </a:pPr>
            <a:r>
              <a:rPr lang="en-US" sz="4800" dirty="0">
                <a:solidFill>
                  <a:srgbClr val="FF4800"/>
                </a:solidFill>
              </a:rPr>
              <a:t>NP </a:t>
            </a:r>
            <a:r>
              <a:rPr lang="ru-RU" sz="4800" dirty="0">
                <a:solidFill>
                  <a:srgbClr val="213233"/>
                </a:solidFill>
              </a:rPr>
              <a:t>– существует недетерминированное полиномиальное решение</a:t>
            </a:r>
            <a:endParaRPr lang="en-US" sz="4800" dirty="0">
              <a:solidFill>
                <a:srgbClr val="213233"/>
              </a:solidFill>
            </a:endParaRPr>
          </a:p>
          <a:p>
            <a:pPr marL="0" indent="0" algn="just">
              <a:buNone/>
            </a:pPr>
            <a:r>
              <a:rPr lang="en-US" sz="4800" dirty="0">
                <a:solidFill>
                  <a:srgbClr val="FF4800"/>
                </a:solidFill>
              </a:rPr>
              <a:t>NP-complete </a:t>
            </a:r>
            <a:r>
              <a:rPr lang="en-US" sz="4800" dirty="0">
                <a:solidFill>
                  <a:srgbClr val="213233"/>
                </a:solidFill>
              </a:rPr>
              <a:t>– </a:t>
            </a:r>
            <a:r>
              <a:rPr lang="ru-RU" sz="4800" dirty="0">
                <a:solidFill>
                  <a:srgbClr val="213233"/>
                </a:solidFill>
              </a:rPr>
              <a:t>одновременно</a:t>
            </a:r>
            <a:r>
              <a:rPr lang="en-US" sz="4800" dirty="0">
                <a:solidFill>
                  <a:srgbClr val="213233"/>
                </a:solidFill>
              </a:rPr>
              <a:t> </a:t>
            </a:r>
            <a:r>
              <a:rPr lang="en-US" sz="4800" dirty="0">
                <a:solidFill>
                  <a:srgbClr val="854A44"/>
                </a:solidFill>
              </a:rPr>
              <a:t>NP</a:t>
            </a:r>
            <a:r>
              <a:rPr lang="en-US" sz="4800" dirty="0">
                <a:solidFill>
                  <a:srgbClr val="213233"/>
                </a:solidFill>
              </a:rPr>
              <a:t> </a:t>
            </a:r>
            <a:r>
              <a:rPr lang="ru-RU" sz="4800" dirty="0">
                <a:solidFill>
                  <a:srgbClr val="213233"/>
                </a:solidFill>
              </a:rPr>
              <a:t>и</a:t>
            </a:r>
            <a:r>
              <a:rPr lang="en-US" sz="4800" dirty="0">
                <a:solidFill>
                  <a:srgbClr val="213233"/>
                </a:solidFill>
              </a:rPr>
              <a:t> </a:t>
            </a:r>
            <a:r>
              <a:rPr lang="en-US" sz="4800" dirty="0">
                <a:solidFill>
                  <a:srgbClr val="854A44"/>
                </a:solidFill>
              </a:rPr>
              <a:t>NP-hard</a:t>
            </a:r>
            <a:endParaRPr lang="ru-RU" sz="4800" dirty="0">
              <a:solidFill>
                <a:srgbClr val="854A44"/>
              </a:solidFill>
            </a:endParaRPr>
          </a:p>
          <a:p>
            <a:pPr marL="0" indent="0" algn="just">
              <a:buNone/>
            </a:pPr>
            <a:r>
              <a:rPr lang="en-US" sz="4800" dirty="0">
                <a:solidFill>
                  <a:srgbClr val="FF4800"/>
                </a:solidFill>
              </a:rPr>
              <a:t>NP-hard</a:t>
            </a:r>
            <a:r>
              <a:rPr lang="ru-RU" sz="4800" dirty="0">
                <a:solidFill>
                  <a:srgbClr val="FF4800"/>
                </a:solidFill>
              </a:rPr>
              <a:t> </a:t>
            </a:r>
            <a:r>
              <a:rPr lang="en-US" sz="4800" dirty="0">
                <a:solidFill>
                  <a:srgbClr val="213233"/>
                </a:solidFill>
              </a:rPr>
              <a:t>–</a:t>
            </a:r>
            <a:r>
              <a:rPr lang="ru-RU" sz="4800" dirty="0">
                <a:solidFill>
                  <a:srgbClr val="213233"/>
                </a:solidFill>
              </a:rPr>
              <a:t> к ней сводится</a:t>
            </a:r>
            <a:r>
              <a:rPr lang="en-US" sz="4800" dirty="0">
                <a:solidFill>
                  <a:srgbClr val="213233"/>
                </a:solidFill>
              </a:rPr>
              <a:t> </a:t>
            </a:r>
            <a:r>
              <a:rPr lang="ru-RU" sz="4800" dirty="0">
                <a:solidFill>
                  <a:srgbClr val="213233"/>
                </a:solidFill>
              </a:rPr>
              <a:t>любая </a:t>
            </a:r>
            <a:r>
              <a:rPr lang="en-US" sz="4800" dirty="0">
                <a:solidFill>
                  <a:srgbClr val="854A44"/>
                </a:solidFill>
              </a:rPr>
              <a:t>NP</a:t>
            </a:r>
            <a:r>
              <a:rPr lang="ru-RU" sz="4800" dirty="0">
                <a:solidFill>
                  <a:srgbClr val="213233"/>
                </a:solidFill>
              </a:rPr>
              <a:t> задача</a:t>
            </a:r>
            <a:endParaRPr lang="ru-RU" sz="4800" dirty="0">
              <a:solidFill>
                <a:srgbClr val="FF4800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199" y="421109"/>
            <a:ext cx="10515600" cy="1325563"/>
          </a:xfrm>
        </p:spPr>
        <p:txBody>
          <a:bodyPr>
            <a:normAutofit/>
          </a:bodyPr>
          <a:lstStyle/>
          <a:p>
            <a:r>
              <a:rPr lang="ru-RU" sz="8000" dirty="0">
                <a:solidFill>
                  <a:srgbClr val="213233"/>
                </a:solidFill>
              </a:rPr>
              <a:t>Немного о сложности</a:t>
            </a:r>
          </a:p>
        </p:txBody>
      </p:sp>
    </p:spTree>
    <p:extLst>
      <p:ext uri="{BB962C8B-B14F-4D97-AF65-F5344CB8AC3E}">
        <p14:creationId xmlns:p14="http://schemas.microsoft.com/office/powerpoint/2010/main" val="724552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615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84103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Приближенный на основе алгоритма </a:t>
            </a:r>
            <a:r>
              <a:rPr lang="ru-RU" sz="8000" dirty="0" err="1">
                <a:solidFill>
                  <a:srgbClr val="FF4800"/>
                </a:solidFill>
              </a:rPr>
              <a:t>Литтла</a:t>
            </a:r>
            <a:endParaRPr lang="ru-RU" sz="8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178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370"/>
            <a:ext cx="12192000" cy="657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25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Приближенный алгоритм </a:t>
            </a:r>
            <a:r>
              <a:rPr lang="ru-RU" sz="5400" dirty="0" err="1">
                <a:solidFill>
                  <a:srgbClr val="854A44"/>
                </a:solidFill>
              </a:rPr>
              <a:t>Литтла</a:t>
            </a:r>
            <a:endParaRPr lang="ru-RU" sz="54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76131"/>
            <a:ext cx="10515600" cy="2410473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ru-RU" sz="4400" baseline="30000" dirty="0">
                <a:solidFill>
                  <a:srgbClr val="FF4800"/>
                </a:solidFill>
              </a:rPr>
              <a:t>3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Затраты памяти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ru-RU" sz="4400" baseline="30000" dirty="0">
                <a:solidFill>
                  <a:srgbClr val="FF4800"/>
                </a:solidFill>
              </a:rPr>
              <a:t>3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83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Приближенный алгоритм </a:t>
            </a:r>
            <a:r>
              <a:rPr lang="ru-RU" sz="5400" dirty="0" err="1">
                <a:solidFill>
                  <a:srgbClr val="854A44"/>
                </a:solidFill>
              </a:rPr>
              <a:t>Литтла</a:t>
            </a:r>
            <a:endParaRPr lang="ru-RU" sz="5400" dirty="0">
              <a:solidFill>
                <a:srgbClr val="854A44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9762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8549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Приближенный алгоритм </a:t>
            </a:r>
            <a:r>
              <a:rPr lang="ru-RU" sz="5400" dirty="0" err="1">
                <a:solidFill>
                  <a:srgbClr val="854A44"/>
                </a:solidFill>
              </a:rPr>
              <a:t>Литтла</a:t>
            </a:r>
            <a:endParaRPr lang="ru-RU" sz="5400" dirty="0">
              <a:solidFill>
                <a:srgbClr val="854A44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5273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947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Деревянный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1204433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6363" cy="1325563"/>
          </a:xfrm>
        </p:spPr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Метрическая задача коммивояжера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2544083"/>
            <a:ext cx="10515600" cy="2970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(x, y) </a:t>
            </a:r>
            <a:r>
              <a:rPr lang="ru-RU" sz="5400" dirty="0">
                <a:solidFill>
                  <a:srgbClr val="213233"/>
                </a:solidFill>
              </a:rPr>
              <a:t>≥</a:t>
            </a:r>
            <a:r>
              <a:rPr lang="en-US" sz="5400" dirty="0">
                <a:solidFill>
                  <a:srgbClr val="213233"/>
                </a:solidFill>
              </a:rPr>
              <a:t> 0</a:t>
            </a:r>
          </a:p>
          <a:p>
            <a:pPr marL="0" indent="0">
              <a:buNone/>
            </a:pP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(x, y) = </a:t>
            </a: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(y, x)</a:t>
            </a:r>
          </a:p>
          <a:p>
            <a:pPr marL="0" indent="0">
              <a:buNone/>
            </a:pP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(x, y) + </a:t>
            </a: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(y, z) </a:t>
            </a:r>
            <a:r>
              <a:rPr lang="ru-RU" sz="5400" dirty="0">
                <a:solidFill>
                  <a:srgbClr val="213233"/>
                </a:solidFill>
              </a:rPr>
              <a:t>≥</a:t>
            </a:r>
            <a:r>
              <a:rPr lang="en-US" sz="5400" dirty="0">
                <a:solidFill>
                  <a:srgbClr val="213233"/>
                </a:solidFill>
              </a:rPr>
              <a:t> </a:t>
            </a: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(x, z)</a:t>
            </a:r>
            <a:endParaRPr lang="ru-RU" sz="54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630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60107"/>
            <a:ext cx="10515600" cy="3362195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минимальное </a:t>
            </a:r>
            <a:r>
              <a:rPr lang="ru-RU" sz="4400" dirty="0" err="1">
                <a:solidFill>
                  <a:srgbClr val="213233"/>
                </a:solidFill>
              </a:rPr>
              <a:t>остовное</a:t>
            </a:r>
            <a:r>
              <a:rPr lang="ru-RU" sz="4400" dirty="0">
                <a:solidFill>
                  <a:srgbClr val="213233"/>
                </a:solidFill>
              </a:rPr>
              <a:t> дерево.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Добавим каждое ребро в граф дважды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в графе эйлеров цикл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Удалим все повторяющиеся вершины</a:t>
            </a:r>
          </a:p>
        </p:txBody>
      </p:sp>
    </p:spTree>
    <p:extLst>
      <p:ext uri="{BB962C8B-B14F-4D97-AF65-F5344CB8AC3E}">
        <p14:creationId xmlns:p14="http://schemas.microsoft.com/office/powerpoint/2010/main" val="3051735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666750"/>
            <a:ext cx="78390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2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934292"/>
            <a:ext cx="10515600" cy="1325563"/>
          </a:xfrm>
        </p:spPr>
        <p:txBody>
          <a:bodyPr>
            <a:normAutofit/>
          </a:bodyPr>
          <a:lstStyle/>
          <a:p>
            <a:r>
              <a:rPr lang="ru-RU" sz="8000" dirty="0">
                <a:solidFill>
                  <a:srgbClr val="213233"/>
                </a:solidFill>
              </a:rPr>
              <a:t>Задача коммивояжера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4305" y="2693371"/>
            <a:ext cx="11243387" cy="2811689"/>
          </a:xfrm>
        </p:spPr>
        <p:txBody>
          <a:bodyPr/>
          <a:lstStyle/>
          <a:p>
            <a:pPr marL="0" indent="0" algn="just">
              <a:buNone/>
            </a:pPr>
            <a:r>
              <a:rPr lang="ru-RU" sz="5400" dirty="0">
                <a:solidFill>
                  <a:srgbClr val="213233"/>
                </a:solidFill>
              </a:rPr>
              <a:t>Найти кратчайший гамильтонов цикл в графе (проходящий по каждой вершине один раз)</a:t>
            </a:r>
            <a:endParaRPr lang="ru-RU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6985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50" y="685994"/>
            <a:ext cx="69913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616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60107"/>
            <a:ext cx="10515600" cy="33621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400" dirty="0">
                <a:solidFill>
                  <a:srgbClr val="213233"/>
                </a:solidFill>
              </a:rPr>
              <a:t>Суммарная длинна всех ребер минимального </a:t>
            </a:r>
            <a:r>
              <a:rPr lang="ru-RU" sz="4400" dirty="0" err="1">
                <a:solidFill>
                  <a:srgbClr val="213233"/>
                </a:solidFill>
              </a:rPr>
              <a:t>остовного</a:t>
            </a:r>
            <a:r>
              <a:rPr lang="ru-RU" sz="4400" dirty="0">
                <a:solidFill>
                  <a:srgbClr val="213233"/>
                </a:solidFill>
              </a:rPr>
              <a:t> дерева </a:t>
            </a:r>
            <a:r>
              <a:rPr lang="ru-RU" sz="4400" dirty="0">
                <a:solidFill>
                  <a:srgbClr val="FF4800"/>
                </a:solidFill>
              </a:rPr>
              <a:t>меньше</a:t>
            </a:r>
            <a:r>
              <a:rPr lang="ru-RU" sz="4400" dirty="0">
                <a:solidFill>
                  <a:srgbClr val="213233"/>
                </a:solidFill>
              </a:rPr>
              <a:t> суммарной длинны всех ребер минимального гамильтонова цикла</a:t>
            </a:r>
          </a:p>
        </p:txBody>
      </p:sp>
    </p:spTree>
    <p:extLst>
      <p:ext uri="{BB962C8B-B14F-4D97-AF65-F5344CB8AC3E}">
        <p14:creationId xmlns:p14="http://schemas.microsoft.com/office/powerpoint/2010/main" val="35625416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833437"/>
            <a:ext cx="61722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730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942975"/>
            <a:ext cx="64293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176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613" y="0"/>
            <a:ext cx="7324725" cy="52101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2" y="5210175"/>
            <a:ext cx="110585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440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2469438"/>
            <a:ext cx="10515600" cy="113217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Срезы уменьшают длину пути (на графе выполняется правило </a:t>
            </a:r>
            <a:r>
              <a:rPr lang="ru-RU" dirty="0" err="1"/>
              <a:t>трехугольника</a:t>
            </a:r>
            <a:r>
              <a:rPr lang="ru-RU" dirty="0"/>
              <a:t>)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001294"/>
            <a:ext cx="10972800" cy="1695450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5622395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903514" y="3355847"/>
            <a:ext cx="10515600" cy="100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>
                <a:solidFill>
                  <a:srgbClr val="213233"/>
                </a:solidFill>
              </a:rPr>
              <a:t>Хуже оптимального не более</a:t>
            </a:r>
            <a:r>
              <a:rPr lang="en-US" sz="4400" dirty="0">
                <a:solidFill>
                  <a:srgbClr val="213233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чем в </a:t>
            </a:r>
            <a:r>
              <a:rPr lang="en-US" sz="4400" dirty="0">
                <a:solidFill>
                  <a:srgbClr val="FF4800"/>
                </a:solidFill>
              </a:rPr>
              <a:t>2 </a:t>
            </a:r>
            <a:r>
              <a:rPr lang="ru-RU" sz="4400" dirty="0">
                <a:solidFill>
                  <a:srgbClr val="213233"/>
                </a:solidFill>
              </a:rPr>
              <a:t>раза.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4956716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2845837"/>
            <a:ext cx="10515600" cy="2323324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ru-RU" sz="4400" baseline="30000" dirty="0">
                <a:solidFill>
                  <a:srgbClr val="FF4800"/>
                </a:solidFill>
              </a:rPr>
              <a:t>2</a:t>
            </a:r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en-US" sz="4400" dirty="0">
                <a:solidFill>
                  <a:srgbClr val="FF4800"/>
                </a:solidFill>
              </a:rPr>
              <a:t>log(n))</a:t>
            </a:r>
            <a:endParaRPr lang="ru-RU" sz="4400" dirty="0">
              <a:solidFill>
                <a:srgbClr val="FF4800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Затраты памяти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en-US" sz="4400" baseline="30000" dirty="0">
                <a:solidFill>
                  <a:srgbClr val="FF4800"/>
                </a:solidFill>
              </a:rPr>
              <a:t>2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2865319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4902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00218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6269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369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934292"/>
            <a:ext cx="9892005" cy="1325563"/>
          </a:xfrm>
        </p:spPr>
        <p:txBody>
          <a:bodyPr>
            <a:normAutofit/>
          </a:bodyPr>
          <a:lstStyle/>
          <a:p>
            <a:r>
              <a:rPr lang="ru-RU" sz="8000" dirty="0">
                <a:solidFill>
                  <a:srgbClr val="213233"/>
                </a:solidFill>
              </a:rPr>
              <a:t>Задача коммивояжера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17375" y="2976400"/>
            <a:ext cx="10112830" cy="2811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dirty="0">
                <a:solidFill>
                  <a:srgbClr val="FF4800"/>
                </a:solidFill>
              </a:rPr>
              <a:t>P = NP  </a:t>
            </a:r>
            <a:r>
              <a:rPr lang="ru-RU" sz="6000" dirty="0">
                <a:solidFill>
                  <a:srgbClr val="213233"/>
                </a:solidFill>
              </a:rPr>
              <a:t>→</a:t>
            </a:r>
            <a:r>
              <a:rPr lang="en-US" sz="6000" dirty="0">
                <a:solidFill>
                  <a:srgbClr val="FF4800"/>
                </a:solidFill>
              </a:rPr>
              <a:t>   NP-complete</a:t>
            </a:r>
          </a:p>
          <a:p>
            <a:pPr marL="0" indent="0" algn="ctr">
              <a:buNone/>
            </a:pPr>
            <a:r>
              <a:rPr lang="en-US" sz="6000" dirty="0">
                <a:solidFill>
                  <a:srgbClr val="FF4800"/>
                </a:solidFill>
              </a:rPr>
              <a:t>P </a:t>
            </a:r>
            <a:r>
              <a:rPr lang="ru-RU" sz="6000" dirty="0">
                <a:solidFill>
                  <a:srgbClr val="FF4800"/>
                </a:solidFill>
              </a:rPr>
              <a:t>≠</a:t>
            </a:r>
            <a:r>
              <a:rPr lang="en-US" sz="6000" dirty="0">
                <a:solidFill>
                  <a:srgbClr val="FF4800"/>
                </a:solidFill>
              </a:rPr>
              <a:t> NP  </a:t>
            </a:r>
            <a:r>
              <a:rPr lang="ru-RU" sz="6000" dirty="0">
                <a:solidFill>
                  <a:srgbClr val="213233"/>
                </a:solidFill>
              </a:rPr>
              <a:t>→</a:t>
            </a:r>
            <a:r>
              <a:rPr lang="ru-RU" sz="6000" dirty="0">
                <a:solidFill>
                  <a:srgbClr val="FF4800"/>
                </a:solidFill>
              </a:rPr>
              <a:t>   </a:t>
            </a:r>
            <a:r>
              <a:rPr lang="en-US" sz="6000" dirty="0">
                <a:solidFill>
                  <a:srgbClr val="FF4800"/>
                </a:solidFill>
              </a:rPr>
              <a:t>NP-hard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979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7620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60022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rgbClr val="FF4800"/>
                </a:solidFill>
              </a:rPr>
              <a:t>1.5 </a:t>
            </a:r>
            <a:r>
              <a:rPr lang="ru-RU" sz="8000" dirty="0">
                <a:solidFill>
                  <a:srgbClr val="FF4800"/>
                </a:solidFill>
              </a:rPr>
              <a:t>приближенный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29889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947737"/>
            <a:ext cx="73818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261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1.5 приближенный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58891"/>
            <a:ext cx="10515600" cy="4285926"/>
          </a:xfrm>
        </p:spPr>
        <p:txBody>
          <a:bodyPr>
            <a:noAutofit/>
          </a:bodyPr>
          <a:lstStyle/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минимальное </a:t>
            </a:r>
            <a:r>
              <a:rPr lang="ru-RU" sz="4400" dirty="0" err="1">
                <a:solidFill>
                  <a:srgbClr val="213233"/>
                </a:solidFill>
              </a:rPr>
              <a:t>остовное</a:t>
            </a:r>
            <a:r>
              <a:rPr lang="ru-RU" sz="4400" dirty="0">
                <a:solidFill>
                  <a:srgbClr val="213233"/>
                </a:solidFill>
              </a:rPr>
              <a:t> дерево.</a:t>
            </a:r>
          </a:p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совершенное </a:t>
            </a:r>
            <a:r>
              <a:rPr lang="ru-RU" sz="4400" dirty="0" err="1">
                <a:solidFill>
                  <a:srgbClr val="213233"/>
                </a:solidFill>
              </a:rPr>
              <a:t>паросочетание</a:t>
            </a:r>
            <a:r>
              <a:rPr lang="ru-RU" sz="4400" dirty="0">
                <a:solidFill>
                  <a:srgbClr val="213233"/>
                </a:solidFill>
              </a:rPr>
              <a:t> минимального веса на вершинах не четной степени</a:t>
            </a:r>
          </a:p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в графе эйлеров цикл</a:t>
            </a:r>
          </a:p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Удалим все повторяющиеся вершины</a:t>
            </a:r>
          </a:p>
        </p:txBody>
      </p:sp>
    </p:spTree>
    <p:extLst>
      <p:ext uri="{BB962C8B-B14F-4D97-AF65-F5344CB8AC3E}">
        <p14:creationId xmlns:p14="http://schemas.microsoft.com/office/powerpoint/2010/main" val="9625356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700087"/>
            <a:ext cx="69151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732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1.5 приближенный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58891"/>
            <a:ext cx="10515600" cy="4285926"/>
          </a:xfrm>
        </p:spPr>
        <p:txBody>
          <a:bodyPr>
            <a:noAutofit/>
          </a:bodyPr>
          <a:lstStyle/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Вершин нечетной степени всегда четное количество</a:t>
            </a:r>
          </a:p>
          <a:p>
            <a:pPr algn="just"/>
            <a:endParaRPr lang="ru-RU" sz="4400" dirty="0">
              <a:solidFill>
                <a:srgbClr val="213233"/>
              </a:solidFill>
            </a:endParaRPr>
          </a:p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После добавления в граф </a:t>
            </a:r>
            <a:r>
              <a:rPr lang="ru-RU" sz="4400" dirty="0" err="1">
                <a:solidFill>
                  <a:srgbClr val="213233"/>
                </a:solidFill>
              </a:rPr>
              <a:t>паросочетания</a:t>
            </a:r>
            <a:r>
              <a:rPr lang="ru-RU" sz="4400" dirty="0">
                <a:solidFill>
                  <a:srgbClr val="213233"/>
                </a:solidFill>
              </a:rPr>
              <a:t> граф имеет эйлеров цикл</a:t>
            </a:r>
          </a:p>
        </p:txBody>
      </p:sp>
    </p:spTree>
    <p:extLst>
      <p:ext uri="{BB962C8B-B14F-4D97-AF65-F5344CB8AC3E}">
        <p14:creationId xmlns:p14="http://schemas.microsoft.com/office/powerpoint/2010/main" val="3831108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931" y="600269"/>
            <a:ext cx="76295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269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495300"/>
            <a:ext cx="72294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550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903514" y="3355847"/>
            <a:ext cx="10515600" cy="10015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4400" dirty="0">
                <a:solidFill>
                  <a:srgbClr val="213233"/>
                </a:solidFill>
              </a:rPr>
              <a:t>Хуже оптимального не более</a:t>
            </a:r>
            <a:r>
              <a:rPr lang="en-US" sz="4400" dirty="0">
                <a:solidFill>
                  <a:srgbClr val="213233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чем в </a:t>
            </a:r>
            <a:r>
              <a:rPr lang="ru-RU" sz="4400" dirty="0">
                <a:solidFill>
                  <a:srgbClr val="FF4800"/>
                </a:solidFill>
              </a:rPr>
              <a:t>1.5</a:t>
            </a:r>
            <a:r>
              <a:rPr lang="en-US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раза.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854A44"/>
                </a:solidFill>
              </a:rPr>
              <a:t>1.5 </a:t>
            </a:r>
            <a:r>
              <a:rPr lang="ru-RU" sz="7200" dirty="0">
                <a:solidFill>
                  <a:srgbClr val="854A44"/>
                </a:solidFill>
              </a:rPr>
              <a:t>приближенный</a:t>
            </a:r>
          </a:p>
        </p:txBody>
      </p:sp>
    </p:spTree>
    <p:extLst>
      <p:ext uri="{BB962C8B-B14F-4D97-AF65-F5344CB8AC3E}">
        <p14:creationId xmlns:p14="http://schemas.microsoft.com/office/powerpoint/2010/main" val="37186647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854A44"/>
                </a:solidFill>
              </a:rPr>
              <a:t>1.5 </a:t>
            </a:r>
            <a:r>
              <a:rPr lang="ru-RU" sz="7200" dirty="0">
                <a:solidFill>
                  <a:srgbClr val="854A44"/>
                </a:solidFill>
              </a:rPr>
              <a:t>приближенный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38808"/>
            <a:ext cx="10515600" cy="3212906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Искать </a:t>
            </a:r>
            <a:r>
              <a:rPr lang="ru-RU" sz="4400" dirty="0" err="1">
                <a:solidFill>
                  <a:srgbClr val="213233"/>
                </a:solidFill>
              </a:rPr>
              <a:t>паросочетания</a:t>
            </a:r>
            <a:r>
              <a:rPr lang="ru-RU" sz="4400" dirty="0">
                <a:solidFill>
                  <a:srgbClr val="213233"/>
                </a:solidFill>
              </a:rPr>
              <a:t> жадно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Улучшить найденное </a:t>
            </a:r>
            <a:r>
              <a:rPr lang="ru-RU" sz="4400" dirty="0" err="1">
                <a:solidFill>
                  <a:srgbClr val="213233"/>
                </a:solidFill>
              </a:rPr>
              <a:t>паросочетание</a:t>
            </a:r>
            <a:r>
              <a:rPr lang="ru-RU" sz="4400" dirty="0">
                <a:solidFill>
                  <a:srgbClr val="213233"/>
                </a:solidFill>
              </a:rPr>
              <a:t> при помощи техники поиска отрицательных циклов</a:t>
            </a:r>
          </a:p>
        </p:txBody>
      </p:sp>
    </p:spTree>
    <p:extLst>
      <p:ext uri="{BB962C8B-B14F-4D97-AF65-F5344CB8AC3E}">
        <p14:creationId xmlns:p14="http://schemas.microsoft.com/office/powerpoint/2010/main" val="427732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5084"/>
            <a:ext cx="10515600" cy="1325563"/>
          </a:xfrm>
        </p:spPr>
        <p:txBody>
          <a:bodyPr>
            <a:noAutofit/>
          </a:bodyPr>
          <a:lstStyle/>
          <a:p>
            <a:r>
              <a:rPr lang="ru-RU" sz="8000" dirty="0">
                <a:solidFill>
                  <a:srgbClr val="213233"/>
                </a:solidFill>
              </a:rPr>
              <a:t>Что же делать?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00066"/>
            <a:ext cx="10515600" cy="327822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Точные алгоритмы с эвристиками</a:t>
            </a:r>
          </a:p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Приближенные алгоритмы</a:t>
            </a:r>
          </a:p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Рандомизированные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22616850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Поиск </a:t>
            </a:r>
            <a:r>
              <a:rPr lang="ru-RU" sz="7200" dirty="0" err="1">
                <a:solidFill>
                  <a:srgbClr val="854A44"/>
                </a:solidFill>
              </a:rPr>
              <a:t>паросочетания</a:t>
            </a:r>
            <a:endParaRPr lang="ru-RU" sz="72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Ребра, не вошедшие в </a:t>
            </a:r>
            <a:r>
              <a:rPr lang="ru-RU" sz="4000" dirty="0" err="1">
                <a:solidFill>
                  <a:srgbClr val="213233"/>
                </a:solidFill>
              </a:rPr>
              <a:t>паросочетание</a:t>
            </a:r>
            <a:r>
              <a:rPr lang="ru-RU" sz="4000" dirty="0">
                <a:solidFill>
                  <a:srgbClr val="213233"/>
                </a:solidFill>
              </a:rPr>
              <a:t> имеют отрицательный вес</a:t>
            </a:r>
          </a:p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Ребра </a:t>
            </a:r>
            <a:r>
              <a:rPr lang="ru-RU" sz="4000" dirty="0" err="1">
                <a:solidFill>
                  <a:srgbClr val="213233"/>
                </a:solidFill>
              </a:rPr>
              <a:t>паросочетания</a:t>
            </a:r>
            <a:r>
              <a:rPr lang="ru-RU" sz="4000" dirty="0">
                <a:solidFill>
                  <a:srgbClr val="213233"/>
                </a:solidFill>
              </a:rPr>
              <a:t> – положительный</a:t>
            </a:r>
          </a:p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Алгоритмом Форда-</a:t>
            </a:r>
            <a:r>
              <a:rPr lang="ru-RU" sz="4000" dirty="0" err="1">
                <a:solidFill>
                  <a:srgbClr val="213233"/>
                </a:solidFill>
              </a:rPr>
              <a:t>Белмана</a:t>
            </a:r>
            <a:r>
              <a:rPr lang="ru-RU" sz="4000" dirty="0">
                <a:solidFill>
                  <a:srgbClr val="213233"/>
                </a:solidFill>
              </a:rPr>
              <a:t> будем искать минимальную циклическую чередующуюся цепь</a:t>
            </a:r>
          </a:p>
        </p:txBody>
      </p:sp>
    </p:spTree>
    <p:extLst>
      <p:ext uri="{BB962C8B-B14F-4D97-AF65-F5344CB8AC3E}">
        <p14:creationId xmlns:p14="http://schemas.microsoft.com/office/powerpoint/2010/main" val="37360598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455" y="1025492"/>
            <a:ext cx="53244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540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733" y="983213"/>
            <a:ext cx="78105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912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2845837"/>
            <a:ext cx="10515600" cy="2323324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ru-RU" sz="4400" baseline="30000" dirty="0">
                <a:solidFill>
                  <a:srgbClr val="FF4800"/>
                </a:solidFill>
              </a:rPr>
              <a:t>2</a:t>
            </a:r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en-US" sz="4400" dirty="0">
                <a:solidFill>
                  <a:srgbClr val="FF4800"/>
                </a:solidFill>
              </a:rPr>
              <a:t>log(n)</a:t>
            </a:r>
            <a:r>
              <a:rPr lang="ru-RU" sz="4400" dirty="0">
                <a:solidFill>
                  <a:srgbClr val="FF4800"/>
                </a:solidFill>
              </a:rPr>
              <a:t> + </a:t>
            </a:r>
            <a:r>
              <a:rPr lang="en-US" sz="4400" dirty="0" err="1">
                <a:solidFill>
                  <a:srgbClr val="FF4800"/>
                </a:solidFill>
              </a:rPr>
              <a:t>T</a:t>
            </a:r>
            <a:r>
              <a:rPr lang="en-US" sz="4400" baseline="-25000" dirty="0" err="1">
                <a:solidFill>
                  <a:srgbClr val="FF4800"/>
                </a:solidFill>
              </a:rPr>
              <a:t>matching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Затраты памяти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en-US" sz="4400" baseline="30000" dirty="0">
                <a:solidFill>
                  <a:srgbClr val="FF4800"/>
                </a:solidFill>
              </a:rPr>
              <a:t>2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1.5 приближенный</a:t>
            </a:r>
          </a:p>
        </p:txBody>
      </p:sp>
    </p:spTree>
    <p:extLst>
      <p:ext uri="{BB962C8B-B14F-4D97-AF65-F5344CB8AC3E}">
        <p14:creationId xmlns:p14="http://schemas.microsoft.com/office/powerpoint/2010/main" val="34456619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1.5 приближенный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5670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9184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1.5 приближенный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3681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38149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1.5 приближенный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7109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01502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Градиентный спуск</a:t>
            </a:r>
          </a:p>
        </p:txBody>
      </p:sp>
    </p:spTree>
    <p:extLst>
      <p:ext uri="{BB962C8B-B14F-4D97-AF65-F5344CB8AC3E}">
        <p14:creationId xmlns:p14="http://schemas.microsoft.com/office/powerpoint/2010/main" val="36623496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52196"/>
            <a:ext cx="10515600" cy="3324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4800"/>
                </a:solidFill>
              </a:rPr>
              <a:t>F(x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x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…. , x</a:t>
            </a:r>
            <a:r>
              <a:rPr lang="en-US" sz="4000" baseline="-25000" dirty="0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) </a:t>
            </a:r>
            <a:r>
              <a:rPr lang="en-US" sz="4000" dirty="0"/>
              <a:t>– </a:t>
            </a: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длинны гамильтонова цикла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4800"/>
                </a:solidFill>
              </a:rPr>
              <a:t>X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baseline="-25000" dirty="0"/>
              <a:t> </a:t>
            </a:r>
            <a:r>
              <a:rPr lang="en-US" sz="4000" dirty="0"/>
              <a:t> - </a:t>
            </a:r>
            <a:r>
              <a:rPr lang="ru-RU" sz="4000" dirty="0"/>
              <a:t>стартовая вершина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4800"/>
                </a:solidFill>
              </a:rPr>
              <a:t>X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ru-RU" sz="4000" baseline="-25000" dirty="0"/>
              <a:t> </a:t>
            </a:r>
            <a:r>
              <a:rPr lang="ru-RU" sz="4000" dirty="0"/>
              <a:t> - вершина, посещенная второй и т.д.</a:t>
            </a:r>
          </a:p>
        </p:txBody>
      </p:sp>
    </p:spTree>
    <p:extLst>
      <p:ext uri="{BB962C8B-B14F-4D97-AF65-F5344CB8AC3E}">
        <p14:creationId xmlns:p14="http://schemas.microsoft.com/office/powerpoint/2010/main" val="12861881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45299"/>
            <a:ext cx="10515600" cy="1897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Определим возможные переходы</a:t>
            </a:r>
            <a:endParaRPr lang="en-US" sz="4000" dirty="0">
              <a:solidFill>
                <a:srgbClr val="213233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FF4800"/>
                </a:solidFill>
              </a:rPr>
              <a:t>{x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x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…, x</a:t>
            </a:r>
            <a:r>
              <a:rPr lang="en-US" sz="4000" baseline="-25000" dirty="0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}  </a:t>
            </a:r>
            <a:r>
              <a:rPr lang="ru-RU" dirty="0"/>
              <a:t>→</a:t>
            </a:r>
            <a:r>
              <a:rPr lang="en-US" dirty="0"/>
              <a:t>  </a:t>
            </a:r>
            <a:r>
              <a:rPr lang="en-US" sz="4000" dirty="0">
                <a:solidFill>
                  <a:srgbClr val="FF4800"/>
                </a:solidFill>
              </a:rPr>
              <a:t>{y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y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…, </a:t>
            </a:r>
            <a:r>
              <a:rPr lang="en-US" sz="4000" dirty="0" err="1">
                <a:solidFill>
                  <a:srgbClr val="FF4800"/>
                </a:solidFill>
              </a:rPr>
              <a:t>y</a:t>
            </a:r>
            <a:r>
              <a:rPr lang="en-US" sz="4000" baseline="-25000" dirty="0" err="1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} </a:t>
            </a:r>
            <a:endParaRPr lang="ru-RU" sz="40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23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256" y="1408923"/>
            <a:ext cx="11123645" cy="3666930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Динамическое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6597550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271870"/>
            <a:ext cx="10515600" cy="1710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Если переход </a:t>
            </a:r>
            <a:r>
              <a:rPr lang="en-US" sz="4000" dirty="0">
                <a:solidFill>
                  <a:srgbClr val="FF4800"/>
                </a:solidFill>
              </a:rPr>
              <a:t>{x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x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…, x</a:t>
            </a:r>
            <a:r>
              <a:rPr lang="en-US" sz="4000" baseline="-25000" dirty="0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}  </a:t>
            </a:r>
            <a:r>
              <a:rPr lang="ru-RU" dirty="0"/>
              <a:t>→</a:t>
            </a:r>
            <a:r>
              <a:rPr lang="en-US" dirty="0"/>
              <a:t>  </a:t>
            </a:r>
            <a:r>
              <a:rPr lang="en-US" sz="4000" dirty="0">
                <a:solidFill>
                  <a:srgbClr val="FF4800"/>
                </a:solidFill>
              </a:rPr>
              <a:t>{y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y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…, </a:t>
            </a:r>
            <a:r>
              <a:rPr lang="en-US" sz="4000" dirty="0" err="1">
                <a:solidFill>
                  <a:srgbClr val="FF4800"/>
                </a:solidFill>
              </a:rPr>
              <a:t>y</a:t>
            </a:r>
            <a:r>
              <a:rPr lang="en-US" sz="4000" baseline="-25000" dirty="0" err="1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}</a:t>
            </a:r>
            <a:endParaRPr lang="ru-RU" sz="4000" dirty="0">
              <a:solidFill>
                <a:srgbClr val="FF4800"/>
              </a:solidFill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Уменьшает значение ф-</a:t>
            </a:r>
            <a:r>
              <a:rPr lang="ru-RU" sz="4000" dirty="0" err="1">
                <a:solidFill>
                  <a:srgbClr val="213233"/>
                </a:solidFill>
              </a:rPr>
              <a:t>ции</a:t>
            </a:r>
            <a:r>
              <a:rPr lang="ru-RU" sz="4000" dirty="0">
                <a:solidFill>
                  <a:srgbClr val="213233"/>
                </a:solidFill>
              </a:rPr>
              <a:t> – выполняем его.</a:t>
            </a:r>
            <a:r>
              <a:rPr lang="en-US" sz="4000" dirty="0">
                <a:solidFill>
                  <a:srgbClr val="FF4800"/>
                </a:solidFill>
              </a:rPr>
              <a:t> </a:t>
            </a:r>
            <a:endParaRPr lang="ru-RU" sz="40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118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877" y="1088507"/>
            <a:ext cx="81921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207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2-</a:t>
            </a:r>
            <a:r>
              <a:rPr lang="en-US" sz="8000" dirty="0">
                <a:solidFill>
                  <a:srgbClr val="854A44"/>
                </a:solidFill>
              </a:rPr>
              <a:t>opt</a:t>
            </a:r>
            <a:endParaRPr lang="ru-RU" sz="80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77887"/>
            <a:ext cx="10515600" cy="1978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Выберем два индекса </a:t>
            </a:r>
            <a:r>
              <a:rPr lang="en-US" sz="5400" dirty="0" err="1">
                <a:solidFill>
                  <a:srgbClr val="FF4800"/>
                </a:solidFill>
              </a:rPr>
              <a:t>i</a:t>
            </a:r>
            <a:r>
              <a:rPr lang="ru-RU" sz="5400" dirty="0">
                <a:solidFill>
                  <a:srgbClr val="213233"/>
                </a:solidFill>
              </a:rPr>
              <a:t>, </a:t>
            </a:r>
            <a:r>
              <a:rPr lang="en-US" sz="5400" dirty="0">
                <a:solidFill>
                  <a:srgbClr val="FF4800"/>
                </a:solidFill>
              </a:rPr>
              <a:t>j</a:t>
            </a:r>
            <a:r>
              <a:rPr lang="ru-RU" sz="5400" dirty="0">
                <a:solidFill>
                  <a:srgbClr val="213233"/>
                </a:solidFill>
              </a:rPr>
              <a:t> и перевернем </a:t>
            </a:r>
            <a:r>
              <a:rPr lang="ru-RU" sz="5400" dirty="0" err="1">
                <a:solidFill>
                  <a:srgbClr val="213233"/>
                </a:solidFill>
              </a:rPr>
              <a:t>подмасив</a:t>
            </a:r>
            <a:r>
              <a:rPr lang="ru-RU" sz="5400" dirty="0">
                <a:solidFill>
                  <a:srgbClr val="213233"/>
                </a:solidFill>
              </a:rPr>
              <a:t> </a:t>
            </a:r>
            <a:r>
              <a:rPr lang="en-US" sz="5400" dirty="0">
                <a:solidFill>
                  <a:srgbClr val="FF4800"/>
                </a:solidFill>
              </a:rPr>
              <a:t>x</a:t>
            </a:r>
            <a:r>
              <a:rPr lang="en-US" sz="5400" baseline="-25000" dirty="0">
                <a:solidFill>
                  <a:srgbClr val="FF4800"/>
                </a:solidFill>
              </a:rPr>
              <a:t>i</a:t>
            </a:r>
            <a:r>
              <a:rPr lang="en-US" sz="5400" dirty="0">
                <a:solidFill>
                  <a:srgbClr val="FF4800"/>
                </a:solidFill>
              </a:rPr>
              <a:t>, x</a:t>
            </a:r>
            <a:r>
              <a:rPr lang="en-US" sz="5400" baseline="-25000" dirty="0">
                <a:solidFill>
                  <a:srgbClr val="FF4800"/>
                </a:solidFill>
              </a:rPr>
              <a:t>i+1</a:t>
            </a:r>
            <a:r>
              <a:rPr lang="en-US" sz="5400" dirty="0">
                <a:solidFill>
                  <a:srgbClr val="FF4800"/>
                </a:solidFill>
              </a:rPr>
              <a:t>, …., x</a:t>
            </a:r>
            <a:r>
              <a:rPr lang="en-US" sz="5400" baseline="-25000" dirty="0">
                <a:solidFill>
                  <a:srgbClr val="FF4800"/>
                </a:solidFill>
              </a:rPr>
              <a:t>j</a:t>
            </a:r>
            <a:endParaRPr lang="ru-RU" sz="5400" baseline="-25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7983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385762"/>
            <a:ext cx="113061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400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rgbClr val="854A44"/>
                </a:solidFill>
              </a:rPr>
              <a:t>3</a:t>
            </a:r>
            <a:r>
              <a:rPr lang="ru-RU" sz="8000" dirty="0">
                <a:solidFill>
                  <a:srgbClr val="854A44"/>
                </a:solidFill>
              </a:rPr>
              <a:t>-</a:t>
            </a:r>
            <a:r>
              <a:rPr lang="en-US" sz="8000" dirty="0">
                <a:solidFill>
                  <a:srgbClr val="854A44"/>
                </a:solidFill>
              </a:rPr>
              <a:t>opt</a:t>
            </a:r>
            <a:endParaRPr lang="ru-RU" sz="80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77887"/>
            <a:ext cx="10515600" cy="1978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Выберем два индекса </a:t>
            </a:r>
            <a:r>
              <a:rPr lang="en-US" sz="5400" dirty="0" err="1">
                <a:solidFill>
                  <a:srgbClr val="FF4800"/>
                </a:solidFill>
              </a:rPr>
              <a:t>i</a:t>
            </a:r>
            <a:r>
              <a:rPr lang="ru-RU" sz="5400" dirty="0">
                <a:solidFill>
                  <a:srgbClr val="213233"/>
                </a:solidFill>
              </a:rPr>
              <a:t>, </a:t>
            </a:r>
            <a:r>
              <a:rPr lang="en-US" sz="5400" dirty="0">
                <a:solidFill>
                  <a:srgbClr val="FF4800"/>
                </a:solidFill>
              </a:rPr>
              <a:t>j</a:t>
            </a:r>
            <a:r>
              <a:rPr lang="ru-RU" sz="5400" dirty="0">
                <a:solidFill>
                  <a:srgbClr val="213233"/>
                </a:solidFill>
              </a:rPr>
              <a:t> и вставим </a:t>
            </a:r>
            <a:r>
              <a:rPr lang="en-US" sz="5400" dirty="0">
                <a:solidFill>
                  <a:srgbClr val="FF4800"/>
                </a:solidFill>
              </a:rPr>
              <a:t>x</a:t>
            </a:r>
            <a:r>
              <a:rPr lang="en-US" sz="5400" baseline="-25000" dirty="0">
                <a:solidFill>
                  <a:srgbClr val="FF4800"/>
                </a:solidFill>
              </a:rPr>
              <a:t>j</a:t>
            </a:r>
            <a:r>
              <a:rPr lang="ru-RU" sz="5400" baseline="-250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после </a:t>
            </a:r>
            <a:r>
              <a:rPr lang="en-US" sz="5400" dirty="0">
                <a:solidFill>
                  <a:srgbClr val="FF4800"/>
                </a:solidFill>
              </a:rPr>
              <a:t>x</a:t>
            </a:r>
            <a:r>
              <a:rPr lang="en-US" sz="5400" baseline="-25000" dirty="0">
                <a:solidFill>
                  <a:srgbClr val="FF4800"/>
                </a:solidFill>
              </a:rPr>
              <a:t>i </a:t>
            </a:r>
            <a:r>
              <a:rPr lang="ru-RU" sz="5400" dirty="0">
                <a:solidFill>
                  <a:srgbClr val="213233"/>
                </a:solidFill>
              </a:rPr>
              <a:t>так, что </a:t>
            </a:r>
            <a:r>
              <a:rPr lang="en-US" sz="5400" dirty="0">
                <a:solidFill>
                  <a:srgbClr val="FF4800"/>
                </a:solidFill>
              </a:rPr>
              <a:t>…x</a:t>
            </a:r>
            <a:r>
              <a:rPr lang="en-US" sz="5400" baseline="-25000" dirty="0">
                <a:solidFill>
                  <a:srgbClr val="FF4800"/>
                </a:solidFill>
              </a:rPr>
              <a:t>i</a:t>
            </a:r>
            <a:r>
              <a:rPr lang="en-US" sz="5400" dirty="0">
                <a:solidFill>
                  <a:srgbClr val="FF4800"/>
                </a:solidFill>
              </a:rPr>
              <a:t>, x</a:t>
            </a:r>
            <a:r>
              <a:rPr lang="en-US" sz="5400" baseline="-25000" dirty="0">
                <a:solidFill>
                  <a:srgbClr val="FF4800"/>
                </a:solidFill>
              </a:rPr>
              <a:t>j</a:t>
            </a:r>
            <a:r>
              <a:rPr lang="en-US" sz="5400" dirty="0">
                <a:solidFill>
                  <a:srgbClr val="FF4800"/>
                </a:solidFill>
              </a:rPr>
              <a:t>, x</a:t>
            </a:r>
            <a:r>
              <a:rPr lang="en-US" sz="5400" baseline="-25000" dirty="0">
                <a:solidFill>
                  <a:srgbClr val="FF4800"/>
                </a:solidFill>
              </a:rPr>
              <a:t>i+1</a:t>
            </a:r>
            <a:r>
              <a:rPr lang="en-US" sz="5400" dirty="0">
                <a:solidFill>
                  <a:srgbClr val="FF4800"/>
                </a:solidFill>
              </a:rPr>
              <a:t>…</a:t>
            </a:r>
            <a:endParaRPr lang="ru-RU" sz="54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13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071562"/>
            <a:ext cx="115728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55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63078"/>
            <a:ext cx="1051560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В качестве начальной точки можно выбрать любой гамильтонов цикл.</a:t>
            </a:r>
          </a:p>
        </p:txBody>
      </p:sp>
    </p:spTree>
    <p:extLst>
      <p:ext uri="{BB962C8B-B14F-4D97-AF65-F5344CB8AC3E}">
        <p14:creationId xmlns:p14="http://schemas.microsoft.com/office/powerpoint/2010/main" val="29432469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  <a:endParaRPr lang="ru-RU" sz="8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3537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66977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  <a:endParaRPr lang="ru-RU" sz="8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4561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40275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Метод имитации отжига</a:t>
            </a:r>
          </a:p>
        </p:txBody>
      </p:sp>
    </p:spTree>
    <p:extLst>
      <p:ext uri="{BB962C8B-B14F-4D97-AF65-F5344CB8AC3E}">
        <p14:creationId xmlns:p14="http://schemas.microsoft.com/office/powerpoint/2010/main" val="266962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853" y="121298"/>
            <a:ext cx="7312965" cy="317609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854" y="3465347"/>
            <a:ext cx="7312965" cy="31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8963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84581"/>
            <a:ext cx="10515600" cy="2640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Рандомизированная версия градиентного спуска.</a:t>
            </a:r>
          </a:p>
          <a:p>
            <a:pPr marL="0" indent="0">
              <a:buNone/>
            </a:pPr>
            <a:endParaRPr lang="ru-RU" sz="4000" dirty="0">
              <a:solidFill>
                <a:srgbClr val="213233"/>
              </a:solidFill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Позволяет избегать локальных минимумов</a:t>
            </a:r>
          </a:p>
        </p:txBody>
      </p:sp>
    </p:spTree>
    <p:extLst>
      <p:ext uri="{BB962C8B-B14F-4D97-AF65-F5344CB8AC3E}">
        <p14:creationId xmlns:p14="http://schemas.microsoft.com/office/powerpoint/2010/main" val="28319311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44082"/>
            <a:ext cx="10515600" cy="291432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энергии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4800"/>
                </a:solidFill>
              </a:rPr>
              <a:t>E</a:t>
            </a:r>
            <a:r>
              <a:rPr lang="ru-RU" sz="4000" dirty="0"/>
              <a:t> (ее значение мы оптимизируем) </a:t>
            </a:r>
          </a:p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температуры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4800"/>
                </a:solidFill>
              </a:rPr>
              <a:t>T</a:t>
            </a:r>
          </a:p>
          <a:p>
            <a:r>
              <a:rPr lang="en-US" sz="4000" dirty="0">
                <a:solidFill>
                  <a:srgbClr val="FF4800"/>
                </a:solidFill>
              </a:rPr>
              <a:t> </a:t>
            </a: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порождающая новое состояние </a:t>
            </a:r>
            <a:r>
              <a:rPr lang="en-US" sz="4000" dirty="0">
                <a:solidFill>
                  <a:srgbClr val="FF4800"/>
                </a:solidFill>
              </a:rPr>
              <a:t>F</a:t>
            </a:r>
            <a:endParaRPr lang="ru-RU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749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44082"/>
            <a:ext cx="10515600" cy="291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энергии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4800"/>
                </a:solidFill>
              </a:rPr>
              <a:t>E</a:t>
            </a:r>
            <a:r>
              <a:rPr lang="ru-RU" sz="4000" dirty="0"/>
              <a:t> зависит от области применения. В нашем случае – это длинна гамильтонова цикла.</a:t>
            </a:r>
            <a:endParaRPr lang="ru-RU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5885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54833"/>
            <a:ext cx="10515600" cy="3642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температуры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4800"/>
                </a:solidFill>
              </a:rPr>
              <a:t>T</a:t>
            </a:r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– самая важная часть алгоритма, она определяет, как долго будет работать алгоритм.</a:t>
            </a:r>
          </a:p>
          <a:p>
            <a:pPr marL="0" indent="0">
              <a:buNone/>
            </a:pPr>
            <a:endParaRPr lang="ru-RU" sz="4000" dirty="0">
              <a:solidFill>
                <a:srgbClr val="213233"/>
              </a:solidFill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Влияет на вероятность перехода в новое состояние.</a:t>
            </a:r>
            <a:endParaRPr lang="en-US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9389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44082"/>
            <a:ext cx="10515600" cy="291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порождающая новое состояние </a:t>
            </a:r>
            <a:r>
              <a:rPr lang="en-US" sz="4000" dirty="0">
                <a:solidFill>
                  <a:srgbClr val="FF4800"/>
                </a:solidFill>
              </a:rPr>
              <a:t>F</a:t>
            </a:r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– то же самое, что и в случае с градиентным спуском.</a:t>
            </a:r>
          </a:p>
          <a:p>
            <a:pPr marL="0" indent="0">
              <a:buNone/>
            </a:pPr>
            <a:endParaRPr lang="ru-RU" sz="4000" dirty="0">
              <a:solidFill>
                <a:srgbClr val="213233"/>
              </a:solidFill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Будем использовать </a:t>
            </a:r>
            <a:r>
              <a:rPr lang="ru-RU" sz="4000" dirty="0">
                <a:solidFill>
                  <a:srgbClr val="FF4800"/>
                </a:solidFill>
              </a:rPr>
              <a:t>2-</a:t>
            </a:r>
            <a:r>
              <a:rPr lang="en-US" sz="4000" dirty="0">
                <a:solidFill>
                  <a:srgbClr val="FF4800"/>
                </a:solidFill>
              </a:rPr>
              <a:t>opt</a:t>
            </a:r>
            <a:endParaRPr lang="ru-RU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316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355845"/>
            <a:ext cx="10515600" cy="1580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Вероятность перехода в состояние с большей энергией </a:t>
            </a:r>
            <a:r>
              <a:rPr lang="en-US" sz="4000" dirty="0" err="1">
                <a:solidFill>
                  <a:srgbClr val="FF4800"/>
                </a:solidFill>
              </a:rPr>
              <a:t>exp</a:t>
            </a:r>
            <a:r>
              <a:rPr lang="en-US" sz="4000" dirty="0">
                <a:solidFill>
                  <a:srgbClr val="FF4800"/>
                </a:solidFill>
              </a:rPr>
              <a:t>(-</a:t>
            </a:r>
            <a:r>
              <a:rPr lang="el-GR" dirty="0">
                <a:solidFill>
                  <a:srgbClr val="FF4800"/>
                </a:solidFill>
              </a:rPr>
              <a:t> </a:t>
            </a:r>
            <a:r>
              <a:rPr lang="el-GR" sz="4000" dirty="0">
                <a:solidFill>
                  <a:srgbClr val="FF4800"/>
                </a:solidFill>
              </a:rPr>
              <a:t>Δ</a:t>
            </a:r>
            <a:r>
              <a:rPr lang="el-GR" dirty="0">
                <a:solidFill>
                  <a:srgbClr val="FF4800"/>
                </a:solidFill>
              </a:rPr>
              <a:t> </a:t>
            </a:r>
            <a:r>
              <a:rPr lang="en-US" sz="4000" dirty="0">
                <a:solidFill>
                  <a:srgbClr val="FF4800"/>
                </a:solidFill>
              </a:rPr>
              <a:t>E / T</a:t>
            </a:r>
            <a:r>
              <a:rPr lang="en-US" sz="4000" baseline="-25000" dirty="0">
                <a:solidFill>
                  <a:srgbClr val="FF4800"/>
                </a:solidFill>
              </a:rPr>
              <a:t>i</a:t>
            </a:r>
            <a:r>
              <a:rPr lang="en-US" sz="4000" dirty="0">
                <a:solidFill>
                  <a:srgbClr val="FF4800"/>
                </a:solidFill>
              </a:rPr>
              <a:t>)</a:t>
            </a:r>
            <a:endParaRPr lang="ru-RU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5925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  <a:endParaRPr lang="ru-RU" sz="8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6810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669411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2067794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Лучшие алгоритмы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5254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874291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6192" y="961052"/>
            <a:ext cx="10515600" cy="5150596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/>
              <a:t>Точное решение – </a:t>
            </a:r>
            <a:r>
              <a:rPr lang="ru-RU" sz="4400" dirty="0">
                <a:solidFill>
                  <a:srgbClr val="854A44"/>
                </a:solidFill>
              </a:rPr>
              <a:t>Алгоритм </a:t>
            </a:r>
            <a:r>
              <a:rPr lang="ru-RU" sz="4400" dirty="0" err="1">
                <a:solidFill>
                  <a:srgbClr val="854A44"/>
                </a:solidFill>
              </a:rPr>
              <a:t>Литтла</a:t>
            </a:r>
            <a:endParaRPr lang="ru-RU" sz="4400" dirty="0">
              <a:solidFill>
                <a:srgbClr val="854A44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/>
              <a:t>Приближенное решение на случайном графе – </a:t>
            </a:r>
            <a:r>
              <a:rPr lang="ru-RU" sz="4400" dirty="0">
                <a:solidFill>
                  <a:srgbClr val="854A44"/>
                </a:solidFill>
              </a:rPr>
              <a:t>приближенный алгоритм </a:t>
            </a:r>
            <a:r>
              <a:rPr lang="ru-RU" sz="4400" dirty="0" err="1">
                <a:solidFill>
                  <a:srgbClr val="854A44"/>
                </a:solidFill>
              </a:rPr>
              <a:t>Литтла</a:t>
            </a:r>
            <a:endParaRPr lang="ru-RU" sz="4400" dirty="0">
              <a:solidFill>
                <a:srgbClr val="854A44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/>
              <a:t>Приближенное решение в неориентированном графе – </a:t>
            </a:r>
            <a:r>
              <a:rPr lang="ru-RU" sz="4400" dirty="0">
                <a:solidFill>
                  <a:srgbClr val="854A44"/>
                </a:solidFill>
              </a:rPr>
              <a:t>градиентный спуск, со стартовым жадным решением</a:t>
            </a:r>
            <a:r>
              <a:rPr lang="ru-RU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41085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2192</TotalTime>
  <Words>1007</Words>
  <Application>Microsoft Office PowerPoint</Application>
  <PresentationFormat>Широкоэкранный</PresentationFormat>
  <Paragraphs>216</Paragraphs>
  <Slides>99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99</vt:i4>
      </vt:variant>
    </vt:vector>
  </HeadingPairs>
  <TitlesOfParts>
    <vt:vector size="103" baseType="lpstr">
      <vt:lpstr>Arial</vt:lpstr>
      <vt:lpstr>Calibri</vt:lpstr>
      <vt:lpstr>Calibri Light</vt:lpstr>
      <vt:lpstr>Тема Office</vt:lpstr>
      <vt:lpstr>Задача коммивояжера</vt:lpstr>
      <vt:lpstr>Цель</vt:lpstr>
      <vt:lpstr>О проекте</vt:lpstr>
      <vt:lpstr>Немного о сложности</vt:lpstr>
      <vt:lpstr>Задача коммивояжера</vt:lpstr>
      <vt:lpstr>Задача коммивояжера</vt:lpstr>
      <vt:lpstr>Что же делать?</vt:lpstr>
      <vt:lpstr>Динамическое программирование</vt:lpstr>
      <vt:lpstr>Презентация PowerPoint</vt:lpstr>
      <vt:lpstr>Динамика</vt:lpstr>
      <vt:lpstr>Динамика</vt:lpstr>
      <vt:lpstr>Динамика</vt:lpstr>
      <vt:lpstr>Динамика</vt:lpstr>
      <vt:lpstr>Метод ветвей и границ (Алгоритм Литтла)</vt:lpstr>
      <vt:lpstr>Метод ветвей и границ</vt:lpstr>
      <vt:lpstr>Презентация PowerPoint</vt:lpstr>
      <vt:lpstr>Презентация PowerPoint</vt:lpstr>
      <vt:lpstr>Метод ветвей и границ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Литтла</vt:lpstr>
      <vt:lpstr>Алгоритм Литтла</vt:lpstr>
      <vt:lpstr>Презентация PowerPoint</vt:lpstr>
      <vt:lpstr>Алгоритм Литтла</vt:lpstr>
      <vt:lpstr>Алгоритм Литтла</vt:lpstr>
      <vt:lpstr>Алгоритм Литтла</vt:lpstr>
      <vt:lpstr>Жадный алгоритм</vt:lpstr>
      <vt:lpstr>Жадный алгоритм</vt:lpstr>
      <vt:lpstr>Жадный алгоритм</vt:lpstr>
      <vt:lpstr>Жадный алгоритм</vt:lpstr>
      <vt:lpstr>Жадный алгоритм</vt:lpstr>
      <vt:lpstr>Жадный алгоритм</vt:lpstr>
      <vt:lpstr>Жадный алгоритм</vt:lpstr>
      <vt:lpstr>Приближенный на основе алгоритма Литтла</vt:lpstr>
      <vt:lpstr>Презентация PowerPoint</vt:lpstr>
      <vt:lpstr>Приближенный алгоритм Литтла</vt:lpstr>
      <vt:lpstr>Приближенный алгоритм Литтла</vt:lpstr>
      <vt:lpstr>Приближенный алгоритм Литтла</vt:lpstr>
      <vt:lpstr>Деревянный алгоритм</vt:lpstr>
      <vt:lpstr>Метрическая задача коммивояжера</vt:lpstr>
      <vt:lpstr>Деревянный алгоритм</vt:lpstr>
      <vt:lpstr>Презентация PowerPoint</vt:lpstr>
      <vt:lpstr>Презентация PowerPoint</vt:lpstr>
      <vt:lpstr>Деревянный алгоритм</vt:lpstr>
      <vt:lpstr>Презентация PowerPoint</vt:lpstr>
      <vt:lpstr>Презентация PowerPoint</vt:lpstr>
      <vt:lpstr>Презентация PowerPoint</vt:lpstr>
      <vt:lpstr>Деревянный алгоритм</vt:lpstr>
      <vt:lpstr>Деревянный алгоритм</vt:lpstr>
      <vt:lpstr>Деревянный алгоритм</vt:lpstr>
      <vt:lpstr>Деревянный алгоритм</vt:lpstr>
      <vt:lpstr>Деревянный алгоритм</vt:lpstr>
      <vt:lpstr>Деревянный алгоритм</vt:lpstr>
      <vt:lpstr>1.5 приближенный алгоритм</vt:lpstr>
      <vt:lpstr>Презентация PowerPoint</vt:lpstr>
      <vt:lpstr>1.5 приближенный</vt:lpstr>
      <vt:lpstr>Презентация PowerPoint</vt:lpstr>
      <vt:lpstr>1.5 приближенный</vt:lpstr>
      <vt:lpstr>Презентация PowerPoint</vt:lpstr>
      <vt:lpstr>Презентация PowerPoint</vt:lpstr>
      <vt:lpstr>1.5 приближенный</vt:lpstr>
      <vt:lpstr>1.5 приближенный</vt:lpstr>
      <vt:lpstr>Поиск паросочетания</vt:lpstr>
      <vt:lpstr>Презентация PowerPoint</vt:lpstr>
      <vt:lpstr>Презентация PowerPoint</vt:lpstr>
      <vt:lpstr>1.5 приближенный</vt:lpstr>
      <vt:lpstr>1.5 приближенный</vt:lpstr>
      <vt:lpstr>1.5 приближенный</vt:lpstr>
      <vt:lpstr>1.5 приближенный</vt:lpstr>
      <vt:lpstr>Градиентный спуск</vt:lpstr>
      <vt:lpstr>Градиентный спуск</vt:lpstr>
      <vt:lpstr>Градиентный спуск</vt:lpstr>
      <vt:lpstr>Градиентный спуск</vt:lpstr>
      <vt:lpstr>Презентация PowerPoint</vt:lpstr>
      <vt:lpstr>2-opt</vt:lpstr>
      <vt:lpstr>Презентация PowerPoint</vt:lpstr>
      <vt:lpstr>3-opt</vt:lpstr>
      <vt:lpstr>Презентация PowerPoint</vt:lpstr>
      <vt:lpstr>Градиентный спуск</vt:lpstr>
      <vt:lpstr>Градиентный спуск</vt:lpstr>
      <vt:lpstr>Градиентный спуск</vt:lpstr>
      <vt:lpstr>Метод имитации отжига</vt:lpstr>
      <vt:lpstr>Имитация отжига</vt:lpstr>
      <vt:lpstr>Имитация отжига</vt:lpstr>
      <vt:lpstr>Имитация отжига</vt:lpstr>
      <vt:lpstr>Имитация отжига</vt:lpstr>
      <vt:lpstr>Имитация отжига</vt:lpstr>
      <vt:lpstr>Имитация отжига</vt:lpstr>
      <vt:lpstr>Имитация отжига</vt:lpstr>
      <vt:lpstr>Выводы</vt:lpstr>
      <vt:lpstr>Лучшие алгоритмы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коммивояжера</dc:title>
  <dc:creator>Андрей Логвин</dc:creator>
  <cp:lastModifiedBy>Андрей Логвин</cp:lastModifiedBy>
  <cp:revision>87</cp:revision>
  <dcterms:created xsi:type="dcterms:W3CDTF">2017-05-31T21:00:06Z</dcterms:created>
  <dcterms:modified xsi:type="dcterms:W3CDTF">2017-06-03T10:25:10Z</dcterms:modified>
</cp:coreProperties>
</file>