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82" userDrawn="1">
          <p15:clr>
            <a:srgbClr val="A4A3A4"/>
          </p15:clr>
        </p15:guide>
        <p15:guide id="3" pos="441" userDrawn="1">
          <p15:clr>
            <a:srgbClr val="A4A3A4"/>
          </p15:clr>
        </p15:guide>
        <p15:guide id="4" pos="10239" userDrawn="1">
          <p15:clr>
            <a:srgbClr val="A4A3A4"/>
          </p15:clr>
        </p15:guide>
        <p15:guide id="5" pos="1144" userDrawn="1">
          <p15:clr>
            <a:srgbClr val="A4A3A4"/>
          </p15:clr>
        </p15:guide>
        <p15:guide id="6" orient="horz" pos="22644" userDrawn="1">
          <p15:clr>
            <a:srgbClr val="A4A3A4"/>
          </p15:clr>
        </p15:guide>
        <p15:guide id="7" orient="horz" pos="8288" userDrawn="1">
          <p15:clr>
            <a:srgbClr val="A4A3A4"/>
          </p15:clr>
        </p15:guide>
        <p15:guide id="8" orient="horz" pos="15273" userDrawn="1">
          <p15:clr>
            <a:srgbClr val="A4A3A4"/>
          </p15:clr>
        </p15:guide>
        <p15:guide id="9" orient="horz" pos="9490" userDrawn="1">
          <p15:clr>
            <a:srgbClr val="A4A3A4"/>
          </p15:clr>
        </p15:guide>
        <p15:guide id="10" orient="horz" pos="25978" userDrawn="1">
          <p15:clr>
            <a:srgbClr val="A4A3A4"/>
          </p15:clr>
        </p15:guide>
        <p15:guide id="11" orient="horz" pos="11803" userDrawn="1">
          <p15:clr>
            <a:srgbClr val="A4A3A4"/>
          </p15:clr>
        </p15:guide>
        <p15:guide id="12" pos="9567" userDrawn="1">
          <p15:clr>
            <a:srgbClr val="A4A3A4"/>
          </p15:clr>
        </p15:guide>
        <p15:guide id="13" orient="horz" pos="99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5"/>
    <p:restoredTop sz="94637"/>
  </p:normalViewPr>
  <p:slideViewPr>
    <p:cSldViewPr snapToGrid="0" snapToObjects="1" showGuides="1">
      <p:cViewPr>
        <p:scale>
          <a:sx n="45" d="100"/>
          <a:sy n="45" d="100"/>
        </p:scale>
        <p:origin x="-48" y="-2888"/>
      </p:cViewPr>
      <p:guideLst>
        <p:guide orient="horz" pos="23982"/>
        <p:guide pos="441"/>
        <p:guide pos="10239"/>
        <p:guide pos="1144"/>
        <p:guide orient="horz" pos="22644"/>
        <p:guide orient="horz" pos="8288"/>
        <p:guide orient="horz" pos="15273"/>
        <p:guide orient="horz" pos="9490"/>
        <p:guide orient="horz" pos="25978"/>
        <p:guide orient="horz" pos="11803"/>
        <p:guide pos="9567"/>
        <p:guide orient="horz" pos="99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15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08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4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6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9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5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01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8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6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9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8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8C80-AE46-2044-A580-1144FE66D61D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66B3-BC53-8041-9606-618320AE9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30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33A70C-E6F1-5344-88AE-CF6BFEA770F2}"/>
              </a:ext>
            </a:extLst>
          </p:cNvPr>
          <p:cNvSpPr/>
          <p:nvPr/>
        </p:nvSpPr>
        <p:spPr>
          <a:xfrm>
            <a:off x="0" y="0"/>
            <a:ext cx="30275213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B4C2FE-5B95-A245-A7EA-2F03C5925765}"/>
              </a:ext>
            </a:extLst>
          </p:cNvPr>
          <p:cNvSpPr txBox="1"/>
          <p:nvPr/>
        </p:nvSpPr>
        <p:spPr>
          <a:xfrm>
            <a:off x="526473" y="471055"/>
            <a:ext cx="19224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bg1"/>
                </a:solidFill>
              </a:rPr>
              <a:t>KSWL</a:t>
            </a:r>
            <a:r>
              <a:rPr kumimoji="1" lang="ja-JP" altLang="en-US" sz="9600" b="1">
                <a:solidFill>
                  <a:schemeClr val="bg1"/>
                </a:solidFill>
              </a:rPr>
              <a:t>技術部門の概要と取り組み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2348A2-BFA2-AB4E-B5E5-CF9C7C79EB4B}"/>
              </a:ext>
            </a:extLst>
          </p:cNvPr>
          <p:cNvSpPr txBox="1"/>
          <p:nvPr/>
        </p:nvSpPr>
        <p:spPr>
          <a:xfrm>
            <a:off x="526473" y="2501792"/>
            <a:ext cx="750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>
                <a:solidFill>
                  <a:schemeClr val="bg1"/>
                </a:solidFill>
              </a:rPr>
              <a:t>甲南大学文化会</a:t>
            </a:r>
            <a:r>
              <a:rPr kumimoji="1" lang="en-US" altLang="ja-JP" sz="5400" b="1" dirty="0">
                <a:solidFill>
                  <a:schemeClr val="bg1"/>
                </a:solidFill>
              </a:rPr>
              <a:t>KSWL</a:t>
            </a:r>
            <a:endParaRPr kumimoji="1" lang="ja-JP" altLang="en-US" sz="5400" b="1">
              <a:solidFill>
                <a:schemeClr val="bg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BE3DB80-4177-2D41-9135-84D8C1684865}"/>
              </a:ext>
            </a:extLst>
          </p:cNvPr>
          <p:cNvSpPr/>
          <p:nvPr/>
        </p:nvSpPr>
        <p:spPr>
          <a:xfrm>
            <a:off x="526473" y="4397828"/>
            <a:ext cx="29256841" cy="6986451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AC3E6C-F3DB-E84D-B999-2FF842EBB733}"/>
              </a:ext>
            </a:extLst>
          </p:cNvPr>
          <p:cNvSpPr txBox="1"/>
          <p:nvPr/>
        </p:nvSpPr>
        <p:spPr>
          <a:xfrm>
            <a:off x="1750786" y="3936751"/>
            <a:ext cx="454115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8000" b="1">
                <a:solidFill>
                  <a:schemeClr val="accent1"/>
                </a:solidFill>
              </a:rPr>
              <a:t>組織構成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0DEF019F-A4A4-6F4F-9AD8-2D195811EF45}"/>
              </a:ext>
            </a:extLst>
          </p:cNvPr>
          <p:cNvSpPr/>
          <p:nvPr/>
        </p:nvSpPr>
        <p:spPr>
          <a:xfrm>
            <a:off x="6156926" y="4598470"/>
            <a:ext cx="10472057" cy="3309256"/>
          </a:xfrm>
          <a:prstGeom prst="roundRect">
            <a:avLst/>
          </a:prstGeom>
          <a:solidFill>
            <a:srgbClr val="FF0000">
              <a:alpha val="29804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4861DA0-D412-9B4B-B512-393244F69DC9}"/>
              </a:ext>
            </a:extLst>
          </p:cNvPr>
          <p:cNvGrpSpPr/>
          <p:nvPr/>
        </p:nvGrpSpPr>
        <p:grpSpPr>
          <a:xfrm>
            <a:off x="1877456" y="4780102"/>
            <a:ext cx="14403614" cy="5220978"/>
            <a:chOff x="1533071" y="4598470"/>
            <a:chExt cx="14403614" cy="5220978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CCDADC6-E9F1-9443-B072-B32644CA7C35}"/>
                </a:ext>
              </a:extLst>
            </p:cNvPr>
            <p:cNvSpPr txBox="1"/>
            <p:nvPr/>
          </p:nvSpPr>
          <p:spPr>
            <a:xfrm>
              <a:off x="1533071" y="7045366"/>
              <a:ext cx="2699657" cy="132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KSWL</a:t>
              </a:r>
              <a:endParaRPr kumimoji="1" lang="ja-JP" altLang="en-US" sz="8000"/>
            </a:p>
          </p:txBody>
        </p:sp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6882D8D5-DFD6-1C41-ABA9-B23D5C4C3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2728" y="5955101"/>
              <a:ext cx="1793174" cy="1567542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カギ線コネクタ 14">
              <a:extLst>
                <a:ext uri="{FF2B5EF4-FFF2-40B4-BE49-F238E27FC236}">
                  <a16:creationId xmlns:a16="http://schemas.microsoft.com/office/drawing/2014/main" id="{AFEB5761-A9B5-0E4D-982E-3FC6016209B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28" y="7936094"/>
              <a:ext cx="1793174" cy="137172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96B25AC-D773-504B-A628-CBC5677BEAED}"/>
                </a:ext>
              </a:extLst>
            </p:cNvPr>
            <p:cNvSpPr txBox="1"/>
            <p:nvPr/>
          </p:nvSpPr>
          <p:spPr>
            <a:xfrm>
              <a:off x="6025902" y="5466915"/>
              <a:ext cx="3706255" cy="11079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6600"/>
                <a:t>技術部門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443A040-C289-0340-9DBF-1D3FD612E2D6}"/>
                </a:ext>
              </a:extLst>
            </p:cNvPr>
            <p:cNvSpPr txBox="1"/>
            <p:nvPr/>
          </p:nvSpPr>
          <p:spPr>
            <a:xfrm>
              <a:off x="6025901" y="8711452"/>
              <a:ext cx="3706255" cy="11079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6600"/>
                <a:t>放送部門</a:t>
              </a: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08CAE289-F33C-0F4B-9C06-AF86B8908A0C}"/>
                </a:ext>
              </a:extLst>
            </p:cNvPr>
            <p:cNvCxnSpPr/>
            <p:nvPr/>
          </p:nvCxnSpPr>
          <p:spPr>
            <a:xfrm>
              <a:off x="9732157" y="5955101"/>
              <a:ext cx="174138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カギ線コネクタ 20">
              <a:extLst>
                <a:ext uri="{FF2B5EF4-FFF2-40B4-BE49-F238E27FC236}">
                  <a16:creationId xmlns:a16="http://schemas.microsoft.com/office/drawing/2014/main" id="{C87EF548-5E75-1D48-92BB-5832697D8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6263" y="5099991"/>
              <a:ext cx="1767280" cy="616152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カギ線コネクタ 23">
              <a:extLst>
                <a:ext uri="{FF2B5EF4-FFF2-40B4-BE49-F238E27FC236}">
                  <a16:creationId xmlns:a16="http://schemas.microsoft.com/office/drawing/2014/main" id="{431D8E53-B566-234E-94D0-F72208DC88BC}"/>
                </a:ext>
              </a:extLst>
            </p:cNvPr>
            <p:cNvCxnSpPr>
              <a:cxnSpLocks/>
            </p:cNvCxnSpPr>
            <p:nvPr/>
          </p:nvCxnSpPr>
          <p:spPr>
            <a:xfrm>
              <a:off x="9758051" y="6263177"/>
              <a:ext cx="1715492" cy="78218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B9DBB22-A6A2-BE4A-ABFB-9EAACE07F4B0}"/>
                </a:ext>
              </a:extLst>
            </p:cNvPr>
            <p:cNvSpPr txBox="1"/>
            <p:nvPr/>
          </p:nvSpPr>
          <p:spPr>
            <a:xfrm>
              <a:off x="11473542" y="4598470"/>
              <a:ext cx="4463141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4800"/>
                <a:t>ソフト班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ECAFC50-96C6-9C49-991B-F1977D68B72B}"/>
                </a:ext>
              </a:extLst>
            </p:cNvPr>
            <p:cNvSpPr txBox="1"/>
            <p:nvPr/>
          </p:nvSpPr>
          <p:spPr>
            <a:xfrm>
              <a:off x="11440885" y="5605414"/>
              <a:ext cx="4495799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4800"/>
                <a:t>ハード班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3EF4193-8D78-AF42-9F9E-A7D2521645F8}"/>
                </a:ext>
              </a:extLst>
            </p:cNvPr>
            <p:cNvSpPr txBox="1"/>
            <p:nvPr/>
          </p:nvSpPr>
          <p:spPr>
            <a:xfrm>
              <a:off x="11473542" y="6654271"/>
              <a:ext cx="4463143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4800"/>
                <a:t>グラフィック班</a:t>
              </a: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FAD2565-FE5B-484D-B731-DE8D86A1AD41}"/>
              </a:ext>
            </a:extLst>
          </p:cNvPr>
          <p:cNvSpPr txBox="1"/>
          <p:nvPr/>
        </p:nvSpPr>
        <p:spPr>
          <a:xfrm>
            <a:off x="18141660" y="8600730"/>
            <a:ext cx="10680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/>
              <a:t>・部員は必ず</a:t>
            </a:r>
            <a:r>
              <a:rPr kumimoji="1" lang="en-US" altLang="ja-JP" sz="6000" dirty="0"/>
              <a:t>1</a:t>
            </a:r>
            <a:r>
              <a:rPr kumimoji="1" lang="ja-JP" altLang="en-US" sz="6000"/>
              <a:t>つの班に所属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679E1160-B0A4-B34D-9C30-B83C4FFAD0DB}"/>
              </a:ext>
            </a:extLst>
          </p:cNvPr>
          <p:cNvSpPr/>
          <p:nvPr/>
        </p:nvSpPr>
        <p:spPr>
          <a:xfrm>
            <a:off x="526473" y="12093902"/>
            <a:ext cx="29256841" cy="6986451"/>
          </a:xfrm>
          <a:prstGeom prst="roundRect">
            <a:avLst>
              <a:gd name="adj" fmla="val 13551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47D46E9-D4F8-5B45-80E8-4E49457FA100}"/>
              </a:ext>
            </a:extLst>
          </p:cNvPr>
          <p:cNvSpPr txBox="1"/>
          <p:nvPr/>
        </p:nvSpPr>
        <p:spPr>
          <a:xfrm>
            <a:off x="1731949" y="11626223"/>
            <a:ext cx="1043062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8000" b="1">
                <a:solidFill>
                  <a:schemeClr val="accent1"/>
                </a:solidFill>
              </a:rPr>
              <a:t>各班における活動概要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7919B8A6-9E01-4648-A3C7-B3523226FB1E}"/>
              </a:ext>
            </a:extLst>
          </p:cNvPr>
          <p:cNvGrpSpPr/>
          <p:nvPr/>
        </p:nvGrpSpPr>
        <p:grpSpPr>
          <a:xfrm>
            <a:off x="1447679" y="13240690"/>
            <a:ext cx="10217821" cy="2336236"/>
            <a:chOff x="573144" y="13135056"/>
            <a:chExt cx="10217821" cy="2336236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F9241F6-33BF-6844-9E84-B42606BAA801}"/>
                </a:ext>
              </a:extLst>
            </p:cNvPr>
            <p:cNvSpPr txBox="1"/>
            <p:nvPr/>
          </p:nvSpPr>
          <p:spPr>
            <a:xfrm>
              <a:off x="4018146" y="13135056"/>
              <a:ext cx="39311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/>
                <a:t>ソフト班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7DFC54FB-14FC-354B-B592-EE4DB9AF0010}"/>
                </a:ext>
              </a:extLst>
            </p:cNvPr>
            <p:cNvSpPr txBox="1"/>
            <p:nvPr/>
          </p:nvSpPr>
          <p:spPr>
            <a:xfrm>
              <a:off x="573144" y="14640295"/>
              <a:ext cx="102178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/>
                <a:t>プログラミングを用いたゲーム制作</a:t>
              </a:r>
              <a:endParaRPr kumimoji="1" lang="en-US" altLang="ja-JP" sz="4800" dirty="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B5E2A724-6A7C-A540-8187-4E8005AB2530}"/>
              </a:ext>
            </a:extLst>
          </p:cNvPr>
          <p:cNvGrpSpPr/>
          <p:nvPr/>
        </p:nvGrpSpPr>
        <p:grpSpPr>
          <a:xfrm>
            <a:off x="10973833" y="13267983"/>
            <a:ext cx="9092371" cy="2621772"/>
            <a:chOff x="849819" y="13224546"/>
            <a:chExt cx="9804810" cy="2565876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3BA32D4-BC39-6241-A2F9-88056ED59AAB}"/>
                </a:ext>
              </a:extLst>
            </p:cNvPr>
            <p:cNvSpPr txBox="1"/>
            <p:nvPr/>
          </p:nvSpPr>
          <p:spPr>
            <a:xfrm>
              <a:off x="4018146" y="13224546"/>
              <a:ext cx="3931164" cy="994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/>
                <a:t>ハード班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5196D40-73D5-F240-88BC-0A76A6598048}"/>
                </a:ext>
              </a:extLst>
            </p:cNvPr>
            <p:cNvSpPr txBox="1"/>
            <p:nvPr/>
          </p:nvSpPr>
          <p:spPr>
            <a:xfrm>
              <a:off x="849819" y="14254227"/>
              <a:ext cx="9804810" cy="1536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/>
                <a:t>電子工作を用いた</a:t>
              </a:r>
              <a:endParaRPr kumimoji="1" lang="en-US" altLang="ja-JP" sz="4800" dirty="0"/>
            </a:p>
            <a:p>
              <a:pPr algn="ctr"/>
              <a:r>
                <a:rPr kumimoji="1" lang="ja-JP" altLang="en-US" sz="4800"/>
                <a:t>ロボット制作</a:t>
              </a:r>
              <a:endParaRPr kumimoji="1" lang="en-US" altLang="ja-JP" sz="4800" dirty="0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1C5C0311-9D56-8943-8374-27C0073C33D4}"/>
              </a:ext>
            </a:extLst>
          </p:cNvPr>
          <p:cNvGrpSpPr/>
          <p:nvPr/>
        </p:nvGrpSpPr>
        <p:grpSpPr>
          <a:xfrm>
            <a:off x="21058723" y="13291016"/>
            <a:ext cx="9804810" cy="2283286"/>
            <a:chOff x="2802213" y="13143974"/>
            <a:chExt cx="9804810" cy="228328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ED60791-6658-394A-BA88-7319B1BED82A}"/>
                </a:ext>
              </a:extLst>
            </p:cNvPr>
            <p:cNvSpPr txBox="1"/>
            <p:nvPr/>
          </p:nvSpPr>
          <p:spPr>
            <a:xfrm>
              <a:off x="3207050" y="13143974"/>
              <a:ext cx="5695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/>
                <a:t>グラフィック班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8DEA6937-B926-1348-A493-A4FCA0B6687D}"/>
                </a:ext>
              </a:extLst>
            </p:cNvPr>
            <p:cNvSpPr txBox="1"/>
            <p:nvPr/>
          </p:nvSpPr>
          <p:spPr>
            <a:xfrm>
              <a:off x="2802213" y="14596263"/>
              <a:ext cx="98048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800" dirty="0"/>
                <a:t>3D</a:t>
              </a:r>
              <a:r>
                <a:rPr kumimoji="1" lang="ja-JP" altLang="en-US" sz="4800"/>
                <a:t>モデルや動画の制作</a:t>
              </a:r>
              <a:endParaRPr kumimoji="1" lang="en-US" altLang="ja-JP" sz="4800" dirty="0"/>
            </a:p>
          </p:txBody>
        </p:sp>
      </p:grp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F742367-41DA-5D4B-A9A2-592F0E1B10BF}"/>
              </a:ext>
            </a:extLst>
          </p:cNvPr>
          <p:cNvCxnSpPr/>
          <p:nvPr/>
        </p:nvCxnSpPr>
        <p:spPr>
          <a:xfrm>
            <a:off x="11695614" y="13176547"/>
            <a:ext cx="0" cy="53400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B2E77E2-C96B-6B4F-9A5E-67A0294F3877}"/>
              </a:ext>
            </a:extLst>
          </p:cNvPr>
          <p:cNvCxnSpPr/>
          <p:nvPr/>
        </p:nvCxnSpPr>
        <p:spPr>
          <a:xfrm>
            <a:off x="19418216" y="13240690"/>
            <a:ext cx="0" cy="53400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図 55" descr="建物, 挿絵, ウィンドウ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AC993F9A-7791-D741-AB0A-896F5885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06" y="15828846"/>
            <a:ext cx="2514600" cy="2476500"/>
          </a:xfrm>
          <a:prstGeom prst="rect">
            <a:avLst/>
          </a:prstGeom>
        </p:spPr>
      </p:pic>
      <p:pic>
        <p:nvPicPr>
          <p:cNvPr id="58" name="図 57" descr="挿絵, 記号, ブルー が含まれている画像&#10;&#10;自動的に生成された説明">
            <a:extLst>
              <a:ext uri="{FF2B5EF4-FFF2-40B4-BE49-F238E27FC236}">
                <a16:creationId xmlns:a16="http://schemas.microsoft.com/office/drawing/2014/main" id="{06D5361F-004C-384A-B08C-48945CA3F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53"/>
          <a:stretch/>
        </p:blipFill>
        <p:spPr>
          <a:xfrm>
            <a:off x="5114080" y="15896225"/>
            <a:ext cx="2412427" cy="2130642"/>
          </a:xfrm>
          <a:prstGeom prst="rect">
            <a:avLst/>
          </a:prstGeom>
        </p:spPr>
      </p:pic>
      <p:pic>
        <p:nvPicPr>
          <p:cNvPr id="60" name="図 59" descr="ウィンドウ, 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204D3EAF-0352-4844-A44D-2733ED98C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566" y="15612826"/>
            <a:ext cx="2913856" cy="2913856"/>
          </a:xfrm>
          <a:prstGeom prst="rect">
            <a:avLst/>
          </a:prstGeom>
        </p:spPr>
      </p:pic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EF90300E-5A49-C940-A5CF-D78BDE696CDA}"/>
              </a:ext>
            </a:extLst>
          </p:cNvPr>
          <p:cNvSpPr/>
          <p:nvPr/>
        </p:nvSpPr>
        <p:spPr>
          <a:xfrm>
            <a:off x="526473" y="34912709"/>
            <a:ext cx="29256841" cy="6986451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F3E0ADB-7CFE-C84B-91F7-91355B664B3B}"/>
              </a:ext>
            </a:extLst>
          </p:cNvPr>
          <p:cNvSpPr txBox="1"/>
          <p:nvPr/>
        </p:nvSpPr>
        <p:spPr>
          <a:xfrm>
            <a:off x="1701964" y="34253326"/>
            <a:ext cx="445496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8000" b="1">
                <a:solidFill>
                  <a:schemeClr val="accent1"/>
                </a:solidFill>
              </a:rPr>
              <a:t>情報発信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A175125-B48F-8543-B946-D14FF47EFFEA}"/>
              </a:ext>
            </a:extLst>
          </p:cNvPr>
          <p:cNvGrpSpPr/>
          <p:nvPr/>
        </p:nvGrpSpPr>
        <p:grpSpPr>
          <a:xfrm>
            <a:off x="1460071" y="35954888"/>
            <a:ext cx="10325200" cy="5280685"/>
            <a:chOff x="1460071" y="35954888"/>
            <a:chExt cx="10325200" cy="5280685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71856CE3-2EBE-F34D-9810-13B27044B702}"/>
                </a:ext>
              </a:extLst>
            </p:cNvPr>
            <p:cNvSpPr txBox="1"/>
            <p:nvPr/>
          </p:nvSpPr>
          <p:spPr>
            <a:xfrm>
              <a:off x="1460071" y="35954888"/>
              <a:ext cx="103252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200" b="1"/>
                <a:t>公式サイト</a:t>
              </a:r>
              <a:endParaRPr kumimoji="1" lang="en-US" altLang="ja-JP" sz="7200" b="1" dirty="0"/>
            </a:p>
            <a:p>
              <a:pPr algn="ctr"/>
              <a:r>
                <a:rPr kumimoji="1" lang="ja-JP" altLang="en-US" sz="6000"/>
                <a:t>今年度から新しく！</a:t>
              </a:r>
            </a:p>
          </p:txBody>
        </p:sp>
        <p:pic>
          <p:nvPicPr>
            <p:cNvPr id="73" name="図 7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74CF163-A3E1-EC46-AACE-AFAE7FDC3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6193" y="38066129"/>
              <a:ext cx="3169444" cy="3169444"/>
            </a:xfrm>
            <a:prstGeom prst="rect">
              <a:avLst/>
            </a:prstGeom>
          </p:spPr>
        </p:pic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B85B4DC-E45D-2F4F-800B-E8775A97FC37}"/>
              </a:ext>
            </a:extLst>
          </p:cNvPr>
          <p:cNvGrpSpPr/>
          <p:nvPr/>
        </p:nvGrpSpPr>
        <p:grpSpPr>
          <a:xfrm>
            <a:off x="11511676" y="35899915"/>
            <a:ext cx="6614918" cy="5335658"/>
            <a:chOff x="11765676" y="35899915"/>
            <a:chExt cx="6614918" cy="5335658"/>
          </a:xfrm>
        </p:grpSpPr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8C008447-4493-0D4A-B37B-AC3D5CB5870C}"/>
                </a:ext>
              </a:extLst>
            </p:cNvPr>
            <p:cNvSpPr txBox="1"/>
            <p:nvPr/>
          </p:nvSpPr>
          <p:spPr>
            <a:xfrm>
              <a:off x="11765676" y="35899915"/>
              <a:ext cx="661491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0" b="1" dirty="0"/>
                <a:t>twitter(</a:t>
              </a:r>
              <a:r>
                <a:rPr kumimoji="1" lang="ja-JP" altLang="en-US" sz="8000" b="1"/>
                <a:t>技術</a:t>
              </a:r>
              <a:r>
                <a:rPr kumimoji="1" lang="en-US" altLang="ja-JP" sz="8000" b="1" dirty="0"/>
                <a:t>)</a:t>
              </a:r>
            </a:p>
            <a:p>
              <a:pPr algn="ctr"/>
              <a:r>
                <a:rPr kumimoji="1" lang="en-US" altLang="ja-JP" sz="6000" dirty="0"/>
                <a:t>@</a:t>
              </a:r>
              <a:r>
                <a:rPr kumimoji="1" lang="en-US" altLang="ja-JP" sz="6000" dirty="0" err="1"/>
                <a:t>kswl_tech</a:t>
              </a:r>
              <a:endParaRPr kumimoji="1" lang="en-US" altLang="ja-JP" sz="6000" dirty="0"/>
            </a:p>
          </p:txBody>
        </p:sp>
        <p:pic>
          <p:nvPicPr>
            <p:cNvPr id="77" name="図 76" descr="ホワイト, ブラック, 持つ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0863F76B-0828-DF48-BB6F-90B74EC05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71063" y="38066129"/>
              <a:ext cx="3169444" cy="3169444"/>
            </a:xfrm>
            <a:prstGeom prst="rect">
              <a:avLst/>
            </a:prstGeom>
          </p:spPr>
        </p:pic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7935A9C-58BE-2A44-85A9-894854F778D5}"/>
              </a:ext>
            </a:extLst>
          </p:cNvPr>
          <p:cNvGrpSpPr/>
          <p:nvPr/>
        </p:nvGrpSpPr>
        <p:grpSpPr>
          <a:xfrm>
            <a:off x="20077097" y="35856371"/>
            <a:ext cx="6614918" cy="5379202"/>
            <a:chOff x="20229497" y="35856371"/>
            <a:chExt cx="6614918" cy="5379202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169D004-CD87-864F-8370-EA3B92C65A17}"/>
                </a:ext>
              </a:extLst>
            </p:cNvPr>
            <p:cNvSpPr txBox="1"/>
            <p:nvPr/>
          </p:nvSpPr>
          <p:spPr>
            <a:xfrm>
              <a:off x="20229497" y="35856371"/>
              <a:ext cx="661491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0" b="1" dirty="0"/>
                <a:t>twitter(</a:t>
              </a:r>
              <a:r>
                <a:rPr kumimoji="1" lang="ja-JP" altLang="en-US" sz="8000" b="1"/>
                <a:t>放送</a:t>
              </a:r>
              <a:r>
                <a:rPr kumimoji="1" lang="en-US" altLang="ja-JP" sz="8000" b="1" dirty="0"/>
                <a:t>)</a:t>
              </a:r>
            </a:p>
            <a:p>
              <a:pPr algn="ctr"/>
              <a:r>
                <a:rPr kumimoji="1" lang="en-US" altLang="ja-JP" sz="6000" dirty="0"/>
                <a:t>@</a:t>
              </a:r>
              <a:r>
                <a:rPr kumimoji="1" lang="en-US" altLang="ja-JP" sz="6000" dirty="0" err="1"/>
                <a:t>kswl_kbc</a:t>
              </a:r>
              <a:endParaRPr kumimoji="1" lang="en-US" altLang="ja-JP" sz="6000" dirty="0"/>
            </a:p>
          </p:txBody>
        </p:sp>
        <p:pic>
          <p:nvPicPr>
            <p:cNvPr id="3" name="図 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D9B048C-1B69-124F-90E7-52A99FA20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239576" y="38066129"/>
              <a:ext cx="3169444" cy="3169444"/>
            </a:xfrm>
            <a:prstGeom prst="rect">
              <a:avLst/>
            </a:prstGeom>
          </p:spPr>
        </p:pic>
      </p:grp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E101DE4F-18C2-9348-A60C-3009EA5D792C}"/>
              </a:ext>
            </a:extLst>
          </p:cNvPr>
          <p:cNvSpPr/>
          <p:nvPr/>
        </p:nvSpPr>
        <p:spPr>
          <a:xfrm>
            <a:off x="526473" y="19708019"/>
            <a:ext cx="29256841" cy="14202660"/>
          </a:xfrm>
          <a:prstGeom prst="roundRect">
            <a:avLst>
              <a:gd name="adj" fmla="val 716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C316A01-46A8-0B48-A632-25E62E7C941A}"/>
              </a:ext>
            </a:extLst>
          </p:cNvPr>
          <p:cNvSpPr txBox="1"/>
          <p:nvPr/>
        </p:nvSpPr>
        <p:spPr>
          <a:xfrm>
            <a:off x="1787437" y="19223696"/>
            <a:ext cx="836678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8000" b="1">
                <a:solidFill>
                  <a:schemeClr val="accent1"/>
                </a:solidFill>
              </a:rPr>
              <a:t>全体的な活動詳細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8BEEFB-1AE3-1B4E-9DA5-730F19643891}"/>
              </a:ext>
            </a:extLst>
          </p:cNvPr>
          <p:cNvSpPr txBox="1"/>
          <p:nvPr/>
        </p:nvSpPr>
        <p:spPr>
          <a:xfrm>
            <a:off x="1576615" y="21031458"/>
            <a:ext cx="20476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/>
              <a:t>・各班におけるハッカソン</a:t>
            </a:r>
            <a:r>
              <a:rPr kumimoji="1" lang="en-US" altLang="ja-JP" sz="6000" baseline="30000" dirty="0"/>
              <a:t>*1</a:t>
            </a:r>
            <a:r>
              <a:rPr kumimoji="1" lang="ja-JP" altLang="en-US" sz="6000"/>
              <a:t>やロボットコンテストの開催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7F19A9-EAE2-C14C-9983-FFE53D17B429}"/>
              </a:ext>
            </a:extLst>
          </p:cNvPr>
          <p:cNvSpPr txBox="1"/>
          <p:nvPr/>
        </p:nvSpPr>
        <p:spPr>
          <a:xfrm>
            <a:off x="1572656" y="22572612"/>
            <a:ext cx="18352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/>
              <a:t>・講習会</a:t>
            </a:r>
            <a:r>
              <a:rPr kumimoji="1" lang="en-US" altLang="ja-JP" sz="6000" dirty="0"/>
              <a:t>(3D</a:t>
            </a:r>
            <a:r>
              <a:rPr kumimoji="1" lang="ja-JP" altLang="en-US" sz="6000"/>
              <a:t>モデリング講座、</a:t>
            </a:r>
            <a:r>
              <a:rPr kumimoji="1" lang="en-US" altLang="ja-JP" sz="6000" dirty="0"/>
              <a:t>GitHub</a:t>
            </a:r>
            <a:r>
              <a:rPr kumimoji="1" lang="en-US" altLang="ja-JP" sz="6000" baseline="30000" dirty="0"/>
              <a:t>*2</a:t>
            </a:r>
            <a:r>
              <a:rPr kumimoji="1" lang="ja-JP" altLang="en-US" sz="6000"/>
              <a:t>の使い方など</a:t>
            </a:r>
            <a:r>
              <a:rPr kumimoji="1" lang="en-US" altLang="ja-JP" sz="6000" dirty="0"/>
              <a:t>)</a:t>
            </a:r>
            <a:endParaRPr kumimoji="1" lang="ja-JP" altLang="en-US" sz="6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13D0FB-F268-B442-A64B-F04854422EA5}"/>
              </a:ext>
            </a:extLst>
          </p:cNvPr>
          <p:cNvSpPr txBox="1"/>
          <p:nvPr/>
        </p:nvSpPr>
        <p:spPr>
          <a:xfrm>
            <a:off x="1572657" y="24202382"/>
            <a:ext cx="9261766" cy="19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/>
              <a:t>・なんぼープロジェクト</a:t>
            </a:r>
            <a:r>
              <a:rPr kumimoji="1" lang="en-US" altLang="ja-JP" sz="6000" baseline="30000" dirty="0"/>
              <a:t>*3</a:t>
            </a:r>
          </a:p>
          <a:p>
            <a:r>
              <a:rPr kumimoji="1" lang="ja-JP" altLang="en-US" sz="6000" baseline="30000"/>
              <a:t>　　　　</a:t>
            </a:r>
            <a:r>
              <a:rPr kumimoji="1" lang="ja-JP" altLang="en-US" sz="6000"/>
              <a:t>の推進</a:t>
            </a:r>
            <a:r>
              <a:rPr kumimoji="1" lang="en-US" altLang="ja-JP" sz="6000" dirty="0"/>
              <a:t>(</a:t>
            </a:r>
            <a:r>
              <a:rPr kumimoji="1" lang="ja-JP" altLang="en-US" sz="6000"/>
              <a:t>全班合同</a:t>
            </a:r>
            <a:r>
              <a:rPr kumimoji="1" lang="en-US" altLang="ja-JP" sz="6000" dirty="0"/>
              <a:t>)</a:t>
            </a:r>
            <a:endParaRPr kumimoji="1" lang="ja-JP" altLang="en-US" sz="60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325171-7612-AE45-8B7F-B055497C6C89}"/>
              </a:ext>
            </a:extLst>
          </p:cNvPr>
          <p:cNvSpPr txBox="1"/>
          <p:nvPr/>
        </p:nvSpPr>
        <p:spPr>
          <a:xfrm>
            <a:off x="1881395" y="30248325"/>
            <a:ext cx="186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aseline="30000" dirty="0"/>
              <a:t>*1</a:t>
            </a:r>
            <a:r>
              <a:rPr kumimoji="1" lang="ja-JP" altLang="en-US" sz="4800"/>
              <a:t>数日程度の短期間で作品を作ること</a:t>
            </a:r>
            <a:endParaRPr kumimoji="1" lang="en-US" altLang="ja-JP" sz="4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42890AD-C833-7342-A721-53CE179EFDF3}"/>
              </a:ext>
            </a:extLst>
          </p:cNvPr>
          <p:cNvSpPr txBox="1"/>
          <p:nvPr/>
        </p:nvSpPr>
        <p:spPr>
          <a:xfrm>
            <a:off x="1859623" y="31140956"/>
            <a:ext cx="186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aseline="30000" dirty="0"/>
              <a:t>*2</a:t>
            </a:r>
            <a:r>
              <a:rPr kumimoji="1" lang="ja-JP" altLang="en-US" sz="4800"/>
              <a:t>プログラムの管理ができる便利なツール</a:t>
            </a:r>
            <a:endParaRPr kumimoji="1" lang="en-US" altLang="ja-JP" sz="48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239A570-4C69-F642-9B5F-8FBE97A78782}"/>
              </a:ext>
            </a:extLst>
          </p:cNvPr>
          <p:cNvSpPr txBox="1"/>
          <p:nvPr/>
        </p:nvSpPr>
        <p:spPr>
          <a:xfrm>
            <a:off x="1881394" y="32033587"/>
            <a:ext cx="2653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aseline="30000" dirty="0"/>
              <a:t>*3</a:t>
            </a:r>
            <a:r>
              <a:rPr kumimoji="1" lang="ja-JP" altLang="en-US" sz="4800"/>
              <a:t>甲南大学のキャラクター「なんぼーくん」の</a:t>
            </a:r>
            <a:r>
              <a:rPr kumimoji="1" lang="en-US" altLang="ja-JP" sz="4800" dirty="0"/>
              <a:t>3D</a:t>
            </a:r>
            <a:r>
              <a:rPr kumimoji="1" lang="ja-JP" altLang="en-US" sz="4800"/>
              <a:t>モデルを作って、それを動かそうという試み</a:t>
            </a:r>
            <a:endParaRPr kumimoji="1" lang="en-US" altLang="ja-JP" sz="48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F2E8AFE-5A6E-9B4A-B46E-01F8B2047662}"/>
              </a:ext>
            </a:extLst>
          </p:cNvPr>
          <p:cNvSpPr txBox="1"/>
          <p:nvPr/>
        </p:nvSpPr>
        <p:spPr>
          <a:xfrm>
            <a:off x="14393994" y="24201276"/>
            <a:ext cx="20476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/>
              <a:t>・外部イベントへの参加</a:t>
            </a:r>
            <a:endParaRPr kumimoji="1" lang="en-US" altLang="ja-JP" sz="6000" dirty="0"/>
          </a:p>
          <a:p>
            <a:r>
              <a:rPr kumimoji="1" lang="ja-JP" altLang="en-US" sz="6000"/>
              <a:t>　　　　</a:t>
            </a:r>
            <a:r>
              <a:rPr kumimoji="1" lang="en-US" altLang="ja-JP" sz="6000" dirty="0"/>
              <a:t>(KC3</a:t>
            </a:r>
            <a:r>
              <a:rPr kumimoji="1" lang="en-US" altLang="ja-JP" sz="6000" baseline="30000" dirty="0"/>
              <a:t>*4</a:t>
            </a:r>
            <a:r>
              <a:rPr kumimoji="1" lang="ja-JP" altLang="en-US" sz="6000"/>
              <a:t>、企業主催のハッカソン</a:t>
            </a:r>
            <a:r>
              <a:rPr kumimoji="1" lang="en-US" altLang="ja-JP" sz="6000" dirty="0"/>
              <a:t>)</a:t>
            </a:r>
            <a:endParaRPr kumimoji="1" lang="ja-JP" altLang="en-US" sz="600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B098CFC-C4E1-7241-9151-6D91D02593A5}"/>
              </a:ext>
            </a:extLst>
          </p:cNvPr>
          <p:cNvSpPr txBox="1"/>
          <p:nvPr/>
        </p:nvSpPr>
        <p:spPr>
          <a:xfrm>
            <a:off x="1859622" y="32882675"/>
            <a:ext cx="2653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aseline="30000" dirty="0"/>
              <a:t>*4</a:t>
            </a:r>
            <a:r>
              <a:rPr kumimoji="1" lang="ja-JP" altLang="en-US" sz="4800"/>
              <a:t>関西圏の様々な大学の情報系団体が集まるイベント</a:t>
            </a:r>
            <a:endParaRPr kumimoji="1" lang="en-US" altLang="ja-JP" sz="48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4CBCB7F-6CA0-7949-8E3B-965660604347}"/>
              </a:ext>
            </a:extLst>
          </p:cNvPr>
          <p:cNvCxnSpPr/>
          <p:nvPr/>
        </p:nvCxnSpPr>
        <p:spPr>
          <a:xfrm>
            <a:off x="700088" y="30030610"/>
            <a:ext cx="2877842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A145C00-9CDE-3F4A-8073-D86508049B84}"/>
              </a:ext>
            </a:extLst>
          </p:cNvPr>
          <p:cNvSpPr txBox="1"/>
          <p:nvPr/>
        </p:nvSpPr>
        <p:spPr>
          <a:xfrm>
            <a:off x="1572656" y="28918829"/>
            <a:ext cx="20476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/>
              <a:t>・</a:t>
            </a:r>
            <a:r>
              <a:rPr kumimoji="1" lang="en-US" altLang="ja-JP" sz="6000" dirty="0"/>
              <a:t>web</a:t>
            </a:r>
            <a:r>
              <a:rPr kumimoji="1" lang="ja-JP" altLang="en-US" sz="6000"/>
              <a:t>サイトの更新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6B21BB3-19A1-1947-AE42-A1F7CACB8F27}"/>
              </a:ext>
            </a:extLst>
          </p:cNvPr>
          <p:cNvSpPr txBox="1"/>
          <p:nvPr/>
        </p:nvSpPr>
        <p:spPr>
          <a:xfrm>
            <a:off x="18113191" y="6530500"/>
            <a:ext cx="10680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/>
              <a:t>・</a:t>
            </a:r>
            <a:r>
              <a:rPr kumimoji="1" lang="en-US" altLang="ja-JP" sz="6000" dirty="0"/>
              <a:t>3</a:t>
            </a:r>
            <a:r>
              <a:rPr kumimoji="1" lang="ja-JP" altLang="en-US" sz="6000"/>
              <a:t>つの班から構成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F933C93-5D6F-EB49-B1E5-2C743964E50F}"/>
              </a:ext>
            </a:extLst>
          </p:cNvPr>
          <p:cNvGrpSpPr/>
          <p:nvPr/>
        </p:nvGrpSpPr>
        <p:grpSpPr>
          <a:xfrm>
            <a:off x="14231421" y="15786191"/>
            <a:ext cx="2657504" cy="3137026"/>
            <a:chOff x="14536221" y="15786191"/>
            <a:chExt cx="2657504" cy="3137026"/>
          </a:xfrm>
        </p:grpSpPr>
        <p:pic>
          <p:nvPicPr>
            <p:cNvPr id="64" name="図 63" descr="ブルー, ボール, 部屋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369677C7-FAC0-D24F-A415-C02C4F0E0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641025" y="15786191"/>
              <a:ext cx="2527300" cy="2628900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AAB3BF4-D813-804E-ABB0-720AB657EEEC}"/>
                </a:ext>
              </a:extLst>
            </p:cNvPr>
            <p:cNvSpPr txBox="1"/>
            <p:nvPr/>
          </p:nvSpPr>
          <p:spPr>
            <a:xfrm>
              <a:off x="14536221" y="18276886"/>
              <a:ext cx="2657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/>
                <a:t>Arduino</a:t>
              </a:r>
              <a:endParaRPr kumimoji="1" lang="ja-JP" altLang="en-US" sz="3600"/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7DE206F-3A1C-F941-B1A8-F80DD70D4BD5}"/>
              </a:ext>
            </a:extLst>
          </p:cNvPr>
          <p:cNvSpPr txBox="1"/>
          <p:nvPr/>
        </p:nvSpPr>
        <p:spPr>
          <a:xfrm>
            <a:off x="1727364" y="18226086"/>
            <a:ext cx="265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Unity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7B436DD-EA2C-6E41-94C0-DA26126760D7}"/>
              </a:ext>
            </a:extLst>
          </p:cNvPr>
          <p:cNvSpPr txBox="1"/>
          <p:nvPr/>
        </p:nvSpPr>
        <p:spPr>
          <a:xfrm>
            <a:off x="8059491" y="18226018"/>
            <a:ext cx="265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Processing</a:t>
            </a:r>
            <a:endParaRPr kumimoji="1" lang="ja-JP" altLang="en-US" sz="360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AD23A4F-FE8E-EC4B-AC66-A6947AD69124}"/>
              </a:ext>
            </a:extLst>
          </p:cNvPr>
          <p:cNvGrpSpPr/>
          <p:nvPr/>
        </p:nvGrpSpPr>
        <p:grpSpPr>
          <a:xfrm>
            <a:off x="20147508" y="15995741"/>
            <a:ext cx="2657504" cy="2876607"/>
            <a:chOff x="21366708" y="15995741"/>
            <a:chExt cx="2657504" cy="2876607"/>
          </a:xfrm>
        </p:grpSpPr>
        <p:pic>
          <p:nvPicPr>
            <p:cNvPr id="66" name="図 65" descr="挿絵, ウィンドウ が含まれている画像&#10;&#10;自動的に生成された説明">
              <a:extLst>
                <a:ext uri="{FF2B5EF4-FFF2-40B4-BE49-F238E27FC236}">
                  <a16:creationId xmlns:a16="http://schemas.microsoft.com/office/drawing/2014/main" id="{FFC03851-A49B-A74A-BC34-C679F04F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63560" y="15995741"/>
              <a:ext cx="2463800" cy="2260600"/>
            </a:xfrm>
            <a:prstGeom prst="rect">
              <a:avLst/>
            </a:prstGeom>
          </p:spPr>
        </p:pic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ADB0708E-BD14-C942-8638-BD90F0B471C8}"/>
                </a:ext>
              </a:extLst>
            </p:cNvPr>
            <p:cNvSpPr txBox="1"/>
            <p:nvPr/>
          </p:nvSpPr>
          <p:spPr>
            <a:xfrm>
              <a:off x="21366708" y="18226017"/>
              <a:ext cx="2657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err="1"/>
                <a:t>AviUtl</a:t>
              </a:r>
              <a:endParaRPr kumimoji="1" lang="en-US" altLang="ja-JP" sz="3600" dirty="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C22B2B7-39EF-0545-ABC8-57B3FCA4972B}"/>
              </a:ext>
            </a:extLst>
          </p:cNvPr>
          <p:cNvGrpSpPr/>
          <p:nvPr/>
        </p:nvGrpSpPr>
        <p:grpSpPr>
          <a:xfrm>
            <a:off x="23194883" y="15894141"/>
            <a:ext cx="2766032" cy="2978980"/>
            <a:chOff x="24617283" y="15894141"/>
            <a:chExt cx="2766032" cy="2978980"/>
          </a:xfrm>
        </p:grpSpPr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9D60F264-C192-0D4E-A544-AF94312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617283" y="15894141"/>
              <a:ext cx="2518137" cy="2260600"/>
            </a:xfrm>
            <a:prstGeom prst="rect">
              <a:avLst/>
            </a:prstGeom>
          </p:spPr>
        </p:pic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D0B1D155-6F29-FF48-8B70-9A6BBE03C8C1}"/>
                </a:ext>
              </a:extLst>
            </p:cNvPr>
            <p:cNvSpPr txBox="1"/>
            <p:nvPr/>
          </p:nvSpPr>
          <p:spPr>
            <a:xfrm>
              <a:off x="24725811" y="18226790"/>
              <a:ext cx="2657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/>
                <a:t>Blender</a:t>
              </a:r>
              <a:endParaRPr kumimoji="1" lang="ja-JP" altLang="en-US" sz="3600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158AEE8-042F-D646-AB26-05E1B771528D}"/>
              </a:ext>
            </a:extLst>
          </p:cNvPr>
          <p:cNvSpPr txBox="1"/>
          <p:nvPr/>
        </p:nvSpPr>
        <p:spPr>
          <a:xfrm>
            <a:off x="4834679" y="18226017"/>
            <a:ext cx="297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UnrealEngine</a:t>
            </a:r>
            <a:endParaRPr kumimoji="1" lang="ja-JP" altLang="en-US" sz="360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A0D517A-6D46-184C-86FA-2015A7E69398}"/>
              </a:ext>
            </a:extLst>
          </p:cNvPr>
          <p:cNvGrpSpPr/>
          <p:nvPr/>
        </p:nvGrpSpPr>
        <p:grpSpPr>
          <a:xfrm>
            <a:off x="26143868" y="15910716"/>
            <a:ext cx="2657504" cy="2987166"/>
            <a:chOff x="26042268" y="15910716"/>
            <a:chExt cx="2657504" cy="2987166"/>
          </a:xfrm>
        </p:grpSpPr>
        <p:pic>
          <p:nvPicPr>
            <p:cNvPr id="25" name="図 24" descr="モニター, 瓶, 記号, 座る が含まれている画像&#10;&#10;自動的に生成された説明">
              <a:extLst>
                <a:ext uri="{FF2B5EF4-FFF2-40B4-BE49-F238E27FC236}">
                  <a16:creationId xmlns:a16="http://schemas.microsoft.com/office/drawing/2014/main" id="{C2CECECD-90F9-0B48-AD51-CF5483A8D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250781" y="15910716"/>
              <a:ext cx="2363489" cy="2301564"/>
            </a:xfrm>
            <a:prstGeom prst="rect">
              <a:avLst/>
            </a:prstGeom>
          </p:spPr>
        </p:pic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AE7555E7-B68A-EB43-9A54-3AD578653964}"/>
                </a:ext>
              </a:extLst>
            </p:cNvPr>
            <p:cNvSpPr txBox="1"/>
            <p:nvPr/>
          </p:nvSpPr>
          <p:spPr>
            <a:xfrm>
              <a:off x="26042268" y="18251551"/>
              <a:ext cx="2657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err="1"/>
                <a:t>AfterEffect</a:t>
              </a:r>
              <a:endParaRPr kumimoji="1" lang="ja-JP" altLang="en-US" sz="3600"/>
            </a:p>
          </p:txBody>
        </p:sp>
      </p:grpSp>
      <p:pic>
        <p:nvPicPr>
          <p:cNvPr id="86" name="図 85" descr="屋内, テーブル, 座る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29600BB9-AFFC-5D4F-8E43-8E4E613F9DB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844"/>
          <a:stretch/>
        </p:blipFill>
        <p:spPr>
          <a:xfrm>
            <a:off x="10138756" y="25200348"/>
            <a:ext cx="2703873" cy="4374901"/>
          </a:xfrm>
          <a:prstGeom prst="rect">
            <a:avLst/>
          </a:prstGeom>
        </p:spPr>
      </p:pic>
      <p:pic>
        <p:nvPicPr>
          <p:cNvPr id="19" name="図 18" descr="屋内, 人, 男, テレビ が含まれている画像&#10;&#10;自動的に生成された説明">
            <a:extLst>
              <a:ext uri="{FF2B5EF4-FFF2-40B4-BE49-F238E27FC236}">
                <a16:creationId xmlns:a16="http://schemas.microsoft.com/office/drawing/2014/main" id="{68E4D226-75AE-BE44-AB7B-AF50C3F2B4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82630" y="26115405"/>
            <a:ext cx="4929987" cy="3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6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{186DD7E2-3CE0-424B-A926-5E6725642A74}tf10001122</Template>
  <TotalTime>10288</TotalTime>
  <Words>224</Words>
  <Application>Microsoft Macintosh PowerPoint</Application>
  <PresentationFormat>ユーザー設定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　藤　　　巧</dc:creator>
  <cp:lastModifiedBy>五　藤　　　巧</cp:lastModifiedBy>
  <cp:revision>25</cp:revision>
  <cp:lastPrinted>2019-10-27T15:56:27Z</cp:lastPrinted>
  <dcterms:created xsi:type="dcterms:W3CDTF">2019-10-08T23:59:43Z</dcterms:created>
  <dcterms:modified xsi:type="dcterms:W3CDTF">2019-10-27T15:56:58Z</dcterms:modified>
</cp:coreProperties>
</file>