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7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8BE-6FA9-4118-9940-221A06CEEF7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E5C-4F74-4C2B-BEF1-6E25BF281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7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tzmann/ruGPT3" TargetMode="External"/><Relationship Id="rId2" Type="http://schemas.openxmlformats.org/officeDocument/2006/relationships/hyperlink" Target="https://colab.research.google.com/drive/1op0WmfROeHi0ns_5qWQV4Y7_LYfnpHXS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tzmann/ruGPT3/raw/master/demo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72836"/>
            <a:ext cx="9144000" cy="263712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Обучаем </a:t>
            </a:r>
            <a:r>
              <a:rPr lang="en-US" b="1" dirty="0" smtClean="0">
                <a:latin typeface="+mn-lt"/>
              </a:rPr>
              <a:t>ruGPT3 </a:t>
            </a:r>
            <a:r>
              <a:rPr lang="ru-RU" b="1" dirty="0" smtClean="0">
                <a:latin typeface="+mn-lt"/>
              </a:rPr>
              <a:t>для встройки в голосового помощника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0232"/>
            <a:ext cx="9144000" cy="131756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Тренировочный кейс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ru-RU" sz="3600" dirty="0" smtClean="0"/>
              <a:t>базовый </a:t>
            </a:r>
            <a:r>
              <a:rPr lang="en-US" sz="3600" dirty="0" smtClean="0"/>
              <a:t>FAQ </a:t>
            </a:r>
            <a:r>
              <a:rPr lang="ru-RU" sz="3600" dirty="0" smtClean="0"/>
              <a:t>про </a:t>
            </a:r>
            <a:r>
              <a:rPr lang="ru-RU" sz="3600" dirty="0" err="1" smtClean="0"/>
              <a:t>коронавирус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63687" y="5818909"/>
            <a:ext cx="279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Сергей </a:t>
            </a:r>
            <a:r>
              <a:rPr lang="ru-RU" b="1" dirty="0" err="1" smtClean="0"/>
              <a:t>Гоцуляк</a:t>
            </a:r>
            <a:r>
              <a:rPr lang="en-US" b="1" dirty="0" smtClean="0"/>
              <a:t>, </a:t>
            </a:r>
            <a:r>
              <a:rPr lang="en-US" b="1" dirty="0" err="1" smtClean="0"/>
              <a:t>SberCloud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273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№3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dirty="0" smtClean="0"/>
              <a:t>Что лучше защищает от </a:t>
            </a:r>
            <a:r>
              <a:rPr lang="ru-RU" sz="3000" b="1" dirty="0" err="1" smtClean="0"/>
              <a:t>коронавируса</a:t>
            </a:r>
            <a:r>
              <a:rPr lang="ru-RU" sz="3000" b="1" dirty="0" smtClean="0"/>
              <a:t>: маска или респиратор?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600" dirty="0" smtClean="0"/>
              <a:t>Хирургические </a:t>
            </a:r>
            <a:r>
              <a:rPr lang="ru-RU" sz="2600" dirty="0"/>
              <a:t>маски предназначены для предотвращения попадания капель и брызг слюны или крови. Такие маски служат физическим барьером от вирусов и микробов, передающихся воздушно-капельным путем, однако они менее эффективны, поскольку в них нет защитного фильтра. Респираторы класса FFP3 необходимы при работе с особо опасными веществами, радиоактивными материалами и при угрозе контакта с вирусами и бактериями, живущими в грязных и зараженных помещениях. Именно их ВОЗ рекомендует использовать персоналу и врачам, которые контактируют с больными или потенциально больными людьми.</a:t>
            </a:r>
          </a:p>
        </p:txBody>
      </p:sp>
    </p:spTree>
    <p:extLst>
      <p:ext uri="{BB962C8B-B14F-4D97-AF65-F5344CB8AC3E}">
        <p14:creationId xmlns:p14="http://schemas.microsoft.com/office/powerpoint/2010/main" val="177461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№4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Какие лекарственные препараты назначают пациентам с </a:t>
            </a:r>
            <a:r>
              <a:rPr lang="ru-RU" b="1" dirty="0" err="1" smtClean="0"/>
              <a:t>коронавирусом</a:t>
            </a:r>
            <a:r>
              <a:rPr lang="ru-RU" b="1" dirty="0" smtClean="0"/>
              <a:t>?</a:t>
            </a:r>
          </a:p>
          <a:p>
            <a:pPr marL="0" indent="0">
              <a:buNone/>
            </a:pP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dirty="0" smtClean="0"/>
              <a:t>Согласно </a:t>
            </a:r>
            <a:r>
              <a:rPr lang="ru-RU" dirty="0"/>
              <a:t>актуальным методическим рекомендациям Минздрава России, список возможных к назначению лекарственных средств для лечения заболевания у взрослых включает </a:t>
            </a:r>
            <a:r>
              <a:rPr lang="ru-RU" dirty="0" err="1"/>
              <a:t>фавипиравир</a:t>
            </a:r>
            <a:r>
              <a:rPr lang="ru-RU" dirty="0"/>
              <a:t>, </a:t>
            </a:r>
            <a:r>
              <a:rPr lang="ru-RU" dirty="0" err="1"/>
              <a:t>гидроксихлорохин</a:t>
            </a:r>
            <a:r>
              <a:rPr lang="ru-RU" dirty="0"/>
              <a:t>, </a:t>
            </a:r>
            <a:r>
              <a:rPr lang="ru-RU" dirty="0" err="1"/>
              <a:t>мефлохин</a:t>
            </a:r>
            <a:r>
              <a:rPr lang="ru-RU" dirty="0"/>
              <a:t>, </a:t>
            </a:r>
            <a:r>
              <a:rPr lang="ru-RU" dirty="0" err="1"/>
              <a:t>азитромицин</a:t>
            </a:r>
            <a:r>
              <a:rPr lang="ru-RU" dirty="0"/>
              <a:t>, </a:t>
            </a:r>
            <a:r>
              <a:rPr lang="ru-RU" dirty="0" err="1"/>
              <a:t>лопинавир</a:t>
            </a:r>
            <a:r>
              <a:rPr lang="ru-RU" dirty="0"/>
              <a:t> плюс </a:t>
            </a:r>
            <a:r>
              <a:rPr lang="ru-RU" dirty="0" err="1"/>
              <a:t>ритонавир</a:t>
            </a:r>
            <a:r>
              <a:rPr lang="ru-RU" dirty="0"/>
              <a:t>, рекомбинантный интерферон бета-1b и рекомбинантный интерферон альфа, </a:t>
            </a:r>
            <a:r>
              <a:rPr lang="ru-RU" dirty="0" err="1"/>
              <a:t>умифеновир</a:t>
            </a:r>
            <a:r>
              <a:rPr lang="ru-RU" dirty="0"/>
              <a:t>. Среди препаратов упреждающей противовоспалительной терапии - </a:t>
            </a:r>
            <a:r>
              <a:rPr lang="ru-RU" dirty="0" err="1"/>
              <a:t>тоцилизумаб</a:t>
            </a:r>
            <a:r>
              <a:rPr lang="ru-RU" dirty="0"/>
              <a:t>, </a:t>
            </a:r>
            <a:r>
              <a:rPr lang="ru-RU" dirty="0" err="1"/>
              <a:t>сарилумаб</a:t>
            </a:r>
            <a:r>
              <a:rPr lang="ru-RU" dirty="0"/>
              <a:t>, </a:t>
            </a:r>
            <a:r>
              <a:rPr lang="ru-RU" dirty="0" err="1"/>
              <a:t>олокизумаб</a:t>
            </a:r>
            <a:r>
              <a:rPr lang="ru-RU" dirty="0"/>
              <a:t>, </a:t>
            </a:r>
            <a:r>
              <a:rPr lang="ru-RU" dirty="0" err="1"/>
              <a:t>канакинумаб</a:t>
            </a:r>
            <a:r>
              <a:rPr lang="ru-RU" dirty="0"/>
              <a:t>, </a:t>
            </a:r>
            <a:r>
              <a:rPr lang="ru-RU" dirty="0" err="1"/>
              <a:t>барицитониб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. Среди препаратов, влияющих на ингибирование клеточного иммунного ответа - </a:t>
            </a:r>
            <a:r>
              <a:rPr lang="ru-RU" dirty="0" err="1"/>
              <a:t>тофацитиниб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 плюс </a:t>
            </a:r>
            <a:r>
              <a:rPr lang="ru-RU" dirty="0" err="1"/>
              <a:t>ритонавир</a:t>
            </a:r>
            <a:r>
              <a:rPr lang="ru-RU" dirty="0"/>
              <a:t>, </a:t>
            </a:r>
            <a:r>
              <a:rPr lang="ru-RU" dirty="0" err="1"/>
              <a:t>тофацитиниб</a:t>
            </a:r>
            <a:r>
              <a:rPr lang="ru-RU" dirty="0"/>
              <a:t> с рекомбинантным интерфероном альфа, </a:t>
            </a:r>
            <a:r>
              <a:rPr lang="ru-RU" dirty="0" err="1"/>
              <a:t>тофацитиниб</a:t>
            </a:r>
            <a:r>
              <a:rPr lang="ru-RU" dirty="0"/>
              <a:t> с рекомбинантным интерфероном бета-1b.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706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Ссылки на материалы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Google </a:t>
            </a:r>
            <a:r>
              <a:rPr lang="en-US" sz="2600" b="1" dirty="0" err="1" smtClean="0"/>
              <a:t>Colab</a:t>
            </a:r>
            <a:r>
              <a:rPr lang="en-US" sz="2600" b="1" dirty="0" smtClean="0"/>
              <a:t> </a:t>
            </a:r>
            <a:r>
              <a:rPr lang="ru-RU" sz="2600" b="1" dirty="0" smtClean="0"/>
              <a:t>с моделью </a:t>
            </a:r>
            <a:r>
              <a:rPr lang="en-US" sz="2600" b="1" dirty="0" smtClean="0"/>
              <a:t>ruGPT3 “FAQ </a:t>
            </a:r>
            <a:r>
              <a:rPr lang="ru-RU" sz="2600" b="1" dirty="0" smtClean="0"/>
              <a:t>про </a:t>
            </a:r>
            <a:r>
              <a:rPr lang="en-US" sz="2600" b="1" dirty="0" smtClean="0"/>
              <a:t>COVID-19”:</a:t>
            </a:r>
            <a:endParaRPr lang="ru-RU" sz="2600" b="1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colab.research.google.com/drive/1op0WmfROeHi0ns_5qWQV4Y7_LYfnpHXS?usp=sharing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b="1" dirty="0" err="1" smtClean="0"/>
              <a:t>Репозиторий</a:t>
            </a:r>
            <a:r>
              <a:rPr lang="ru-RU" sz="2600" b="1" dirty="0" smtClean="0"/>
              <a:t> с кодом и </a:t>
            </a:r>
            <a:r>
              <a:rPr lang="ru-RU" sz="2600" b="1" dirty="0" err="1" smtClean="0"/>
              <a:t>датасетами</a:t>
            </a:r>
            <a:r>
              <a:rPr lang="en-US" sz="2600" b="1" dirty="0"/>
              <a:t>: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github.com/gotzmann/ruGPT3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b="1" smtClean="0"/>
              <a:t>Презентация решения в </a:t>
            </a:r>
            <a:r>
              <a:rPr lang="en-US" sz="2600" b="1" smtClean="0"/>
              <a:t>Power </a:t>
            </a:r>
            <a:r>
              <a:rPr lang="en-US" sz="2600" b="1" dirty="0" smtClean="0"/>
              <a:t>Point: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</a:t>
            </a:r>
            <a:r>
              <a:rPr lang="en-US" sz="2600" dirty="0" smtClean="0">
                <a:hlinkClick r:id="rId4"/>
              </a:rPr>
              <a:t>github.com/gotzmann/ruGPT3/raw/master/demo.pptx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298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Цели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Освоить базовые возможности </a:t>
            </a:r>
            <a:r>
              <a:rPr lang="en-US" sz="2400" dirty="0" smtClean="0"/>
              <a:t>ruGPT3 </a:t>
            </a:r>
            <a:r>
              <a:rPr lang="ru-RU" sz="2400" dirty="0" smtClean="0"/>
              <a:t>по генерации текстов </a:t>
            </a:r>
          </a:p>
          <a:p>
            <a:r>
              <a:rPr lang="ru-RU" sz="2400" dirty="0" smtClean="0"/>
              <a:t>Обучить модель определенной предметной области</a:t>
            </a:r>
          </a:p>
          <a:p>
            <a:r>
              <a:rPr lang="ru-RU" sz="2400" dirty="0" smtClean="0"/>
              <a:t>Сравнить возможности базовой и обученной моделей</a:t>
            </a:r>
          </a:p>
          <a:p>
            <a:r>
              <a:rPr lang="ru-RU" sz="2400" dirty="0" smtClean="0"/>
              <a:t>Оценить применимость </a:t>
            </a:r>
            <a:r>
              <a:rPr lang="en-US" sz="2400" dirty="0" smtClean="0"/>
              <a:t>ruGPT3 </a:t>
            </a:r>
            <a:r>
              <a:rPr lang="ru-RU" sz="2400" dirty="0" smtClean="0"/>
              <a:t>в качестве ядра диалоговой системы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1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1</a:t>
            </a:r>
            <a:r>
              <a:rPr lang="en-US" b="1" dirty="0" smtClean="0"/>
              <a:t>: </a:t>
            </a:r>
            <a:r>
              <a:rPr lang="ru-RU" b="1" dirty="0" smtClean="0"/>
              <a:t>Бизнес-применение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рассчитан на выработку общей методологии использования моделей </a:t>
            </a:r>
            <a:r>
              <a:rPr lang="en-US" sz="2400" dirty="0" smtClean="0"/>
              <a:t>ruGPT3 </a:t>
            </a:r>
            <a:r>
              <a:rPr lang="ru-RU" sz="2400" dirty="0" smtClean="0"/>
              <a:t>в информационных и диалоговых системах (</a:t>
            </a:r>
            <a:r>
              <a:rPr lang="ru-RU" sz="2400" dirty="0" err="1" smtClean="0"/>
              <a:t>чатботы</a:t>
            </a:r>
            <a:r>
              <a:rPr lang="en-US" sz="2400" dirty="0" smtClean="0"/>
              <a:t>,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-центры</a:t>
            </a:r>
            <a:r>
              <a:rPr lang="en-US" sz="2400" dirty="0" smtClean="0"/>
              <a:t>, </a:t>
            </a:r>
            <a:r>
              <a:rPr lang="ru-RU" sz="2400" dirty="0" smtClean="0"/>
              <a:t>служба поддержки и другие)</a:t>
            </a:r>
          </a:p>
          <a:p>
            <a:r>
              <a:rPr lang="ru-RU" sz="2400" dirty="0" smtClean="0"/>
              <a:t>В качестве дополнительной прикладной ценности проекта произведено обучение модели на размеченном для систем </a:t>
            </a:r>
            <a:r>
              <a:rPr lang="en-US" sz="2400" dirty="0" smtClean="0"/>
              <a:t>“</a:t>
            </a:r>
            <a:r>
              <a:rPr lang="ru-RU" sz="2400" dirty="0" smtClean="0"/>
              <a:t>вопрос-ответ</a:t>
            </a:r>
            <a:r>
              <a:rPr lang="en-US" sz="2400" dirty="0" smtClean="0"/>
              <a:t>”</a:t>
            </a:r>
            <a:r>
              <a:rPr lang="ru-RU" sz="2400" dirty="0" smtClean="0"/>
              <a:t> корпусе текстов о </a:t>
            </a:r>
            <a:r>
              <a:rPr lang="ru-RU" sz="2400" dirty="0" err="1" smtClean="0"/>
              <a:t>коронавирусе</a:t>
            </a:r>
            <a:r>
              <a:rPr lang="ru-RU" sz="2400" dirty="0" smtClean="0"/>
              <a:t> (интервью с врачами на </a:t>
            </a:r>
            <a:r>
              <a:rPr lang="en-US" sz="2400" dirty="0" smtClean="0"/>
              <a:t>lenta.ru, </a:t>
            </a:r>
            <a:r>
              <a:rPr lang="ru-RU" sz="2400" dirty="0" smtClean="0"/>
              <a:t>разделы </a:t>
            </a:r>
            <a:r>
              <a:rPr lang="en-US" sz="2400" dirty="0" smtClean="0"/>
              <a:t>FAQ</a:t>
            </a:r>
            <a:r>
              <a:rPr lang="ru-RU" sz="2400" dirty="0" smtClean="0"/>
              <a:t> официального сайта ВОЗ и другие)</a:t>
            </a:r>
          </a:p>
          <a:p>
            <a:r>
              <a:rPr lang="ru-RU" sz="2400" dirty="0" smtClean="0"/>
              <a:t>По итогам тестов до-обученные модели </a:t>
            </a:r>
            <a:r>
              <a:rPr lang="en-US" sz="2400" dirty="0" smtClean="0"/>
              <a:t>ruGPT3 </a:t>
            </a:r>
            <a:r>
              <a:rPr lang="ru-RU" sz="2400" dirty="0" smtClean="0"/>
              <a:t>можно использовать в качестве ядра промышленной диалоговой системы (среди плюсов</a:t>
            </a:r>
            <a:r>
              <a:rPr lang="en-US" sz="2400" dirty="0" smtClean="0"/>
              <a:t>: </a:t>
            </a:r>
            <a:r>
              <a:rPr lang="ru-RU" sz="2400" dirty="0" smtClean="0"/>
              <a:t>широкий спектр знаний</a:t>
            </a:r>
            <a:r>
              <a:rPr lang="en-US" sz="2400" dirty="0" smtClean="0"/>
              <a:t>, </a:t>
            </a:r>
            <a:r>
              <a:rPr lang="ru-RU" sz="2400" dirty="0" smtClean="0"/>
              <a:t>уверенный и прогнозируемый вывод</a:t>
            </a:r>
            <a:r>
              <a:rPr lang="en-US" sz="2400" dirty="0" smtClean="0"/>
              <a:t>, </a:t>
            </a:r>
            <a:r>
              <a:rPr lang="ru-RU" sz="2400" dirty="0" smtClean="0"/>
              <a:t>достоверность и корректность ответов)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68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</a:t>
            </a:r>
            <a:r>
              <a:rPr lang="en-US" b="1" dirty="0" smtClean="0"/>
              <a:t>2: </a:t>
            </a:r>
            <a:r>
              <a:rPr lang="ru-RU" b="1" dirty="0" smtClean="0"/>
              <a:t>Эмоциональное вовлечение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Эмоциональную вовлеченность пользователей должен обеспечить оператор конкретной диалоговой системы</a:t>
            </a:r>
          </a:p>
          <a:p>
            <a:r>
              <a:rPr lang="ru-RU" sz="2400" dirty="0" smtClean="0"/>
              <a:t>Возможности современных систем позволяют на базе ядра проекта обеспечить взаимодействие с пользователями текстом (мессенджеры общего назначения</a:t>
            </a:r>
            <a:r>
              <a:rPr lang="en-US" sz="2400" dirty="0" smtClean="0"/>
              <a:t>, </a:t>
            </a:r>
            <a:r>
              <a:rPr lang="ru-RU" sz="2400" dirty="0" smtClean="0"/>
              <a:t>чаты на конкретных сайтах)</a:t>
            </a:r>
            <a:r>
              <a:rPr lang="en-US" sz="2400" dirty="0" smtClean="0"/>
              <a:t>, </a:t>
            </a:r>
            <a:r>
              <a:rPr lang="ru-RU" sz="2400" dirty="0" smtClean="0"/>
              <a:t>голосом (виртуальные ассистенты Салют</a:t>
            </a:r>
            <a:r>
              <a:rPr lang="en-US" sz="2400" dirty="0" smtClean="0"/>
              <a:t>, </a:t>
            </a:r>
            <a:r>
              <a:rPr lang="ru-RU" sz="2400" dirty="0" smtClean="0"/>
              <a:t>автоматизированные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-центры)</a:t>
            </a:r>
          </a:p>
          <a:p>
            <a:r>
              <a:rPr lang="ru-RU" sz="2400" dirty="0" smtClean="0"/>
              <a:t>Работающее </a:t>
            </a:r>
            <a:r>
              <a:rPr lang="en-US" sz="2400" dirty="0" smtClean="0"/>
              <a:t>MVP </a:t>
            </a:r>
            <a:r>
              <a:rPr lang="ru-RU" sz="2400" dirty="0" smtClean="0"/>
              <a:t>данного проекта может быть </a:t>
            </a:r>
            <a:r>
              <a:rPr lang="ru-RU" sz="2400" dirty="0" err="1" smtClean="0"/>
              <a:t>релизовано</a:t>
            </a:r>
            <a:r>
              <a:rPr lang="ru-RU" sz="2400" dirty="0" smtClean="0"/>
              <a:t> в виде голосового помощника для горячей линии связи по вопросам </a:t>
            </a:r>
            <a:r>
              <a:rPr lang="en-US" sz="2400" dirty="0" smtClean="0"/>
              <a:t>COVID-19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39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Критерий </a:t>
            </a:r>
            <a:r>
              <a:rPr lang="en-US" b="1" dirty="0" smtClean="0"/>
              <a:t>3: </a:t>
            </a:r>
            <a:r>
              <a:rPr lang="ru-RU" b="1" dirty="0" smtClean="0"/>
              <a:t>Инновации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Высокое качество выходных результатов даже на простой модели </a:t>
            </a:r>
            <a:r>
              <a:rPr lang="en-US" sz="2400" dirty="0" smtClean="0"/>
              <a:t>ruGPT3 Medium </a:t>
            </a:r>
            <a:r>
              <a:rPr lang="ru-RU" sz="2400" dirty="0" smtClean="0"/>
              <a:t>и небольшом корпусе текстов позволяет рекомендовать внедрение в </a:t>
            </a:r>
            <a:r>
              <a:rPr lang="ru-RU" sz="2400" dirty="0" err="1" smtClean="0"/>
              <a:t>продакшен</a:t>
            </a:r>
            <a:r>
              <a:rPr lang="ru-RU" sz="2400" dirty="0" smtClean="0"/>
              <a:t>-проекты многих областей</a:t>
            </a:r>
          </a:p>
          <a:p>
            <a:r>
              <a:rPr lang="ru-RU" sz="2400" dirty="0" smtClean="0"/>
              <a:t>Модель знаний </a:t>
            </a:r>
            <a:r>
              <a:rPr lang="en-US" sz="2400" dirty="0" smtClean="0"/>
              <a:t>ruGPT3, </a:t>
            </a:r>
            <a:r>
              <a:rPr lang="ru-RU" sz="2400" dirty="0" smtClean="0"/>
              <a:t>дополненная логикой интерактивного взаимодействия с пользователем и средствами голосового ввода</a:t>
            </a:r>
            <a:r>
              <a:rPr lang="en-US" sz="2400" dirty="0" smtClean="0"/>
              <a:t>/</a:t>
            </a:r>
            <a:r>
              <a:rPr lang="ru-RU" sz="2400" dirty="0" smtClean="0"/>
              <a:t>вывода</a:t>
            </a:r>
            <a:r>
              <a:rPr lang="en-US" sz="2400" dirty="0" smtClean="0"/>
              <a:t>, </a:t>
            </a:r>
            <a:r>
              <a:rPr lang="ru-RU" sz="2400" dirty="0" smtClean="0"/>
              <a:t>способна изменить взаимодействие пользователя с ИТ-системами и отделами поддержки во многих сегментах бизнеса</a:t>
            </a:r>
          </a:p>
          <a:p>
            <a:r>
              <a:rPr lang="ru-RU" sz="2400" dirty="0" smtClean="0"/>
              <a:t>Можно предположить</a:t>
            </a:r>
            <a:r>
              <a:rPr lang="en-US" sz="2400" dirty="0" smtClean="0"/>
              <a:t>, </a:t>
            </a:r>
            <a:r>
              <a:rPr lang="ru-RU" sz="2400" dirty="0" smtClean="0"/>
              <a:t>что дальнейшее развитие моделей </a:t>
            </a:r>
            <a:r>
              <a:rPr lang="en-US" sz="2400" dirty="0" smtClean="0"/>
              <a:t>ruGPT3 (</a:t>
            </a:r>
            <a:r>
              <a:rPr lang="ru-RU" sz="2400" dirty="0" smtClean="0"/>
              <a:t>качественные корпусы для обучения и экспоненциальный рост параметров модели</a:t>
            </a:r>
            <a:r>
              <a:rPr lang="en-US" sz="2400" dirty="0" smtClean="0"/>
              <a:t>)</a:t>
            </a:r>
            <a:r>
              <a:rPr lang="ru-RU" sz="2400" dirty="0" smtClean="0"/>
              <a:t> и методик до-обучения под предметную область смогут заменить людей во многих традиционных сферах взаимодействия </a:t>
            </a:r>
            <a:r>
              <a:rPr lang="en-US" sz="2400" dirty="0" smtClean="0"/>
              <a:t>“</a:t>
            </a:r>
            <a:r>
              <a:rPr lang="ru-RU" sz="2400" dirty="0" smtClean="0"/>
              <a:t>человек-человек</a:t>
            </a:r>
            <a:r>
              <a:rPr lang="en-US" sz="2400" dirty="0" smtClean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5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Наши вопросы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 качестве контрольных точек мы оценивали вывод системы для самых простых и популярных вопросов о </a:t>
            </a:r>
            <a:r>
              <a:rPr lang="ru-RU" b="1" dirty="0" err="1" smtClean="0"/>
              <a:t>коронавирусе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 err="1"/>
              <a:t>коронавирус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Каковы </a:t>
            </a:r>
            <a:r>
              <a:rPr lang="ru-RU" dirty="0"/>
              <a:t>первые симптомы </a:t>
            </a:r>
            <a:r>
              <a:rPr lang="ru-RU" dirty="0" err="1"/>
              <a:t>коронавируса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Что </a:t>
            </a:r>
            <a:r>
              <a:rPr lang="ru-RU" dirty="0"/>
              <a:t>лучше защищает от </a:t>
            </a:r>
            <a:r>
              <a:rPr lang="ru-RU" dirty="0" err="1"/>
              <a:t>коронавируса</a:t>
            </a:r>
            <a:r>
              <a:rPr lang="ru-RU" dirty="0"/>
              <a:t>: маска или респиратор?</a:t>
            </a:r>
          </a:p>
          <a:p>
            <a:r>
              <a:rPr lang="ru-RU" dirty="0" smtClean="0"/>
              <a:t>Какие </a:t>
            </a:r>
            <a:r>
              <a:rPr lang="ru-RU" dirty="0"/>
              <a:t>лекарственные препараты назначают пациентам с </a:t>
            </a:r>
            <a:r>
              <a:rPr lang="ru-RU" dirty="0" err="1"/>
              <a:t>коронавирусом</a:t>
            </a:r>
            <a:r>
              <a:rPr lang="ru-RU" dirty="0" smtClean="0"/>
              <a:t>?</a:t>
            </a:r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370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Наши ожидания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Мы ожидали</a:t>
            </a:r>
            <a:r>
              <a:rPr lang="en-US" b="1" dirty="0" smtClean="0"/>
              <a:t>, </a:t>
            </a:r>
            <a:r>
              <a:rPr lang="ru-RU" b="1" dirty="0" smtClean="0"/>
              <a:t>что корректно обученная модель </a:t>
            </a:r>
            <a:r>
              <a:rPr lang="en-US" b="1" dirty="0" smtClean="0"/>
              <a:t>ruGPT3 </a:t>
            </a:r>
            <a:r>
              <a:rPr lang="ru-RU" b="1" dirty="0" smtClean="0"/>
              <a:t>будет соответствовать критериям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Отвечать на грамотном русском языке</a:t>
            </a:r>
            <a:endParaRPr lang="ru-RU" dirty="0"/>
          </a:p>
          <a:p>
            <a:r>
              <a:rPr lang="ru-RU" dirty="0" smtClean="0"/>
              <a:t>Давать корректные ответы на наши вопросы о </a:t>
            </a:r>
            <a:r>
              <a:rPr lang="ru-RU" dirty="0" err="1" smtClean="0"/>
              <a:t>коронавирусе</a:t>
            </a:r>
            <a:endParaRPr lang="ru-RU" dirty="0"/>
          </a:p>
          <a:p>
            <a:r>
              <a:rPr lang="ru-RU" dirty="0" smtClean="0"/>
              <a:t>Обеспечить определенную степень инвариантности ответов</a:t>
            </a:r>
            <a:endParaRPr lang="ru-RU" dirty="0"/>
          </a:p>
          <a:p>
            <a:r>
              <a:rPr lang="ru-RU" dirty="0" smtClean="0"/>
              <a:t>Генерировать связные тексты вне тематики </a:t>
            </a:r>
            <a:r>
              <a:rPr lang="ru-RU" dirty="0" err="1" smtClean="0"/>
              <a:t>коронавируса</a:t>
            </a:r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25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№1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Даже небольшая </a:t>
            </a:r>
            <a:r>
              <a:rPr lang="en-US" sz="3200" b="1" dirty="0" smtClean="0"/>
              <a:t>Medium </a:t>
            </a:r>
            <a:r>
              <a:rPr lang="ru-RU" sz="3200" b="1" dirty="0" smtClean="0"/>
              <a:t>модель и малый корпус обучающих текстов показали выдающиеся результаты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ru-RU" b="1" dirty="0" smtClean="0"/>
              <a:t>Что </a:t>
            </a:r>
            <a:r>
              <a:rPr lang="ru-RU" b="1" dirty="0"/>
              <a:t>такое </a:t>
            </a:r>
            <a:r>
              <a:rPr lang="ru-RU" b="1" dirty="0" err="1" smtClean="0"/>
              <a:t>коронавирус</a:t>
            </a:r>
            <a:r>
              <a:rPr lang="ru-RU" b="1" dirty="0" smtClean="0"/>
              <a:t>?</a:t>
            </a:r>
            <a:endParaRPr lang="ru-RU" sz="1700" b="1" dirty="0" smtClean="0"/>
          </a:p>
          <a:p>
            <a:pPr marL="0" indent="0">
              <a:buNone/>
            </a:pPr>
            <a:r>
              <a:rPr lang="ru-RU" sz="2000" dirty="0" smtClean="0"/>
              <a:t>Новый </a:t>
            </a:r>
            <a:r>
              <a:rPr lang="ru-RU" sz="2000" dirty="0" err="1"/>
              <a:t>коронавирус</a:t>
            </a:r>
            <a:r>
              <a:rPr lang="ru-RU" sz="2000" dirty="0"/>
              <a:t> – респираторный вирус (возбудитель ОРВИ). Он передается главным образом воздушно-капельным путем в результате вдыхания капель, выделяемых из дыхательных путей больного, например при кашле или чихании, а также капель слюны или выделений из носа. Также он может распространяться, когда больной касается любой загрязненной поверхности. В этом случае заражение происходит при касании рта, носа или глаз грязными руками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064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Ответы </a:t>
            </a:r>
            <a:r>
              <a:rPr lang="en-US" b="1" dirty="0" smtClean="0"/>
              <a:t>ruGPT3</a:t>
            </a:r>
            <a:r>
              <a:rPr lang="ru-RU" b="1" dirty="0" smtClean="0"/>
              <a:t> №2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Каковы </a:t>
            </a:r>
            <a:r>
              <a:rPr lang="ru-RU" sz="3200" b="1" dirty="0"/>
              <a:t>первые симптомы </a:t>
            </a:r>
            <a:r>
              <a:rPr lang="ru-RU" sz="3200" b="1" dirty="0" err="1" smtClean="0"/>
              <a:t>коронавируса</a:t>
            </a:r>
            <a:r>
              <a:rPr lang="ru-RU" sz="3200" b="1" dirty="0" smtClean="0"/>
              <a:t>?</a:t>
            </a:r>
            <a:br>
              <a:rPr lang="ru-RU" sz="32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400" dirty="0" smtClean="0"/>
              <a:t>Основные </a:t>
            </a:r>
            <a:r>
              <a:rPr lang="ru-RU" sz="2400" dirty="0"/>
              <a:t>симптомы </a:t>
            </a:r>
            <a:r>
              <a:rPr lang="ru-RU" sz="2400" dirty="0" err="1"/>
              <a:t>коронавируса</a:t>
            </a:r>
            <a:r>
              <a:rPr lang="ru-RU" sz="2400" dirty="0"/>
              <a:t>: высокая температура тела, кашель (сухой или с небольшим количеством мокроты), затрудненное дыхание, боль в мышцах, быстрая утомляемость, а также нарушение или потеря обоняния и потеря вкуса. Реже проявляются головная боль, тяжесть в грудной клетке, тошнота и рвота. В подавляющем большинстве случаев данные симптомы связаны не с </a:t>
            </a:r>
            <a:r>
              <a:rPr lang="ru-RU" sz="2400" dirty="0" err="1"/>
              <a:t>коронавирусом</a:t>
            </a:r>
            <a:r>
              <a:rPr lang="ru-RU" sz="2400" dirty="0"/>
              <a:t>, а с обычной ОРВИ. Поэтому для постановки диагноза следует обратиться к врачу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4839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535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Обучаем ruGPT3 для встройки в голосового помощника</vt:lpstr>
      <vt:lpstr>Цели проекта</vt:lpstr>
      <vt:lpstr>Критерий 1: Бизнес-применение </vt:lpstr>
      <vt:lpstr>Критерий 2: Эмоциональное вовлечение</vt:lpstr>
      <vt:lpstr>Критерий 3: Инновации</vt:lpstr>
      <vt:lpstr>Наши вопросы</vt:lpstr>
      <vt:lpstr>Наши ожидания</vt:lpstr>
      <vt:lpstr>Ответы ruGPT3 №1</vt:lpstr>
      <vt:lpstr>Ответы ruGPT3 №2</vt:lpstr>
      <vt:lpstr>Ответы ruGPT3 №3</vt:lpstr>
      <vt:lpstr>Ответы ruGPT3 №4</vt:lpstr>
      <vt:lpstr>Ссылки на материалы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Master</dc:creator>
  <cp:lastModifiedBy>Master</cp:lastModifiedBy>
  <cp:revision>11</cp:revision>
  <dcterms:created xsi:type="dcterms:W3CDTF">2020-11-22T18:39:36Z</dcterms:created>
  <dcterms:modified xsi:type="dcterms:W3CDTF">2020-11-22T20:28:29Z</dcterms:modified>
</cp:coreProperties>
</file>