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96" r:id="rId3"/>
    <p:sldId id="291" r:id="rId4"/>
    <p:sldId id="261" r:id="rId5"/>
    <p:sldId id="293" r:id="rId6"/>
    <p:sldId id="265" r:id="rId7"/>
    <p:sldId id="292" r:id="rId8"/>
    <p:sldId id="264" r:id="rId9"/>
    <p:sldId id="294" r:id="rId10"/>
    <p:sldId id="283" r:id="rId11"/>
    <p:sldId id="286" r:id="rId12"/>
    <p:sldId id="285" r:id="rId13"/>
    <p:sldId id="284" r:id="rId14"/>
    <p:sldId id="287" r:id="rId15"/>
    <p:sldId id="262" r:id="rId16"/>
    <p:sldId id="289" r:id="rId17"/>
    <p:sldId id="297" r:id="rId18"/>
    <p:sldId id="298" r:id="rId19"/>
    <p:sldId id="299" r:id="rId20"/>
    <p:sldId id="300" r:id="rId21"/>
    <p:sldId id="28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26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9" autoAdjust="0"/>
    <p:restoredTop sz="94673" autoAdjust="0"/>
  </p:normalViewPr>
  <p:slideViewPr>
    <p:cSldViewPr>
      <p:cViewPr varScale="1">
        <p:scale>
          <a:sx n="83" d="100"/>
          <a:sy n="83" d="100"/>
        </p:scale>
        <p:origin x="-1430" y="-77"/>
      </p:cViewPr>
      <p:guideLst>
        <p:guide orient="horz" pos="2160"/>
        <p:guide pos="2880"/>
      </p:guideLst>
    </p:cSldViewPr>
  </p:slideViewPr>
  <p:outlineViewPr>
    <p:cViewPr>
      <p:scale>
        <a:sx n="33" d="100"/>
        <a:sy n="33" d="100"/>
      </p:scale>
      <p:origin x="322" y="31874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07-Mar-19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07-Mar-19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07-Mar-19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07-Mar-19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07-Mar-19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07-Mar-19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07-Mar-19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07-Mar-19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07-Mar-19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152400"/>
            <a:ext cx="7543800" cy="1371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sng" kern="1200" cap="all" spc="15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SIR </a:t>
            </a:r>
            <a:r>
              <a:rPr kumimoji="0" lang="en-US" sz="3600" b="0" u="sng" kern="1200" cap="all" spc="15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C.R.Reddy</a:t>
            </a:r>
            <a:r>
              <a:rPr kumimoji="0" lang="en-US" sz="3600" b="0" i="0" u="sng" kern="1200" cap="all" spc="15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College of</a:t>
            </a:r>
            <a:r>
              <a:rPr kumimoji="0" lang="en-US" sz="3600" b="0" i="0" u="sng" kern="1200" cap="all" spc="15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a:t>
            </a:r>
            <a:r>
              <a:rPr kumimoji="0" lang="en-US" sz="3600" b="0" i="0" u="sng" kern="1200" cap="all" spc="15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Engineering</a:t>
            </a:r>
            <a:endParaRPr kumimoji="0" lang="en-US" sz="3600" b="0" i="0" u="none" kern="1200" cap="all" spc="15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5" name="Picture 4" descr="CRR.jpg"/>
          <p:cNvPicPr>
            <a:picLocks noChangeAspect="1"/>
          </p:cNvPicPr>
          <p:nvPr/>
        </p:nvPicPr>
        <p:blipFill>
          <a:blip r:embed="rId2"/>
          <a:stretch>
            <a:fillRect/>
          </a:stretch>
        </p:blipFill>
        <p:spPr>
          <a:xfrm>
            <a:off x="228600" y="228600"/>
            <a:ext cx="1166793" cy="1219200"/>
          </a:xfrm>
          <a:prstGeom prst="rect">
            <a:avLst/>
          </a:prstGeom>
        </p:spPr>
      </p:pic>
      <p:sp>
        <p:nvSpPr>
          <p:cNvPr id="6" name="Title 1"/>
          <p:cNvSpPr txBox="1">
            <a:spLocks/>
          </p:cNvSpPr>
          <p:nvPr/>
        </p:nvSpPr>
        <p:spPr>
          <a:xfrm>
            <a:off x="152400" y="1600200"/>
            <a:ext cx="8839200" cy="762000"/>
          </a:xfrm>
          <a:prstGeom prst="rect">
            <a:avLst/>
          </a:prstGeom>
        </p:spPr>
        <p:txBody>
          <a:bodyPr vert="horz" lIns="91440" tIns="45720" rIns="91440" bIns="45720" rtlCol="0" anchor="ctr">
            <a:normAutofit/>
          </a:bodyPr>
          <a:lstStyle/>
          <a:p>
            <a:pPr lvl="0" algn="ctr"/>
            <a:r>
              <a:rPr lang="en-US" sz="2800" b="1" u="sng" dirty="0" smtClean="0">
                <a:latin typeface="Times New Roman" pitchFamily="18" charset="0"/>
                <a:cs typeface="Times New Roman" pitchFamily="18" charset="0"/>
              </a:rPr>
              <a:t>Department of Computer Science and Engineering</a:t>
            </a:r>
            <a:endParaRPr kumimoji="0" lang="en-US" sz="2800" b="1" i="0" u="sng" strike="noStrike" kern="1200" cap="all" spc="200" normalizeH="0" baseline="0" noProof="0" dirty="0">
              <a:ln>
                <a:noFill/>
              </a:ln>
              <a:solidFill>
                <a:schemeClr val="tx1"/>
              </a:solidFill>
              <a:uLnTx/>
              <a:uFillTx/>
              <a:latin typeface="Times New Roman" pitchFamily="18" charset="0"/>
              <a:ea typeface="+mj-ea"/>
              <a:cs typeface="Times New Roman" pitchFamily="18" charset="0"/>
            </a:endParaRPr>
          </a:p>
        </p:txBody>
      </p:sp>
      <p:sp>
        <p:nvSpPr>
          <p:cNvPr id="7" name="Subtitle 2"/>
          <p:cNvSpPr txBox="1">
            <a:spLocks/>
          </p:cNvSpPr>
          <p:nvPr/>
        </p:nvSpPr>
        <p:spPr>
          <a:xfrm>
            <a:off x="152400" y="2362200"/>
            <a:ext cx="8839200" cy="4267200"/>
          </a:xfrm>
          <a:prstGeom prst="rect">
            <a:avLst/>
          </a:prstGeom>
        </p:spPr>
        <p:txBody>
          <a:bodyPr vert="horz" lIns="91440" tIns="45720" rIns="91440" bIns="45720" rtlCol="0">
            <a:normAutofit fontScale="47500" lnSpcReduction="20000"/>
          </a:bodyPr>
          <a:lstStyle/>
          <a:p>
            <a:pPr marL="274320" marR="0" lvl="0" indent="-228600" algn="ctr" defTabSz="914400" rtl="0" eaLnBrk="1" fontAlgn="auto" latinLnBrk="0" hangingPunct="1">
              <a:lnSpc>
                <a:spcPct val="100000"/>
              </a:lnSpc>
              <a:spcBef>
                <a:spcPct val="20000"/>
              </a:spcBef>
              <a:spcAft>
                <a:spcPts val="1800"/>
              </a:spcAft>
              <a:buClr>
                <a:schemeClr val="accent1"/>
              </a:buClr>
              <a:buSzTx/>
              <a:tabLst/>
              <a:defRPr/>
            </a:pPr>
            <a:r>
              <a:rPr kumimoji="0" lang="en-US" sz="4200" b="1" i="0" u="sng" strike="noStrike" kern="1200" cap="none" spc="150" normalizeH="0" baseline="0" noProof="0" dirty="0" err="1" smtClean="0">
                <a:ln>
                  <a:noFill/>
                </a:ln>
                <a:solidFill>
                  <a:schemeClr val="tx1">
                    <a:lumMod val="85000"/>
                    <a:lumOff val="15000"/>
                  </a:schemeClr>
                </a:solidFill>
                <a:effectLst/>
                <a:uLnTx/>
                <a:uFillTx/>
                <a:latin typeface="+mn-lt"/>
                <a:ea typeface="+mn-ea"/>
                <a:cs typeface="+mn-cs"/>
              </a:rPr>
              <a:t>IV</a:t>
            </a:r>
            <a:r>
              <a:rPr kumimoji="0" lang="en-US" sz="4200" b="1" i="0" u="sng" strike="noStrike" kern="1200" cap="none" spc="150" normalizeH="0" baseline="40000" noProof="0" dirty="0" err="1" smtClean="0">
                <a:ln>
                  <a:noFill/>
                </a:ln>
                <a:solidFill>
                  <a:schemeClr val="tx1">
                    <a:lumMod val="85000"/>
                    <a:lumOff val="15000"/>
                  </a:schemeClr>
                </a:solidFill>
                <a:effectLst/>
                <a:uLnTx/>
                <a:uFillTx/>
                <a:latin typeface="+mn-lt"/>
                <a:ea typeface="+mn-ea"/>
                <a:cs typeface="+mn-cs"/>
              </a:rPr>
              <a:t>th</a:t>
            </a:r>
            <a:r>
              <a:rPr kumimoji="0" lang="en-US" sz="4200" b="1" i="0" u="sng" strike="noStrike" kern="1200" cap="none" spc="150" normalizeH="0" baseline="0" noProof="0" dirty="0" smtClean="0">
                <a:ln>
                  <a:noFill/>
                </a:ln>
                <a:solidFill>
                  <a:schemeClr val="tx1">
                    <a:lumMod val="85000"/>
                    <a:lumOff val="15000"/>
                  </a:schemeClr>
                </a:solidFill>
                <a:effectLst/>
                <a:uLnTx/>
                <a:uFillTx/>
                <a:latin typeface="+mn-lt"/>
                <a:ea typeface="+mn-ea"/>
                <a:cs typeface="+mn-cs"/>
              </a:rPr>
              <a:t> Year Project</a:t>
            </a:r>
          </a:p>
          <a:p>
            <a:pPr marL="274320" lvl="0" indent="-228600" algn="ctr">
              <a:spcBef>
                <a:spcPct val="20000"/>
              </a:spcBef>
              <a:buClr>
                <a:schemeClr val="accent1"/>
              </a:buClr>
            </a:pPr>
            <a:r>
              <a:rPr lang="en-US" sz="4200" u="sng" spc="150" dirty="0" smtClean="0">
                <a:solidFill>
                  <a:schemeClr val="tx1">
                    <a:lumMod val="85000"/>
                    <a:lumOff val="15000"/>
                  </a:schemeClr>
                </a:solidFill>
                <a:effectLst>
                  <a:outerShdw blurRad="38100" dist="38100" dir="2700000" algn="tl">
                    <a:srgbClr val="000000">
                      <a:alpha val="43137"/>
                    </a:srgbClr>
                  </a:outerShdw>
                </a:effectLst>
              </a:rPr>
              <a:t>PRIVACY PROTECTION AND INTRUSION AVOIDANCE FOR CLOUDLET</a:t>
            </a:r>
          </a:p>
          <a:p>
            <a:pPr marL="274320" lvl="0" indent="-228600" algn="ctr">
              <a:lnSpc>
                <a:spcPct val="120000"/>
              </a:lnSpc>
              <a:spcBef>
                <a:spcPts val="600"/>
              </a:spcBef>
              <a:buClr>
                <a:schemeClr val="accent1"/>
              </a:buClr>
            </a:pPr>
            <a:r>
              <a:rPr lang="en-US" sz="4200" u="sng" spc="150" dirty="0" smtClean="0">
                <a:solidFill>
                  <a:schemeClr val="tx1">
                    <a:lumMod val="85000"/>
                    <a:lumOff val="15000"/>
                  </a:schemeClr>
                </a:solidFill>
                <a:effectLst>
                  <a:outerShdw blurRad="38100" dist="38100" dir="2700000" algn="tl">
                    <a:srgbClr val="000000">
                      <a:alpha val="43137"/>
                    </a:srgbClr>
                  </a:outerShdw>
                </a:effectLst>
              </a:rPr>
              <a:t>BASED MEDICAL DATA SHARING</a:t>
            </a:r>
          </a:p>
          <a:p>
            <a:pPr marL="274320" lvl="0" indent="-228600" algn="ctr">
              <a:lnSpc>
                <a:spcPct val="120000"/>
              </a:lnSpc>
              <a:spcBef>
                <a:spcPts val="600"/>
              </a:spcBef>
              <a:buClr>
                <a:schemeClr val="accent1"/>
              </a:buClr>
            </a:pPr>
            <a:endParaRPr kumimoji="0" lang="en-US" sz="4200" b="1" i="0" u="sng" strike="noStrike" kern="1200" cap="none" spc="150" normalizeH="0" baseline="0" noProof="0" dirty="0" smtClean="0">
              <a:ln>
                <a:noFill/>
              </a:ln>
              <a:solidFill>
                <a:schemeClr val="tx1">
                  <a:lumMod val="85000"/>
                  <a:lumOff val="15000"/>
                </a:schemeClr>
              </a:solidFill>
              <a:effectLst/>
              <a:uLnTx/>
              <a:uFillTx/>
              <a:latin typeface="+mn-lt"/>
              <a:ea typeface="+mn-ea"/>
              <a:cs typeface="+mn-cs"/>
            </a:endParaRPr>
          </a:p>
          <a:p>
            <a:pPr marL="274320" marR="0" lvl="0" indent="-228600" algn="just" defTabSz="914400" rtl="0" eaLnBrk="1" fontAlgn="auto" latinLnBrk="0" hangingPunct="1">
              <a:lnSpc>
                <a:spcPct val="100000"/>
              </a:lnSpc>
              <a:spcBef>
                <a:spcPct val="20000"/>
              </a:spcBef>
              <a:spcAft>
                <a:spcPts val="600"/>
              </a:spcAft>
              <a:buClr>
                <a:schemeClr val="accent1"/>
              </a:buClr>
              <a:buSzTx/>
              <a:tabLst/>
              <a:defRPr/>
            </a:pPr>
            <a:r>
              <a:rPr kumimoji="0" lang="en-US" sz="2900" b="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a:t>
            </a:r>
            <a:r>
              <a:rPr kumimoji="0" lang="en-US" sz="3200" i="0" u="sng" strike="noStrike" kern="1200" cap="none" spc="150" normalizeH="0" baseline="0" noProof="0" dirty="0" smtClean="0">
                <a:ln>
                  <a:noFill/>
                </a:ln>
                <a:solidFill>
                  <a:schemeClr val="tx1">
                    <a:lumMod val="75000"/>
                    <a:lumOff val="25000"/>
                  </a:schemeClr>
                </a:solidFill>
                <a:effectLst/>
                <a:uLnTx/>
                <a:uFillTx/>
                <a:latin typeface="+mj-lt"/>
                <a:ea typeface="+mn-ea"/>
                <a:cs typeface="+mn-cs"/>
              </a:rPr>
              <a:t>PROJECT GUIDE</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a:t>
            </a:r>
            <a:r>
              <a:rPr kumimoji="0" lang="en-US" sz="3200" i="0" u="sng" strike="noStrike" kern="1200" cap="none" spc="150" normalizeH="0" baseline="0" noProof="0" dirty="0" smtClean="0">
                <a:ln>
                  <a:noFill/>
                </a:ln>
                <a:solidFill>
                  <a:schemeClr val="tx1">
                    <a:lumMod val="75000"/>
                    <a:lumOff val="25000"/>
                  </a:schemeClr>
                </a:solidFill>
                <a:uLnTx/>
                <a:uFillTx/>
                <a:latin typeface="+mj-lt"/>
                <a:ea typeface="+mn-ea"/>
                <a:cs typeface="+mn-cs"/>
              </a:rPr>
              <a:t>PROJECT</a:t>
            </a:r>
            <a:r>
              <a:rPr kumimoji="0" lang="en-US" sz="3200" i="0" u="sng" strike="noStrike" kern="1200" cap="none" spc="150" normalizeH="0" baseline="0" noProof="0" dirty="0" smtClean="0">
                <a:ln>
                  <a:noFill/>
                </a:ln>
                <a:solidFill>
                  <a:schemeClr val="tx1">
                    <a:lumMod val="75000"/>
                    <a:lumOff val="25000"/>
                  </a:schemeClr>
                </a:solidFill>
                <a:effectLst/>
                <a:uLnTx/>
                <a:uFillTx/>
                <a:latin typeface="+mj-lt"/>
                <a:ea typeface="+mn-ea"/>
                <a:cs typeface="+mn-cs"/>
              </a:rPr>
              <a:t> MEMBERS (Batch -1)</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a:t>
            </a:r>
          </a:p>
          <a:p>
            <a:pPr marL="274320" marR="0" lvl="0" indent="-228600" algn="ctr" defTabSz="914400" rtl="0" eaLnBrk="1" fontAlgn="auto" latinLnBrk="0" hangingPunct="1">
              <a:lnSpc>
                <a:spcPct val="100000"/>
              </a:lnSpc>
              <a:spcBef>
                <a:spcPct val="20000"/>
              </a:spcBef>
              <a:spcAft>
                <a:spcPts val="0"/>
              </a:spcAft>
              <a:buClr>
                <a:schemeClr val="accent1"/>
              </a:buClr>
              <a:buSzTx/>
              <a:tabLst/>
              <a:defRPr/>
            </a:pP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Dr A.YESUBABU</a:t>
            </a:r>
            <a:r>
              <a:rPr kumimoji="0" lang="en-US" sz="3200" i="0" u="none" strike="noStrike" kern="1200" cap="none" spc="150" normalizeH="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KIMIDI SIVA RAMA KRISHNA</a:t>
            </a:r>
            <a:r>
              <a:rPr kumimoji="0" lang="en-US" sz="3200" i="0" u="none" strike="noStrike" kern="1200" cap="none" spc="150" normalizeH="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(315177110076)</a:t>
            </a:r>
          </a:p>
          <a:p>
            <a:pPr marL="274320" marR="0" lvl="0" indent="-228600" algn="ctr" defTabSz="914400" rtl="0" eaLnBrk="1" fontAlgn="auto" latinLnBrk="0" hangingPunct="1">
              <a:lnSpc>
                <a:spcPct val="100000"/>
              </a:lnSpc>
              <a:spcBef>
                <a:spcPct val="20000"/>
              </a:spcBef>
              <a:spcAft>
                <a:spcPts val="0"/>
              </a:spcAft>
              <a:buClr>
                <a:schemeClr val="accent1"/>
              </a:buClr>
              <a:buSzTx/>
              <a:tabLst/>
              <a:defRPr/>
            </a:pP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(Head of Department)</a:t>
            </a:r>
            <a:r>
              <a:rPr kumimoji="0" lang="en-US" sz="3200" i="0" u="none" strike="noStrike" kern="1200" cap="none" spc="150" normalizeH="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MODEPALLI RUKMINI</a:t>
            </a:r>
            <a:r>
              <a:rPr kumimoji="0" lang="en-US" sz="3200" i="0" u="none" strike="noStrike" kern="1200" cap="none" spc="150" normalizeH="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(315177110111)</a:t>
            </a:r>
          </a:p>
          <a:p>
            <a:pPr marL="274320" marR="0" lvl="0" indent="-228600" algn="ctr" defTabSz="914400" rtl="0" eaLnBrk="1" fontAlgn="auto" latinLnBrk="0" hangingPunct="1">
              <a:lnSpc>
                <a:spcPct val="100000"/>
              </a:lnSpc>
              <a:spcBef>
                <a:spcPct val="20000"/>
              </a:spcBef>
              <a:spcAft>
                <a:spcPts val="0"/>
              </a:spcAft>
              <a:buClr>
                <a:schemeClr val="accent1"/>
              </a:buClr>
              <a:buSzTx/>
              <a:tabLst/>
              <a:defRPr/>
            </a:pP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KARRI VENKATESH               (315177110074)</a:t>
            </a:r>
          </a:p>
          <a:p>
            <a:pPr marL="274320" marR="0" lvl="0" indent="-228600" algn="ctr" defTabSz="914400" rtl="0" eaLnBrk="1" fontAlgn="auto" latinLnBrk="0" hangingPunct="1">
              <a:lnSpc>
                <a:spcPct val="100000"/>
              </a:lnSpc>
              <a:spcBef>
                <a:spcPct val="20000"/>
              </a:spcBef>
              <a:spcAft>
                <a:spcPts val="0"/>
              </a:spcAft>
              <a:buClr>
                <a:schemeClr val="accent1"/>
              </a:buClr>
              <a:buSzTx/>
              <a:tabLst/>
              <a:defRPr/>
            </a:pP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noProof="0" dirty="0" smtClean="0">
                <a:ln>
                  <a:noFill/>
                </a:ln>
                <a:solidFill>
                  <a:schemeClr val="tx1">
                    <a:lumMod val="75000"/>
                    <a:lumOff val="25000"/>
                  </a:schemeClr>
                </a:solidFill>
                <a:effectLst/>
                <a:uLnTx/>
                <a:uFillTx/>
                <a:latin typeface="+mj-lt"/>
                <a:ea typeface="+mn-ea"/>
                <a:cs typeface="+mn-cs"/>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MANTHENA OMKAR              (315177110094)</a:t>
            </a:r>
          </a:p>
          <a:p>
            <a:pPr marL="274320" marR="0" lvl="0" indent="-228600" algn="ctr" defTabSz="914400" rtl="0" eaLnBrk="1" fontAlgn="auto" latinLnBrk="0" hangingPunct="1">
              <a:lnSpc>
                <a:spcPct val="100000"/>
              </a:lnSpc>
              <a:spcBef>
                <a:spcPct val="20000"/>
              </a:spcBef>
              <a:spcAft>
                <a:spcPts val="0"/>
              </a:spcAft>
              <a:buClr>
                <a:schemeClr val="accent1"/>
              </a:buClr>
              <a:buSzTx/>
              <a:tabLst/>
              <a:defRPr/>
            </a:pPr>
            <a:r>
              <a:rPr lang="en-US" sz="3200" spc="150" dirty="0" smtClean="0">
                <a:solidFill>
                  <a:schemeClr val="tx1">
                    <a:lumMod val="75000"/>
                    <a:lumOff val="25000"/>
                  </a:schemeClr>
                </a:solidFill>
                <a:latin typeface="+mj-lt"/>
              </a:rPr>
              <a:t>                                                           </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KOSARAJU GOWTHAM           (315177110086)</a:t>
            </a:r>
          </a:p>
          <a:p>
            <a:pPr marL="274320" marR="0" lvl="0" indent="-228600" algn="just" defTabSz="914400" rtl="0" eaLnBrk="1" fontAlgn="auto" latinLnBrk="0" hangingPunct="1">
              <a:lnSpc>
                <a:spcPct val="100000"/>
              </a:lnSpc>
              <a:spcBef>
                <a:spcPct val="20000"/>
              </a:spcBef>
              <a:spcAft>
                <a:spcPts val="0"/>
              </a:spcAft>
              <a:buClr>
                <a:schemeClr val="accent1"/>
              </a:buClr>
              <a:buSzTx/>
              <a:tabLst/>
              <a:defRPr/>
            </a:pPr>
            <a:r>
              <a:rPr kumimoji="0" lang="en-US" sz="3200" i="0" strike="noStrike" kern="1200" cap="none" spc="150" normalizeH="0" baseline="0" noProof="0" dirty="0" smtClean="0">
                <a:ln>
                  <a:noFill/>
                </a:ln>
                <a:solidFill>
                  <a:schemeClr val="tx1">
                    <a:lumMod val="75000"/>
                    <a:lumOff val="25000"/>
                  </a:schemeClr>
                </a:solidFill>
                <a:effectLst/>
                <a:uLnTx/>
                <a:uFillTx/>
                <a:latin typeface="+mj-lt"/>
                <a:ea typeface="+mn-ea"/>
                <a:cs typeface="+mn-cs"/>
              </a:rPr>
              <a:t>	</a:t>
            </a:r>
            <a:r>
              <a:rPr kumimoji="0" lang="en-US" sz="3200" i="0" u="sng" strike="noStrike" kern="1200" cap="none" spc="150" normalizeH="0" baseline="0" noProof="0" dirty="0" smtClean="0">
                <a:ln>
                  <a:noFill/>
                </a:ln>
                <a:solidFill>
                  <a:schemeClr val="tx1">
                    <a:lumMod val="75000"/>
                    <a:lumOff val="25000"/>
                  </a:schemeClr>
                </a:solidFill>
                <a:effectLst/>
                <a:uLnTx/>
                <a:uFillTx/>
                <a:latin typeface="+mj-lt"/>
                <a:ea typeface="+mn-ea"/>
                <a:cs typeface="+mn-cs"/>
              </a:rPr>
              <a:t>PROJECT CO-ORDINATOR</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a:t>
            </a:r>
          </a:p>
          <a:p>
            <a:pPr marL="274320" marR="0" lvl="0" indent="-228600" algn="just" defTabSz="914400" rtl="0" eaLnBrk="1" fontAlgn="auto" latinLnBrk="0" hangingPunct="1">
              <a:lnSpc>
                <a:spcPct val="170000"/>
              </a:lnSpc>
              <a:spcBef>
                <a:spcPct val="20000"/>
              </a:spcBef>
              <a:spcAft>
                <a:spcPts val="0"/>
              </a:spcAft>
              <a:buClr>
                <a:schemeClr val="accent1"/>
              </a:buClr>
              <a:buSzTx/>
              <a:tabLst/>
              <a:defRPr/>
            </a:pPr>
            <a:r>
              <a:rPr kumimoji="0" lang="en-US" sz="3200" i="0" u="none" strike="noStrike" kern="1200" cap="none" spc="150" normalizeH="0" baseline="0" noProof="0" dirty="0" smtClean="0">
                <a:ln>
                  <a:noFill/>
                </a:ln>
                <a:solidFill>
                  <a:schemeClr val="tx1">
                    <a:lumMod val="75000"/>
                    <a:lumOff val="25000"/>
                  </a:schemeClr>
                </a:solidFill>
                <a:effectLst/>
                <a:uLnTx/>
                <a:uFillTx/>
                <a:latin typeface="+mj-lt"/>
                <a:ea typeface="+mn-ea"/>
                <a:cs typeface="+mn-cs"/>
              </a:rPr>
              <a:t>         Dr G.NIRMALA</a:t>
            </a:r>
            <a:r>
              <a:rPr kumimoji="0" lang="en-US" sz="3200" i="0" u="none" strike="noStrike" kern="1200" cap="none" spc="150" normalizeH="0" baseline="0" noProof="0" dirty="0" smtClean="0">
                <a:ln>
                  <a:noFill/>
                </a:ln>
                <a:solidFill>
                  <a:schemeClr val="tx1">
                    <a:lumMod val="75000"/>
                    <a:lumOff val="25000"/>
                  </a:schemeClr>
                </a:solidFill>
                <a:effectLst/>
                <a:uLnTx/>
                <a:uFillTx/>
                <a:latin typeface="+mn-lt"/>
                <a:ea typeface="+mn-ea"/>
                <a:cs typeface="+mn-cs"/>
              </a:rPr>
              <a:t>       </a:t>
            </a:r>
            <a:r>
              <a:rPr kumimoji="0" lang="en-US" sz="2000" b="0" i="0" u="none" strike="noStrike" kern="1200" cap="none" spc="150" normalizeH="0" baseline="0" noProof="0" dirty="0" smtClean="0">
                <a:ln>
                  <a:noFill/>
                </a:ln>
                <a:solidFill>
                  <a:schemeClr val="tx1">
                    <a:lumMod val="75000"/>
                    <a:lumOff val="25000"/>
                  </a:schemeClr>
                </a:solidFill>
                <a:effectLst/>
                <a:uLnTx/>
                <a:uFillTx/>
                <a:latin typeface="+mn-lt"/>
                <a:ea typeface="+mn-ea"/>
                <a:cs typeface="+mn-cs"/>
              </a:rPr>
              <a:t>	</a:t>
            </a:r>
            <a:r>
              <a:rPr kumimoji="0" lang="en-US" sz="2000" b="0" i="0" u="none" strike="noStrike" kern="1200" cap="none" spc="150" normalizeH="0" baseline="0" noProof="0" dirty="0" smtClean="0">
                <a:ln>
                  <a:noFill/>
                </a:ln>
                <a:solidFill>
                  <a:schemeClr val="tx2"/>
                </a:solidFill>
                <a:effectLst/>
                <a:uLnTx/>
                <a:uFillTx/>
                <a:latin typeface="+mn-lt"/>
                <a:ea typeface="+mn-ea"/>
                <a:cs typeface="+mn-cs"/>
              </a:rPr>
              <a:t>			</a:t>
            </a:r>
          </a:p>
        </p:txBody>
      </p:sp>
    </p:spTree>
    <p:extLst>
      <p:ext uri="{BB962C8B-B14F-4D97-AF65-F5344CB8AC3E}">
        <p14:creationId xmlns:p14="http://schemas.microsoft.com/office/powerpoint/2010/main" xmlns="" val="206445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Patient Module</a:t>
            </a:r>
          </a:p>
          <a:p>
            <a:pPr algn="just">
              <a:lnSpc>
                <a:spcPct val="150000"/>
              </a:lnSpc>
            </a:pPr>
            <a:r>
              <a:rPr lang="en-US" sz="1400" dirty="0">
                <a:solidFill>
                  <a:schemeClr val="tx1"/>
                </a:solidFill>
                <a:latin typeface="Times New Roman" pitchFamily="18" charset="0"/>
                <a:cs typeface="Times New Roman" pitchFamily="18" charset="0"/>
              </a:rPr>
              <a:t>Doctor Module</a:t>
            </a:r>
            <a:endParaRPr lang="en-US" sz="1400" dirty="0" smtClean="0">
              <a:solidFill>
                <a:schemeClr val="tx1"/>
              </a:solidFill>
              <a:latin typeface="Times New Roman" pitchFamily="18" charset="0"/>
              <a:cs typeface="Times New Roman" pitchFamily="18" charset="0"/>
            </a:endParaRPr>
          </a:p>
          <a:p>
            <a:pPr algn="just">
              <a:lnSpc>
                <a:spcPct val="150000"/>
              </a:lnSpc>
            </a:pPr>
            <a:r>
              <a:rPr lang="en-US" sz="1400" dirty="0">
                <a:solidFill>
                  <a:schemeClr val="tx1"/>
                </a:solidFill>
                <a:latin typeface="Times New Roman" pitchFamily="18" charset="0"/>
                <a:cs typeface="Times New Roman" pitchFamily="18" charset="0"/>
              </a:rPr>
              <a:t>Cloud Module</a:t>
            </a:r>
            <a:endParaRPr lang="en-US" sz="1400" dirty="0" smtClean="0">
              <a:solidFill>
                <a:schemeClr val="tx1"/>
              </a:solidFill>
              <a:latin typeface="Times New Roman" pitchFamily="18" charset="0"/>
              <a:cs typeface="Times New Roman" pitchFamily="18" charset="0"/>
            </a:endParaRPr>
          </a:p>
          <a:p>
            <a:pPr algn="just">
              <a:lnSpc>
                <a:spcPct val="150000"/>
              </a:lnSpc>
            </a:pPr>
            <a:r>
              <a:rPr lang="en-US" sz="1400" dirty="0">
                <a:solidFill>
                  <a:schemeClr val="tx1"/>
                </a:solidFill>
                <a:latin typeface="Times New Roman" pitchFamily="18" charset="0"/>
                <a:cs typeface="Times New Roman" pitchFamily="18" charset="0"/>
              </a:rPr>
              <a:t>Detection Module</a:t>
            </a:r>
          </a:p>
        </p:txBody>
      </p:sp>
      <p:sp>
        <p:nvSpPr>
          <p:cNvPr id="2" name="Title 1"/>
          <p:cNvSpPr>
            <a:spLocks noGrp="1"/>
          </p:cNvSpPr>
          <p:nvPr>
            <p:ph type="title"/>
          </p:nvPr>
        </p:nvSpPr>
        <p:spPr/>
        <p:txBody>
          <a:bodyPr/>
          <a:lstStyle/>
          <a:p>
            <a:r>
              <a:rPr lang="en-US" dirty="0" smtClean="0"/>
              <a:t>Modules</a:t>
            </a:r>
            <a:endParaRPr lang="en-US" dirty="0"/>
          </a:p>
        </p:txBody>
      </p:sp>
    </p:spTree>
    <p:extLst>
      <p:ext uri="{BB962C8B-B14F-4D97-AF65-F5344CB8AC3E}">
        <p14:creationId xmlns:p14="http://schemas.microsoft.com/office/powerpoint/2010/main" xmlns="" val="1673873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Register</a:t>
            </a:r>
          </a:p>
          <a:p>
            <a:pPr algn="just">
              <a:lnSpc>
                <a:spcPct val="150000"/>
              </a:lnSpc>
            </a:pPr>
            <a:r>
              <a:rPr lang="en-US" sz="1400" dirty="0" smtClean="0">
                <a:solidFill>
                  <a:schemeClr val="tx1"/>
                </a:solidFill>
                <a:latin typeface="Times New Roman" pitchFamily="18" charset="0"/>
                <a:cs typeface="Times New Roman" pitchFamily="18" charset="0"/>
              </a:rPr>
              <a:t>He will login</a:t>
            </a:r>
          </a:p>
          <a:p>
            <a:pPr algn="just">
              <a:lnSpc>
                <a:spcPct val="150000"/>
              </a:lnSpc>
            </a:pPr>
            <a:r>
              <a:rPr lang="en-US" sz="1400" dirty="0" smtClean="0">
                <a:solidFill>
                  <a:schemeClr val="tx1"/>
                </a:solidFill>
                <a:latin typeface="Times New Roman" pitchFamily="18" charset="0"/>
                <a:cs typeface="Times New Roman" pitchFamily="18" charset="0"/>
              </a:rPr>
              <a:t>Post his problem</a:t>
            </a:r>
          </a:p>
          <a:p>
            <a:pPr algn="just">
              <a:lnSpc>
                <a:spcPct val="150000"/>
              </a:lnSpc>
            </a:pPr>
            <a:r>
              <a:rPr lang="en-US" sz="1400" dirty="0" smtClean="0">
                <a:solidFill>
                  <a:schemeClr val="tx1"/>
                </a:solidFill>
                <a:latin typeface="Times New Roman" pitchFamily="18" charset="0"/>
                <a:cs typeface="Times New Roman" pitchFamily="18" charset="0"/>
              </a:rPr>
              <a:t>View Solutions</a:t>
            </a:r>
          </a:p>
          <a:p>
            <a:pPr algn="just">
              <a:lnSpc>
                <a:spcPct val="150000"/>
              </a:lnSpc>
            </a:pPr>
            <a:endParaRPr lang="en-US" sz="1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Patient</a:t>
            </a:r>
            <a:endParaRPr lang="en-US" dirty="0"/>
          </a:p>
        </p:txBody>
      </p:sp>
    </p:spTree>
    <p:extLst>
      <p:ext uri="{BB962C8B-B14F-4D97-AF65-F5344CB8AC3E}">
        <p14:creationId xmlns:p14="http://schemas.microsoft.com/office/powerpoint/2010/main" xmlns="" val="2701531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Login</a:t>
            </a:r>
          </a:p>
          <a:p>
            <a:pPr algn="just">
              <a:lnSpc>
                <a:spcPct val="150000"/>
              </a:lnSpc>
            </a:pPr>
            <a:r>
              <a:rPr lang="en-US" sz="1400" dirty="0" smtClean="0">
                <a:solidFill>
                  <a:schemeClr val="tx1"/>
                </a:solidFill>
                <a:latin typeface="Times New Roman" pitchFamily="18" charset="0"/>
                <a:cs typeface="Times New Roman" pitchFamily="18" charset="0"/>
              </a:rPr>
              <a:t>See the list of patients</a:t>
            </a:r>
          </a:p>
          <a:p>
            <a:pPr algn="just">
              <a:lnSpc>
                <a:spcPct val="150000"/>
              </a:lnSpc>
            </a:pPr>
            <a:r>
              <a:rPr lang="en-US" sz="1400" dirty="0" smtClean="0">
                <a:solidFill>
                  <a:schemeClr val="tx1"/>
                </a:solidFill>
                <a:latin typeface="Times New Roman" pitchFamily="18" charset="0"/>
                <a:cs typeface="Times New Roman" pitchFamily="18" charset="0"/>
              </a:rPr>
              <a:t>See the problems</a:t>
            </a:r>
          </a:p>
          <a:p>
            <a:pPr algn="just">
              <a:lnSpc>
                <a:spcPct val="150000"/>
              </a:lnSpc>
            </a:pPr>
            <a:r>
              <a:rPr lang="en-US" sz="1400" dirty="0" smtClean="0">
                <a:solidFill>
                  <a:schemeClr val="tx1"/>
                </a:solidFill>
                <a:latin typeface="Times New Roman" pitchFamily="18" charset="0"/>
                <a:cs typeface="Times New Roman" pitchFamily="18" charset="0"/>
              </a:rPr>
              <a:t>Provide the solutions</a:t>
            </a:r>
          </a:p>
          <a:p>
            <a:pPr marL="0" indent="0" algn="just">
              <a:lnSpc>
                <a:spcPct val="150000"/>
              </a:lnSpc>
              <a:buNone/>
            </a:pPr>
            <a:endParaRPr lang="en-US" sz="1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Doctor</a:t>
            </a:r>
            <a:endParaRPr lang="en-US" dirty="0"/>
          </a:p>
        </p:txBody>
      </p:sp>
    </p:spTree>
    <p:extLst>
      <p:ext uri="{BB962C8B-B14F-4D97-AF65-F5344CB8AC3E}">
        <p14:creationId xmlns:p14="http://schemas.microsoft.com/office/powerpoint/2010/main" xmlns="" val="4087230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Login</a:t>
            </a:r>
          </a:p>
          <a:p>
            <a:pPr algn="just">
              <a:lnSpc>
                <a:spcPct val="150000"/>
              </a:lnSpc>
            </a:pPr>
            <a:r>
              <a:rPr lang="en-US" sz="1400" dirty="0" smtClean="0">
                <a:solidFill>
                  <a:schemeClr val="tx1"/>
                </a:solidFill>
                <a:latin typeface="Times New Roman" pitchFamily="18" charset="0"/>
                <a:cs typeface="Times New Roman" pitchFamily="18" charset="0"/>
              </a:rPr>
              <a:t>Adding Doctor</a:t>
            </a:r>
          </a:p>
          <a:p>
            <a:pPr algn="just">
              <a:lnSpc>
                <a:spcPct val="150000"/>
              </a:lnSpc>
            </a:pPr>
            <a:r>
              <a:rPr lang="en-US" sz="1400" dirty="0" smtClean="0">
                <a:solidFill>
                  <a:schemeClr val="tx1"/>
                </a:solidFill>
                <a:latin typeface="Times New Roman" pitchFamily="18" charset="0"/>
                <a:cs typeface="Times New Roman" pitchFamily="18" charset="0"/>
              </a:rPr>
              <a:t>View All Patients</a:t>
            </a:r>
          </a:p>
          <a:p>
            <a:pPr algn="just">
              <a:lnSpc>
                <a:spcPct val="150000"/>
              </a:lnSpc>
            </a:pPr>
            <a:r>
              <a:rPr lang="en-US" sz="1400" dirty="0" smtClean="0">
                <a:solidFill>
                  <a:schemeClr val="tx1"/>
                </a:solidFill>
                <a:latin typeface="Times New Roman" pitchFamily="18" charset="0"/>
                <a:cs typeface="Times New Roman" pitchFamily="18" charset="0"/>
              </a:rPr>
              <a:t>View all Problems</a:t>
            </a:r>
          </a:p>
          <a:p>
            <a:pPr algn="just">
              <a:lnSpc>
                <a:spcPct val="150000"/>
              </a:lnSpc>
            </a:pPr>
            <a:r>
              <a:rPr lang="en-US" sz="1400" dirty="0" smtClean="0">
                <a:solidFill>
                  <a:schemeClr val="tx1"/>
                </a:solidFill>
                <a:latin typeface="Times New Roman" pitchFamily="18" charset="0"/>
                <a:cs typeface="Times New Roman" pitchFamily="18" charset="0"/>
              </a:rPr>
              <a:t>Assign the problem to the doctor</a:t>
            </a:r>
            <a:endParaRPr lang="en-US" sz="1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Cloud</a:t>
            </a:r>
            <a:endParaRPr lang="en-US" dirty="0"/>
          </a:p>
        </p:txBody>
      </p:sp>
    </p:spTree>
    <p:extLst>
      <p:ext uri="{BB962C8B-B14F-4D97-AF65-F5344CB8AC3E}">
        <p14:creationId xmlns:p14="http://schemas.microsoft.com/office/powerpoint/2010/main" xmlns="" val="561574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Filter Algorith</a:t>
            </a:r>
            <a:r>
              <a:rPr lang="en-US" sz="1400" dirty="0">
                <a:solidFill>
                  <a:schemeClr val="tx1"/>
                </a:solidFill>
                <a:latin typeface="Times New Roman" pitchFamily="18" charset="0"/>
                <a:cs typeface="Times New Roman" pitchFamily="18" charset="0"/>
              </a:rPr>
              <a:t>m</a:t>
            </a:r>
            <a:endParaRPr lang="en-US" sz="1400" dirty="0" smtClean="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AES Algorithm</a:t>
            </a:r>
          </a:p>
          <a:p>
            <a:pPr algn="just">
              <a:lnSpc>
                <a:spcPct val="150000"/>
              </a:lnSpc>
            </a:pPr>
            <a:r>
              <a:rPr lang="en-US" sz="1400" dirty="0" smtClean="0">
                <a:solidFill>
                  <a:schemeClr val="tx1"/>
                </a:solidFill>
                <a:latin typeface="Times New Roman" pitchFamily="18" charset="0"/>
                <a:cs typeface="Times New Roman" pitchFamily="18" charset="0"/>
              </a:rPr>
              <a:t>Mail Notification</a:t>
            </a:r>
            <a:endParaRPr lang="en-US" sz="1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Detection</a:t>
            </a:r>
            <a:endParaRPr lang="en-US" dirty="0"/>
          </a:p>
        </p:txBody>
      </p:sp>
    </p:spTree>
    <p:extLst>
      <p:ext uri="{BB962C8B-B14F-4D97-AF65-F5344CB8AC3E}">
        <p14:creationId xmlns:p14="http://schemas.microsoft.com/office/powerpoint/2010/main" xmlns="" val="3780292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1981200"/>
            <a:ext cx="8053264" cy="4377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304800" y="304800"/>
            <a:ext cx="8381260" cy="1054394"/>
          </a:xfrm>
        </p:spPr>
        <p:txBody>
          <a:bodyPr/>
          <a:lstStyle/>
          <a:p>
            <a:r>
              <a:rPr lang="en-US" dirty="0" smtClean="0"/>
              <a:t>Architecture</a:t>
            </a:r>
            <a:endParaRPr lang="en-US" dirty="0"/>
          </a:p>
        </p:txBody>
      </p:sp>
    </p:spTree>
    <p:extLst>
      <p:ext uri="{BB962C8B-B14F-4D97-AF65-F5344CB8AC3E}">
        <p14:creationId xmlns:p14="http://schemas.microsoft.com/office/powerpoint/2010/main" xmlns="" val="259000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5800" y="2057400"/>
            <a:ext cx="7543800" cy="4149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Context Diagram</a:t>
            </a:r>
            <a:endParaRPr lang="en-US" dirty="0"/>
          </a:p>
        </p:txBody>
      </p:sp>
    </p:spTree>
    <p:extLst>
      <p:ext uri="{BB962C8B-B14F-4D97-AF65-F5344CB8AC3E}">
        <p14:creationId xmlns:p14="http://schemas.microsoft.com/office/powerpoint/2010/main" xmlns="" val="4131573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719262"/>
            <a:ext cx="84582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8323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719262"/>
            <a:ext cx="84582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99927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795463"/>
            <a:ext cx="8534399" cy="4757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7808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610600" cy="4419599"/>
          </a:xfrm>
        </p:spPr>
        <p:txBody>
          <a:bodyPr>
            <a:normAutofit/>
          </a:bodyPr>
          <a:lstStyle/>
          <a:p>
            <a:pPr algn="just">
              <a:lnSpc>
                <a:spcPct val="150000"/>
              </a:lnSpc>
            </a:pPr>
            <a:r>
              <a:rPr lang="en-US" sz="1400" dirty="0">
                <a:solidFill>
                  <a:schemeClr val="tx1"/>
                </a:solidFill>
                <a:latin typeface="Times New Roman" pitchFamily="18" charset="0"/>
                <a:cs typeface="Times New Roman" pitchFamily="18" charset="0"/>
              </a:rPr>
              <a:t>As more and more healthcare organizations adopt electronic health records (EHRs), the case for cloud data storage becomes compelling for deploying EHR systems: not only is it inexpensive but it also provides the flexible, wide-area mobile access increasingly needed in the modern world. </a:t>
            </a:r>
            <a:endParaRPr lang="en-US" sz="1400" dirty="0" smtClean="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However</a:t>
            </a:r>
            <a:r>
              <a:rPr lang="en-US" sz="1400" dirty="0">
                <a:solidFill>
                  <a:schemeClr val="tx1"/>
                </a:solidFill>
                <a:latin typeface="Times New Roman" pitchFamily="18" charset="0"/>
                <a:cs typeface="Times New Roman" pitchFamily="18" charset="0"/>
              </a:rPr>
              <a:t>, before cloud-based EHR systems can become a reality, issues of data security, patient privacy, and overall performance must be addressed. </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xmlns="" val="3997029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808436"/>
            <a:ext cx="8534400" cy="4744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78539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736176" y="1905000"/>
            <a:ext cx="7671649"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Welcome Screen</a:t>
            </a:r>
            <a:endParaRPr lang="en-US" dirty="0"/>
          </a:p>
        </p:txBody>
      </p:sp>
    </p:spTree>
    <p:extLst>
      <p:ext uri="{BB962C8B-B14F-4D97-AF65-F5344CB8AC3E}">
        <p14:creationId xmlns:p14="http://schemas.microsoft.com/office/powerpoint/2010/main" xmlns="" val="762882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a:t>
            </a:r>
            <a:endParaRPr lang="en-US" dirty="0"/>
          </a:p>
        </p:txBody>
      </p:sp>
      <p:pic>
        <p:nvPicPr>
          <p:cNvPr id="5" name="Content Placeholder 4"/>
          <p:cNvPicPr>
            <a:picLocks noGrp="1"/>
          </p:cNvPicPr>
          <p:nvPr>
            <p:ph idx="1"/>
          </p:nvPr>
        </p:nvPicPr>
        <p:blipFill>
          <a:blip r:embed="rId2"/>
          <a:srcRect l="15564" t="9714" r="15398" b="22653"/>
          <a:stretch>
            <a:fillRect/>
          </a:stretch>
        </p:blipFill>
        <p:spPr>
          <a:xfrm>
            <a:off x="857250" y="1981200"/>
            <a:ext cx="7429500" cy="4114800"/>
          </a:xfrm>
          <a:prstGeom prst="rect">
            <a:avLst/>
          </a:prstGeom>
        </p:spPr>
      </p:pic>
    </p:spTree>
    <p:extLst>
      <p:ext uri="{BB962C8B-B14F-4D97-AF65-F5344CB8AC3E}">
        <p14:creationId xmlns:p14="http://schemas.microsoft.com/office/powerpoint/2010/main" xmlns="" val="1961588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p:cNvPicPr>
          <p:nvPr>
            <p:ph idx="1"/>
          </p:nvPr>
        </p:nvPicPr>
        <p:blipFill>
          <a:blip r:embed="rId2"/>
          <a:srcRect l="14502" t="9230" r="15398" b="23849"/>
          <a:stretch>
            <a:fillRect/>
          </a:stretch>
        </p:blipFill>
        <p:spPr>
          <a:xfrm>
            <a:off x="800100" y="1981200"/>
            <a:ext cx="7543800" cy="4114800"/>
          </a:xfrm>
          <a:prstGeom prst="rect">
            <a:avLst/>
          </a:prstGeom>
        </p:spPr>
      </p:pic>
    </p:spTree>
    <p:extLst>
      <p:ext uri="{BB962C8B-B14F-4D97-AF65-F5344CB8AC3E}">
        <p14:creationId xmlns:p14="http://schemas.microsoft.com/office/powerpoint/2010/main" xmlns="" val="2944377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p:cNvPicPr>
          <p:nvPr>
            <p:ph idx="1"/>
          </p:nvPr>
        </p:nvPicPr>
        <p:blipFill>
          <a:blip r:embed="rId2"/>
          <a:srcRect l="15732" t="9230" r="15398" b="23849"/>
          <a:stretch>
            <a:fillRect/>
          </a:stretch>
        </p:blipFill>
        <p:spPr>
          <a:xfrm>
            <a:off x="762000" y="2057400"/>
            <a:ext cx="7543800" cy="4114800"/>
          </a:xfrm>
          <a:prstGeom prst="rect">
            <a:avLst/>
          </a:prstGeom>
        </p:spPr>
      </p:pic>
    </p:spTree>
    <p:extLst>
      <p:ext uri="{BB962C8B-B14F-4D97-AF65-F5344CB8AC3E}">
        <p14:creationId xmlns:p14="http://schemas.microsoft.com/office/powerpoint/2010/main" xmlns="" val="1724135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1471475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899687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1690877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129332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22852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800" cy="4407408"/>
          </a:xfrm>
        </p:spPr>
        <p:txBody>
          <a:bodyPr>
            <a:normAutofit/>
          </a:bodyPr>
          <a:lstStyle/>
          <a:p>
            <a:pPr algn="just">
              <a:lnSpc>
                <a:spcPct val="135000"/>
              </a:lnSpc>
              <a:buNone/>
            </a:pPr>
            <a:r>
              <a:rPr lang="en-US" sz="1400" dirty="0" smtClean="0">
                <a:solidFill>
                  <a:schemeClr val="tx1"/>
                </a:solidFill>
                <a:latin typeface="Times New Roman" pitchFamily="18" charset="0"/>
                <a:cs typeface="Times New Roman" pitchFamily="18" charset="0"/>
              </a:rPr>
              <a:t>   With the popularity of wearable devices, along with the development of clouds and cloudlet technology, there has been increasing need to provide better medical care. The processing chain of medical data mainly includes data collection, data storage and data sharing, etc. Traditional healthcare system often requires the delivery of medical data to the cloud, which involves users’ sensitive information and causes communication energy consumption. Practically, medical data sharing is a critical and challenging issue. Thus we build up a novel healthcare system by utilizing the flexibility of cloudlet. The functions of cloudlet include privacy protection, data sharing and intrusion detection.</a:t>
            </a:r>
          </a:p>
        </p:txBody>
      </p:sp>
      <p:sp>
        <p:nvSpPr>
          <p:cNvPr id="3" name="Title 2"/>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xmlns="" val="4200258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3728986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205391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809321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3302855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1023196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63675" y="2270065"/>
            <a:ext cx="6196013" cy="3302121"/>
          </a:xfrm>
          <a:prstGeom prst="rect">
            <a:avLst/>
          </a:prstGeom>
        </p:spPr>
      </p:pic>
    </p:spTree>
    <p:extLst>
      <p:ext uri="{BB962C8B-B14F-4D97-AF65-F5344CB8AC3E}">
        <p14:creationId xmlns:p14="http://schemas.microsoft.com/office/powerpoint/2010/main" xmlns="" val="762882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63675" y="3015651"/>
            <a:ext cx="6196013" cy="1810948"/>
          </a:xfrm>
          <a:prstGeom prst="rect">
            <a:avLst/>
          </a:prstGeom>
          <a:noFill/>
          <a:ln>
            <a:noFill/>
          </a:ln>
        </p:spPr>
      </p:pic>
    </p:spTree>
    <p:extLst>
      <p:ext uri="{BB962C8B-B14F-4D97-AF65-F5344CB8AC3E}">
        <p14:creationId xmlns:p14="http://schemas.microsoft.com/office/powerpoint/2010/main" xmlns="" val="1106636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362200" y="2971800"/>
            <a:ext cx="4038600" cy="1447800"/>
          </a:xfrm>
        </p:spPr>
        <p:txBody>
          <a:bodyPr>
            <a:normAutofit/>
          </a:bodyPr>
          <a:lstStyle/>
          <a:p>
            <a:pPr algn="ctr">
              <a:buNone/>
            </a:pPr>
            <a:r>
              <a:rPr lang="en-US" sz="4800" dirty="0" smtClean="0"/>
              <a:t>THANK YOU</a:t>
            </a:r>
            <a:endParaRPr lang="en-US" sz="4800" dirty="0"/>
          </a:p>
        </p:txBody>
      </p:sp>
    </p:spTree>
    <p:extLst>
      <p:ext uri="{BB962C8B-B14F-4D97-AF65-F5344CB8AC3E}">
        <p14:creationId xmlns:p14="http://schemas.microsoft.com/office/powerpoint/2010/main" xmlns="" val="1895317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610600" cy="4800600"/>
          </a:xfrm>
        </p:spPr>
        <p:txBody>
          <a:bodyPr>
            <a:normAutofit/>
          </a:bodyPr>
          <a:lstStyle/>
          <a:p>
            <a:pPr algn="just">
              <a:lnSpc>
                <a:spcPct val="135000"/>
              </a:lnSpc>
            </a:pPr>
            <a:r>
              <a:rPr lang="en-US" sz="1400" dirty="0" smtClean="0">
                <a:solidFill>
                  <a:schemeClr val="tx1"/>
                </a:solidFill>
                <a:latin typeface="Times New Roman" pitchFamily="18" charset="0"/>
                <a:cs typeface="Times New Roman" pitchFamily="18" charset="0"/>
              </a:rPr>
              <a:t>As there is tremendous advancement </a:t>
            </a:r>
            <a:r>
              <a:rPr lang="en-US" sz="1400" dirty="0">
                <a:solidFill>
                  <a:schemeClr val="tx1"/>
                </a:solidFill>
                <a:latin typeface="Times New Roman" pitchFamily="18" charset="0"/>
                <a:cs typeface="Times New Roman" pitchFamily="18" charset="0"/>
              </a:rPr>
              <a:t>of clouds and cloudlet innovation, </a:t>
            </a:r>
            <a:r>
              <a:rPr lang="en-US" sz="1400" dirty="0" smtClean="0">
                <a:solidFill>
                  <a:schemeClr val="tx1"/>
                </a:solidFill>
                <a:latin typeface="Times New Roman" pitchFamily="18" charset="0"/>
                <a:cs typeface="Times New Roman" pitchFamily="18" charset="0"/>
              </a:rPr>
              <a:t>there has </a:t>
            </a:r>
            <a:r>
              <a:rPr lang="en-US" sz="1400" dirty="0">
                <a:solidFill>
                  <a:schemeClr val="tx1"/>
                </a:solidFill>
                <a:latin typeface="Times New Roman" pitchFamily="18" charset="0"/>
                <a:cs typeface="Times New Roman" pitchFamily="18" charset="0"/>
              </a:rPr>
              <a:t>been expanding need to give better medical care.</a:t>
            </a:r>
            <a:endParaRPr lang="en-US" sz="1400" dirty="0" smtClean="0">
              <a:solidFill>
                <a:schemeClr val="tx1"/>
              </a:solidFill>
              <a:latin typeface="Times New Roman" pitchFamily="18" charset="0"/>
              <a:cs typeface="Times New Roman" pitchFamily="18" charset="0"/>
            </a:endParaRPr>
          </a:p>
          <a:p>
            <a:pPr algn="just">
              <a:lnSpc>
                <a:spcPct val="135000"/>
              </a:lnSpc>
            </a:pPr>
            <a:r>
              <a:rPr lang="en-US" sz="1400" dirty="0">
                <a:solidFill>
                  <a:schemeClr val="tx1"/>
                </a:solidFill>
                <a:latin typeface="Times New Roman" pitchFamily="18" charset="0"/>
                <a:cs typeface="Times New Roman" pitchFamily="18" charset="0"/>
              </a:rPr>
              <a:t>Customary medicinal services system </a:t>
            </a:r>
            <a:r>
              <a:rPr lang="en-US" sz="1400" dirty="0" smtClean="0">
                <a:solidFill>
                  <a:schemeClr val="tx1"/>
                </a:solidFill>
                <a:latin typeface="Times New Roman" pitchFamily="18" charset="0"/>
                <a:cs typeface="Times New Roman" pitchFamily="18" charset="0"/>
              </a:rPr>
              <a:t>regularly requires </a:t>
            </a:r>
            <a:r>
              <a:rPr lang="en-US" sz="1400" dirty="0">
                <a:solidFill>
                  <a:schemeClr val="tx1"/>
                </a:solidFill>
                <a:latin typeface="Times New Roman" pitchFamily="18" charset="0"/>
                <a:cs typeface="Times New Roman" pitchFamily="18" charset="0"/>
              </a:rPr>
              <a:t>the conveyance of medical information to </a:t>
            </a:r>
            <a:r>
              <a:rPr lang="en-US" sz="1400" dirty="0" smtClean="0">
                <a:solidFill>
                  <a:schemeClr val="tx1"/>
                </a:solidFill>
                <a:latin typeface="Times New Roman" pitchFamily="18" charset="0"/>
                <a:cs typeface="Times New Roman" pitchFamily="18" charset="0"/>
              </a:rPr>
              <a:t>the cloud</a:t>
            </a:r>
            <a:r>
              <a:rPr lang="en-US" sz="1400" dirty="0">
                <a:solidFill>
                  <a:schemeClr val="tx1"/>
                </a:solidFill>
                <a:latin typeface="Times New Roman" pitchFamily="18" charset="0"/>
                <a:cs typeface="Times New Roman" pitchFamily="18" charset="0"/>
              </a:rPr>
              <a:t>, which includes clients' delicate data and </a:t>
            </a:r>
            <a:r>
              <a:rPr lang="en-US" sz="1400" dirty="0" smtClean="0">
                <a:solidFill>
                  <a:schemeClr val="tx1"/>
                </a:solidFill>
                <a:latin typeface="Times New Roman" pitchFamily="18" charset="0"/>
                <a:cs typeface="Times New Roman" pitchFamily="18" charset="0"/>
              </a:rPr>
              <a:t>causes correspondence </a:t>
            </a:r>
            <a:r>
              <a:rPr lang="en-US" sz="1400" dirty="0">
                <a:solidFill>
                  <a:schemeClr val="tx1"/>
                </a:solidFill>
                <a:latin typeface="Times New Roman" pitchFamily="18" charset="0"/>
                <a:cs typeface="Times New Roman" pitchFamily="18" charset="0"/>
              </a:rPr>
              <a:t>vitality utilization</a:t>
            </a:r>
            <a:r>
              <a:rPr lang="en-US" sz="1400" dirty="0" smtClean="0">
                <a:solidFill>
                  <a:schemeClr val="tx1"/>
                </a:solidFill>
                <a:latin typeface="Times New Roman" pitchFamily="18" charset="0"/>
                <a:cs typeface="Times New Roman" pitchFamily="18" charset="0"/>
              </a:rPr>
              <a:t>.</a:t>
            </a:r>
          </a:p>
          <a:p>
            <a:pPr algn="just">
              <a:lnSpc>
                <a:spcPct val="135000"/>
              </a:lnSpc>
            </a:pPr>
            <a:r>
              <a:rPr lang="en-US" sz="1400" dirty="0">
                <a:solidFill>
                  <a:schemeClr val="tx1"/>
                </a:solidFill>
                <a:latin typeface="Times New Roman" pitchFamily="18" charset="0"/>
                <a:cs typeface="Times New Roman" pitchFamily="18" charset="0"/>
              </a:rPr>
              <a:t>The elements of cloudlet incorporate security insurance, information sharing and intrusion </a:t>
            </a:r>
            <a:r>
              <a:rPr lang="en-US" sz="1400" dirty="0" smtClean="0">
                <a:solidFill>
                  <a:schemeClr val="tx1"/>
                </a:solidFill>
                <a:latin typeface="Times New Roman" pitchFamily="18" charset="0"/>
                <a:cs typeface="Times New Roman" pitchFamily="18" charset="0"/>
              </a:rPr>
              <a:t>detection.</a:t>
            </a:r>
            <a:endParaRPr lang="en-US" sz="1400" dirty="0">
              <a:solidFill>
                <a:schemeClr val="tx1"/>
              </a:solidFill>
              <a:latin typeface="Times New Roman" pitchFamily="18" charset="0"/>
              <a:cs typeface="Times New Roman" pitchFamily="18" charset="0"/>
            </a:endParaRPr>
          </a:p>
          <a:p>
            <a:pPr algn="just">
              <a:lnSpc>
                <a:spcPct val="135000"/>
              </a:lnSpc>
            </a:pPr>
            <a:r>
              <a:rPr lang="en-US" sz="1400" dirty="0">
                <a:solidFill>
                  <a:schemeClr val="tx1"/>
                </a:solidFill>
                <a:latin typeface="Times New Roman" pitchFamily="18" charset="0"/>
                <a:cs typeface="Times New Roman" pitchFamily="18" charset="0"/>
              </a:rPr>
              <a:t>Those information will be transmitted to </a:t>
            </a:r>
            <a:r>
              <a:rPr lang="en-US" sz="1400" dirty="0" smtClean="0">
                <a:solidFill>
                  <a:schemeClr val="tx1"/>
                </a:solidFill>
                <a:latin typeface="Times New Roman" pitchFamily="18" charset="0"/>
                <a:cs typeface="Times New Roman" pitchFamily="18" charset="0"/>
              </a:rPr>
              <a:t>close cloudlet </a:t>
            </a:r>
            <a:r>
              <a:rPr lang="en-US" sz="1400" dirty="0">
                <a:solidFill>
                  <a:schemeClr val="tx1"/>
                </a:solidFill>
                <a:latin typeface="Times New Roman" pitchFamily="18" charset="0"/>
                <a:cs typeface="Times New Roman" pitchFamily="18" charset="0"/>
              </a:rPr>
              <a:t>in a vitality productive design</a:t>
            </a:r>
            <a:r>
              <a:rPr lang="en-US" sz="1400" dirty="0" smtClean="0">
                <a:solidFill>
                  <a:schemeClr val="tx1"/>
                </a:solidFill>
                <a:latin typeface="Times New Roman" pitchFamily="18" charset="0"/>
                <a:cs typeface="Times New Roman" pitchFamily="18" charset="0"/>
              </a:rPr>
              <a:t>.</a:t>
            </a:r>
          </a:p>
          <a:p>
            <a:pPr algn="just">
              <a:lnSpc>
                <a:spcPct val="135000"/>
              </a:lnSpc>
            </a:pPr>
            <a:r>
              <a:rPr lang="en-US" sz="1400" dirty="0">
                <a:solidFill>
                  <a:schemeClr val="tx1"/>
                </a:solidFill>
                <a:latin typeface="Times New Roman" pitchFamily="18" charset="0"/>
                <a:cs typeface="Times New Roman" pitchFamily="18" charset="0"/>
              </a:rPr>
              <a:t>we exhibit another trust model to help clients </a:t>
            </a:r>
            <a:r>
              <a:rPr lang="en-US" sz="1400" dirty="0" smtClean="0">
                <a:solidFill>
                  <a:schemeClr val="tx1"/>
                </a:solidFill>
                <a:latin typeface="Times New Roman" pitchFamily="18" charset="0"/>
                <a:cs typeface="Times New Roman" pitchFamily="18" charset="0"/>
              </a:rPr>
              <a:t>to choose </a:t>
            </a:r>
            <a:r>
              <a:rPr lang="en-US" sz="1400" dirty="0">
                <a:solidFill>
                  <a:schemeClr val="tx1"/>
                </a:solidFill>
                <a:latin typeface="Times New Roman" pitchFamily="18" charset="0"/>
                <a:cs typeface="Times New Roman" pitchFamily="18" charset="0"/>
              </a:rPr>
              <a:t>trustable accomplices who need to share </a:t>
            </a:r>
            <a:r>
              <a:rPr lang="en-US" sz="1400" dirty="0" smtClean="0">
                <a:solidFill>
                  <a:schemeClr val="tx1"/>
                </a:solidFill>
                <a:latin typeface="Times New Roman" pitchFamily="18" charset="0"/>
                <a:cs typeface="Times New Roman" pitchFamily="18" charset="0"/>
              </a:rPr>
              <a:t>put away </a:t>
            </a:r>
            <a:r>
              <a:rPr lang="en-US" sz="1400" dirty="0">
                <a:solidFill>
                  <a:schemeClr val="tx1"/>
                </a:solidFill>
                <a:latin typeface="Times New Roman" pitchFamily="18" charset="0"/>
                <a:cs typeface="Times New Roman" pitchFamily="18" charset="0"/>
              </a:rPr>
              <a:t>information in the cloudlet.</a:t>
            </a:r>
          </a:p>
        </p:txBody>
      </p:sp>
      <p:sp>
        <p:nvSpPr>
          <p:cNvPr id="2" name="Title 1"/>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xmlns="" val="601633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19071"/>
            <a:ext cx="8686799" cy="4407408"/>
          </a:xfrm>
        </p:spPr>
        <p:txBody>
          <a:bodyPr>
            <a:normAutofit/>
          </a:bodyPr>
          <a:lstStyle/>
          <a:p>
            <a:pPr algn="just">
              <a:lnSpc>
                <a:spcPct val="150000"/>
              </a:lnSpc>
            </a:pPr>
            <a:endParaRPr lang="en-US" sz="1400" dirty="0" smtClean="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Unauthorized accessing of cloud data is possible.</a:t>
            </a:r>
          </a:p>
          <a:p>
            <a:pPr algn="just">
              <a:lnSpc>
                <a:spcPct val="150000"/>
              </a:lnSpc>
            </a:pPr>
            <a:r>
              <a:rPr lang="en-US" sz="1400" dirty="0" smtClean="0">
                <a:solidFill>
                  <a:schemeClr val="tx1"/>
                </a:solidFill>
                <a:latin typeface="Times New Roman" pitchFamily="18" charset="0"/>
                <a:cs typeface="Times New Roman" pitchFamily="18" charset="0"/>
              </a:rPr>
              <a:t>There is no proper security check for medical data which cannot be given out freely.</a:t>
            </a:r>
          </a:p>
          <a:p>
            <a:pPr algn="just">
              <a:lnSpc>
                <a:spcPct val="150000"/>
              </a:lnSpc>
            </a:pPr>
            <a:r>
              <a:rPr lang="en-US" sz="1400" dirty="0" smtClean="0">
                <a:solidFill>
                  <a:schemeClr val="tx1"/>
                </a:solidFill>
                <a:latin typeface="Times New Roman" pitchFamily="18" charset="0"/>
                <a:cs typeface="Times New Roman" pitchFamily="18" charset="0"/>
              </a:rPr>
              <a:t>Proper Auditing mechanism is not there in existing system.</a:t>
            </a:r>
            <a:endParaRPr lang="en-US" sz="14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Disadvantages</a:t>
            </a:r>
            <a:endParaRPr lang="en-US" dirty="0"/>
          </a:p>
        </p:txBody>
      </p:sp>
    </p:spTree>
    <p:extLst>
      <p:ext uri="{BB962C8B-B14F-4D97-AF65-F5344CB8AC3E}">
        <p14:creationId xmlns:p14="http://schemas.microsoft.com/office/powerpoint/2010/main" xmlns="" val="131979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52600"/>
            <a:ext cx="8763000" cy="4876799"/>
          </a:xfrm>
        </p:spPr>
        <p:txBody>
          <a:bodyPr>
            <a:normAutofit/>
          </a:bodyPr>
          <a:lstStyle/>
          <a:p>
            <a:pPr lvl="0" algn="just">
              <a:lnSpc>
                <a:spcPct val="150000"/>
              </a:lnSpc>
            </a:pPr>
            <a:r>
              <a:rPr lang="en-US" sz="1400" dirty="0">
                <a:solidFill>
                  <a:schemeClr val="tx1"/>
                </a:solidFill>
                <a:latin typeface="Times New Roman" pitchFamily="18" charset="0"/>
                <a:cs typeface="Times New Roman" pitchFamily="18" charset="0"/>
              </a:rPr>
              <a:t>This paper proposes a cloudlet based healthcare system. The body data collected by wearable devices are transmitted to the nearby cloudlet. Those data are further delivered to the remote cloud where doctors can access for disease diagnosis. </a:t>
            </a:r>
          </a:p>
          <a:p>
            <a:pPr lvl="0" algn="just">
              <a:lnSpc>
                <a:spcPct val="150000"/>
              </a:lnSpc>
            </a:pPr>
            <a:r>
              <a:rPr lang="en-US" sz="1400" dirty="0">
                <a:solidFill>
                  <a:schemeClr val="tx1"/>
                </a:solidFill>
                <a:latin typeface="Times New Roman" pitchFamily="18" charset="0"/>
                <a:cs typeface="Times New Roman" pitchFamily="18" charset="0"/>
              </a:rPr>
              <a:t>According to data delivery chain, we separate the privacy protection into three stages. In the first stage, user’s vital signs collected by wearable devices are delivered to a closet gateway of cloudlet. During this stage, data privacy is the main concern. In the second stage, user’s data will be further delivered toward remote cloud through cloudlets. </a:t>
            </a:r>
          </a:p>
          <a:p>
            <a:pPr lvl="0" algn="just">
              <a:lnSpc>
                <a:spcPct val="150000"/>
              </a:lnSpc>
            </a:pPr>
            <a:r>
              <a:rPr lang="en-US" sz="1400" dirty="0">
                <a:solidFill>
                  <a:schemeClr val="tx1"/>
                </a:solidFill>
                <a:latin typeface="Times New Roman" pitchFamily="18" charset="0"/>
                <a:cs typeface="Times New Roman" pitchFamily="18" charset="0"/>
              </a:rPr>
              <a:t>A cloudlet is formed by a certain number of mobile devices whose owners may require and/or share some specific data contents. Thus, both privacy protection and data sharing are considered in this stage. Especially, we use trust model to evaluate trust level between users to determine sharing data or not. </a:t>
            </a:r>
          </a:p>
        </p:txBody>
      </p:sp>
      <p:sp>
        <p:nvSpPr>
          <p:cNvPr id="2" name="Title 1"/>
          <p:cNvSpPr>
            <a:spLocks noGrp="1"/>
          </p:cNvSpPr>
          <p:nvPr>
            <p:ph type="title"/>
          </p:nvPr>
        </p:nvSpPr>
        <p:spPr/>
        <p:txBody>
          <a:bodyPr/>
          <a:lstStyle/>
          <a:p>
            <a:r>
              <a:rPr lang="en-US" dirty="0" smtClean="0"/>
              <a:t>Proposed System</a:t>
            </a:r>
            <a:endParaRPr lang="en-US" dirty="0"/>
          </a:p>
        </p:txBody>
      </p:sp>
    </p:spTree>
    <p:extLst>
      <p:ext uri="{BB962C8B-B14F-4D97-AF65-F5344CB8AC3E}">
        <p14:creationId xmlns:p14="http://schemas.microsoft.com/office/powerpoint/2010/main" xmlns="" val="215926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800" cy="3581400"/>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We share </a:t>
            </a:r>
            <a:r>
              <a:rPr lang="en-US" sz="1400" dirty="0">
                <a:solidFill>
                  <a:schemeClr val="tx1"/>
                </a:solidFill>
                <a:latin typeface="Times New Roman" pitchFamily="18" charset="0"/>
                <a:cs typeface="Times New Roman" pitchFamily="18" charset="0"/>
              </a:rPr>
              <a:t>information </a:t>
            </a:r>
            <a:r>
              <a:rPr lang="en-US" sz="1400" dirty="0" smtClean="0">
                <a:solidFill>
                  <a:schemeClr val="tx1"/>
                </a:solidFill>
                <a:latin typeface="Times New Roman" pitchFamily="18" charset="0"/>
                <a:cs typeface="Times New Roman" pitchFamily="18" charset="0"/>
              </a:rPr>
              <a:t>in the </a:t>
            </a:r>
            <a:r>
              <a:rPr lang="en-US" sz="1400" dirty="0">
                <a:solidFill>
                  <a:schemeClr val="tx1"/>
                </a:solidFill>
                <a:latin typeface="Times New Roman" pitchFamily="18" charset="0"/>
                <a:cs typeface="Times New Roman" pitchFamily="18" charset="0"/>
              </a:rPr>
              <a:t>cloudlet, we utilize trust model to gauge </a:t>
            </a:r>
            <a:r>
              <a:rPr lang="en-US" sz="1400" dirty="0" smtClean="0">
                <a:solidFill>
                  <a:schemeClr val="tx1"/>
                </a:solidFill>
                <a:latin typeface="Times New Roman" pitchFamily="18" charset="0"/>
                <a:cs typeface="Times New Roman" pitchFamily="18" charset="0"/>
              </a:rPr>
              <a:t>clients‘ confide </a:t>
            </a:r>
            <a:r>
              <a:rPr lang="en-US" sz="1400" dirty="0">
                <a:solidFill>
                  <a:schemeClr val="tx1"/>
                </a:solidFill>
                <a:latin typeface="Times New Roman" pitchFamily="18" charset="0"/>
                <a:cs typeface="Times New Roman" pitchFamily="18" charset="0"/>
              </a:rPr>
              <a:t>in level to judge whether to share </a:t>
            </a:r>
            <a:r>
              <a:rPr lang="en-US" sz="1400" dirty="0" smtClean="0">
                <a:solidFill>
                  <a:schemeClr val="tx1"/>
                </a:solidFill>
                <a:latin typeface="Times New Roman" pitchFamily="18" charset="0"/>
                <a:cs typeface="Times New Roman" pitchFamily="18" charset="0"/>
              </a:rPr>
              <a:t>information or </a:t>
            </a:r>
            <a:r>
              <a:rPr lang="en-US" sz="1400" dirty="0">
                <a:solidFill>
                  <a:schemeClr val="tx1"/>
                </a:solidFill>
                <a:latin typeface="Times New Roman" pitchFamily="18" charset="0"/>
                <a:cs typeface="Times New Roman" pitchFamily="18" charset="0"/>
              </a:rPr>
              <a:t>not</a:t>
            </a:r>
            <a:r>
              <a:rPr lang="en-US" sz="1400" dirty="0" smtClean="0">
                <a:solidFill>
                  <a:schemeClr val="tx1"/>
                </a:solidFill>
                <a:latin typeface="Times New Roman" pitchFamily="18" charset="0"/>
                <a:cs typeface="Times New Roman" pitchFamily="18" charset="0"/>
              </a:rPr>
              <a:t>.</a:t>
            </a:r>
            <a:endParaRPr lang="en-US" sz="1400" dirty="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Data will be safe.</a:t>
            </a:r>
            <a:endParaRPr lang="en-US" sz="1400" dirty="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Any unauthenticated or unauthorized  person cannot see confidential medical data.</a:t>
            </a:r>
            <a:endParaRPr lang="en-US" sz="1400" dirty="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If any one trying to access the data directly, an alert will be sent to admin to take proper action.</a:t>
            </a:r>
            <a:endParaRPr lang="en-US" sz="14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Advantages</a:t>
            </a:r>
            <a:endParaRPr lang="en-US" dirty="0"/>
          </a:p>
        </p:txBody>
      </p:sp>
    </p:spTree>
    <p:extLst>
      <p:ext uri="{BB962C8B-B14F-4D97-AF65-F5344CB8AC3E}">
        <p14:creationId xmlns:p14="http://schemas.microsoft.com/office/powerpoint/2010/main" xmlns="" val="166393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Technology		:	Java</a:t>
            </a:r>
          </a:p>
          <a:p>
            <a:pPr algn="just">
              <a:lnSpc>
                <a:spcPct val="150000"/>
              </a:lnSpc>
            </a:pPr>
            <a:r>
              <a:rPr lang="en-US" sz="1400" dirty="0" smtClean="0">
                <a:solidFill>
                  <a:schemeClr val="tx1"/>
                </a:solidFill>
                <a:latin typeface="Times New Roman" pitchFamily="18" charset="0"/>
                <a:cs typeface="Times New Roman" pitchFamily="18" charset="0"/>
              </a:rPr>
              <a:t>Web/Application Server	:	Tomcat Server</a:t>
            </a:r>
          </a:p>
          <a:p>
            <a:pPr algn="just">
              <a:lnSpc>
                <a:spcPct val="150000"/>
              </a:lnSpc>
            </a:pPr>
            <a:r>
              <a:rPr lang="en-US" sz="1400" dirty="0" smtClean="0">
                <a:solidFill>
                  <a:schemeClr val="tx1"/>
                </a:solidFill>
                <a:latin typeface="Times New Roman" pitchFamily="18" charset="0"/>
                <a:cs typeface="Times New Roman" pitchFamily="18" charset="0"/>
              </a:rPr>
              <a:t>Database		:	Oracle</a:t>
            </a:r>
          </a:p>
          <a:p>
            <a:pPr algn="just">
              <a:lnSpc>
                <a:spcPct val="150000"/>
              </a:lnSpc>
            </a:pPr>
            <a:r>
              <a:rPr lang="en-US" sz="1400" dirty="0" smtClean="0">
                <a:solidFill>
                  <a:schemeClr val="tx1"/>
                </a:solidFill>
                <a:latin typeface="Times New Roman" pitchFamily="18" charset="0"/>
                <a:cs typeface="Times New Roman" pitchFamily="18" charset="0"/>
              </a:rPr>
              <a:t>Application		:	</a:t>
            </a:r>
            <a:r>
              <a:rPr lang="en-US" sz="1400" dirty="0" err="1" smtClean="0">
                <a:solidFill>
                  <a:schemeClr val="tx1"/>
                </a:solidFill>
                <a:latin typeface="Times New Roman" pitchFamily="18" charset="0"/>
                <a:cs typeface="Times New Roman" pitchFamily="18" charset="0"/>
              </a:rPr>
              <a:t>JavaNetBeans</a:t>
            </a:r>
            <a:endParaRPr lang="en-US" sz="1400" dirty="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Core			:	i3/i5</a:t>
            </a:r>
          </a:p>
          <a:p>
            <a:pPr algn="just">
              <a:lnSpc>
                <a:spcPct val="150000"/>
              </a:lnSpc>
            </a:pPr>
            <a:r>
              <a:rPr lang="en-US" sz="1400" dirty="0" smtClean="0">
                <a:solidFill>
                  <a:schemeClr val="tx1"/>
                </a:solidFill>
                <a:latin typeface="Times New Roman" pitchFamily="18" charset="0"/>
                <a:cs typeface="Times New Roman" pitchFamily="18" charset="0"/>
              </a:rPr>
              <a:t>RAM			:	2GB</a:t>
            </a:r>
          </a:p>
          <a:p>
            <a:pPr algn="just">
              <a:lnSpc>
                <a:spcPct val="150000"/>
              </a:lnSpc>
            </a:pPr>
            <a:r>
              <a:rPr lang="en-US" sz="1400" dirty="0" smtClean="0">
                <a:solidFill>
                  <a:schemeClr val="tx1"/>
                </a:solidFill>
                <a:latin typeface="Times New Roman" pitchFamily="18" charset="0"/>
                <a:cs typeface="Times New Roman" pitchFamily="18" charset="0"/>
              </a:rPr>
              <a:t>Operating System	:	Win7/10</a:t>
            </a:r>
          </a:p>
          <a:p>
            <a:pPr algn="just">
              <a:lnSpc>
                <a:spcPct val="150000"/>
              </a:lnSpc>
            </a:pPr>
            <a:r>
              <a:rPr lang="en-US" sz="1400" dirty="0" smtClean="0">
                <a:solidFill>
                  <a:schemeClr val="tx1"/>
                </a:solidFill>
                <a:latin typeface="Times New Roman" pitchFamily="18" charset="0"/>
                <a:cs typeface="Times New Roman" pitchFamily="18" charset="0"/>
              </a:rPr>
              <a:t>Cloud Platform		:	</a:t>
            </a:r>
            <a:r>
              <a:rPr lang="en-US" sz="1400" dirty="0" err="1" smtClean="0">
                <a:solidFill>
                  <a:schemeClr val="tx1"/>
                </a:solidFill>
                <a:latin typeface="Times New Roman" pitchFamily="18" charset="0"/>
                <a:cs typeface="Times New Roman" pitchFamily="18" charset="0"/>
              </a:rPr>
              <a:t>RackSpace</a:t>
            </a:r>
            <a:r>
              <a:rPr lang="en-US" sz="1400" dirty="0" smtClean="0">
                <a:solidFill>
                  <a:schemeClr val="tx1"/>
                </a:solidFill>
                <a:latin typeface="Times New Roman" pitchFamily="18" charset="0"/>
                <a:cs typeface="Times New Roman" pitchFamily="18" charset="0"/>
              </a:rPr>
              <a:t> Cloud Server</a:t>
            </a:r>
            <a:endParaRPr lang="en-US" sz="1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smtClean="0"/>
              <a:t>Software &amp; Hardware Requirements</a:t>
            </a:r>
            <a:endParaRPr lang="en-US" dirty="0"/>
          </a:p>
        </p:txBody>
      </p:sp>
    </p:spTree>
    <p:extLst>
      <p:ext uri="{BB962C8B-B14F-4D97-AF65-F5344CB8AC3E}">
        <p14:creationId xmlns:p14="http://schemas.microsoft.com/office/powerpoint/2010/main" xmlns="" val="156567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07893" cy="4407408"/>
          </a:xfrm>
        </p:spPr>
        <p:txBody>
          <a:bodyPr>
            <a:normAutofit/>
          </a:bodyPr>
          <a:lstStyle/>
          <a:p>
            <a:pPr algn="just">
              <a:lnSpc>
                <a:spcPct val="150000"/>
              </a:lnSpc>
            </a:pPr>
            <a:r>
              <a:rPr lang="en-US" sz="1400" dirty="0" smtClean="0">
                <a:solidFill>
                  <a:schemeClr val="tx1"/>
                </a:solidFill>
                <a:latin typeface="Times New Roman" pitchFamily="18" charset="0"/>
                <a:cs typeface="Times New Roman" pitchFamily="18" charset="0"/>
              </a:rPr>
              <a:t>Filter Based Algorithm to provide fire wall feature</a:t>
            </a:r>
          </a:p>
          <a:p>
            <a:pPr algn="just">
              <a:lnSpc>
                <a:spcPct val="150000"/>
              </a:lnSpc>
            </a:pPr>
            <a:r>
              <a:rPr lang="en-US" sz="1400" dirty="0" smtClean="0">
                <a:solidFill>
                  <a:schemeClr val="tx1"/>
                </a:solidFill>
                <a:latin typeface="Times New Roman" pitchFamily="18" charset="0"/>
                <a:cs typeface="Times New Roman" pitchFamily="18" charset="0"/>
              </a:rPr>
              <a:t>AES Algorithm to provide Security</a:t>
            </a:r>
            <a:endParaRPr lang="en-US" sz="1400" dirty="0">
              <a:solidFill>
                <a:schemeClr val="tx1"/>
              </a:solidFill>
              <a:latin typeface="Times New Roman" pitchFamily="18" charset="0"/>
              <a:cs typeface="Times New Roman" pitchFamily="18" charset="0"/>
            </a:endParaRPr>
          </a:p>
          <a:p>
            <a:pPr algn="just">
              <a:lnSpc>
                <a:spcPct val="150000"/>
              </a:lnSpc>
            </a:pPr>
            <a:r>
              <a:rPr lang="en-US" sz="1400" dirty="0" smtClean="0">
                <a:solidFill>
                  <a:schemeClr val="tx1"/>
                </a:solidFill>
                <a:latin typeface="Times New Roman" pitchFamily="18" charset="0"/>
                <a:cs typeface="Times New Roman" pitchFamily="18" charset="0"/>
              </a:rPr>
              <a:t>Message Algorithm to send Mails</a:t>
            </a:r>
            <a:endParaRPr lang="en-US" sz="14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Algorithms</a:t>
            </a:r>
            <a:endParaRPr lang="en-US" dirty="0"/>
          </a:p>
        </p:txBody>
      </p:sp>
    </p:spTree>
    <p:extLst>
      <p:ext uri="{BB962C8B-B14F-4D97-AF65-F5344CB8AC3E}">
        <p14:creationId xmlns:p14="http://schemas.microsoft.com/office/powerpoint/2010/main" xmlns="" val="1797465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481</TotalTime>
  <Words>675</Words>
  <Application>Microsoft Office PowerPoint</Application>
  <PresentationFormat>On-screen Show (4:3)</PresentationFormat>
  <Paragraphs>84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Grid</vt:lpstr>
      <vt:lpstr>Slide 1</vt:lpstr>
      <vt:lpstr>Introduction</vt:lpstr>
      <vt:lpstr>Abstract</vt:lpstr>
      <vt:lpstr>Existing System</vt:lpstr>
      <vt:lpstr>Disadvantages</vt:lpstr>
      <vt:lpstr>Proposed System</vt:lpstr>
      <vt:lpstr>Advantages</vt:lpstr>
      <vt:lpstr>Software &amp; Hardware Requirements</vt:lpstr>
      <vt:lpstr>Algorithms</vt:lpstr>
      <vt:lpstr>Modules</vt:lpstr>
      <vt:lpstr>Patient</vt:lpstr>
      <vt:lpstr>Doctor</vt:lpstr>
      <vt:lpstr>Cloud</vt:lpstr>
      <vt:lpstr>Detection</vt:lpstr>
      <vt:lpstr>Architecture</vt:lpstr>
      <vt:lpstr>Context Diagram</vt:lpstr>
      <vt:lpstr>Use Case</vt:lpstr>
      <vt:lpstr>Slide 18</vt:lpstr>
      <vt:lpstr>sequence</vt:lpstr>
      <vt:lpstr>Slide 20</vt:lpstr>
      <vt:lpstr>Welcome Screen</vt:lpstr>
      <vt:lpstr>Admin Login</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Optimized Fuzzy Means Clustering Algorithm for Grouping of Social Media Data</dc:title>
  <dc:creator>shiva</dc:creator>
  <cp:lastModifiedBy>SIVA KIMIDI</cp:lastModifiedBy>
  <cp:revision>45</cp:revision>
  <dcterms:created xsi:type="dcterms:W3CDTF">2006-08-16T00:00:00Z</dcterms:created>
  <dcterms:modified xsi:type="dcterms:W3CDTF">2019-03-07T15:11:49Z</dcterms:modified>
</cp:coreProperties>
</file>