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64" r:id="rId6"/>
    <p:sldId id="260" r:id="rId7"/>
    <p:sldId id="268" r:id="rId8"/>
    <p:sldId id="258" r:id="rId9"/>
    <p:sldId id="269" r:id="rId10"/>
    <p:sldId id="271" r:id="rId11"/>
    <p:sldId id="272" r:id="rId12"/>
    <p:sldId id="270" r:id="rId13"/>
    <p:sldId id="273" r:id="rId14"/>
    <p:sldId id="274" r:id="rId15"/>
    <p:sldId id="275" r:id="rId16"/>
    <p:sldId id="276" r:id="rId17"/>
    <p:sldId id="277" r:id="rId18"/>
    <p:sldId id="278" r:id="rId19"/>
    <p:sldId id="279" r:id="rId20"/>
    <p:sldId id="280"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04040"/>
    <a:srgbClr val="7030A0"/>
    <a:srgbClr val="00B0F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showGuides="1">
      <p:cViewPr varScale="1">
        <p:scale>
          <a:sx n="66" d="100"/>
          <a:sy n="66" d="100"/>
        </p:scale>
        <p:origin x="72" y="162"/>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332A84-65A4-424F-BF44-E16A70BB2C39}" type="datetime1">
              <a:rPr lang="fr-FR" smtClean="0"/>
              <a:t>17/04/2022</a:t>
            </a:fld>
            <a:endParaRPr lang="fr-FR" dirty="0"/>
          </a:p>
        </p:txBody>
      </p:sp>
      <p:sp>
        <p:nvSpPr>
          <p:cNvPr id="4" name="Espace réservé du pied de page 3">
            <a:extLst>
              <a:ext uri="{FF2B5EF4-FFF2-40B4-BE49-F238E27FC236}">
                <a16:creationId xmlns=""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BAE485-B3C6-4830-BBC8-C6E008BDD690}" type="slidenum">
              <a:rPr lang="fr-FR" smtClean="0"/>
              <a:t>‹N°›</a:t>
            </a:fld>
            <a:endParaRPr lang="fr-FR"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140EE-8628-4A6D-96BE-C6283DC90F18}" type="datetime1">
              <a:rPr lang="fr-FR" smtClean="0"/>
              <a:pPr/>
              <a:t>17/04/2022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85ACE04-E13C-4837-B6DD-B388E7CAA05E}" type="slidenum">
              <a:rPr lang="fr-FR" noProof="0" smtClean="0"/>
              <a:t>‹N°›</a:t>
            </a:fld>
            <a:endParaRPr lang="fr-FR"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a:t>
            </a:fld>
            <a:endParaRPr lang="fr-FR" dirty="0"/>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10</a:t>
            </a:fld>
            <a:endParaRPr lang="fr-FR" dirty="0"/>
          </a:p>
        </p:txBody>
      </p:sp>
    </p:spTree>
    <p:extLst>
      <p:ext uri="{BB962C8B-B14F-4D97-AF65-F5344CB8AC3E}">
        <p14:creationId xmlns:p14="http://schemas.microsoft.com/office/powerpoint/2010/main" val="2475732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11</a:t>
            </a:fld>
            <a:endParaRPr lang="fr-FR" dirty="0"/>
          </a:p>
        </p:txBody>
      </p:sp>
    </p:spTree>
    <p:extLst>
      <p:ext uri="{BB962C8B-B14F-4D97-AF65-F5344CB8AC3E}">
        <p14:creationId xmlns:p14="http://schemas.microsoft.com/office/powerpoint/2010/main" val="235432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12</a:t>
            </a:fld>
            <a:endParaRPr lang="fr-FR" dirty="0"/>
          </a:p>
        </p:txBody>
      </p:sp>
    </p:spTree>
    <p:extLst>
      <p:ext uri="{BB962C8B-B14F-4D97-AF65-F5344CB8AC3E}">
        <p14:creationId xmlns:p14="http://schemas.microsoft.com/office/powerpoint/2010/main" val="254362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13</a:t>
            </a:fld>
            <a:endParaRPr lang="fr-FR" dirty="0"/>
          </a:p>
        </p:txBody>
      </p:sp>
    </p:spTree>
    <p:extLst>
      <p:ext uri="{BB962C8B-B14F-4D97-AF65-F5344CB8AC3E}">
        <p14:creationId xmlns:p14="http://schemas.microsoft.com/office/powerpoint/2010/main" val="200368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14</a:t>
            </a:fld>
            <a:endParaRPr lang="fr-FR" dirty="0"/>
          </a:p>
        </p:txBody>
      </p:sp>
    </p:spTree>
    <p:extLst>
      <p:ext uri="{BB962C8B-B14F-4D97-AF65-F5344CB8AC3E}">
        <p14:creationId xmlns:p14="http://schemas.microsoft.com/office/powerpoint/2010/main" val="4054508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15</a:t>
            </a:fld>
            <a:endParaRPr lang="fr-FR" dirty="0"/>
          </a:p>
        </p:txBody>
      </p:sp>
    </p:spTree>
    <p:extLst>
      <p:ext uri="{BB962C8B-B14F-4D97-AF65-F5344CB8AC3E}">
        <p14:creationId xmlns:p14="http://schemas.microsoft.com/office/powerpoint/2010/main" val="2718335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16</a:t>
            </a:fld>
            <a:endParaRPr lang="fr-FR" dirty="0"/>
          </a:p>
        </p:txBody>
      </p:sp>
    </p:spTree>
    <p:extLst>
      <p:ext uri="{BB962C8B-B14F-4D97-AF65-F5344CB8AC3E}">
        <p14:creationId xmlns:p14="http://schemas.microsoft.com/office/powerpoint/2010/main" val="69929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17</a:t>
            </a:fld>
            <a:endParaRPr lang="fr-FR" dirty="0"/>
          </a:p>
        </p:txBody>
      </p:sp>
    </p:spTree>
    <p:extLst>
      <p:ext uri="{BB962C8B-B14F-4D97-AF65-F5344CB8AC3E}">
        <p14:creationId xmlns:p14="http://schemas.microsoft.com/office/powerpoint/2010/main" val="263479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385ACE04-E13C-4837-B6DD-B388E7CAA05E}" type="slidenum">
              <a:rPr lang="fr-FR" smtClean="0"/>
              <a:t>2</a:t>
            </a:fld>
            <a:endParaRPr lang="fr-FR" dirty="0"/>
          </a:p>
        </p:txBody>
      </p:sp>
    </p:spTree>
    <p:extLst>
      <p:ext uri="{BB962C8B-B14F-4D97-AF65-F5344CB8AC3E}">
        <p14:creationId xmlns:p14="http://schemas.microsoft.com/office/powerpoint/2010/main" val="42952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3</a:t>
            </a:fld>
            <a:endParaRPr lang="fr-FR" dirty="0"/>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4</a:t>
            </a:fld>
            <a:endParaRPr lang="fr-FR" dirty="0"/>
          </a:p>
        </p:txBody>
      </p:sp>
    </p:spTree>
    <p:extLst>
      <p:ext uri="{BB962C8B-B14F-4D97-AF65-F5344CB8AC3E}">
        <p14:creationId xmlns:p14="http://schemas.microsoft.com/office/powerpoint/2010/main" val="366203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5</a:t>
            </a:fld>
            <a:endParaRPr lang="fr-FR" dirty="0"/>
          </a:p>
        </p:txBody>
      </p:sp>
    </p:spTree>
    <p:extLst>
      <p:ext uri="{BB962C8B-B14F-4D97-AF65-F5344CB8AC3E}">
        <p14:creationId xmlns:p14="http://schemas.microsoft.com/office/powerpoint/2010/main" val="84242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6</a:t>
            </a:fld>
            <a:endParaRPr lang="fr-FR" dirty="0"/>
          </a:p>
        </p:txBody>
      </p:sp>
    </p:spTree>
    <p:extLst>
      <p:ext uri="{BB962C8B-B14F-4D97-AF65-F5344CB8AC3E}">
        <p14:creationId xmlns:p14="http://schemas.microsoft.com/office/powerpoint/2010/main" val="33283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7</a:t>
            </a:fld>
            <a:endParaRPr lang="fr-FR" dirty="0"/>
          </a:p>
        </p:txBody>
      </p:sp>
    </p:spTree>
    <p:extLst>
      <p:ext uri="{BB962C8B-B14F-4D97-AF65-F5344CB8AC3E}">
        <p14:creationId xmlns:p14="http://schemas.microsoft.com/office/powerpoint/2010/main" val="147272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8</a:t>
            </a:fld>
            <a:endParaRPr lang="fr-FR" dirty="0"/>
          </a:p>
        </p:txBody>
      </p:sp>
    </p:spTree>
    <p:extLst>
      <p:ext uri="{BB962C8B-B14F-4D97-AF65-F5344CB8AC3E}">
        <p14:creationId xmlns:p14="http://schemas.microsoft.com/office/powerpoint/2010/main" val="3909711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9</a:t>
            </a:fld>
            <a:endParaRPr lang="fr-FR" dirty="0"/>
          </a:p>
        </p:txBody>
      </p:sp>
    </p:spTree>
    <p:extLst>
      <p:ext uri="{BB962C8B-B14F-4D97-AF65-F5344CB8AC3E}">
        <p14:creationId xmlns:p14="http://schemas.microsoft.com/office/powerpoint/2010/main" val="301497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fr-FR" noProof="0" dirty="0" smtClean="0"/>
              <a:t>Titre de la présentation</a:t>
            </a:r>
            <a:endParaRPr lang="fr-FR" noProof="0" dirty="0"/>
          </a:p>
        </p:txBody>
      </p:sp>
      <p:sp>
        <p:nvSpPr>
          <p:cNvPr id="3" name="Sous-titr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4" name="Espace réservé de la date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E5D430F8-FDB9-4AA6-80EA-7391FE1B0E06}" type="datetime1">
              <a:rPr lang="fr-FR" noProof="0" smtClean="0"/>
              <a:t>17/04/2022</a:t>
            </a:fld>
            <a:endParaRPr lang="fr-FR" noProof="0" dirty="0"/>
          </a:p>
        </p:txBody>
      </p:sp>
      <p:cxnSp>
        <p:nvCxnSpPr>
          <p:cNvPr id="7" name="Connecteur droit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 xmlns:a16="http://schemas.microsoft.com/office/drawing/2014/main" id="{ECBCF8A4-C2B4-4945-8D79-C9D46B7FBECB}"/>
              </a:ext>
            </a:extLst>
          </p:cNvPr>
          <p:cNvGrpSpPr/>
          <p:nvPr userDrawn="1"/>
        </p:nvGrpSpPr>
        <p:grpSpPr>
          <a:xfrm>
            <a:off x="4793474" y="2013468"/>
            <a:ext cx="748798" cy="134113"/>
            <a:chOff x="4827813" y="2534636"/>
            <a:chExt cx="996651" cy="178504"/>
          </a:xfrm>
        </p:grpSpPr>
        <p:sp>
          <p:nvSpPr>
            <p:cNvPr id="9" name="Ovale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Ovale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Ovale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Ovale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image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
        <p:nvSpPr>
          <p:cNvPr id="15" name="Ovale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899455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5" name="Espace réservé du texte 2">
            <a:extLst>
              <a:ext uri="{FF2B5EF4-FFF2-40B4-BE49-F238E27FC236}">
                <a16:creationId xmlns=""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3" name="Titre 2">
            <a:extLst>
              <a:ext uri="{FF2B5EF4-FFF2-40B4-BE49-F238E27FC236}">
                <a16:creationId xmlns="" xmlns:a16="http://schemas.microsoft.com/office/drawing/2014/main" id="{FF9B990C-5D9C-4A90-AC73-5889BC9F755C}"/>
              </a:ext>
            </a:extLst>
          </p:cNvPr>
          <p:cNvSpPr>
            <a:spLocks noGrp="1"/>
          </p:cNvSpPr>
          <p:nvPr>
            <p:ph type="title" hasCustomPrompt="1"/>
          </p:nvPr>
        </p:nvSpPr>
        <p:spPr/>
        <p:txBody>
          <a:bodyPr rtlCol="0"/>
          <a:lstStyle/>
          <a:p>
            <a:pPr rtl="0"/>
            <a:r>
              <a:rPr lang="fr-FR" noProof="0" dirty="0" smtClean="0"/>
              <a:t>CLIQUEZ POUR MODIFIER LE STYLE DU TITRE DE MASQUE</a:t>
            </a:r>
            <a:endParaRPr lang="fr-FR" noProof="0" dirty="0"/>
          </a:p>
        </p:txBody>
      </p:sp>
      <p:sp>
        <p:nvSpPr>
          <p:cNvPr id="16" name="Ovale 15">
            <a:extLst>
              <a:ext uri="{FF2B5EF4-FFF2-40B4-BE49-F238E27FC236}">
                <a16:creationId xmlns=""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Ovale 16">
            <a:extLst>
              <a:ext uri="{FF2B5EF4-FFF2-40B4-BE49-F238E27FC236}">
                <a16:creationId xmlns=""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contenu 3">
            <a:extLst>
              <a:ext uri="{FF2B5EF4-FFF2-40B4-BE49-F238E27FC236}">
                <a16:creationId xmlns=""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17" name="Espace réservé du contenu 2">
            <a:extLst>
              <a:ext uri="{FF2B5EF4-FFF2-40B4-BE49-F238E27FC236}">
                <a16:creationId xmlns=""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25" name="Ovale 24">
            <a:extLst>
              <a:ext uri="{FF2B5EF4-FFF2-40B4-BE49-F238E27FC236}">
                <a16:creationId xmlns=""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7" name="Espace réservé du texte 4">
            <a:extLst>
              <a:ext uri="{FF2B5EF4-FFF2-40B4-BE49-F238E27FC236}">
                <a16:creationId xmlns=""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28" name="Espace réservé du contenu 5">
            <a:extLst>
              <a:ext uri="{FF2B5EF4-FFF2-40B4-BE49-F238E27FC236}">
                <a16:creationId xmlns=""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29" name="Espace réservé du texte 2">
            <a:extLst>
              <a:ext uri="{FF2B5EF4-FFF2-40B4-BE49-F238E27FC236}">
                <a16:creationId xmlns=""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30" name="Espace réservé du contenu 3">
            <a:extLst>
              <a:ext uri="{FF2B5EF4-FFF2-40B4-BE49-F238E27FC236}">
                <a16:creationId xmlns=""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31" name="Ovale 30">
            <a:extLst>
              <a:ext uri="{FF2B5EF4-FFF2-40B4-BE49-F238E27FC236}">
                <a16:creationId xmlns=""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2" name="Ovale 31">
            <a:extLst>
              <a:ext uri="{FF2B5EF4-FFF2-40B4-BE49-F238E27FC236}">
                <a16:creationId xmlns=""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fr-FR" noProof="0" dirty="0" smtClean="0"/>
              <a:t>TITRE ICI</a:t>
            </a:r>
            <a:endParaRPr lang="fr-FR" noProof="0" dirty="0"/>
          </a:p>
        </p:txBody>
      </p:sp>
      <p:sp>
        <p:nvSpPr>
          <p:cNvPr id="6" name="Espace réservé du numéro de diapositive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7" name="Connecteur droit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e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Ovale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3" name="Espace réservé du texte 3">
            <a:extLst>
              <a:ext uri="{FF2B5EF4-FFF2-40B4-BE49-F238E27FC236}">
                <a16:creationId xmlns=""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rtl="0">
              <a:lnSpc>
                <a:spcPct val="100000"/>
              </a:lnSpc>
            </a:pPr>
            <a:r>
              <a:rPr lang="fr-FR" noProof="0" dirty="0" smtClean="0"/>
              <a:t>Modifiez les styles du texte du masque</a:t>
            </a:r>
            <a:endParaRPr lang="fr-FR" noProof="0" dirty="0"/>
          </a:p>
        </p:txBody>
      </p:sp>
      <p:sp>
        <p:nvSpPr>
          <p:cNvPr id="15" name="Espace réservé d’image 2">
            <a:extLst>
              <a:ext uri="{FF2B5EF4-FFF2-40B4-BE49-F238E27FC236}">
                <a16:creationId xmlns=""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rtl="0">
              <a:buNone/>
            </a:pPr>
            <a:r>
              <a:rPr lang="fr-FR" noProof="0" smtClean="0"/>
              <a:t>Cliquez sur l'icône pour ajouter une image</a:t>
            </a:r>
            <a:endParaRPr lang="fr-FR"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fr-FR" noProof="0" dirty="0" smtClean="0"/>
              <a:t>Titre ici</a:t>
            </a:r>
            <a:endParaRPr lang="fr-FR" noProof="0" dirty="0"/>
          </a:p>
        </p:txBody>
      </p:sp>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grpSp>
        <p:nvGrpSpPr>
          <p:cNvPr id="6" name="Groupe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Connecteur droit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e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7" name="Groupe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Ovale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Ovale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Ovale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0" name="Espace réservé au texte 3">
            <a:extLst>
              <a:ext uri="{FF2B5EF4-FFF2-40B4-BE49-F238E27FC236}">
                <a16:creationId xmlns=""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smtClean="0"/>
              <a:t>Modifiez les styles du texte du masque</a:t>
            </a:r>
            <a:endParaRPr lang="fr-FR" noProof="0" dirty="0"/>
          </a:p>
        </p:txBody>
      </p:sp>
      <p:sp>
        <p:nvSpPr>
          <p:cNvPr id="31" name="Espace réservé du contenu 2">
            <a:extLst>
              <a:ext uri="{FF2B5EF4-FFF2-40B4-BE49-F238E27FC236}">
                <a16:creationId xmlns="" xmlns:a16="http://schemas.microsoft.com/office/drawing/2014/main" id="{194C619D-34F6-4A29-857A-D76007218728}"/>
              </a:ext>
            </a:extLst>
          </p:cNvPr>
          <p:cNvSpPr>
            <a:spLocks noGrp="1"/>
          </p:cNvSpPr>
          <p:nvPr>
            <p:ph idx="1" hasCustomPrompt="1"/>
          </p:nvPr>
        </p:nvSpPr>
        <p:spPr>
          <a:xfrm>
            <a:off x="3888084" y="246187"/>
            <a:ext cx="7467304" cy="5614864"/>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3" name="Ovale 12">
            <a:extLst>
              <a:ext uri="{FF2B5EF4-FFF2-40B4-BE49-F238E27FC236}">
                <a16:creationId xmlns=""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grpSp>
        <p:nvGrpSpPr>
          <p:cNvPr id="4" name="Groupe 3">
            <a:extLst>
              <a:ext uri="{FF2B5EF4-FFF2-40B4-BE49-F238E27FC236}">
                <a16:creationId xmlns=""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e 4">
              <a:extLst>
                <a:ext uri="{FF2B5EF4-FFF2-40B4-BE49-F238E27FC236}">
                  <a16:creationId xmlns=""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Ovale 5">
              <a:extLst>
                <a:ext uri="{FF2B5EF4-FFF2-40B4-BE49-F238E27FC236}">
                  <a16:creationId xmlns=""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Ovale 6">
              <a:extLst>
                <a:ext uri="{FF2B5EF4-FFF2-40B4-BE49-F238E27FC236}">
                  <a16:creationId xmlns=""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Ovale 7">
              <a:extLst>
                <a:ext uri="{FF2B5EF4-FFF2-40B4-BE49-F238E27FC236}">
                  <a16:creationId xmlns=""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contenu et grande photo">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rtlCol="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7" name="Espace réservé du numéro de diapositive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8" name="Espace réservé du contenu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sp>
        <p:nvSpPr>
          <p:cNvPr id="10" name="Espace réservé d’image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cxnSp>
        <p:nvCxnSpPr>
          <p:cNvPr id="11" name="Connecteur droit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080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 xmlns:a16="http://schemas.microsoft.com/office/drawing/2014/main" id="{43B45974-F6C7-40D3-9399-E05FA19C565E}"/>
              </a:ext>
            </a:extLst>
          </p:cNvPr>
          <p:cNvCxnSpPr>
            <a:cxnSpLocks/>
          </p:cNvCxnSpPr>
          <p:nvPr userDrawn="1"/>
        </p:nvCxnSpPr>
        <p:spPr>
          <a:xfrm>
            <a:off x="688286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contenu et trois photo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rtlCol="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7" name="Espace réservé du numéro de diapositive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8" name="Espace réservé du contenu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sp>
        <p:nvSpPr>
          <p:cNvPr id="10" name="Espace réservé d’image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cxnSp>
        <p:nvCxnSpPr>
          <p:cNvPr id="11" name="Connecteur droit 10">
            <a:extLst>
              <a:ext uri="{FF2B5EF4-FFF2-40B4-BE49-F238E27FC236}">
                <a16:creationId xmlns="" xmlns:a16="http://schemas.microsoft.com/office/drawing/2014/main" id="{8888A4FD-81F4-4588-9E6D-70E57577D8BF}"/>
              </a:ext>
            </a:extLst>
          </p:cNvPr>
          <p:cNvCxnSpPr>
            <a:cxnSpLocks/>
          </p:cNvCxnSpPr>
          <p:nvPr userDrawn="1"/>
        </p:nvCxnSpPr>
        <p:spPr>
          <a:xfrm>
            <a:off x="-24055" y="2286312"/>
            <a:ext cx="10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e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 xmlns:a16="http://schemas.microsoft.com/office/drawing/2014/main" id="{43B45974-F6C7-40D3-9399-E05FA19C565E}"/>
              </a:ext>
            </a:extLst>
          </p:cNvPr>
          <p:cNvCxnSpPr>
            <a:cxnSpLocks/>
          </p:cNvCxnSpPr>
          <p:nvPr userDrawn="1"/>
        </p:nvCxnSpPr>
        <p:spPr>
          <a:xfrm>
            <a:off x="1137233"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Espace réservé d’image 9">
            <a:extLst>
              <a:ext uri="{FF2B5EF4-FFF2-40B4-BE49-F238E27FC236}">
                <a16:creationId xmlns=""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
        <p:nvSpPr>
          <p:cNvPr id="21" name="Espace réservé d’image 9">
            <a:extLst>
              <a:ext uri="{FF2B5EF4-FFF2-40B4-BE49-F238E27FC236}">
                <a16:creationId xmlns=""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i-image horizontal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fr-FR" noProof="0" dirty="0" smtClean="0"/>
              <a:t>TITRE ICI</a:t>
            </a:r>
            <a:endParaRPr lang="fr-FR" noProof="0" dirty="0"/>
          </a:p>
        </p:txBody>
      </p:sp>
      <p:sp>
        <p:nvSpPr>
          <p:cNvPr id="3" name="Espace réservé du texte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rtl="0"/>
            <a:r>
              <a:rPr lang="fr-FR" noProof="0" dirty="0" smtClean="0"/>
              <a:t>Modifiez les styles du texte du masque</a:t>
            </a:r>
            <a:endParaRPr lang="fr-FR" noProof="0" dirty="0"/>
          </a:p>
        </p:txBody>
      </p:sp>
      <p:sp>
        <p:nvSpPr>
          <p:cNvPr id="6" name="Espace réservé du numéro de diapositive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14" name="Espace réservé d’image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rtlCol="0" anchor="ctr">
            <a:normAutofit/>
          </a:bodyPr>
          <a:lstStyle>
            <a:lvl1pPr marL="0" indent="0" algn="ctr">
              <a:buNone/>
              <a:defRPr sz="2000"/>
            </a:lvl1pPr>
          </a:lstStyle>
          <a:p>
            <a:pPr rtl="0"/>
            <a:r>
              <a:rPr lang="fr-FR" noProof="0" smtClean="0"/>
              <a:t>Cliquez sur l'icône pour ajouter une image</a:t>
            </a:r>
            <a:endParaRPr lang="fr-FR" noProof="0" dirty="0"/>
          </a:p>
        </p:txBody>
      </p:sp>
      <p:cxnSp>
        <p:nvCxnSpPr>
          <p:cNvPr id="7" name="Connecteur droit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grpSp>
        <p:nvGrpSpPr>
          <p:cNvPr id="18" name="Groupe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Ovale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02">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fr-FR" noProof="0" dirty="0" smtClean="0"/>
              <a:t>Titre ici</a:t>
            </a:r>
            <a:endParaRPr lang="fr-FR" noProof="0" dirty="0"/>
          </a:p>
        </p:txBody>
      </p:sp>
      <p:sp>
        <p:nvSpPr>
          <p:cNvPr id="3" name="Espace réservé du texte 2">
            <a:extLst>
              <a:ext uri="{FF2B5EF4-FFF2-40B4-BE49-F238E27FC236}">
                <a16:creationId xmlns=""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4" name="Espace réservé du contenu 3">
            <a:extLst>
              <a:ext uri="{FF2B5EF4-FFF2-40B4-BE49-F238E27FC236}">
                <a16:creationId xmlns=""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10" name="Espace réservé du numéro de diapositive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11" name="Espace réservé du contenu 16">
            <a:extLst>
              <a:ext uri="{FF2B5EF4-FFF2-40B4-BE49-F238E27FC236}">
                <a16:creationId xmlns=""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grpSp>
        <p:nvGrpSpPr>
          <p:cNvPr id="6" name="Groupe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Connecteur droit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Connecteur droit 21">
            <a:extLst>
              <a:ext uri="{FF2B5EF4-FFF2-40B4-BE49-F238E27FC236}">
                <a16:creationId xmlns=""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Espace réservé du texte 2">
            <a:extLst>
              <a:ext uri="{FF2B5EF4-FFF2-40B4-BE49-F238E27FC236}">
                <a16:creationId xmlns=""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20" name="Espace réservé du contenu 3">
            <a:extLst>
              <a:ext uri="{FF2B5EF4-FFF2-40B4-BE49-F238E27FC236}">
                <a16:creationId xmlns=""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23" name="Espace réservé d’image 8">
            <a:extLst>
              <a:ext uri="{FF2B5EF4-FFF2-40B4-BE49-F238E27FC236}">
                <a16:creationId xmlns=""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rtlCol="0" anchor="ctr">
            <a:noAutofit/>
          </a:bodyPr>
          <a:lstStyle>
            <a:lvl1pPr marL="0" indent="0" algn="ctr">
              <a:buNone/>
              <a:defRPr sz="1400">
                <a:solidFill>
                  <a:schemeClr val="tx1"/>
                </a:solidFill>
              </a:defRPr>
            </a:lvl1pPr>
          </a:lstStyle>
          <a:p>
            <a:pPr rtl="0"/>
            <a:r>
              <a:rPr lang="fr-FR" noProof="0" dirty="0" smtClean="0"/>
              <a:t>Icône ici</a:t>
            </a:r>
            <a:endParaRPr lang="fr-FR" noProof="0" dirty="0"/>
          </a:p>
        </p:txBody>
      </p:sp>
      <p:sp>
        <p:nvSpPr>
          <p:cNvPr id="24" name="Espace réservé d’image 8">
            <a:extLst>
              <a:ext uri="{FF2B5EF4-FFF2-40B4-BE49-F238E27FC236}">
                <a16:creationId xmlns=""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rtlCol="0" anchor="ctr">
            <a:noAutofit/>
          </a:bodyPr>
          <a:lstStyle>
            <a:lvl1pPr marL="0" indent="0" algn="ctr">
              <a:buNone/>
              <a:defRPr sz="1400">
                <a:solidFill>
                  <a:schemeClr val="tx1"/>
                </a:solidFill>
              </a:defRPr>
            </a:lvl1pPr>
          </a:lstStyle>
          <a:p>
            <a:pPr rtl="0"/>
            <a:r>
              <a:rPr lang="fr-FR" noProof="0" dirty="0" smtClean="0"/>
              <a:t>Icône ici</a:t>
            </a:r>
            <a:endParaRPr lang="fr-FR" noProof="0" dirty="0"/>
          </a:p>
        </p:txBody>
      </p:sp>
      <p:sp>
        <p:nvSpPr>
          <p:cNvPr id="25" name="Ovale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9" name="Espace réservé du texte 2">
            <a:extLst>
              <a:ext uri="{FF2B5EF4-FFF2-40B4-BE49-F238E27FC236}">
                <a16:creationId xmlns=""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rtlCol="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grpSp>
        <p:nvGrpSpPr>
          <p:cNvPr id="27" name="Groupe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Ovale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Ovale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Ovale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i-image verticale mauve">
    <p:spTree>
      <p:nvGrpSpPr>
        <p:cNvPr id="1" name=""/>
        <p:cNvGrpSpPr/>
        <p:nvPr/>
      </p:nvGrpSpPr>
      <p:grpSpPr>
        <a:xfrm>
          <a:off x="0" y="0"/>
          <a:ext cx="0" cy="0"/>
          <a:chOff x="0" y="0"/>
          <a:chExt cx="0" cy="0"/>
        </a:xfrm>
      </p:grpSpPr>
      <p:sp>
        <p:nvSpPr>
          <p:cNvPr id="14" name="Espace réservé d’image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rtlCol="0" anchor="ctr">
            <a:normAutofit/>
          </a:bodyPr>
          <a:lstStyle>
            <a:lvl1pPr marL="0" indent="0" algn="ctr">
              <a:buNone/>
              <a:defRPr sz="2000"/>
            </a:lvl1pPr>
          </a:lstStyle>
          <a:p>
            <a:pPr rtl="0"/>
            <a:r>
              <a:rPr lang="fr-FR" noProof="0" smtClean="0"/>
              <a:t>Cliquez sur l'icône pour ajouter une image</a:t>
            </a:r>
            <a:endParaRPr lang="fr-FR" noProof="0" dirty="0"/>
          </a:p>
        </p:txBody>
      </p:sp>
      <p:sp>
        <p:nvSpPr>
          <p:cNvPr id="4" name="Rectangle 3">
            <a:extLst>
              <a:ext uri="{FF2B5EF4-FFF2-40B4-BE49-F238E27FC236}">
                <a16:creationId xmlns=""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Rectangle 4">
            <a:extLst>
              <a:ext uri="{FF2B5EF4-FFF2-40B4-BE49-F238E27FC236}">
                <a16:creationId xmlns=""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rtl="0"/>
            <a:r>
              <a:rPr lang="fr-FR" noProof="0" dirty="0" smtClean="0"/>
              <a:t>TITRE ICI</a:t>
            </a:r>
            <a:endParaRPr lang="fr-FR" noProof="0" dirty="0"/>
          </a:p>
        </p:txBody>
      </p:sp>
      <p:sp>
        <p:nvSpPr>
          <p:cNvPr id="3" name="Espace réservé du texte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rtl="0"/>
            <a:r>
              <a:rPr lang="fr-FR" noProof="0" dirty="0" smtClean="0"/>
              <a:t>Modifiez les styles du texte du masque</a:t>
            </a:r>
            <a:endParaRPr lang="fr-FR" noProof="0" dirty="0"/>
          </a:p>
        </p:txBody>
      </p:sp>
      <p:sp>
        <p:nvSpPr>
          <p:cNvPr id="6" name="Espace réservé du numéro de diapositive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7" name="Connecteur droit 6">
            <a:extLst>
              <a:ext uri="{FF2B5EF4-FFF2-40B4-BE49-F238E27FC236}">
                <a16:creationId xmlns="" xmlns:a16="http://schemas.microsoft.com/office/drawing/2014/main" id="{D93E40EC-FFAE-4BC0-932E-60CC9A1785C0}"/>
              </a:ext>
            </a:extLst>
          </p:cNvPr>
          <p:cNvCxnSpPr>
            <a:cxnSpLocks/>
          </p:cNvCxnSpPr>
          <p:nvPr userDrawn="1"/>
        </p:nvCxnSpPr>
        <p:spPr>
          <a:xfrm>
            <a:off x="454991" y="1620451"/>
            <a:ext cx="106599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grpSp>
        <p:nvGrpSpPr>
          <p:cNvPr id="13" name="Groupe 12">
            <a:extLst>
              <a:ext uri="{FF2B5EF4-FFF2-40B4-BE49-F238E27FC236}">
                <a16:creationId xmlns=""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e 14">
              <a:extLst>
                <a:ext uri="{FF2B5EF4-FFF2-40B4-BE49-F238E27FC236}">
                  <a16:creationId xmlns=""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rtlCol="0"/>
          <a:lstStyle>
            <a:lvl1pPr>
              <a:defRPr lang="en-US" sz="4800" b="1" kern="1200" cap="all" baseline="0" smtClean="0">
                <a:solidFill>
                  <a:schemeClr val="tx1"/>
                </a:solidFill>
                <a:latin typeface="+mn-lt"/>
                <a:ea typeface="+mn-ea"/>
                <a:cs typeface="+mn-cs"/>
              </a:defRPr>
            </a:lvl1pPr>
          </a:lstStyle>
          <a:p>
            <a:pPr rtl="0"/>
            <a:r>
              <a:rPr lang="fr-FR" noProof="0" dirty="0" smtClean="0"/>
              <a:t>Merci de votre attention</a:t>
            </a:r>
            <a:endParaRPr lang="fr-FR" noProof="0" dirty="0"/>
          </a:p>
        </p:txBody>
      </p:sp>
      <p:sp>
        <p:nvSpPr>
          <p:cNvPr id="4" name="Espace réservé de la date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7B3BC117-8198-468F-A86E-E19DA855C869}" type="datetime1">
              <a:rPr lang="fr-FR" noProof="0" smtClean="0"/>
              <a:t>17/04/2022</a:t>
            </a:fld>
            <a:endParaRPr lang="fr-FR" noProof="0" dirty="0"/>
          </a:p>
        </p:txBody>
      </p:sp>
      <p:cxnSp>
        <p:nvCxnSpPr>
          <p:cNvPr id="7" name="Connecteur droit 6">
            <a:extLst>
              <a:ext uri="{FF2B5EF4-FFF2-40B4-BE49-F238E27FC236}">
                <a16:creationId xmlns=""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Espace réservé d’image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
        <p:nvSpPr>
          <p:cNvPr id="15" name="Ovale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pic>
        <p:nvPicPr>
          <p:cNvPr id="23" name="Graphisme 22" descr="Enveloppe">
            <a:extLst>
              <a:ext uri="{FF2B5EF4-FFF2-40B4-BE49-F238E27FC236}">
                <a16:creationId xmlns=""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ous-titre 2">
            <a:extLst>
              <a:ext uri="{FF2B5EF4-FFF2-40B4-BE49-F238E27FC236}">
                <a16:creationId xmlns="" xmlns:a16="http://schemas.microsoft.com/office/drawing/2014/main" id="{31AD270F-1692-4526-B979-6B5945A20D90}"/>
              </a:ext>
            </a:extLst>
          </p:cNvPr>
          <p:cNvSpPr>
            <a:spLocks noGrp="1"/>
          </p:cNvSpPr>
          <p:nvPr>
            <p:ph type="subTitle" idx="1"/>
          </p:nvPr>
        </p:nvSpPr>
        <p:spPr>
          <a:xfrm>
            <a:off x="5406809" y="4126311"/>
            <a:ext cx="3640478" cy="433938"/>
          </a:xfrm>
        </p:spPr>
        <p:txBody>
          <a:bodyPr rtlCol="0">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39" name="Espace réservé du contenu 38">
            <a:extLst>
              <a:ext uri="{FF2B5EF4-FFF2-40B4-BE49-F238E27FC236}">
                <a16:creationId xmlns=""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rtl="0"/>
            <a:r>
              <a:rPr lang="fr-FR" noProof="0" dirty="0" smtClean="0"/>
              <a:t>Modifiez les styles du texte du masque</a:t>
            </a:r>
            <a:endParaRPr lang="fr-FR" noProof="0" dirty="0"/>
          </a:p>
        </p:txBody>
      </p:sp>
      <p:grpSp>
        <p:nvGrpSpPr>
          <p:cNvPr id="20" name="Groupe 19">
            <a:extLst>
              <a:ext uri="{FF2B5EF4-FFF2-40B4-BE49-F238E27FC236}">
                <a16:creationId xmlns=""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e 20">
              <a:extLst>
                <a:ext uri="{FF2B5EF4-FFF2-40B4-BE49-F238E27FC236}">
                  <a16:creationId xmlns=""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Ovale 21">
              <a:extLst>
                <a:ext uri="{FF2B5EF4-FFF2-40B4-BE49-F238E27FC236}">
                  <a16:creationId xmlns=""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Ovale 23">
              <a:extLst>
                <a:ext uri="{FF2B5EF4-FFF2-40B4-BE49-F238E27FC236}">
                  <a16:creationId xmlns=""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6" name="Ovale 25">
              <a:extLst>
                <a:ext uri="{FF2B5EF4-FFF2-40B4-BE49-F238E27FC236}">
                  <a16:creationId xmlns=""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pic>
        <p:nvPicPr>
          <p:cNvPr id="3" name="Graphisme 2" descr="Lien">
            <a:extLst>
              <a:ext uri="{FF2B5EF4-FFF2-40B4-BE49-F238E27FC236}">
                <a16:creationId xmlns=""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fr-FR" noProof="0" dirty="0" smtClean="0"/>
              <a:t>Titre de la présentation</a:t>
            </a:r>
            <a:endParaRPr lang="fr-FR" noProof="0" dirty="0"/>
          </a:p>
        </p:txBody>
      </p:sp>
      <p:sp>
        <p:nvSpPr>
          <p:cNvPr id="3" name="Sous-titr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4" name="Espace réservé de la date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42DE383C-D5E9-43E9-8354-A73597E014F0}" type="datetime1">
              <a:rPr lang="fr-FR" noProof="0" smtClean="0"/>
              <a:t>17/04/2022</a:t>
            </a:fld>
            <a:endParaRPr lang="fr-FR" noProof="0" dirty="0"/>
          </a:p>
        </p:txBody>
      </p:sp>
      <p:cxnSp>
        <p:nvCxnSpPr>
          <p:cNvPr id="7" name="Connecteur droit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e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Ovale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Ovale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Ovale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5" name="Ovale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61775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1" name="Connecteur droit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3" name="Connecteur droit 22">
            <a:extLst>
              <a:ext uri="{FF2B5EF4-FFF2-40B4-BE49-F238E27FC236}">
                <a16:creationId xmlns=""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 xmlns:a16="http://schemas.microsoft.com/office/drawing/2014/main" id="{E39D1C78-6110-4052-8455-7E7893F7FCD3}"/>
              </a:ext>
            </a:extLst>
          </p:cNvPr>
          <p:cNvSpPr>
            <a:spLocks noGrp="1"/>
          </p:cNvSpPr>
          <p:nvPr>
            <p:ph type="title"/>
          </p:nvPr>
        </p:nvSpPr>
        <p:spPr>
          <a:xfrm>
            <a:off x="915466" y="1276857"/>
            <a:ext cx="4097778" cy="1255325"/>
          </a:xfrm>
        </p:spPr>
        <p:txBody>
          <a:bodyPr rtlCol="0"/>
          <a:lstStyle>
            <a:lvl1pPr>
              <a:defRPr lang="en-US" sz="3600" b="1" kern="1200" cap="all" baseline="0" smtClean="0">
                <a:solidFill>
                  <a:schemeClr val="bg1"/>
                </a:solidFill>
                <a:latin typeface="+mj-lt"/>
                <a:ea typeface="+mj-ea"/>
                <a:cs typeface="+mj-cs"/>
              </a:defRPr>
            </a:lvl1pPr>
          </a:lstStyle>
          <a:p>
            <a:pPr rtl="0"/>
            <a:r>
              <a:rPr lang="fr-FR" noProof="0" smtClean="0"/>
              <a:t>Modifiez le style du titre</a:t>
            </a:r>
            <a:endParaRPr lang="fr-FR" noProof="0" dirty="0"/>
          </a:p>
        </p:txBody>
      </p:sp>
      <p:sp>
        <p:nvSpPr>
          <p:cNvPr id="24" name="Espace réservé du texte 2">
            <a:extLst>
              <a:ext uri="{FF2B5EF4-FFF2-40B4-BE49-F238E27FC236}">
                <a16:creationId xmlns=""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rtl="0">
              <a:lnSpc>
                <a:spcPct val="100000"/>
              </a:lnSpc>
              <a:buNone/>
            </a:pPr>
            <a:r>
              <a:rPr lang="fr-FR" noProof="0" dirty="0" smtClean="0"/>
              <a:t>Modifiez les styles du texte du masque</a:t>
            </a:r>
            <a:endParaRPr lang="fr-FR" noProof="0" dirty="0"/>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pPr rtl="0"/>
            <a:r>
              <a:rPr lang="fr-FR" noProof="0" dirty="0" smtClean="0"/>
              <a:t>CLIQUEZ POUR MODIFIER LE STYLE DU TITRE DE MASQUE</a:t>
            </a:r>
            <a:endParaRPr lang="fr-FR" noProof="0" dirty="0"/>
          </a:p>
        </p:txBody>
      </p:sp>
      <p:sp>
        <p:nvSpPr>
          <p:cNvPr id="3" name="Espace réservé du texte 2">
            <a:extLst>
              <a:ext uri="{FF2B5EF4-FFF2-40B4-BE49-F238E27FC236}">
                <a16:creationId xmlns=""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5" name="Espace réservé du pied de page 4">
            <a:extLst>
              <a:ext uri="{FF2B5EF4-FFF2-40B4-BE49-F238E27FC236}">
                <a16:creationId xmlns=""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5.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Espace réservé d’image 35">
            <a:extLst>
              <a:ext uri="{FF2B5EF4-FFF2-40B4-BE49-F238E27FC236}">
                <a16:creationId xmlns="" xmlns:a16="http://schemas.microsoft.com/office/drawing/2014/main" id="{F7CD9EDC-C949-4D72-B04B-A61A034595A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954213"/>
            <a:ext cx="4424363" cy="2949575"/>
          </a:xfrm>
        </p:spPr>
      </p:pic>
      <p:sp>
        <p:nvSpPr>
          <p:cNvPr id="2" name="Titre 1">
            <a:extLst>
              <a:ext uri="{FF2B5EF4-FFF2-40B4-BE49-F238E27FC236}">
                <a16:creationId xmlns="" xmlns:a16="http://schemas.microsoft.com/office/drawing/2014/main" id="{B30359CD-8DFF-4AF2-B957-630ED2A60E8D}"/>
              </a:ext>
            </a:extLst>
          </p:cNvPr>
          <p:cNvSpPr>
            <a:spLocks noGrp="1"/>
          </p:cNvSpPr>
          <p:nvPr>
            <p:ph type="ctrTitle"/>
          </p:nvPr>
        </p:nvSpPr>
        <p:spPr/>
        <p:txBody>
          <a:bodyPr rtlCol="0">
            <a:normAutofit/>
          </a:bodyPr>
          <a:lstStyle/>
          <a:p>
            <a:pPr rtl="0"/>
            <a:r>
              <a:rPr lang="fr-FR" dirty="0" smtClean="0"/>
              <a:t>DOCUMENTATION ERP</a:t>
            </a:r>
            <a:endParaRPr lang="fr-FR" dirty="0"/>
          </a:p>
        </p:txBody>
      </p:sp>
      <p:sp>
        <p:nvSpPr>
          <p:cNvPr id="3" name="Sous-titre 2">
            <a:extLst>
              <a:ext uri="{FF2B5EF4-FFF2-40B4-BE49-F238E27FC236}">
                <a16:creationId xmlns="" xmlns:a16="http://schemas.microsoft.com/office/drawing/2014/main" id="{F1DF7D53-1D50-48D8-B3B4-B9632324B2AB}"/>
              </a:ext>
            </a:extLst>
          </p:cNvPr>
          <p:cNvSpPr>
            <a:spLocks noGrp="1"/>
          </p:cNvSpPr>
          <p:nvPr>
            <p:ph type="subTitle" idx="1"/>
          </p:nvPr>
        </p:nvSpPr>
        <p:spPr/>
        <p:txBody>
          <a:bodyPr rtlCol="0"/>
          <a:lstStyle/>
          <a:p>
            <a:pPr rtl="0"/>
            <a:r>
              <a:rPr lang="fr-FR" dirty="0" smtClean="0"/>
              <a:t>PARAMETRAGE DE BASE</a:t>
            </a:r>
            <a:endParaRPr lang="fr-FR" dirty="0"/>
          </a:p>
        </p:txBody>
      </p:sp>
    </p:spTree>
    <p:extLst>
      <p:ext uri="{BB962C8B-B14F-4D97-AF65-F5344CB8AC3E}">
        <p14:creationId xmlns:p14="http://schemas.microsoft.com/office/powerpoint/2010/main" val="2064406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p:txBody>
          <a:bodyPr rtlCol="0"/>
          <a:lstStyle/>
          <a:p>
            <a:pPr rtl="0"/>
            <a:r>
              <a:rPr lang="fr-FR" dirty="0" smtClean="0"/>
              <a:t>Tiers </a:t>
            </a:r>
            <a:r>
              <a:rPr lang="fr-FR" dirty="0" smtClean="0"/>
              <a:t>rattaché(</a:t>
            </a:r>
            <a:r>
              <a:rPr lang="fr-FR" sz="1200" dirty="0" smtClean="0"/>
              <a:t>Suite</a:t>
            </a:r>
            <a:r>
              <a:rPr lang="fr-FR" dirty="0" smtClean="0"/>
              <a:t>)</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10</a:t>
            </a:fld>
            <a:endParaRPr lang="fr-FR" dirty="0"/>
          </a:p>
        </p:txBody>
      </p:sp>
      <p:sp>
        <p:nvSpPr>
          <p:cNvPr id="5" name="Espace réservé du texte 4"/>
          <p:cNvSpPr>
            <a:spLocks noGrp="1"/>
          </p:cNvSpPr>
          <p:nvPr>
            <p:ph type="body" idx="1"/>
          </p:nvPr>
        </p:nvSpPr>
        <p:spPr>
          <a:xfrm>
            <a:off x="838200" y="4617895"/>
            <a:ext cx="10515600" cy="455639"/>
          </a:xfrm>
        </p:spPr>
        <p:txBody>
          <a:bodyPr/>
          <a:lstStyle/>
          <a:p>
            <a:pPr algn="l"/>
            <a:r>
              <a:rPr lang="fr-FR" dirty="0" smtClean="0"/>
              <a:t>Le tiers créée ici est très souvent un tiers employé (à distinguer des tiers externes tel que les clients et les fournisseurs). Si ce dernier avait déjà été crée par un autre moyen, vous pouvez simplement le sélectionner</a:t>
            </a:r>
          </a:p>
          <a:p>
            <a:pPr algn="l"/>
            <a:r>
              <a:rPr lang="fr-FR" dirty="0" smtClean="0"/>
              <a:t>Les informations requises sont:</a:t>
            </a:r>
          </a:p>
          <a:p>
            <a:pPr marL="285750" indent="-285750" algn="l">
              <a:spcBef>
                <a:spcPts val="0"/>
              </a:spcBef>
              <a:buFont typeface="Arial" panose="020B0604020202020204" pitchFamily="34" charset="0"/>
              <a:buChar char="•"/>
            </a:pPr>
            <a:r>
              <a:rPr lang="fr-FR" b="1" dirty="0" smtClean="0"/>
              <a:t>Le Pays</a:t>
            </a:r>
          </a:p>
          <a:p>
            <a:pPr marL="285750" indent="-285750" algn="l">
              <a:spcBef>
                <a:spcPts val="0"/>
              </a:spcBef>
              <a:buFont typeface="Arial" panose="020B0604020202020204" pitchFamily="34" charset="0"/>
              <a:buChar char="•"/>
            </a:pPr>
            <a:r>
              <a:rPr lang="fr-FR" b="1" dirty="0" smtClean="0"/>
              <a:t>La Ville</a:t>
            </a:r>
          </a:p>
          <a:p>
            <a:pPr marL="285750" indent="-285750" algn="l">
              <a:spcBef>
                <a:spcPts val="0"/>
              </a:spcBef>
              <a:buFont typeface="Arial" panose="020B0604020202020204" pitchFamily="34" charset="0"/>
              <a:buChar char="•"/>
            </a:pPr>
            <a:r>
              <a:rPr lang="fr-FR" b="1" dirty="0" smtClean="0"/>
              <a:t>Secteur: </a:t>
            </a:r>
            <a:r>
              <a:rPr lang="fr-FR" dirty="0" smtClean="0"/>
              <a:t>non obligatoire</a:t>
            </a:r>
            <a:endParaRPr lang="fr-FR" b="1" dirty="0"/>
          </a:p>
        </p:txBody>
      </p:sp>
      <p:pic>
        <p:nvPicPr>
          <p:cNvPr id="2" name="Image 1"/>
          <p:cNvPicPr>
            <a:picLocks noChangeAspect="1"/>
          </p:cNvPicPr>
          <p:nvPr/>
        </p:nvPicPr>
        <p:blipFill>
          <a:blip r:embed="rId3"/>
          <a:stretch>
            <a:fillRect/>
          </a:stretch>
        </p:blipFill>
        <p:spPr>
          <a:xfrm>
            <a:off x="-6350" y="-12538"/>
            <a:ext cx="12192000" cy="3807201"/>
          </a:xfrm>
          <a:prstGeom prst="rect">
            <a:avLst/>
          </a:prstGeom>
        </p:spPr>
      </p:pic>
    </p:spTree>
    <p:extLst>
      <p:ext uri="{BB962C8B-B14F-4D97-AF65-F5344CB8AC3E}">
        <p14:creationId xmlns:p14="http://schemas.microsoft.com/office/powerpoint/2010/main" val="2129167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p:txBody>
          <a:bodyPr rtlCol="0"/>
          <a:lstStyle/>
          <a:p>
            <a:pPr rtl="0"/>
            <a:r>
              <a:rPr lang="fr-FR" dirty="0" smtClean="0"/>
              <a:t>Tiers </a:t>
            </a:r>
            <a:r>
              <a:rPr lang="fr-FR" dirty="0" smtClean="0"/>
              <a:t>rattaché(</a:t>
            </a:r>
            <a:r>
              <a:rPr lang="fr-FR" sz="1200" dirty="0" smtClean="0"/>
              <a:t>Suite</a:t>
            </a:r>
            <a:r>
              <a:rPr lang="fr-FR" dirty="0" smtClean="0"/>
              <a:t>)</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11</a:t>
            </a:fld>
            <a:endParaRPr lang="fr-FR" dirty="0"/>
          </a:p>
        </p:txBody>
      </p:sp>
      <p:pic>
        <p:nvPicPr>
          <p:cNvPr id="2" name="Image 1"/>
          <p:cNvPicPr>
            <a:picLocks noChangeAspect="1"/>
          </p:cNvPicPr>
          <p:nvPr/>
        </p:nvPicPr>
        <p:blipFill>
          <a:blip r:embed="rId3"/>
          <a:stretch>
            <a:fillRect/>
          </a:stretch>
        </p:blipFill>
        <p:spPr>
          <a:xfrm>
            <a:off x="0" y="0"/>
            <a:ext cx="12192000" cy="3807201"/>
          </a:xfrm>
          <a:prstGeom prst="rect">
            <a:avLst/>
          </a:prstGeom>
        </p:spPr>
      </p:pic>
      <p:sp>
        <p:nvSpPr>
          <p:cNvPr id="3" name="Espace réservé du texte 2"/>
          <p:cNvSpPr>
            <a:spLocks noGrp="1"/>
          </p:cNvSpPr>
          <p:nvPr>
            <p:ph type="body" idx="1"/>
          </p:nvPr>
        </p:nvSpPr>
        <p:spPr/>
        <p:txBody>
          <a:bodyPr/>
          <a:lstStyle/>
          <a:p>
            <a:pPr marL="285750" indent="-285750" algn="l">
              <a:spcBef>
                <a:spcPts val="0"/>
              </a:spcBef>
              <a:buFont typeface="Arial" panose="020B0604020202020204" pitchFamily="34" charset="0"/>
              <a:buChar char="•"/>
            </a:pPr>
            <a:r>
              <a:rPr lang="fr-FR" b="1" dirty="0" smtClean="0"/>
              <a:t>Code: </a:t>
            </a:r>
            <a:r>
              <a:rPr lang="fr-FR" dirty="0" smtClean="0"/>
              <a:t>code unique d’identification du tiers</a:t>
            </a:r>
          </a:p>
          <a:p>
            <a:pPr marL="285750" indent="-285750" algn="l">
              <a:spcBef>
                <a:spcPts val="0"/>
              </a:spcBef>
              <a:buFont typeface="Arial" panose="020B0604020202020204" pitchFamily="34" charset="0"/>
              <a:buChar char="•"/>
            </a:pPr>
            <a:r>
              <a:rPr lang="fr-FR" b="1" dirty="0" smtClean="0"/>
              <a:t>Nom: </a:t>
            </a:r>
          </a:p>
          <a:p>
            <a:pPr marL="285750" indent="-285750" algn="l">
              <a:spcBef>
                <a:spcPts val="0"/>
              </a:spcBef>
              <a:buFont typeface="Arial" panose="020B0604020202020204" pitchFamily="34" charset="0"/>
              <a:buChar char="•"/>
            </a:pPr>
            <a:r>
              <a:rPr lang="fr-FR" b="1" dirty="0" smtClean="0"/>
              <a:t>Prénom:</a:t>
            </a:r>
          </a:p>
          <a:p>
            <a:pPr marL="285750" indent="-285750" algn="l">
              <a:spcBef>
                <a:spcPts val="0"/>
              </a:spcBef>
              <a:buFont typeface="Arial" panose="020B0604020202020204" pitchFamily="34" charset="0"/>
              <a:buChar char="•"/>
            </a:pPr>
            <a:r>
              <a:rPr lang="fr-FR" b="1" dirty="0" smtClean="0"/>
              <a:t>Actif pour la ration: </a:t>
            </a:r>
            <a:r>
              <a:rPr lang="fr-FR" dirty="0" smtClean="0"/>
              <a:t> cette option est coché si l’on gratifie une ration en produits au tiers; si l’option est coché, il est recommandé de préciser un code secret ou de le générer en cliquant sur le lien et de choisir une agence pour destination du tiers.</a:t>
            </a:r>
            <a:endParaRPr lang="fr-FR" b="1" dirty="0"/>
          </a:p>
        </p:txBody>
      </p:sp>
    </p:spTree>
    <p:extLst>
      <p:ext uri="{BB962C8B-B14F-4D97-AF65-F5344CB8AC3E}">
        <p14:creationId xmlns:p14="http://schemas.microsoft.com/office/powerpoint/2010/main" val="1014626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Dépôts</a:t>
            </a:r>
            <a:endParaRPr lang="fr-FR" sz="2800"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12</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Lors de la création d’un profil, il peut être nécessaire comme nous l’avons indiqué en introduction d’étendre le paramétrage du compte pour qu’il puisse facilement réaliser des actions tels que (la manipulation ou consultation des stocks, la vente, les encaissements).</a:t>
            </a:r>
          </a:p>
          <a:p>
            <a:pPr algn="l">
              <a:spcBef>
                <a:spcPts val="0"/>
              </a:spcBef>
            </a:pPr>
            <a:r>
              <a:rPr lang="fr-FR" dirty="0" smtClean="0"/>
              <a:t>Ici, nous pouvons directement générer un dépôt propre à ce profil (cas des commerciaux par exemple qui vendent les produits de l’entreprise à l’extérieur et qui sont responsable de leur stocks). </a:t>
            </a:r>
          </a:p>
        </p:txBody>
      </p:sp>
      <p:pic>
        <p:nvPicPr>
          <p:cNvPr id="5" name="Image 4"/>
          <p:cNvPicPr>
            <a:picLocks noChangeAspect="1"/>
          </p:cNvPicPr>
          <p:nvPr/>
        </p:nvPicPr>
        <p:blipFill>
          <a:blip r:embed="rId3"/>
          <a:stretch>
            <a:fillRect/>
          </a:stretch>
        </p:blipFill>
        <p:spPr>
          <a:xfrm>
            <a:off x="203200" y="0"/>
            <a:ext cx="11828584" cy="4257944"/>
          </a:xfrm>
          <a:prstGeom prst="rect">
            <a:avLst/>
          </a:prstGeom>
        </p:spPr>
      </p:pic>
    </p:spTree>
    <p:extLst>
      <p:ext uri="{BB962C8B-B14F-4D97-AF65-F5344CB8AC3E}">
        <p14:creationId xmlns:p14="http://schemas.microsoft.com/office/powerpoint/2010/main" val="32590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Dépôts</a:t>
            </a:r>
            <a:r>
              <a:rPr lang="fr-FR" sz="1200" dirty="0" smtClean="0"/>
              <a:t>(suite)</a:t>
            </a:r>
            <a:endParaRPr lang="fr-FR" sz="2800"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13</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S’il n’est pas nécessaire de  générer un dépôt particulier pour l’utilisateur, alors décoché simplement l’option </a:t>
            </a:r>
            <a:r>
              <a:rPr lang="fr-FR" b="1" dirty="0" smtClean="0"/>
              <a:t>« Générer un dépôt »</a:t>
            </a:r>
          </a:p>
          <a:p>
            <a:pPr algn="l">
              <a:spcBef>
                <a:spcPts val="0"/>
              </a:spcBef>
            </a:pPr>
            <a:endParaRPr lang="fr-FR" dirty="0" smtClean="0"/>
          </a:p>
          <a:p>
            <a:pPr algn="l">
              <a:spcBef>
                <a:spcPts val="0"/>
              </a:spcBef>
            </a:pPr>
            <a:r>
              <a:rPr lang="fr-FR" dirty="0" smtClean="0"/>
              <a:t>Note: Pour plus de détail sur la création d’un dépôt, veuillez consulter la section « Dépôt » de cette documentation </a:t>
            </a:r>
          </a:p>
        </p:txBody>
      </p:sp>
      <p:pic>
        <p:nvPicPr>
          <p:cNvPr id="2" name="Image 1"/>
          <p:cNvPicPr>
            <a:picLocks noChangeAspect="1"/>
          </p:cNvPicPr>
          <p:nvPr/>
        </p:nvPicPr>
        <p:blipFill>
          <a:blip r:embed="rId3"/>
          <a:stretch>
            <a:fillRect/>
          </a:stretch>
        </p:blipFill>
        <p:spPr>
          <a:xfrm>
            <a:off x="-6350" y="0"/>
            <a:ext cx="12192000" cy="4189047"/>
          </a:xfrm>
          <a:prstGeom prst="rect">
            <a:avLst/>
          </a:prstGeom>
        </p:spPr>
      </p:pic>
    </p:spTree>
    <p:extLst>
      <p:ext uri="{BB962C8B-B14F-4D97-AF65-F5344CB8AC3E}">
        <p14:creationId xmlns:p14="http://schemas.microsoft.com/office/powerpoint/2010/main" val="2238075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Points de vente</a:t>
            </a:r>
            <a:endParaRPr lang="fr-FR" sz="2800"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14</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S’il n’est pas nécessaire de  générer un point de vente particulier pour l’utilisateur, alors décoché simplement l’option </a:t>
            </a:r>
            <a:r>
              <a:rPr lang="fr-FR" b="1" dirty="0" smtClean="0"/>
              <a:t>« Générer un  point de vente »</a:t>
            </a:r>
          </a:p>
          <a:p>
            <a:pPr algn="l">
              <a:spcBef>
                <a:spcPts val="0"/>
              </a:spcBef>
            </a:pPr>
            <a:endParaRPr lang="fr-FR" dirty="0" smtClean="0"/>
          </a:p>
          <a:p>
            <a:pPr algn="l">
              <a:spcBef>
                <a:spcPts val="0"/>
              </a:spcBef>
            </a:pPr>
            <a:r>
              <a:rPr lang="fr-FR" dirty="0" smtClean="0"/>
              <a:t>Note: Pour plus de détail sur la création d’un point de vente, veuillez consulter la section « Points de vente » de cette documentation </a:t>
            </a:r>
          </a:p>
        </p:txBody>
      </p:sp>
      <p:pic>
        <p:nvPicPr>
          <p:cNvPr id="5" name="Image 4"/>
          <p:cNvPicPr>
            <a:picLocks noChangeAspect="1"/>
          </p:cNvPicPr>
          <p:nvPr/>
        </p:nvPicPr>
        <p:blipFill>
          <a:blip r:embed="rId3"/>
          <a:stretch>
            <a:fillRect/>
          </a:stretch>
        </p:blipFill>
        <p:spPr>
          <a:xfrm>
            <a:off x="-6350" y="0"/>
            <a:ext cx="12192000" cy="4021350"/>
          </a:xfrm>
          <a:prstGeom prst="rect">
            <a:avLst/>
          </a:prstGeom>
        </p:spPr>
      </p:pic>
    </p:spTree>
    <p:extLst>
      <p:ext uri="{BB962C8B-B14F-4D97-AF65-F5344CB8AC3E}">
        <p14:creationId xmlns:p14="http://schemas.microsoft.com/office/powerpoint/2010/main" val="3144447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planning</a:t>
            </a:r>
            <a:endParaRPr lang="fr-FR" sz="2800"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15</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La planification d’un utilisateur dans l’ERP consiste à autoriser un utilisateur à enregistrer des opérations dans un dépôt et/ou dans un point de vente. Le planning de l’utilisateur peut être permanent (dans ce cas, son accès au dépôt et/ou point de vente n’est pas limité dans le temps) ou restreint à une date précise.</a:t>
            </a:r>
          </a:p>
        </p:txBody>
      </p:sp>
      <p:pic>
        <p:nvPicPr>
          <p:cNvPr id="6" name="Image 5"/>
          <p:cNvPicPr>
            <a:picLocks noChangeAspect="1"/>
          </p:cNvPicPr>
          <p:nvPr/>
        </p:nvPicPr>
        <p:blipFill>
          <a:blip r:embed="rId3"/>
          <a:stretch>
            <a:fillRect/>
          </a:stretch>
        </p:blipFill>
        <p:spPr>
          <a:xfrm>
            <a:off x="-6350" y="0"/>
            <a:ext cx="12192000" cy="2883060"/>
          </a:xfrm>
          <a:prstGeom prst="rect">
            <a:avLst/>
          </a:prstGeom>
        </p:spPr>
      </p:pic>
    </p:spTree>
    <p:extLst>
      <p:ext uri="{BB962C8B-B14F-4D97-AF65-F5344CB8AC3E}">
        <p14:creationId xmlns:p14="http://schemas.microsoft.com/office/powerpoint/2010/main" val="1961102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Commercial</a:t>
            </a:r>
            <a:endParaRPr lang="fr-FR" sz="2800"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16</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A partir de cet écran, on peut promouvoir un utilisateur en tant que commercial. Ce qui a pour principale finalité de le rattacher à un plan de commission.</a:t>
            </a:r>
          </a:p>
        </p:txBody>
      </p:sp>
      <p:pic>
        <p:nvPicPr>
          <p:cNvPr id="2" name="Image 1"/>
          <p:cNvPicPr>
            <a:picLocks noChangeAspect="1"/>
          </p:cNvPicPr>
          <p:nvPr/>
        </p:nvPicPr>
        <p:blipFill>
          <a:blip r:embed="rId3"/>
          <a:stretch>
            <a:fillRect/>
          </a:stretch>
        </p:blipFill>
        <p:spPr>
          <a:xfrm>
            <a:off x="-6350" y="0"/>
            <a:ext cx="12192000" cy="2687290"/>
          </a:xfrm>
          <a:prstGeom prst="rect">
            <a:avLst/>
          </a:prstGeom>
        </p:spPr>
      </p:pic>
    </p:spTree>
    <p:extLst>
      <p:ext uri="{BB962C8B-B14F-4D97-AF65-F5344CB8AC3E}">
        <p14:creationId xmlns:p14="http://schemas.microsoft.com/office/powerpoint/2010/main" val="2202926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881747"/>
            <a:ext cx="10515600" cy="823232"/>
          </a:xfrm>
        </p:spPr>
        <p:txBody>
          <a:bodyPr rtlCol="0"/>
          <a:lstStyle/>
          <a:p>
            <a:pPr rtl="0"/>
            <a:r>
              <a:rPr lang="fr-FR" sz="2800" dirty="0" err="1" smtClean="0"/>
              <a:t>CREation</a:t>
            </a:r>
            <a:r>
              <a:rPr lang="fr-FR" sz="2800" dirty="0" smtClean="0"/>
              <a:t> de profil </a:t>
            </a:r>
            <a:r>
              <a:rPr lang="fr-FR" sz="2000" dirty="0" smtClean="0"/>
              <a:t>(fin)</a:t>
            </a:r>
            <a:endParaRPr lang="fr-FR" sz="2800"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17</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Lorsque toutes les étapes ont été gérées et toutes les informations bien renseignées, il ne vous reste plus qu’à cliquer sur le bouton « </a:t>
            </a:r>
            <a:r>
              <a:rPr lang="fr-FR" b="1" dirty="0" smtClean="0"/>
              <a:t>Créer » </a:t>
            </a:r>
            <a:r>
              <a:rPr lang="fr-FR" dirty="0" smtClean="0"/>
              <a:t>pour générer un </a:t>
            </a:r>
            <a:r>
              <a:rPr lang="fr-FR" b="1" dirty="0" smtClean="0"/>
              <a:t>Profil </a:t>
            </a:r>
            <a:r>
              <a:rPr lang="fr-FR" b="1" smtClean="0"/>
              <a:t>utilisateur fonctionnel</a:t>
            </a:r>
            <a:r>
              <a:rPr lang="fr-FR" smtClean="0"/>
              <a:t> </a:t>
            </a:r>
            <a:endParaRPr lang="fr-FR" dirty="0" smtClean="0"/>
          </a:p>
        </p:txBody>
      </p:sp>
      <p:pic>
        <p:nvPicPr>
          <p:cNvPr id="5" name="Image 4"/>
          <p:cNvPicPr>
            <a:picLocks noChangeAspect="1"/>
          </p:cNvPicPr>
          <p:nvPr/>
        </p:nvPicPr>
        <p:blipFill>
          <a:blip r:embed="rId3"/>
          <a:stretch>
            <a:fillRect/>
          </a:stretch>
        </p:blipFill>
        <p:spPr>
          <a:xfrm>
            <a:off x="0" y="0"/>
            <a:ext cx="12192000" cy="2854975"/>
          </a:xfrm>
          <a:prstGeom prst="rect">
            <a:avLst/>
          </a:prstGeom>
        </p:spPr>
      </p:pic>
    </p:spTree>
    <p:extLst>
      <p:ext uri="{BB962C8B-B14F-4D97-AF65-F5344CB8AC3E}">
        <p14:creationId xmlns:p14="http://schemas.microsoft.com/office/powerpoint/2010/main" val="1889625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CAF209E-D17D-4F20-A6D0-C685853DE76E}"/>
              </a:ext>
            </a:extLst>
          </p:cNvPr>
          <p:cNvSpPr>
            <a:spLocks noGrp="1"/>
          </p:cNvSpPr>
          <p:nvPr>
            <p:ph type="title"/>
          </p:nvPr>
        </p:nvSpPr>
        <p:spPr/>
        <p:txBody>
          <a:bodyPr rtlCol="0"/>
          <a:lstStyle/>
          <a:p>
            <a:pPr rtl="0"/>
            <a:r>
              <a:rPr lang="fr-FR" dirty="0" smtClean="0"/>
              <a:t>LES utilisateurs</a:t>
            </a:r>
            <a:endParaRPr lang="fr-FR" dirty="0"/>
          </a:p>
        </p:txBody>
      </p:sp>
      <p:sp>
        <p:nvSpPr>
          <p:cNvPr id="19" name="Espace réservé du texte 18">
            <a:extLst>
              <a:ext uri="{FF2B5EF4-FFF2-40B4-BE49-F238E27FC236}">
                <a16:creationId xmlns="" xmlns:a16="http://schemas.microsoft.com/office/drawing/2014/main" id="{4DBB6E2A-723F-48F4-9592-AC166B8A2562}"/>
              </a:ext>
            </a:extLst>
          </p:cNvPr>
          <p:cNvSpPr>
            <a:spLocks noGrp="1"/>
          </p:cNvSpPr>
          <p:nvPr>
            <p:ph type="body" idx="20"/>
          </p:nvPr>
        </p:nvSpPr>
        <p:spPr>
          <a:xfrm>
            <a:off x="4080985" y="480156"/>
            <a:ext cx="6944563" cy="1196139"/>
          </a:xfrm>
        </p:spPr>
        <p:txBody>
          <a:bodyPr rtlCol="0"/>
          <a:lstStyle/>
          <a:p>
            <a:pPr rtl="0"/>
            <a:r>
              <a:rPr lang="fr-FR" dirty="0" smtClean="0"/>
              <a:t>Au sein de l’ERP </a:t>
            </a:r>
            <a:r>
              <a:rPr lang="fr-FR" dirty="0" err="1" smtClean="0"/>
              <a:t>Lymytz</a:t>
            </a:r>
            <a:r>
              <a:rPr lang="fr-FR" dirty="0" smtClean="0"/>
              <a:t>, On peut avoir plusieurs profils utilisateurs, certains nécessitant un niveau de paramétrage plus avancé que d’autres selon le niveau de contrôle que l’on veut avoir sur leurs activités au sein de l’application</a:t>
            </a:r>
            <a:endParaRPr lang="fr-FR" dirty="0"/>
          </a:p>
        </p:txBody>
      </p:sp>
      <p:pic>
        <p:nvPicPr>
          <p:cNvPr id="15" name="Espace réservé d’image 14" descr="Poignée de main">
            <a:extLst>
              <a:ext uri="{FF2B5EF4-FFF2-40B4-BE49-F238E27FC236}">
                <a16:creationId xmlns=""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3" name="Espace réservé du texte 2">
            <a:extLst>
              <a:ext uri="{FF2B5EF4-FFF2-40B4-BE49-F238E27FC236}">
                <a16:creationId xmlns="" xmlns:a16="http://schemas.microsoft.com/office/drawing/2014/main" id="{8A1B14A5-E7B8-4F35-8378-DB748F6A6CEF}"/>
              </a:ext>
            </a:extLst>
          </p:cNvPr>
          <p:cNvSpPr>
            <a:spLocks noGrp="1"/>
          </p:cNvSpPr>
          <p:nvPr>
            <p:ph type="body" idx="1"/>
          </p:nvPr>
        </p:nvSpPr>
        <p:spPr/>
        <p:txBody>
          <a:bodyPr rtlCol="0"/>
          <a:lstStyle/>
          <a:p>
            <a:pPr rtl="0"/>
            <a:r>
              <a:rPr lang="fr-FR" dirty="0" smtClean="0">
                <a:solidFill>
                  <a:schemeClr val="accent1"/>
                </a:solidFill>
              </a:rPr>
              <a:t>Profil Type Administrateurs</a:t>
            </a:r>
            <a:endParaRPr lang="fr-FR" dirty="0">
              <a:solidFill>
                <a:schemeClr val="accent1"/>
              </a:solidFill>
            </a:endParaRPr>
          </a:p>
        </p:txBody>
      </p:sp>
      <p:sp>
        <p:nvSpPr>
          <p:cNvPr id="4" name="Espace réservé du contenu 3">
            <a:extLst>
              <a:ext uri="{FF2B5EF4-FFF2-40B4-BE49-F238E27FC236}">
                <a16:creationId xmlns="" xmlns:a16="http://schemas.microsoft.com/office/drawing/2014/main" id="{54E05A85-0100-4B67-A2A5-22134AD6255A}"/>
              </a:ext>
            </a:extLst>
          </p:cNvPr>
          <p:cNvSpPr>
            <a:spLocks noGrp="1"/>
          </p:cNvSpPr>
          <p:nvPr>
            <p:ph sz="half" idx="2"/>
          </p:nvPr>
        </p:nvSpPr>
        <p:spPr/>
        <p:txBody>
          <a:bodyPr rtlCol="0"/>
          <a:lstStyle/>
          <a:p>
            <a:pPr marL="0" indent="0" rtl="0">
              <a:buNone/>
            </a:pPr>
            <a:r>
              <a:rPr lang="fr-FR" sz="1600" dirty="0" smtClean="0"/>
              <a:t>Les profils type administrateurs se distinguent des profils type opérateurs par les options de paramétrage simplifié qu’ils requièrent. </a:t>
            </a:r>
            <a:r>
              <a:rPr lang="fr-FR" dirty="0"/>
              <a:t> </a:t>
            </a:r>
            <a:r>
              <a:rPr lang="fr-FR" dirty="0" smtClean="0"/>
              <a:t>Ils sont en générale:</a:t>
            </a:r>
          </a:p>
          <a:p>
            <a:r>
              <a:rPr lang="fr-FR" sz="1600" dirty="0" smtClean="0"/>
              <a:t>Les Comptables</a:t>
            </a:r>
          </a:p>
          <a:p>
            <a:r>
              <a:rPr lang="fr-FR" dirty="0" smtClean="0"/>
              <a:t>Les Contrôleurs</a:t>
            </a:r>
          </a:p>
          <a:p>
            <a:r>
              <a:rPr lang="fr-FR" sz="1600" dirty="0" smtClean="0"/>
              <a:t>Les Administrateurs</a:t>
            </a:r>
          </a:p>
          <a:p>
            <a:r>
              <a:rPr lang="fr-FR" dirty="0" smtClean="0"/>
              <a:t>Etc.</a:t>
            </a:r>
            <a:endParaRPr lang="fr-FR" sz="1600" dirty="0" smtClean="0"/>
          </a:p>
        </p:txBody>
      </p:sp>
      <p:pic>
        <p:nvPicPr>
          <p:cNvPr id="17" name="Espace réservé d’image 16" descr="Télécharger à partir du cloud">
            <a:extLst>
              <a:ext uri="{FF2B5EF4-FFF2-40B4-BE49-F238E27FC236}">
                <a16:creationId xmlns="" xmlns:a16="http://schemas.microsoft.com/office/drawing/2014/main" id="{DEA952AA-034C-46B7-999E-31F46E9F36FC}"/>
              </a:ext>
            </a:extLst>
          </p:cNvPr>
          <p:cNvPicPr>
            <a:picLocks noGrp="1" noChangeAspect="1"/>
          </p:cNvPicPr>
          <p:nvPr>
            <p:ph type="pic" sz="quarter" idx="19"/>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7" name="Espace réservé du texte 6">
            <a:extLst>
              <a:ext uri="{FF2B5EF4-FFF2-40B4-BE49-F238E27FC236}">
                <a16:creationId xmlns="" xmlns:a16="http://schemas.microsoft.com/office/drawing/2014/main" id="{B0BBB0D3-F4B5-4146-8064-6CACD6B0C1A1}"/>
              </a:ext>
            </a:extLst>
          </p:cNvPr>
          <p:cNvSpPr>
            <a:spLocks noGrp="1"/>
          </p:cNvSpPr>
          <p:nvPr>
            <p:ph type="body" idx="15"/>
          </p:nvPr>
        </p:nvSpPr>
        <p:spPr/>
        <p:txBody>
          <a:bodyPr rtlCol="0"/>
          <a:lstStyle/>
          <a:p>
            <a:pPr rtl="0"/>
            <a:r>
              <a:rPr lang="fr-FR" dirty="0" smtClean="0">
                <a:solidFill>
                  <a:schemeClr val="accent1"/>
                </a:solidFill>
              </a:rPr>
              <a:t>Profil Types Opérateurs</a:t>
            </a:r>
            <a:endParaRPr lang="fr-FR" dirty="0">
              <a:solidFill>
                <a:schemeClr val="accent1"/>
              </a:solidFill>
            </a:endParaRPr>
          </a:p>
        </p:txBody>
      </p:sp>
      <p:sp>
        <p:nvSpPr>
          <p:cNvPr id="8" name="Espace réservé du contenu 7">
            <a:extLst>
              <a:ext uri="{FF2B5EF4-FFF2-40B4-BE49-F238E27FC236}">
                <a16:creationId xmlns="" xmlns:a16="http://schemas.microsoft.com/office/drawing/2014/main" id="{6FD8FA4C-5CEC-4227-AE41-276B750EFDF0}"/>
              </a:ext>
            </a:extLst>
          </p:cNvPr>
          <p:cNvSpPr>
            <a:spLocks noGrp="1"/>
          </p:cNvSpPr>
          <p:nvPr>
            <p:ph sz="half" idx="16"/>
          </p:nvPr>
        </p:nvSpPr>
        <p:spPr/>
        <p:txBody>
          <a:bodyPr rtlCol="0"/>
          <a:lstStyle/>
          <a:p>
            <a:pPr marL="0" indent="0" rtl="0">
              <a:buNone/>
            </a:pPr>
            <a:r>
              <a:rPr lang="fr-FR" sz="1600" dirty="0" smtClean="0"/>
              <a:t>Les Profils type opérateurs regroupent les profils dont les actions sont de très près lié à la collecte des données d</a:t>
            </a:r>
            <a:r>
              <a:rPr lang="fr-FR" dirty="0" smtClean="0"/>
              <a:t>’</a:t>
            </a:r>
            <a:r>
              <a:rPr lang="fr-FR" sz="1600" dirty="0" smtClean="0"/>
              <a:t>exploitation</a:t>
            </a:r>
          </a:p>
          <a:p>
            <a:r>
              <a:rPr lang="fr-FR" dirty="0" smtClean="0"/>
              <a:t>Vendeurs (Guichetiers, livreurs, et commerciaux)</a:t>
            </a:r>
          </a:p>
          <a:p>
            <a:r>
              <a:rPr lang="fr-FR" sz="1600" dirty="0" smtClean="0"/>
              <a:t>Pointeurs</a:t>
            </a:r>
          </a:p>
          <a:p>
            <a:r>
              <a:rPr lang="fr-FR" dirty="0" smtClean="0"/>
              <a:t>Producteurs</a:t>
            </a:r>
            <a:endParaRPr lang="fr-FR" sz="1600" dirty="0" smtClean="0"/>
          </a:p>
          <a:p>
            <a:endParaRPr lang="fr-FR" sz="1600" dirty="0"/>
          </a:p>
        </p:txBody>
      </p:sp>
      <p:sp>
        <p:nvSpPr>
          <p:cNvPr id="18" name="Espace réservé du contenu 17">
            <a:extLst>
              <a:ext uri="{FF2B5EF4-FFF2-40B4-BE49-F238E27FC236}">
                <a16:creationId xmlns="" xmlns:a16="http://schemas.microsoft.com/office/drawing/2014/main" id="{CD6CEFA7-5AB5-47CF-83D8-F5F3DF38D2AF}"/>
              </a:ext>
            </a:extLst>
          </p:cNvPr>
          <p:cNvSpPr>
            <a:spLocks noGrp="1"/>
          </p:cNvSpPr>
          <p:nvPr>
            <p:ph sz="quarter" idx="14"/>
          </p:nvPr>
        </p:nvSpPr>
        <p:spPr/>
        <p:txBody>
          <a:bodyPr rtlCol="0"/>
          <a:lstStyle/>
          <a:p>
            <a:pPr rtl="0"/>
            <a:r>
              <a:rPr lang="fr-FR" dirty="0" err="1" smtClean="0"/>
              <a:t>Lymytz</a:t>
            </a:r>
            <a:endParaRPr lang="fr-FR" dirty="0"/>
          </a:p>
        </p:txBody>
      </p:sp>
      <p:sp>
        <p:nvSpPr>
          <p:cNvPr id="5" name="Espace réservé du numéro de diapositive 4">
            <a:extLst>
              <a:ext uri="{FF2B5EF4-FFF2-40B4-BE49-F238E27FC236}">
                <a16:creationId xmlns="" xmlns:a16="http://schemas.microsoft.com/office/drawing/2014/main" id="{ABBA3DB3-A445-4949-AB8E-8B2F3C33366B}"/>
              </a:ext>
            </a:extLst>
          </p:cNvPr>
          <p:cNvSpPr>
            <a:spLocks noGrp="1"/>
          </p:cNvSpPr>
          <p:nvPr>
            <p:ph type="sldNum" sz="quarter" idx="12"/>
          </p:nvPr>
        </p:nvSpPr>
        <p:spPr/>
        <p:txBody>
          <a:bodyPr rtlCol="0"/>
          <a:lstStyle/>
          <a:p>
            <a:pPr rtl="0"/>
            <a:fld id="{48BB047D-A6CD-43AB-96F0-683C726B586B}" type="slidenum">
              <a:rPr lang="fr-FR" smtClean="0"/>
              <a:pPr rtl="0"/>
              <a:t>2</a:t>
            </a:fld>
            <a:endParaRPr lang="fr-FR" dirty="0"/>
          </a:p>
        </p:txBody>
      </p:sp>
      <p:pic>
        <p:nvPicPr>
          <p:cNvPr id="6" name="Imag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532586"/>
            <a:ext cx="3669762" cy="2446986"/>
          </a:xfrm>
          <a:prstGeom prst="rect">
            <a:avLst/>
          </a:prstGeom>
        </p:spPr>
      </p:pic>
    </p:spTree>
    <p:extLst>
      <p:ext uri="{BB962C8B-B14F-4D97-AF65-F5344CB8AC3E}">
        <p14:creationId xmlns:p14="http://schemas.microsoft.com/office/powerpoint/2010/main" val="191303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402C0A42-6D1B-4B6E-959B-1609A38258E9}"/>
              </a:ext>
            </a:extLst>
          </p:cNvPr>
          <p:cNvSpPr>
            <a:spLocks noGrp="1"/>
          </p:cNvSpPr>
          <p:nvPr>
            <p:ph type="title"/>
          </p:nvPr>
        </p:nvSpPr>
        <p:spPr>
          <a:xfrm>
            <a:off x="5679220" y="1140684"/>
            <a:ext cx="5445369" cy="1114784"/>
          </a:xfrm>
        </p:spPr>
        <p:txBody>
          <a:bodyPr rtlCol="0"/>
          <a:lstStyle/>
          <a:p>
            <a:pPr rtl="0"/>
            <a:r>
              <a:rPr lang="fr-FR" dirty="0" smtClean="0"/>
              <a:t>PROFIL TYPE OPERATEURS</a:t>
            </a:r>
            <a:endParaRPr lang="fr-FR" dirty="0"/>
          </a:p>
        </p:txBody>
      </p:sp>
      <p:sp>
        <p:nvSpPr>
          <p:cNvPr id="5" name="Espace réservé du contenu 4">
            <a:extLst>
              <a:ext uri="{FF2B5EF4-FFF2-40B4-BE49-F238E27FC236}">
                <a16:creationId xmlns="" xmlns:a16="http://schemas.microsoft.com/office/drawing/2014/main" id="{BDE42C9A-B4DC-4A46-A073-8421E387B2B7}"/>
              </a:ext>
            </a:extLst>
          </p:cNvPr>
          <p:cNvSpPr>
            <a:spLocks noGrp="1"/>
          </p:cNvSpPr>
          <p:nvPr>
            <p:ph idx="1"/>
          </p:nvPr>
        </p:nvSpPr>
        <p:spPr>
          <a:xfrm>
            <a:off x="5797060" y="2506540"/>
            <a:ext cx="4659924" cy="3454523"/>
          </a:xfrm>
        </p:spPr>
        <p:txBody>
          <a:bodyPr rtlCol="0"/>
          <a:lstStyle/>
          <a:p>
            <a:pPr marL="0" indent="0" rtl="0">
              <a:buNone/>
            </a:pPr>
            <a:r>
              <a:rPr lang="fr-FR" sz="1800" dirty="0" smtClean="0"/>
              <a:t>Les profils type opérateur comme nous l’avons indiqué précédemment peuvent requérir des paramétrages supplémentaires. </a:t>
            </a:r>
          </a:p>
          <a:p>
            <a:pPr marL="0" indent="0" rtl="0">
              <a:buNone/>
            </a:pPr>
            <a:r>
              <a:rPr lang="fr-FR" dirty="0" smtClean="0"/>
              <a:t>Il est de ce fait plus simple de conduire leur création pas à pas comme nous le décrirons plus bas.</a:t>
            </a:r>
            <a:endParaRPr lang="fr-FR" sz="1800" dirty="0"/>
          </a:p>
        </p:txBody>
      </p:sp>
      <p:sp>
        <p:nvSpPr>
          <p:cNvPr id="6" name="Espace réservé du contenu 5">
            <a:extLst>
              <a:ext uri="{FF2B5EF4-FFF2-40B4-BE49-F238E27FC236}">
                <a16:creationId xmlns="" xmlns:a16="http://schemas.microsoft.com/office/drawing/2014/main" id="{388E3AC1-D7A5-40C2-92D8-C386497C9010}"/>
              </a:ext>
            </a:extLst>
          </p:cNvPr>
          <p:cNvSpPr>
            <a:spLocks noGrp="1"/>
          </p:cNvSpPr>
          <p:nvPr>
            <p:ph sz="quarter" idx="14"/>
          </p:nvPr>
        </p:nvSpPr>
        <p:spPr/>
        <p:txBody>
          <a:bodyPr rtlCol="0"/>
          <a:lstStyle/>
          <a:p>
            <a:pPr rtl="0"/>
            <a:r>
              <a:rPr lang="fr-FR" dirty="0" err="1" smtClean="0"/>
              <a:t>Lymytz</a:t>
            </a:r>
            <a:endParaRPr lang="fr-FR" dirty="0" smtClean="0"/>
          </a:p>
        </p:txBody>
      </p:sp>
      <p:sp>
        <p:nvSpPr>
          <p:cNvPr id="8" name="Espace réservé du numéro de diapositive 7">
            <a:extLst>
              <a:ext uri="{FF2B5EF4-FFF2-40B4-BE49-F238E27FC236}">
                <a16:creationId xmlns="" xmlns:a16="http://schemas.microsoft.com/office/drawing/2014/main" id="{D2888EF7-DDB5-41D0-A1B0-B012ABC94D85}"/>
              </a:ext>
            </a:extLst>
          </p:cNvPr>
          <p:cNvSpPr>
            <a:spLocks noGrp="1"/>
          </p:cNvSpPr>
          <p:nvPr>
            <p:ph type="sldNum" sz="quarter" idx="12"/>
          </p:nvPr>
        </p:nvSpPr>
        <p:spPr/>
        <p:txBody>
          <a:bodyPr rtlCol="0"/>
          <a:lstStyle/>
          <a:p>
            <a:pPr rtl="0"/>
            <a:fld id="{48BB047D-A6CD-43AB-96F0-683C726B586B}" type="slidenum">
              <a:rPr lang="fr-FR" smtClean="0"/>
              <a:pPr rtl="0"/>
              <a:t>3</a:t>
            </a:fld>
            <a:endParaRPr lang="fr-FR" dirty="0"/>
          </a:p>
        </p:txBody>
      </p:sp>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0866" r="20866"/>
          <a:stretch>
            <a:fillRect/>
          </a:stretch>
        </p:blipFill>
        <p:spPr/>
      </p:pic>
    </p:spTree>
    <p:extLst>
      <p:ext uri="{BB962C8B-B14F-4D97-AF65-F5344CB8AC3E}">
        <p14:creationId xmlns:p14="http://schemas.microsoft.com/office/powerpoint/2010/main" val="2166963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 xmlns:a16="http://schemas.microsoft.com/office/drawing/2014/main" id="{388E3AC1-D7A5-40C2-92D8-C386497C9010}"/>
              </a:ext>
            </a:extLst>
          </p:cNvPr>
          <p:cNvSpPr>
            <a:spLocks noGrp="1"/>
          </p:cNvSpPr>
          <p:nvPr>
            <p:ph sz="quarter" idx="14"/>
          </p:nvPr>
        </p:nvSpPr>
        <p:spPr/>
        <p:txBody>
          <a:bodyPr rtlCol="0"/>
          <a:lstStyle/>
          <a:p>
            <a:pPr rtl="0"/>
            <a:r>
              <a:rPr lang="fr-FR" dirty="0" err="1" smtClean="0"/>
              <a:t>LYmytz</a:t>
            </a:r>
            <a:endParaRPr lang="fr-FR" dirty="0"/>
          </a:p>
        </p:txBody>
      </p:sp>
      <p:sp>
        <p:nvSpPr>
          <p:cNvPr id="8" name="Espace réservé du numéro de diapositive 7">
            <a:extLst>
              <a:ext uri="{FF2B5EF4-FFF2-40B4-BE49-F238E27FC236}">
                <a16:creationId xmlns="" xmlns:a16="http://schemas.microsoft.com/office/drawing/2014/main" id="{D2888EF7-DDB5-41D0-A1B0-B012ABC94D85}"/>
              </a:ext>
            </a:extLst>
          </p:cNvPr>
          <p:cNvSpPr>
            <a:spLocks noGrp="1"/>
          </p:cNvSpPr>
          <p:nvPr>
            <p:ph type="sldNum" sz="quarter" idx="12"/>
          </p:nvPr>
        </p:nvSpPr>
        <p:spPr/>
        <p:txBody>
          <a:bodyPr rtlCol="0"/>
          <a:lstStyle/>
          <a:p>
            <a:pPr rtl="0"/>
            <a:fld id="{48BB047D-A6CD-43AB-96F0-683C726B586B}" type="slidenum">
              <a:rPr lang="fr-FR" smtClean="0"/>
              <a:pPr rtl="0"/>
              <a:t>4</a:t>
            </a:fld>
            <a:endParaRPr lang="fr-FR" dirty="0"/>
          </a:p>
        </p:txBody>
      </p:sp>
      <p:sp>
        <p:nvSpPr>
          <p:cNvPr id="2" name="Titre 1"/>
          <p:cNvSpPr>
            <a:spLocks noGrp="1"/>
          </p:cNvSpPr>
          <p:nvPr>
            <p:ph type="title"/>
          </p:nvPr>
        </p:nvSpPr>
        <p:spPr/>
        <p:txBody>
          <a:bodyPr/>
          <a:lstStyle/>
          <a:p>
            <a:r>
              <a:rPr lang="fr-FR" dirty="0" smtClean="0"/>
              <a:t>ACCEDER A LA CREATION</a:t>
            </a:r>
            <a:endParaRPr lang="fr-FR" dirty="0"/>
          </a:p>
        </p:txBody>
      </p:sp>
      <p:pic>
        <p:nvPicPr>
          <p:cNvPr id="7" name="Image 6"/>
          <p:cNvPicPr>
            <a:picLocks noChangeAspect="1"/>
          </p:cNvPicPr>
          <p:nvPr/>
        </p:nvPicPr>
        <p:blipFill>
          <a:blip r:embed="rId3"/>
          <a:stretch>
            <a:fillRect/>
          </a:stretch>
        </p:blipFill>
        <p:spPr>
          <a:xfrm>
            <a:off x="326001" y="1046163"/>
            <a:ext cx="5582429" cy="5048955"/>
          </a:xfrm>
          <a:prstGeom prst="rect">
            <a:avLst/>
          </a:prstGeom>
        </p:spPr>
      </p:pic>
      <p:sp>
        <p:nvSpPr>
          <p:cNvPr id="10" name="ZoneTexte 9"/>
          <p:cNvSpPr txBox="1"/>
          <p:nvPr/>
        </p:nvSpPr>
        <p:spPr>
          <a:xfrm>
            <a:off x="6127845" y="3002507"/>
            <a:ext cx="5225954" cy="923330"/>
          </a:xfrm>
          <a:prstGeom prst="rect">
            <a:avLst/>
          </a:prstGeom>
          <a:noFill/>
        </p:spPr>
        <p:txBody>
          <a:bodyPr wrap="square" rtlCol="0">
            <a:spAutoFit/>
          </a:bodyPr>
          <a:lstStyle/>
          <a:p>
            <a:r>
              <a:rPr lang="fr-FR" dirty="0" smtClean="0"/>
              <a:t>Comme le montre la capture ci-contre,</a:t>
            </a:r>
          </a:p>
          <a:p>
            <a:r>
              <a:rPr lang="fr-FR" dirty="0" smtClean="0"/>
              <a:t>À partir du module </a:t>
            </a:r>
            <a:r>
              <a:rPr lang="fr-FR" b="1" dirty="0" smtClean="0"/>
              <a:t>Données de bases, </a:t>
            </a:r>
            <a:r>
              <a:rPr lang="fr-FR" dirty="0" smtClean="0"/>
              <a:t>on choisit le menu </a:t>
            </a:r>
            <a:r>
              <a:rPr lang="fr-FR" b="1" dirty="0" smtClean="0"/>
              <a:t>Créer un profil</a:t>
            </a:r>
            <a:r>
              <a:rPr lang="fr-FR" dirty="0" smtClean="0"/>
              <a:t> </a:t>
            </a:r>
            <a:endParaRPr lang="fr-FR" b="1" dirty="0"/>
          </a:p>
        </p:txBody>
      </p:sp>
    </p:spTree>
    <p:extLst>
      <p:ext uri="{BB962C8B-B14F-4D97-AF65-F5344CB8AC3E}">
        <p14:creationId xmlns:p14="http://schemas.microsoft.com/office/powerpoint/2010/main" val="2789808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p:txBody>
          <a:bodyPr rtlCol="0"/>
          <a:lstStyle/>
          <a:p>
            <a:pPr rtl="0"/>
            <a:r>
              <a:rPr lang="fr-FR" dirty="0" smtClean="0"/>
              <a:t>Détermination du profil</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5</a:t>
            </a:fld>
            <a:endParaRPr lang="fr-FR" dirty="0"/>
          </a:p>
        </p:txBody>
      </p:sp>
      <p:sp>
        <p:nvSpPr>
          <p:cNvPr id="5" name="Espace réservé du texte 4"/>
          <p:cNvSpPr>
            <a:spLocks noGrp="1"/>
          </p:cNvSpPr>
          <p:nvPr>
            <p:ph type="body" idx="1"/>
          </p:nvPr>
        </p:nvSpPr>
        <p:spPr>
          <a:xfrm>
            <a:off x="831850" y="4839692"/>
            <a:ext cx="10515600" cy="810482"/>
          </a:xfrm>
        </p:spPr>
        <p:txBody>
          <a:bodyPr/>
          <a:lstStyle/>
          <a:p>
            <a:pPr marL="285750" indent="-285750" algn="l">
              <a:buFont typeface="Arial" panose="020B0604020202020204" pitchFamily="34" charset="0"/>
              <a:buChar char="•"/>
            </a:pPr>
            <a:r>
              <a:rPr lang="fr-FR" b="1" dirty="0" smtClean="0"/>
              <a:t>Générer le Dépôt: </a:t>
            </a:r>
            <a:r>
              <a:rPr lang="fr-FR" dirty="0" smtClean="0"/>
              <a:t>Choisir de générer un dépôt propre à l’utilisateur	</a:t>
            </a:r>
          </a:p>
          <a:p>
            <a:pPr marL="285750" indent="-285750" algn="l">
              <a:buFont typeface="Arial" panose="020B0604020202020204" pitchFamily="34" charset="0"/>
              <a:buChar char="•"/>
            </a:pPr>
            <a:r>
              <a:rPr lang="fr-FR" b="1" dirty="0" smtClean="0"/>
              <a:t>Générer le point de vente:</a:t>
            </a:r>
            <a:r>
              <a:rPr lang="fr-FR" dirty="0"/>
              <a:t> </a:t>
            </a:r>
            <a:r>
              <a:rPr lang="fr-FR" dirty="0" smtClean="0"/>
              <a:t>Choisir de générer un point de vente pour l’utilisateur</a:t>
            </a:r>
            <a:endParaRPr lang="fr-FR" dirty="0"/>
          </a:p>
        </p:txBody>
      </p:sp>
      <p:sp>
        <p:nvSpPr>
          <p:cNvPr id="11" name="Espace réservé du texte 4"/>
          <p:cNvSpPr txBox="1">
            <a:spLocks/>
          </p:cNvSpPr>
          <p:nvPr/>
        </p:nvSpPr>
        <p:spPr>
          <a:xfrm>
            <a:off x="1312984" y="5650174"/>
            <a:ext cx="10515600" cy="81048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lang="en-US" sz="1800" b="0" kern="1200" cap="none" baseline="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fr-FR" b="1" dirty="0" smtClean="0"/>
              <a:t>Préfixe du code dépôt: </a:t>
            </a:r>
            <a:r>
              <a:rPr lang="fr-FR" dirty="0" smtClean="0"/>
              <a:t>Personnaliser le préfix du dépôt à générer	</a:t>
            </a:r>
          </a:p>
          <a:p>
            <a:pPr marL="285750" indent="-285750" algn="l">
              <a:buFont typeface="Arial" panose="020B0604020202020204" pitchFamily="34" charset="0"/>
              <a:buChar char="•"/>
            </a:pPr>
            <a:r>
              <a:rPr lang="fr-FR" b="1" dirty="0" smtClean="0"/>
              <a:t>Préfixe du code point :</a:t>
            </a:r>
            <a:r>
              <a:rPr lang="fr-FR" dirty="0"/>
              <a:t> Personnaliser le préfix du </a:t>
            </a:r>
            <a:r>
              <a:rPr lang="fr-FR" dirty="0" smtClean="0"/>
              <a:t>point de vente à générer</a:t>
            </a:r>
          </a:p>
          <a:p>
            <a:pPr marL="285750" indent="-285750" algn="l">
              <a:buFont typeface="Arial" panose="020B0604020202020204" pitchFamily="34" charset="0"/>
              <a:buChar char="•"/>
            </a:pPr>
            <a:r>
              <a:rPr lang="fr-FR" b="1" dirty="0" smtClean="0"/>
              <a:t>Préfixe du code caisse:</a:t>
            </a:r>
            <a:r>
              <a:rPr lang="fr-FR" dirty="0" smtClean="0"/>
              <a:t> si l’utilisateur est un caissier pour lequel nous souhaitons générer une caisse,</a:t>
            </a:r>
            <a:endParaRPr lang="fr-FR" dirty="0"/>
          </a:p>
        </p:txBody>
      </p:sp>
      <p:pic>
        <p:nvPicPr>
          <p:cNvPr id="6" name="Image 5"/>
          <p:cNvPicPr>
            <a:picLocks noChangeAspect="1"/>
          </p:cNvPicPr>
          <p:nvPr/>
        </p:nvPicPr>
        <p:blipFill>
          <a:blip r:embed="rId3"/>
          <a:stretch>
            <a:fillRect/>
          </a:stretch>
        </p:blipFill>
        <p:spPr>
          <a:xfrm>
            <a:off x="-6350" y="0"/>
            <a:ext cx="12192000" cy="3789038"/>
          </a:xfrm>
          <a:prstGeom prst="rect">
            <a:avLst/>
          </a:prstGeom>
        </p:spPr>
      </p:pic>
    </p:spTree>
    <p:extLst>
      <p:ext uri="{BB962C8B-B14F-4D97-AF65-F5344CB8AC3E}">
        <p14:creationId xmlns:p14="http://schemas.microsoft.com/office/powerpoint/2010/main" val="904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671816"/>
            <a:ext cx="10515600" cy="823232"/>
          </a:xfrm>
        </p:spPr>
        <p:txBody>
          <a:bodyPr rtlCol="0"/>
          <a:lstStyle/>
          <a:p>
            <a:pPr rtl="0"/>
            <a:r>
              <a:rPr lang="fr-FR" dirty="0" smtClean="0"/>
              <a:t>Créer l’utilisateur</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6</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marL="285750" indent="-285750" algn="l">
              <a:buFont typeface="Arial" panose="020B0604020202020204" pitchFamily="34" charset="0"/>
              <a:buChar char="•"/>
            </a:pPr>
            <a:r>
              <a:rPr lang="fr-FR" b="1" dirty="0" smtClean="0"/>
              <a:t>Civilité et Nom: </a:t>
            </a:r>
            <a:r>
              <a:rPr lang="fr-FR" dirty="0" smtClean="0"/>
              <a:t>Dans le premier champs, entrez le nom complet de l’utilisateur ou bien, </a:t>
            </a:r>
            <a:r>
              <a:rPr lang="fr-FR" b="1" i="1" dirty="0" smtClean="0">
                <a:solidFill>
                  <a:srgbClr val="0070C0"/>
                </a:solidFill>
              </a:rPr>
              <a:t>sélectionnez un utilisateur pour continuer la configuration de son compte</a:t>
            </a:r>
            <a:r>
              <a:rPr lang="fr-FR" dirty="0" smtClean="0"/>
              <a:t>	</a:t>
            </a:r>
          </a:p>
          <a:p>
            <a:pPr marL="285750" indent="-285750" algn="l">
              <a:buFont typeface="Arial" panose="020B0604020202020204" pitchFamily="34" charset="0"/>
              <a:buChar char="•"/>
            </a:pPr>
            <a:r>
              <a:rPr lang="fr-FR" b="1" dirty="0" smtClean="0"/>
              <a:t>Login: </a:t>
            </a:r>
            <a:r>
              <a:rPr lang="fr-FR" dirty="0" smtClean="0"/>
              <a:t>Entrez le code d’identification de l’utilisateur (c’est en générale une mot court sans espace)</a:t>
            </a:r>
          </a:p>
          <a:p>
            <a:pPr marL="285750" indent="-285750" algn="l">
              <a:buFont typeface="Arial" panose="020B0604020202020204" pitchFamily="34" charset="0"/>
              <a:buChar char="•"/>
            </a:pPr>
            <a:r>
              <a:rPr lang="fr-FR" b="1" dirty="0" smtClean="0"/>
              <a:t>Code d’affichage: </a:t>
            </a:r>
            <a:r>
              <a:rPr lang="fr-FR" dirty="0" smtClean="0"/>
              <a:t>C’est un code généralement utilisé en lieu et place du nom d’utilisateur sur les rapport imprimé</a:t>
            </a:r>
            <a:endParaRPr lang="fr-FR" dirty="0"/>
          </a:p>
        </p:txBody>
      </p:sp>
      <p:pic>
        <p:nvPicPr>
          <p:cNvPr id="2" name="Image 1"/>
          <p:cNvPicPr>
            <a:picLocks noChangeAspect="1"/>
          </p:cNvPicPr>
          <p:nvPr/>
        </p:nvPicPr>
        <p:blipFill>
          <a:blip r:embed="rId3"/>
          <a:stretch>
            <a:fillRect/>
          </a:stretch>
        </p:blipFill>
        <p:spPr>
          <a:xfrm>
            <a:off x="-6350" y="-19180"/>
            <a:ext cx="12192000" cy="3153880"/>
          </a:xfrm>
          <a:prstGeom prst="rect">
            <a:avLst/>
          </a:prstGeom>
        </p:spPr>
      </p:pic>
    </p:spTree>
    <p:extLst>
      <p:ext uri="{BB962C8B-B14F-4D97-AF65-F5344CB8AC3E}">
        <p14:creationId xmlns:p14="http://schemas.microsoft.com/office/powerpoint/2010/main" val="676694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671816"/>
            <a:ext cx="10515600" cy="823232"/>
          </a:xfrm>
        </p:spPr>
        <p:txBody>
          <a:bodyPr rtlCol="0"/>
          <a:lstStyle/>
          <a:p>
            <a:pPr rtl="0"/>
            <a:r>
              <a:rPr lang="fr-FR" dirty="0" smtClean="0"/>
              <a:t>Créer l’utilisateur</a:t>
            </a:r>
            <a:r>
              <a:rPr lang="fr-FR" sz="1800" dirty="0" smtClean="0"/>
              <a:t>(suite)</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7</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marL="285750" indent="-285750" algn="l">
              <a:buFont typeface="Arial" panose="020B0604020202020204" pitchFamily="34" charset="0"/>
              <a:buChar char="•"/>
            </a:pPr>
            <a:r>
              <a:rPr lang="fr-FR" b="1" dirty="0" smtClean="0"/>
              <a:t>Niveau d’accès: </a:t>
            </a:r>
            <a:r>
              <a:rPr lang="fr-FR" dirty="0" smtClean="0"/>
              <a:t>Le niveau d’accès de l’utilisateur détermine ses droits au sein de l’application. Notez que la liste des niveaux s’affiche dès que vous avez sélectionné une agence.	</a:t>
            </a:r>
          </a:p>
          <a:p>
            <a:pPr marL="285750" indent="-285750" algn="l">
              <a:buFont typeface="Arial" panose="020B0604020202020204" pitchFamily="34" charset="0"/>
              <a:buChar char="•"/>
            </a:pPr>
            <a:r>
              <a:rPr lang="fr-FR" b="1" dirty="0" smtClean="0"/>
              <a:t>Groupe: </a:t>
            </a:r>
            <a:r>
              <a:rPr lang="fr-FR" dirty="0" smtClean="0"/>
              <a:t>Cette information n’est pas obligatoire pour la création d’un utilisateur. Elle permet de regrouper les utilisateurs en fonction d’un critère que vous aurez choisit en amont (poste de travails, responsabilité, etc.)</a:t>
            </a:r>
            <a:endParaRPr lang="fr-FR" dirty="0"/>
          </a:p>
        </p:txBody>
      </p:sp>
      <p:pic>
        <p:nvPicPr>
          <p:cNvPr id="2" name="Image 1"/>
          <p:cNvPicPr>
            <a:picLocks noChangeAspect="1"/>
          </p:cNvPicPr>
          <p:nvPr/>
        </p:nvPicPr>
        <p:blipFill>
          <a:blip r:embed="rId3"/>
          <a:stretch>
            <a:fillRect/>
          </a:stretch>
        </p:blipFill>
        <p:spPr>
          <a:xfrm>
            <a:off x="-6350" y="-19180"/>
            <a:ext cx="12192000" cy="3153880"/>
          </a:xfrm>
          <a:prstGeom prst="rect">
            <a:avLst/>
          </a:prstGeom>
        </p:spPr>
      </p:pic>
    </p:spTree>
    <p:extLst>
      <p:ext uri="{BB962C8B-B14F-4D97-AF65-F5344CB8AC3E}">
        <p14:creationId xmlns:p14="http://schemas.microsoft.com/office/powerpoint/2010/main" val="1860775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a:xfrm>
            <a:off x="831850" y="3671816"/>
            <a:ext cx="10515600" cy="823232"/>
          </a:xfrm>
        </p:spPr>
        <p:txBody>
          <a:bodyPr rtlCol="0"/>
          <a:lstStyle/>
          <a:p>
            <a:pPr rtl="0"/>
            <a:r>
              <a:rPr lang="fr-FR" dirty="0" smtClean="0"/>
              <a:t>Créer l’utilisateur</a:t>
            </a:r>
            <a:r>
              <a:rPr lang="fr-FR" sz="1800" dirty="0" smtClean="0"/>
              <a:t>(suite)</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8</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marL="285750" indent="-285750" algn="l">
              <a:buFont typeface="Arial" panose="020B0604020202020204" pitchFamily="34" charset="0"/>
              <a:buChar char="•"/>
            </a:pPr>
            <a:r>
              <a:rPr lang="fr-FR" b="1" dirty="0" smtClean="0"/>
              <a:t>Se connecter avec un planning: </a:t>
            </a:r>
            <a:r>
              <a:rPr lang="fr-FR" dirty="0" smtClean="0"/>
              <a:t>Cette option est prévu pour les opérationnelle et indique que l’utilisateur ne peut se connecter au système qu’aux dates où il a été planifié,	</a:t>
            </a:r>
          </a:p>
          <a:p>
            <a:pPr marL="285750" indent="-285750" algn="l">
              <a:buFont typeface="Arial" panose="020B0604020202020204" pitchFamily="34" charset="0"/>
              <a:buChar char="•"/>
            </a:pPr>
            <a:r>
              <a:rPr lang="fr-FR" b="1" dirty="0" smtClean="0"/>
              <a:t>Compte temporaire: </a:t>
            </a:r>
            <a:r>
              <a:rPr lang="fr-FR" dirty="0" smtClean="0"/>
              <a:t>Cette option indique que le compte utilisateur à une date d’expiration qui corresponds à la date indiqué juste à la suite de l’option, Après cette date, l’utilisateur ne pourra plus se connecter au système,</a:t>
            </a:r>
            <a:endParaRPr lang="fr-FR" dirty="0"/>
          </a:p>
        </p:txBody>
      </p:sp>
      <p:pic>
        <p:nvPicPr>
          <p:cNvPr id="2" name="Image 1"/>
          <p:cNvPicPr>
            <a:picLocks noChangeAspect="1"/>
          </p:cNvPicPr>
          <p:nvPr/>
        </p:nvPicPr>
        <p:blipFill>
          <a:blip r:embed="rId3"/>
          <a:stretch>
            <a:fillRect/>
          </a:stretch>
        </p:blipFill>
        <p:spPr>
          <a:xfrm>
            <a:off x="-6350" y="-19180"/>
            <a:ext cx="12192000" cy="3153880"/>
          </a:xfrm>
          <a:prstGeom prst="rect">
            <a:avLst/>
          </a:prstGeom>
        </p:spPr>
      </p:pic>
    </p:spTree>
    <p:extLst>
      <p:ext uri="{BB962C8B-B14F-4D97-AF65-F5344CB8AC3E}">
        <p14:creationId xmlns:p14="http://schemas.microsoft.com/office/powerpoint/2010/main" val="30110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 xmlns:a16="http://schemas.microsoft.com/office/drawing/2014/main" id="{E68E31FD-BE74-4CB3-A5A5-652148351F11}"/>
              </a:ext>
            </a:extLst>
          </p:cNvPr>
          <p:cNvSpPr>
            <a:spLocks noGrp="1"/>
          </p:cNvSpPr>
          <p:nvPr>
            <p:ph type="title"/>
          </p:nvPr>
        </p:nvSpPr>
        <p:spPr/>
        <p:txBody>
          <a:bodyPr rtlCol="0"/>
          <a:lstStyle/>
          <a:p>
            <a:pPr rtl="0"/>
            <a:r>
              <a:rPr lang="fr-FR" dirty="0" smtClean="0"/>
              <a:t>Tiers rattaché</a:t>
            </a:r>
            <a:endParaRPr lang="fr-FR" dirty="0"/>
          </a:p>
        </p:txBody>
      </p:sp>
      <p:sp>
        <p:nvSpPr>
          <p:cNvPr id="13" name="Espace réservé du contenu 12">
            <a:extLst>
              <a:ext uri="{FF2B5EF4-FFF2-40B4-BE49-F238E27FC236}">
                <a16:creationId xmlns="" xmlns:a16="http://schemas.microsoft.com/office/drawing/2014/main"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9</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algn="l"/>
            <a:r>
              <a:rPr lang="fr-FR" dirty="0" smtClean="0"/>
              <a:t>Le tiers rattaché à un utilisateur permet en générale de faire le lien entre l’utilisateur et les autres profils ou </a:t>
            </a:r>
            <a:r>
              <a:rPr lang="fr-FR" dirty="0" smtClean="0"/>
              <a:t>fonctionnalités </a:t>
            </a:r>
            <a:r>
              <a:rPr lang="fr-FR" dirty="0" smtClean="0"/>
              <a:t>de l’application:</a:t>
            </a:r>
          </a:p>
          <a:p>
            <a:pPr marL="285750" indent="-285750" algn="l">
              <a:buFont typeface="Arial" panose="020B0604020202020204" pitchFamily="34" charset="0"/>
              <a:buChar char="•"/>
            </a:pPr>
            <a:r>
              <a:rPr lang="fr-FR" b="1" dirty="0" smtClean="0"/>
              <a:t>Le lien avec un profil employé:</a:t>
            </a:r>
            <a:r>
              <a:rPr lang="fr-FR" dirty="0" smtClean="0"/>
              <a:t> pour gérer facilement les mise à jour comptable lors du traitement des salaire ou aussi l’attribution des responsabilité lors des inventaires de stocks et de caisse</a:t>
            </a:r>
          </a:p>
          <a:p>
            <a:pPr marL="285750" indent="-285750" algn="l">
              <a:buFont typeface="Arial" panose="020B0604020202020204" pitchFamily="34" charset="0"/>
              <a:buChar char="•"/>
            </a:pPr>
            <a:r>
              <a:rPr lang="fr-FR" b="1" dirty="0" smtClean="0"/>
              <a:t>La prise de Ration en produit: </a:t>
            </a:r>
            <a:r>
              <a:rPr lang="fr-FR" dirty="0" smtClean="0"/>
              <a:t>la ration en produits fini est une pratique courante dans les entreprise de production</a:t>
            </a:r>
            <a:endParaRPr lang="fr-FR" b="1" dirty="0"/>
          </a:p>
        </p:txBody>
      </p:sp>
      <p:pic>
        <p:nvPicPr>
          <p:cNvPr id="6" name="Image 5"/>
          <p:cNvPicPr>
            <a:picLocks noChangeAspect="1"/>
          </p:cNvPicPr>
          <p:nvPr/>
        </p:nvPicPr>
        <p:blipFill>
          <a:blip r:embed="rId3"/>
          <a:stretch>
            <a:fillRect/>
          </a:stretch>
        </p:blipFill>
        <p:spPr>
          <a:xfrm>
            <a:off x="-6350" y="2198"/>
            <a:ext cx="12192000" cy="3692071"/>
          </a:xfrm>
          <a:prstGeom prst="rect">
            <a:avLst/>
          </a:prstGeom>
        </p:spPr>
      </p:pic>
    </p:spTree>
    <p:extLst>
      <p:ext uri="{BB962C8B-B14F-4D97-AF65-F5344CB8AC3E}">
        <p14:creationId xmlns:p14="http://schemas.microsoft.com/office/powerpoint/2010/main" val="969174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8092_TF33468121.potx" id="{08873370-8F22-44EF-9693-D38B02798A68}" vid="{32DDEFDF-3A3D-4655-B329-A6C8236D0FB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Présentation Côte</Template>
  <TotalTime>0</TotalTime>
  <Words>801</Words>
  <Application>Microsoft Office PowerPoint</Application>
  <PresentationFormat>Grand écran</PresentationFormat>
  <Paragraphs>118</Paragraphs>
  <Slides>17</Slides>
  <Notes>17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Calibri</vt:lpstr>
      <vt:lpstr>Thème Office</vt:lpstr>
      <vt:lpstr>DOCUMENTATION ERP</vt:lpstr>
      <vt:lpstr>LES utilisateurs</vt:lpstr>
      <vt:lpstr>PROFIL TYPE OPERATEURS</vt:lpstr>
      <vt:lpstr>ACCEDER A LA CREATION</vt:lpstr>
      <vt:lpstr>Détermination du profil</vt:lpstr>
      <vt:lpstr>Créer l’utilisateur</vt:lpstr>
      <vt:lpstr>Créer l’utilisateur(suite)</vt:lpstr>
      <vt:lpstr>Créer l’utilisateur(suite)</vt:lpstr>
      <vt:lpstr>Tiers rattaché</vt:lpstr>
      <vt:lpstr>Tiers rattaché(Suite)</vt:lpstr>
      <vt:lpstr>Tiers rattaché(Suite)</vt:lpstr>
      <vt:lpstr>Dépôts</vt:lpstr>
      <vt:lpstr>Dépôts(suite)</vt:lpstr>
      <vt:lpstr>Points de vente</vt:lpstr>
      <vt:lpstr>planning</vt:lpstr>
      <vt:lpstr>Commercial</vt:lpstr>
      <vt:lpstr>CREation de profil (fin)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 ERP</dc:title>
  <dc:subject>DESCRIPTION FONCTIONNELLE</dc:subject>
  <dc:creator/>
  <cp:lastModifiedBy/>
  <cp:revision>1</cp:revision>
  <dcterms:created xsi:type="dcterms:W3CDTF">2020-09-22T06:16:38Z</dcterms:created>
  <dcterms:modified xsi:type="dcterms:W3CDTF">2022-04-17T09:40:57Z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