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57" r:id="rId6"/>
    <p:sldId id="273" r:id="rId7"/>
    <p:sldId id="258" r:id="rId8"/>
    <p:sldId id="264" r:id="rId9"/>
    <p:sldId id="277" r:id="rId10"/>
    <p:sldId id="262" r:id="rId11"/>
    <p:sldId id="266" r:id="rId12"/>
    <p:sldId id="267" r:id="rId13"/>
    <p:sldId id="268" r:id="rId14"/>
    <p:sldId id="269" r:id="rId15"/>
    <p:sldId id="270" r:id="rId16"/>
    <p:sldId id="278" r:id="rId17"/>
    <p:sldId id="279"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showGuides="1">
      <p:cViewPr varScale="1">
        <p:scale>
          <a:sx n="74" d="100"/>
          <a:sy n="74" d="100"/>
        </p:scale>
        <p:origin x="498"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3DEC388-69C3-41CE-836D-8CADE66F758F}" type="datetime1">
              <a:rPr lang="fr-FR" smtClean="0"/>
              <a:pPr algn="r" rtl="0"/>
              <a:t>26/04/2022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fld id="{E31375A4-56A4-47D6-9801-1991572033F7}" type="slidenum">
              <a:rPr lang="fr-FR"/>
              <a:pPr algn="r"/>
              <a:t>‹N°›</a:t>
            </a:fld>
            <a:endParaRPr lang="fr-F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3CF334A0-7817-44BF-BE74-0C1D60A40209}" type="datetime1">
              <a:rPr lang="fr-FR" smtClean="0"/>
              <a:pPr/>
              <a:t>26/04/2022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31375A4-56A4-47D6-9801-1991572033F7}" type="slidenum">
              <a:rPr lang="fr-FR"/>
              <a:pPr/>
              <a:t>1</a:t>
            </a:fld>
            <a:endParaRPr lang="fr-FR" dirty="0"/>
          </a:p>
        </p:txBody>
      </p:sp>
    </p:spTree>
    <p:extLst>
      <p:ext uri="{BB962C8B-B14F-4D97-AF65-F5344CB8AC3E}">
        <p14:creationId xmlns:p14="http://schemas.microsoft.com/office/powerpoint/2010/main" val="35850616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Modifiez le style des sous-titres du masque</a:t>
            </a:r>
            <a:endParaRPr lang="fr-FR" noProof="0" dirty="0"/>
          </a:p>
        </p:txBody>
      </p:sp>
      <p:sp>
        <p:nvSpPr>
          <p:cNvPr id="4" name="Espace réservé de la date 3"/>
          <p:cNvSpPr>
            <a:spLocks noGrp="1"/>
          </p:cNvSpPr>
          <p:nvPr>
            <p:ph type="dt" sz="half" idx="10"/>
          </p:nvPr>
        </p:nvSpPr>
        <p:spPr/>
        <p:txBody>
          <a:bodyPr rtlCol="0"/>
          <a:lstStyle>
            <a:lvl1pPr>
              <a:defRPr/>
            </a:lvl1pPr>
          </a:lstStyle>
          <a:p>
            <a:fld id="{2A93682C-1666-439C-B1F6-2324BA8BDEE9}" type="datetime1">
              <a:rPr lang="fr-FR" smtClean="0"/>
              <a:pPr/>
              <a:t>26/04/2022</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11" name="Imag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image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75AC62B6-9765-4D0D-A062-B6261D408591}" type="datetime1">
              <a:rPr lang="fr-FR" smtClean="0"/>
              <a:pPr/>
              <a:t>26/04/2022</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05560E40-E96F-4F90-B177-9CA529868AE7}" type="datetime1">
              <a:rPr lang="fr-FR" smtClean="0"/>
              <a:pPr/>
              <a:t>26/04/2022</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372600" y="365125"/>
            <a:ext cx="1714500" cy="5811838"/>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1104900" y="365125"/>
            <a:ext cx="8098896" cy="5811838"/>
          </a:xfrm>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495D8A20-D5AA-4EBF-82E0-3620BEFE5662}" type="datetime1">
              <a:rPr lang="fr-FR" smtClean="0"/>
              <a:pPr/>
              <a:t>26/04/2022</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grpSp>
        <p:nvGrpSpPr>
          <p:cNvPr id="7" name="Groupe 6"/>
          <p:cNvGrpSpPr/>
          <p:nvPr/>
        </p:nvGrpSpPr>
        <p:grpSpPr>
          <a:xfrm rot="5400000">
            <a:off x="6514047" y="3228843"/>
            <a:ext cx="5632704" cy="84403"/>
            <a:chOff x="1073150" y="1219201"/>
            <a:chExt cx="10058400" cy="63125"/>
          </a:xfrm>
        </p:grpSpPr>
        <p:cxnSp>
          <p:nvCxnSpPr>
            <p:cNvPr id="8" name="Connecteur droi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51DB54D6-28DC-40C0-8824-32CC37999B83}" type="datetime1">
              <a:rPr lang="fr-FR" smtClean="0"/>
              <a:pPr/>
              <a:t>26/04/2022</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e de titre avec image">
    <p:spTree>
      <p:nvGrpSpPr>
        <p:cNvPr id="1" name=""/>
        <p:cNvGrpSpPr/>
        <p:nvPr/>
      </p:nvGrpSpPr>
      <p:grpSpPr>
        <a:xfrm>
          <a:off x="0" y="0"/>
          <a:ext cx="0" cy="0"/>
          <a:chOff x="0" y="0"/>
          <a:chExt cx="0" cy="0"/>
        </a:xfrm>
      </p:grpSpPr>
      <p:grpSp>
        <p:nvGrpSpPr>
          <p:cNvPr id="13" name="Groupe 12"/>
          <p:cNvGrpSpPr/>
          <p:nvPr/>
        </p:nvGrpSpPr>
        <p:grpSpPr>
          <a:xfrm rot="10800000">
            <a:off x="0" y="5645510"/>
            <a:ext cx="12192000" cy="63125"/>
            <a:chOff x="507492" y="1501519"/>
            <a:chExt cx="8129016" cy="63125"/>
          </a:xfrm>
        </p:grpSpPr>
        <p:cxnSp>
          <p:nvCxnSpPr>
            <p:cNvPr id="17" name="Connecteur droi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e 13"/>
          <p:cNvGrpSpPr/>
          <p:nvPr/>
        </p:nvGrpSpPr>
        <p:grpSpPr>
          <a:xfrm>
            <a:off x="0" y="1143000"/>
            <a:ext cx="12192000" cy="63125"/>
            <a:chOff x="507492" y="1501519"/>
            <a:chExt cx="8129016" cy="63125"/>
          </a:xfrm>
        </p:grpSpPr>
        <p:cxnSp>
          <p:nvCxnSpPr>
            <p:cNvPr id="15" name="Connecteur droi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Modifiez le style des sous-titres du masque</a:t>
            </a:r>
            <a:endParaRPr lang="fr-FR" noProof="0" dirty="0"/>
          </a:p>
        </p:txBody>
      </p:sp>
      <p:pic>
        <p:nvPicPr>
          <p:cNvPr id="10" name="Imag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Espace réservé d’image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fr-FR" noProof="0" smtClean="0"/>
              <a:t>Cliquez sur l'icône pour ajouter une image</a:t>
            </a:r>
            <a:endParaRPr lang="fr-FR" noProof="0" dirty="0"/>
          </a:p>
        </p:txBody>
      </p:sp>
      <p:sp>
        <p:nvSpPr>
          <p:cNvPr id="19" name="Texte d’instructions"/>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fr-FR" sz="1200" b="1" i="1" noProof="0" dirty="0" smtClean="0">
                <a:latin typeface="Arial" pitchFamily="34" charset="0"/>
                <a:cs typeface="Arial" pitchFamily="34" charset="0"/>
              </a:rPr>
              <a:t>REMARQUE :</a:t>
            </a:r>
          </a:p>
          <a:p>
            <a:pPr rtl="0"/>
            <a:r>
              <a:rPr lang="fr-FR" sz="1200" i="1" noProof="0" dirty="0" smtClean="0">
                <a:latin typeface="Arial" pitchFamily="34" charset="0"/>
                <a:cs typeface="Arial" pitchFamily="34" charset="0"/>
              </a:rPr>
              <a:t>Pour remplacer l’image sur cette diapositive, sélectionnez-la et supprimez-la. Cliquez ensuite sur l’icône Images dans l’espace réservé pour insérer votre image.</a:t>
            </a:r>
            <a:endParaRPr lang="fr-FR" sz="1200" i="1" noProof="0" dirty="0">
              <a:latin typeface="Arial" pitchFamily="34" charset="0"/>
              <a:cs typeface="Arial"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e 7"/>
          <p:cNvGrpSpPr/>
          <p:nvPr/>
        </p:nvGrpSpPr>
        <p:grpSpPr>
          <a:xfrm>
            <a:off x="0" y="2514600"/>
            <a:ext cx="12192000" cy="3194035"/>
            <a:chOff x="647402" y="2514600"/>
            <a:chExt cx="10838688" cy="3194035"/>
          </a:xfrm>
        </p:grpSpPr>
        <p:grpSp>
          <p:nvGrpSpPr>
            <p:cNvPr id="9" name="Groupe 8"/>
            <p:cNvGrpSpPr/>
            <p:nvPr/>
          </p:nvGrpSpPr>
          <p:grpSpPr>
            <a:xfrm>
              <a:off x="647402" y="2514600"/>
              <a:ext cx="10838688" cy="63125"/>
              <a:chOff x="507492" y="1501519"/>
              <a:chExt cx="8129016" cy="63125"/>
            </a:xfrm>
          </p:grpSpPr>
          <p:cxnSp>
            <p:nvCxnSpPr>
              <p:cNvPr id="14" name="Connecteur droi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1" name="Groupe 10"/>
            <p:cNvGrpSpPr/>
            <p:nvPr/>
          </p:nvGrpSpPr>
          <p:grpSpPr>
            <a:xfrm rot="10800000">
              <a:off x="647402" y="5645510"/>
              <a:ext cx="10838688" cy="63125"/>
              <a:chOff x="507492" y="1501519"/>
              <a:chExt cx="8129016" cy="63125"/>
            </a:xfrm>
          </p:grpSpPr>
          <p:cxnSp>
            <p:nvCxnSpPr>
              <p:cNvPr id="12" name="Connecteur droi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fr-FR" noProof="0" smtClean="0"/>
              <a:t>Modifiez les styles du texte du masque</a:t>
            </a:r>
          </a:p>
        </p:txBody>
      </p:sp>
      <p:sp>
        <p:nvSpPr>
          <p:cNvPr id="4" name="Espace réservé de la date 3"/>
          <p:cNvSpPr>
            <a:spLocks noGrp="1"/>
          </p:cNvSpPr>
          <p:nvPr>
            <p:ph type="dt" sz="half" idx="10"/>
          </p:nvPr>
        </p:nvSpPr>
        <p:spPr/>
        <p:txBody>
          <a:bodyPr rtlCol="0"/>
          <a:lstStyle/>
          <a:p>
            <a:r>
              <a:rPr lang="fr-FR" dirty="0" smtClean="0"/>
              <a:t>​</a:t>
            </a:r>
            <a:fld id="{FF5F1CE1-2D83-4710-B005-E03A94773F54}" type="datetime1">
              <a:rPr lang="fr-FR" smtClean="0"/>
              <a:pPr/>
              <a:t>26/04/2022</a:t>
            </a:fld>
            <a:r>
              <a:rPr lang="fr-FR" dirty="0" smtClean="0"/>
              <a:t>​</a:t>
            </a:r>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7" name="Imag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03CC60CA-F5F0-431E-AD16-DA84336EFE3A}" type="datetime1">
              <a:rPr lang="fr-FR" smtClean="0"/>
              <a:pPr/>
              <a:t>26/04/2022</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4" name="Espace réservé du contenu 3"/>
          <p:cNvSpPr>
            <a:spLocks noGrp="1"/>
          </p:cNvSpPr>
          <p:nvPr>
            <p:ph sz="half" idx="2"/>
          </p:nvPr>
        </p:nvSpPr>
        <p:spPr>
          <a:xfrm>
            <a:off x="1104900" y="2424112"/>
            <a:ext cx="4919472" cy="37480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6" name="Espace réservé du contenu 5"/>
          <p:cNvSpPr>
            <a:spLocks noGrp="1"/>
          </p:cNvSpPr>
          <p:nvPr>
            <p:ph sz="quarter" idx="4"/>
          </p:nvPr>
        </p:nvSpPr>
        <p:spPr>
          <a:xfrm>
            <a:off x="6166110" y="2424112"/>
            <a:ext cx="4919472" cy="37480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37571E30-3F8C-45A0-A97D-32FEE21AD3FE}" type="datetime1">
              <a:rPr lang="fr-FR" smtClean="0"/>
              <a:pPr/>
              <a:t>26/04/2022</a:t>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F53E571F-D862-4C44-826E-B0273097C3EE}" type="datetime1">
              <a:rPr lang="fr-FR" smtClean="0"/>
              <a:pPr/>
              <a:t>26/04/2022</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6A5EA7CD-A54C-4044-94F4-AD92C5338D2B}" type="datetime1">
              <a:rPr lang="fr-FR" smtClean="0"/>
              <a:pPr/>
              <a:t>26/04/2022</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3214D363-38EB-4EFE-A4CB-9D469BC54DCB}" type="datetime1">
              <a:rPr lang="fr-FR" smtClean="0"/>
              <a:pPr/>
              <a:t>26/04/2022</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p>
          <a:p>
            <a:pPr lvl="5" rtl="0"/>
            <a:r>
              <a:rPr lang="fr-FR" noProof="0" dirty="0" smtClean="0"/>
              <a:t>Sixième niveau</a:t>
            </a:r>
          </a:p>
          <a:p>
            <a:pPr lvl="6" rtl="0"/>
            <a:r>
              <a:rPr lang="fr-FR" noProof="0" dirty="0" smtClean="0"/>
              <a:t>Septième niveau</a:t>
            </a:r>
          </a:p>
          <a:p>
            <a:pPr lvl="7" rtl="0"/>
            <a:r>
              <a:rPr lang="fr-FR" noProof="0" dirty="0" smtClean="0"/>
              <a:t>Huitième niveau</a:t>
            </a:r>
          </a:p>
          <a:p>
            <a:pPr lvl="8" rtl="0"/>
            <a:r>
              <a:rPr lang="fr-FR" noProof="0" dirty="0" smtClean="0"/>
              <a:t>Neuvième niveau</a:t>
            </a:r>
            <a:endParaRPr lang="fr-FR" noProof="0" dirty="0"/>
          </a:p>
        </p:txBody>
      </p:sp>
      <p:sp>
        <p:nvSpPr>
          <p:cNvPr id="4" name="Espace réservé de la date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fr-FR" dirty="0" smtClean="0"/>
              <a:t>​</a:t>
            </a:r>
            <a:fld id="{B4D55279-C06B-4789-90C7-CDBF3CF07A5D}" type="datetime1">
              <a:rPr lang="fr-FR" smtClean="0"/>
              <a:pPr/>
              <a:t>26/04/2022</a:t>
            </a:fld>
            <a:r>
              <a:rPr lang="fr-FR" dirty="0" smtClean="0"/>
              <a:t>​</a:t>
            </a:r>
            <a:endParaRPr lang="fr-FR" dirty="0"/>
          </a:p>
        </p:txBody>
      </p:sp>
      <p:sp>
        <p:nvSpPr>
          <p:cNvPr id="5" name="Espace réservé du pied de page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E31375A4-56A4-47D6-9801-1991572033F7}" type="slidenum">
              <a:rPr lang="fr-FR" smtClean="0"/>
              <a:pPr/>
              <a:t>‹N°›</a:t>
            </a:fld>
            <a:endParaRPr lang="fr-FR" dirty="0"/>
          </a:p>
        </p:txBody>
      </p:sp>
      <p:grpSp>
        <p:nvGrpSpPr>
          <p:cNvPr id="15" name="Groupe 14"/>
          <p:cNvGrpSpPr/>
          <p:nvPr/>
        </p:nvGrpSpPr>
        <p:grpSpPr>
          <a:xfrm>
            <a:off x="1103376" y="1219201"/>
            <a:ext cx="9985248" cy="84403"/>
            <a:chOff x="1073150" y="1219201"/>
            <a:chExt cx="10058400" cy="63125"/>
          </a:xfrm>
        </p:grpSpPr>
        <p:cxnSp>
          <p:nvCxnSpPr>
            <p:cNvPr id="13" name="Connecteur droi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104900" y="2292094"/>
            <a:ext cx="5734050" cy="2219691"/>
          </a:xfrm>
        </p:spPr>
        <p:txBody>
          <a:bodyPr rtlCol="0" anchor="ctr">
            <a:normAutofit/>
          </a:bodyPr>
          <a:lstStyle/>
          <a:p>
            <a:pPr rtl="0"/>
            <a:r>
              <a:rPr lang="fr-FR" sz="3200" dirty="0" smtClean="0"/>
              <a:t>Guide de PARAMETRAGE DES REMISE</a:t>
            </a:r>
            <a:endParaRPr lang="fr-FR" sz="3200" dirty="0"/>
          </a:p>
        </p:txBody>
      </p:sp>
      <p:sp>
        <p:nvSpPr>
          <p:cNvPr id="7" name="Sous-titre 6"/>
          <p:cNvSpPr>
            <a:spLocks noGrp="1"/>
          </p:cNvSpPr>
          <p:nvPr>
            <p:ph type="subTitle" idx="1"/>
          </p:nvPr>
        </p:nvSpPr>
        <p:spPr/>
        <p:txBody>
          <a:bodyPr rtlCol="0"/>
          <a:lstStyle/>
          <a:p>
            <a:pPr rtl="0"/>
            <a:r>
              <a:rPr lang="fr-FR" dirty="0" smtClean="0"/>
              <a:t>Données de base</a:t>
            </a:r>
            <a:endParaRPr lang="fr-FR" dirty="0"/>
          </a:p>
        </p:txBody>
      </p:sp>
      <p:pic>
        <p:nvPicPr>
          <p:cNvPr id="4" name="Espace réservé d’image 3" descr="Livre ouvert sur une table, rayonnages flous à l’arrière-plan" title="Exemple d’image"/>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Le Plan tarifaire</a:t>
            </a:r>
            <a:endParaRPr lang="fr-FR" b="1" dirty="0"/>
          </a:p>
        </p:txBody>
      </p:sp>
      <p:sp>
        <p:nvSpPr>
          <p:cNvPr id="9" name="ZoneTexte 8"/>
          <p:cNvSpPr txBox="1"/>
          <p:nvPr/>
        </p:nvSpPr>
        <p:spPr>
          <a:xfrm>
            <a:off x="341288" y="1489445"/>
            <a:ext cx="10744294" cy="646331"/>
          </a:xfrm>
          <a:prstGeom prst="rect">
            <a:avLst/>
          </a:prstGeom>
          <a:noFill/>
        </p:spPr>
        <p:txBody>
          <a:bodyPr wrap="square" rtlCol="0">
            <a:spAutoFit/>
          </a:bodyPr>
          <a:lstStyle/>
          <a:p>
            <a:r>
              <a:rPr lang="fr-FR" b="1" dirty="0" smtClean="0"/>
              <a:t>Le plan tarifaire </a:t>
            </a:r>
            <a:r>
              <a:rPr lang="fr-FR" dirty="0" smtClean="0"/>
              <a:t>désigne pour une catégorie l’ensemble des articles rattaché et les réduction qui leurs sont appliquées </a:t>
            </a:r>
            <a:endParaRPr lang="fr-FR" dirty="0"/>
          </a:p>
        </p:txBody>
      </p:sp>
      <p:pic>
        <p:nvPicPr>
          <p:cNvPr id="3" name="Image 2"/>
          <p:cNvPicPr>
            <a:picLocks noChangeAspect="1"/>
          </p:cNvPicPr>
          <p:nvPr/>
        </p:nvPicPr>
        <p:blipFill>
          <a:blip r:embed="rId2"/>
          <a:stretch>
            <a:fillRect/>
          </a:stretch>
        </p:blipFill>
        <p:spPr>
          <a:xfrm>
            <a:off x="90152" y="2709637"/>
            <a:ext cx="12192000" cy="3057378"/>
          </a:xfrm>
          <a:prstGeom prst="rect">
            <a:avLst/>
          </a:prstGeom>
        </p:spPr>
      </p:pic>
    </p:spTree>
    <p:extLst>
      <p:ext uri="{BB962C8B-B14F-4D97-AF65-F5344CB8AC3E}">
        <p14:creationId xmlns:p14="http://schemas.microsoft.com/office/powerpoint/2010/main" val="53380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Ajouter un article au plan tarifaire:</a:t>
            </a:r>
            <a:endParaRPr lang="fr-FR" b="1" dirty="0"/>
          </a:p>
        </p:txBody>
      </p:sp>
      <p:sp>
        <p:nvSpPr>
          <p:cNvPr id="7" name="Rectangle 6"/>
          <p:cNvSpPr/>
          <p:nvPr/>
        </p:nvSpPr>
        <p:spPr>
          <a:xfrm>
            <a:off x="486713" y="1552389"/>
            <a:ext cx="9855021" cy="649898"/>
          </a:xfrm>
          <a:prstGeom prst="rect">
            <a:avLst/>
          </a:prstGeom>
        </p:spPr>
        <p:txBody>
          <a:bodyPr/>
          <a:lstStyle/>
          <a:p>
            <a:pPr lvl="0" rtl="0"/>
            <a:r>
              <a:rPr lang="fr-FR" b="1" dirty="0" smtClean="0"/>
              <a:t>Etape 1:</a:t>
            </a:r>
            <a:r>
              <a:rPr lang="fr-FR" dirty="0" smtClean="0"/>
              <a:t> Cliquer sur le bouton à                       l’</a:t>
            </a:r>
            <a:r>
              <a:rPr lang="fr-FR" dirty="0" err="1" smtClean="0"/>
              <a:t>extrème</a:t>
            </a:r>
            <a:r>
              <a:rPr lang="fr-FR" dirty="0" smtClean="0"/>
              <a:t> droite sur la capture précédente</a:t>
            </a:r>
            <a:endParaRPr lang="fr-FR" b="1" dirty="0"/>
          </a:p>
        </p:txBody>
      </p:sp>
      <p:pic>
        <p:nvPicPr>
          <p:cNvPr id="4" name="Image 3"/>
          <p:cNvPicPr>
            <a:picLocks noChangeAspect="1"/>
          </p:cNvPicPr>
          <p:nvPr/>
        </p:nvPicPr>
        <p:blipFill>
          <a:blip r:embed="rId2"/>
          <a:stretch>
            <a:fillRect/>
          </a:stretch>
        </p:blipFill>
        <p:spPr>
          <a:xfrm>
            <a:off x="4061070" y="1367955"/>
            <a:ext cx="1133475" cy="800100"/>
          </a:xfrm>
          <a:prstGeom prst="rect">
            <a:avLst/>
          </a:prstGeom>
        </p:spPr>
      </p:pic>
      <p:pic>
        <p:nvPicPr>
          <p:cNvPr id="5" name="Image 4"/>
          <p:cNvPicPr>
            <a:picLocks noChangeAspect="1"/>
          </p:cNvPicPr>
          <p:nvPr/>
        </p:nvPicPr>
        <p:blipFill>
          <a:blip r:embed="rId3"/>
          <a:stretch>
            <a:fillRect/>
          </a:stretch>
        </p:blipFill>
        <p:spPr>
          <a:xfrm>
            <a:off x="356850" y="2386721"/>
            <a:ext cx="5476875" cy="3543300"/>
          </a:xfrm>
          <a:prstGeom prst="rect">
            <a:avLst/>
          </a:prstGeom>
        </p:spPr>
      </p:pic>
      <p:pic>
        <p:nvPicPr>
          <p:cNvPr id="6" name="Image 5"/>
          <p:cNvPicPr>
            <a:picLocks noChangeAspect="1"/>
          </p:cNvPicPr>
          <p:nvPr/>
        </p:nvPicPr>
        <p:blipFill>
          <a:blip r:embed="rId4"/>
          <a:stretch>
            <a:fillRect/>
          </a:stretch>
        </p:blipFill>
        <p:spPr>
          <a:xfrm>
            <a:off x="5833725" y="2581514"/>
            <a:ext cx="5648325" cy="3162300"/>
          </a:xfrm>
          <a:prstGeom prst="rect">
            <a:avLst/>
          </a:prstGeom>
        </p:spPr>
      </p:pic>
      <p:sp>
        <p:nvSpPr>
          <p:cNvPr id="10" name="ZoneTexte 9"/>
          <p:cNvSpPr txBox="1"/>
          <p:nvPr/>
        </p:nvSpPr>
        <p:spPr>
          <a:xfrm>
            <a:off x="193183" y="6114455"/>
            <a:ext cx="11487955" cy="584775"/>
          </a:xfrm>
          <a:prstGeom prst="rect">
            <a:avLst/>
          </a:prstGeom>
          <a:noFill/>
        </p:spPr>
        <p:txBody>
          <a:bodyPr wrap="square" rtlCol="0">
            <a:spAutoFit/>
          </a:bodyPr>
          <a:lstStyle/>
          <a:p>
            <a:r>
              <a:rPr lang="fr-FR" sz="1600" dirty="0" smtClean="0"/>
              <a:t>Les deux figures ci-dessus montre que vous pouvez réaliser le paramétrage par article ou par famille d’articles.</a:t>
            </a:r>
          </a:p>
          <a:p>
            <a:r>
              <a:rPr lang="fr-FR" sz="1600" dirty="0" smtClean="0"/>
              <a:t>Pour le reste, le remplissage du formulaire est intuitif</a:t>
            </a:r>
          </a:p>
        </p:txBody>
      </p:sp>
    </p:spTree>
    <p:extLst>
      <p:ext uri="{BB962C8B-B14F-4D97-AF65-F5344CB8AC3E}">
        <p14:creationId xmlns:p14="http://schemas.microsoft.com/office/powerpoint/2010/main" val="180188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catégories aux clients</a:t>
            </a:r>
            <a:endParaRPr lang="fr-FR" b="1" dirty="0"/>
          </a:p>
        </p:txBody>
      </p:sp>
      <p:sp>
        <p:nvSpPr>
          <p:cNvPr id="7" name="Rectangle 6"/>
          <p:cNvSpPr/>
          <p:nvPr/>
        </p:nvSpPr>
        <p:spPr>
          <a:xfrm>
            <a:off x="486713" y="1552389"/>
            <a:ext cx="10598869" cy="1409752"/>
          </a:xfrm>
          <a:prstGeom prst="rect">
            <a:avLst/>
          </a:prstGeom>
        </p:spPr>
        <p:txBody>
          <a:bodyPr/>
          <a:lstStyle/>
          <a:p>
            <a:pPr lvl="0" rtl="0"/>
            <a:r>
              <a:rPr lang="fr-FR" dirty="0" smtClean="0"/>
              <a:t>Lorsqu’on a paramétré les Catégories et les plans tarifaires associés, il faut les affecter aux clients pour que l’application de la remise soit faite dès qu’on facture lesdits articles aux client.</a:t>
            </a:r>
          </a:p>
          <a:p>
            <a:pPr lvl="0" rtl="0"/>
            <a:endParaRPr lang="fr-FR" dirty="0"/>
          </a:p>
          <a:p>
            <a:pPr lvl="0" rtl="0"/>
            <a:r>
              <a:rPr lang="fr-FR" dirty="0" smtClean="0"/>
              <a:t>Pour le faire, on se rend sur l’interface de paramétrage des clients</a:t>
            </a:r>
          </a:p>
          <a:p>
            <a:pPr lvl="0" rtl="0"/>
            <a:endParaRPr lang="fr-FR" dirty="0"/>
          </a:p>
        </p:txBody>
      </p:sp>
      <p:pic>
        <p:nvPicPr>
          <p:cNvPr id="3" name="Image 2"/>
          <p:cNvPicPr>
            <a:picLocks noChangeAspect="1"/>
          </p:cNvPicPr>
          <p:nvPr/>
        </p:nvPicPr>
        <p:blipFill>
          <a:blip r:embed="rId2"/>
          <a:stretch>
            <a:fillRect/>
          </a:stretch>
        </p:blipFill>
        <p:spPr>
          <a:xfrm>
            <a:off x="752184" y="2929244"/>
            <a:ext cx="10067925" cy="3790950"/>
          </a:xfrm>
          <a:prstGeom prst="rect">
            <a:avLst/>
          </a:prstGeom>
        </p:spPr>
      </p:pic>
    </p:spTree>
    <p:extLst>
      <p:ext uri="{BB962C8B-B14F-4D97-AF65-F5344CB8AC3E}">
        <p14:creationId xmlns:p14="http://schemas.microsoft.com/office/powerpoint/2010/main" val="201622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catégories aux clients (suite)</a:t>
            </a:r>
            <a:endParaRPr lang="fr-FR" b="1" dirty="0"/>
          </a:p>
        </p:txBody>
      </p:sp>
      <p:sp>
        <p:nvSpPr>
          <p:cNvPr id="7" name="Rectangle 6"/>
          <p:cNvSpPr/>
          <p:nvPr/>
        </p:nvSpPr>
        <p:spPr>
          <a:xfrm>
            <a:off x="486713" y="1552389"/>
            <a:ext cx="10598869" cy="1409752"/>
          </a:xfrm>
          <a:prstGeom prst="rect">
            <a:avLst/>
          </a:prstGeom>
        </p:spPr>
        <p:txBody>
          <a:bodyPr/>
          <a:lstStyle/>
          <a:p>
            <a:pPr lvl="0" rtl="0"/>
            <a:r>
              <a:rPr lang="fr-FR" dirty="0" smtClean="0"/>
              <a:t>On s’intéresse à l’onglet </a:t>
            </a:r>
            <a:r>
              <a:rPr lang="fr-FR" b="1" dirty="0" smtClean="0"/>
              <a:t>Catégorie Tarifaire </a:t>
            </a:r>
            <a:r>
              <a:rPr lang="fr-FR" dirty="0" smtClean="0"/>
              <a:t>du formulaire article</a:t>
            </a:r>
            <a:endParaRPr lang="fr-FR" b="1" dirty="0" smtClean="0"/>
          </a:p>
          <a:p>
            <a:pPr lvl="0" rtl="0"/>
            <a:endParaRPr lang="fr-FR" dirty="0"/>
          </a:p>
        </p:txBody>
      </p:sp>
      <p:pic>
        <p:nvPicPr>
          <p:cNvPr id="4" name="Image 3"/>
          <p:cNvPicPr>
            <a:picLocks noChangeAspect="1"/>
          </p:cNvPicPr>
          <p:nvPr/>
        </p:nvPicPr>
        <p:blipFill>
          <a:blip r:embed="rId2"/>
          <a:stretch>
            <a:fillRect/>
          </a:stretch>
        </p:blipFill>
        <p:spPr>
          <a:xfrm>
            <a:off x="608057" y="2773787"/>
            <a:ext cx="9610725" cy="3886200"/>
          </a:xfrm>
          <a:prstGeom prst="rect">
            <a:avLst/>
          </a:prstGeom>
        </p:spPr>
      </p:pic>
    </p:spTree>
    <p:extLst>
      <p:ext uri="{BB962C8B-B14F-4D97-AF65-F5344CB8AC3E}">
        <p14:creationId xmlns:p14="http://schemas.microsoft.com/office/powerpoint/2010/main" val="111464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Attribuer les catégories aux clients (suite)</a:t>
            </a:r>
            <a:endParaRPr lang="fr-FR" b="1" dirty="0"/>
          </a:p>
        </p:txBody>
      </p:sp>
      <p:sp>
        <p:nvSpPr>
          <p:cNvPr id="7" name="Rectangle 6"/>
          <p:cNvSpPr/>
          <p:nvPr/>
        </p:nvSpPr>
        <p:spPr>
          <a:xfrm>
            <a:off x="486713" y="1552389"/>
            <a:ext cx="10598869" cy="443836"/>
          </a:xfrm>
          <a:prstGeom prst="rect">
            <a:avLst/>
          </a:prstGeom>
        </p:spPr>
        <p:txBody>
          <a:bodyPr/>
          <a:lstStyle/>
          <a:p>
            <a:pPr lvl="0" rtl="0"/>
            <a:r>
              <a:rPr lang="fr-FR" dirty="0" smtClean="0"/>
              <a:t>On s’intéresse à l’onglet </a:t>
            </a:r>
            <a:r>
              <a:rPr lang="fr-FR" b="1" dirty="0" smtClean="0"/>
              <a:t>Catégorie Tarifaire </a:t>
            </a:r>
            <a:r>
              <a:rPr lang="fr-FR" dirty="0" smtClean="0"/>
              <a:t>du formulaire article</a:t>
            </a:r>
            <a:endParaRPr lang="fr-FR" b="1" dirty="0" smtClean="0"/>
          </a:p>
          <a:p>
            <a:pPr lvl="0" rtl="0"/>
            <a:endParaRPr lang="fr-FR" dirty="0"/>
          </a:p>
        </p:txBody>
      </p:sp>
      <p:pic>
        <p:nvPicPr>
          <p:cNvPr id="4" name="Image 3"/>
          <p:cNvPicPr>
            <a:picLocks noChangeAspect="1"/>
          </p:cNvPicPr>
          <p:nvPr/>
        </p:nvPicPr>
        <p:blipFill>
          <a:blip r:embed="rId2"/>
          <a:stretch>
            <a:fillRect/>
          </a:stretch>
        </p:blipFill>
        <p:spPr>
          <a:xfrm>
            <a:off x="608057" y="3734873"/>
            <a:ext cx="9610725" cy="2925114"/>
          </a:xfrm>
          <a:prstGeom prst="rect">
            <a:avLst/>
          </a:prstGeom>
        </p:spPr>
      </p:pic>
      <p:sp>
        <p:nvSpPr>
          <p:cNvPr id="3" name="ZoneTexte 2"/>
          <p:cNvSpPr txBox="1"/>
          <p:nvPr/>
        </p:nvSpPr>
        <p:spPr>
          <a:xfrm>
            <a:off x="608057" y="1996225"/>
            <a:ext cx="11098839" cy="1754326"/>
          </a:xfrm>
          <a:prstGeom prst="rect">
            <a:avLst/>
          </a:prstGeom>
          <a:noFill/>
        </p:spPr>
        <p:txBody>
          <a:bodyPr wrap="square" rtlCol="0">
            <a:spAutoFit/>
          </a:bodyPr>
          <a:lstStyle/>
          <a:p>
            <a:pPr marL="285750" indent="-285750">
              <a:buFont typeface="Wingdings" panose="05000000000000000000" pitchFamily="2" charset="2"/>
              <a:buChar char="Ø"/>
            </a:pPr>
            <a:r>
              <a:rPr lang="fr-FR" b="1" dirty="0" smtClean="0"/>
              <a:t>Catégorie: </a:t>
            </a:r>
            <a:r>
              <a:rPr lang="fr-FR" dirty="0" smtClean="0"/>
              <a:t>Choisir parmi les catégories créées sur l’interface des catégories tarifaire</a:t>
            </a:r>
          </a:p>
          <a:p>
            <a:pPr marL="285750" indent="-285750">
              <a:buFont typeface="Wingdings" panose="05000000000000000000" pitchFamily="2" charset="2"/>
              <a:buChar char="Ø"/>
            </a:pPr>
            <a:r>
              <a:rPr lang="fr-FR" b="1" dirty="0" smtClean="0"/>
              <a:t>Permanent: </a:t>
            </a:r>
            <a:r>
              <a:rPr lang="fr-FR" dirty="0" smtClean="0"/>
              <a:t>Cet attribut permet d’affecter la catégorie de manière permanente ou pas au client.</a:t>
            </a:r>
            <a:endParaRPr lang="fr-FR" b="1" dirty="0" smtClean="0"/>
          </a:p>
          <a:p>
            <a:pPr marL="285750" indent="-285750">
              <a:buFont typeface="Wingdings" panose="05000000000000000000" pitchFamily="2" charset="2"/>
              <a:buChar char="Ø"/>
            </a:pPr>
            <a:r>
              <a:rPr lang="fr-FR" b="1" dirty="0" smtClean="0"/>
              <a:t>Période: </a:t>
            </a:r>
            <a:r>
              <a:rPr lang="fr-FR" dirty="0" smtClean="0"/>
              <a:t>Il s’agit ici de dire sur quelle période on voudrait que le plan tarifaire soit appliqué au client. Cette option peut par exemple servir à gérer des périodes de promotions…</a:t>
            </a:r>
          </a:p>
          <a:p>
            <a:pPr marL="285750" indent="-285750">
              <a:buFont typeface="Wingdings" panose="05000000000000000000" pitchFamily="2" charset="2"/>
              <a:buChar char="Ø"/>
            </a:pPr>
            <a:r>
              <a:rPr lang="fr-FR" b="1" dirty="0" smtClean="0"/>
              <a:t>Priorité: </a:t>
            </a:r>
            <a:r>
              <a:rPr lang="fr-FR" dirty="0" smtClean="0"/>
              <a:t>Lorsqu’on affecte plusieurs catégorie au client, la priorité permet de dire laquelle des catégories est prioritaire.</a:t>
            </a:r>
            <a:endParaRPr lang="fr-FR" b="1" dirty="0" smtClean="0"/>
          </a:p>
        </p:txBody>
      </p:sp>
    </p:spTree>
    <p:extLst>
      <p:ext uri="{BB962C8B-B14F-4D97-AF65-F5344CB8AC3E}">
        <p14:creationId xmlns:p14="http://schemas.microsoft.com/office/powerpoint/2010/main" val="55083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smtClean="0"/>
              <a:t>Introduction</a:t>
            </a:r>
            <a:endParaRPr lang="fr-FR" dirty="0"/>
          </a:p>
        </p:txBody>
      </p:sp>
      <p:sp>
        <p:nvSpPr>
          <p:cNvPr id="14" name="Espace réservé du contenu 13"/>
          <p:cNvSpPr>
            <a:spLocks noGrp="1"/>
          </p:cNvSpPr>
          <p:nvPr>
            <p:ph idx="1"/>
          </p:nvPr>
        </p:nvSpPr>
        <p:spPr>
          <a:xfrm>
            <a:off x="965915" y="1480408"/>
            <a:ext cx="9954986" cy="2125677"/>
          </a:xfrm>
        </p:spPr>
        <p:txBody>
          <a:bodyPr rtlCol="0"/>
          <a:lstStyle/>
          <a:p>
            <a:pPr marL="0" indent="0" rtl="0">
              <a:lnSpc>
                <a:spcPct val="100000"/>
              </a:lnSpc>
              <a:spcBef>
                <a:spcPts val="600"/>
              </a:spcBef>
              <a:buNone/>
            </a:pPr>
            <a:r>
              <a:rPr lang="fr-FR" dirty="0" smtClean="0"/>
              <a:t>La remise est une réduction commerciale qu’on opère au moment de la vente.</a:t>
            </a:r>
            <a:endParaRPr lang="fr-FR" b="1" dirty="0">
              <a:solidFill>
                <a:srgbClr val="0070C0"/>
              </a:solidFill>
            </a:endParaRPr>
          </a:p>
          <a:p>
            <a:pPr marL="0" indent="0" rtl="0">
              <a:lnSpc>
                <a:spcPct val="100000"/>
              </a:lnSpc>
              <a:spcBef>
                <a:spcPts val="600"/>
              </a:spcBef>
              <a:buNone/>
            </a:pPr>
            <a:r>
              <a:rPr lang="fr-FR" dirty="0" smtClean="0"/>
              <a:t>Avec </a:t>
            </a:r>
            <a:r>
              <a:rPr lang="fr-FR" dirty="0" err="1" smtClean="0"/>
              <a:t>Lymytz</a:t>
            </a:r>
            <a:r>
              <a:rPr lang="fr-FR" dirty="0" smtClean="0"/>
              <a:t> ERP, il existe deux façon de paramétrer une remise; </a:t>
            </a:r>
          </a:p>
          <a:p>
            <a:pPr>
              <a:lnSpc>
                <a:spcPct val="100000"/>
              </a:lnSpc>
              <a:spcBef>
                <a:spcPts val="600"/>
              </a:spcBef>
            </a:pPr>
            <a:r>
              <a:rPr lang="fr-FR" dirty="0" smtClean="0"/>
              <a:t>Les remises générales (Non ciblé)</a:t>
            </a:r>
          </a:p>
          <a:p>
            <a:pPr>
              <a:lnSpc>
                <a:spcPct val="100000"/>
              </a:lnSpc>
              <a:spcBef>
                <a:spcPts val="600"/>
              </a:spcBef>
            </a:pPr>
            <a:r>
              <a:rPr lang="fr-FR" dirty="0" smtClean="0"/>
              <a:t>Les remises ciblés</a:t>
            </a:r>
          </a:p>
          <a:p>
            <a:pPr marL="0" indent="0" rtl="0">
              <a:lnSpc>
                <a:spcPct val="100000"/>
              </a:lnSpc>
              <a:spcBef>
                <a:spcPts val="600"/>
              </a:spcBef>
              <a:buNone/>
            </a:pPr>
            <a:r>
              <a:rPr lang="fr-FR" dirty="0" smtClean="0"/>
              <a:t>Soyez tranquille, la différence entre les deux façon est dans la façon de les utiliser</a:t>
            </a:r>
          </a:p>
          <a:p>
            <a:pPr marL="0" indent="0" rtl="0">
              <a:lnSpc>
                <a:spcPct val="100000"/>
              </a:lnSpc>
              <a:spcBef>
                <a:spcPts val="600"/>
              </a:spcBef>
              <a:buNone/>
            </a:pPr>
            <a:endParaRPr lang="fr-FR" dirty="0" smtClean="0"/>
          </a:p>
          <a:p>
            <a:pPr marL="0" indent="0" rtl="0">
              <a:lnSpc>
                <a:spcPct val="100000"/>
              </a:lnSpc>
              <a:spcBef>
                <a:spcPts val="0"/>
              </a:spcBef>
              <a:buNone/>
            </a:pPr>
            <a:endParaRPr lang="fr-FR" sz="2400" dirty="0" smtClean="0"/>
          </a:p>
        </p:txBody>
      </p:sp>
      <p:sp>
        <p:nvSpPr>
          <p:cNvPr id="5" name="ZoneTexte 4"/>
          <p:cNvSpPr txBox="1"/>
          <p:nvPr/>
        </p:nvSpPr>
        <p:spPr>
          <a:xfrm>
            <a:off x="798489" y="3515932"/>
            <a:ext cx="9414457" cy="2462213"/>
          </a:xfrm>
          <a:prstGeom prst="rect">
            <a:avLst/>
          </a:prstGeom>
          <a:noFill/>
        </p:spPr>
        <p:txBody>
          <a:bodyPr wrap="square" rtlCol="0">
            <a:spAutoFit/>
          </a:bodyPr>
          <a:lstStyle/>
          <a:p>
            <a:pPr>
              <a:spcBef>
                <a:spcPts val="1200"/>
              </a:spcBef>
            </a:pPr>
            <a:r>
              <a:rPr lang="fr-FR" b="1" u="sng" dirty="0" smtClean="0"/>
              <a:t>Les Remises Générales </a:t>
            </a:r>
            <a:r>
              <a:rPr lang="fr-FR" dirty="0" smtClean="0"/>
              <a:t> ne sont pas paramétrées pour un article ou un client; elle ont vocation à s’appliquer directement sur une facture par un responsable disposant de l’autorité nécessaire pour ce faire: Par exemple suite à une promotion, ou pour tout autre raison, on voudrait accorder 5% de remises spontané sur le panier d’un client</a:t>
            </a:r>
          </a:p>
          <a:p>
            <a:pPr>
              <a:spcBef>
                <a:spcPts val="1200"/>
              </a:spcBef>
            </a:pPr>
            <a:r>
              <a:rPr lang="fr-FR" b="1" u="sng" dirty="0" smtClean="0"/>
              <a:t>Les remise ciblés</a:t>
            </a:r>
            <a:r>
              <a:rPr lang="fr-FR" dirty="0" smtClean="0"/>
              <a:t> ont un caractère un peu permanent et sont destiné à un groupe de client précis et pour une sélection d’articles bien choisis. Une fois qu’on paramètre ce type de remise, l’application au client devient implicite et ne nécessite plus aucune forme de </a:t>
            </a:r>
            <a:r>
              <a:rPr lang="fr-FR" dirty="0" err="1" smtClean="0"/>
              <a:t>privillège</a:t>
            </a:r>
            <a:r>
              <a:rPr lang="fr-FR" dirty="0" smtClean="0"/>
              <a:t>.</a:t>
            </a:r>
            <a:endParaRPr lang="fr-FR" b="1" u="sng"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b="1" dirty="0" smtClean="0"/>
              <a:t>Partie I:REMISE NON CIBLE</a:t>
            </a:r>
            <a:endParaRPr lang="fr-FR" b="1" dirty="0"/>
          </a:p>
        </p:txBody>
      </p:sp>
      <p:sp>
        <p:nvSpPr>
          <p:cNvPr id="2" name="ZoneTexte 1"/>
          <p:cNvSpPr txBox="1"/>
          <p:nvPr/>
        </p:nvSpPr>
        <p:spPr>
          <a:xfrm>
            <a:off x="1104900" y="1442434"/>
            <a:ext cx="10164114" cy="369332"/>
          </a:xfrm>
          <a:prstGeom prst="rect">
            <a:avLst/>
          </a:prstGeom>
          <a:noFill/>
        </p:spPr>
        <p:txBody>
          <a:bodyPr wrap="square" rtlCol="0">
            <a:spAutoFit/>
          </a:bodyPr>
          <a:lstStyle/>
          <a:p>
            <a:r>
              <a:rPr lang="fr-FR" dirty="0" smtClean="0"/>
              <a:t>Vous accédez à l’interface de paramétrage en suivant le lien </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081038"/>
            <a:ext cx="9753600" cy="3724275"/>
          </a:xfrm>
          <a:prstGeom prst="rect">
            <a:avLst/>
          </a:prstGeom>
        </p:spPr>
      </p:pic>
    </p:spTree>
    <p:extLst>
      <p:ext uri="{BB962C8B-B14F-4D97-AF65-F5344CB8AC3E}">
        <p14:creationId xmlns:p14="http://schemas.microsoft.com/office/powerpoint/2010/main" val="400324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smtClean="0"/>
              <a:t>Présentation de l’interface</a:t>
            </a:r>
            <a:endParaRPr lang="fr-FR" dirty="0"/>
          </a:p>
        </p:txBody>
      </p:sp>
      <p:pic>
        <p:nvPicPr>
          <p:cNvPr id="4" name="Image 3"/>
          <p:cNvPicPr>
            <a:picLocks noChangeAspect="1"/>
          </p:cNvPicPr>
          <p:nvPr/>
        </p:nvPicPr>
        <p:blipFill>
          <a:blip r:embed="rId2"/>
          <a:stretch>
            <a:fillRect/>
          </a:stretch>
        </p:blipFill>
        <p:spPr>
          <a:xfrm>
            <a:off x="0" y="1419693"/>
            <a:ext cx="12192000" cy="4739831"/>
          </a:xfrm>
          <a:prstGeom prst="rect">
            <a:avLst/>
          </a:prstGeom>
        </p:spPr>
      </p:pic>
      <p:sp>
        <p:nvSpPr>
          <p:cNvPr id="5" name="ZoneTexte 4"/>
          <p:cNvSpPr txBox="1"/>
          <p:nvPr/>
        </p:nvSpPr>
        <p:spPr>
          <a:xfrm>
            <a:off x="103031" y="6323527"/>
            <a:ext cx="11951594" cy="369332"/>
          </a:xfrm>
          <a:prstGeom prst="rect">
            <a:avLst/>
          </a:prstGeom>
          <a:noFill/>
        </p:spPr>
        <p:txBody>
          <a:bodyPr wrap="square" rtlCol="0">
            <a:spAutoFit/>
          </a:bodyPr>
          <a:lstStyle/>
          <a:p>
            <a:r>
              <a:rPr lang="fr-FR" dirty="0" smtClean="0"/>
              <a:t>Vous vous retrouvez sur cette page et le formulaire se remplit comme suit:</a:t>
            </a:r>
            <a:endParaRPr lang="fr-FR" dirty="0"/>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29566" y="6117465"/>
            <a:ext cx="184731" cy="369332"/>
          </a:xfrm>
          <a:prstGeom prst="rect">
            <a:avLst/>
          </a:prstGeom>
          <a:noFill/>
        </p:spPr>
        <p:txBody>
          <a:bodyPr wrap="none" rtlCol="0">
            <a:spAutoFit/>
          </a:bodyPr>
          <a:lstStyle/>
          <a:p>
            <a:endParaRPr lang="fr-FR" dirty="0"/>
          </a:p>
        </p:txBody>
      </p:sp>
      <p:sp>
        <p:nvSpPr>
          <p:cNvPr id="8" name="Rectangle 7"/>
          <p:cNvSpPr/>
          <p:nvPr/>
        </p:nvSpPr>
        <p:spPr>
          <a:xfrm>
            <a:off x="188890" y="800672"/>
            <a:ext cx="12192000" cy="1763048"/>
          </a:xfrm>
          <a:prstGeom prst="rect">
            <a:avLst/>
          </a:prstGeom>
        </p:spPr>
        <p:txBody>
          <a:bodyPr/>
          <a:lstStyle/>
          <a:p>
            <a:pPr marL="285750" lvl="0" indent="-285750" rtl="0">
              <a:lnSpc>
                <a:spcPct val="150000"/>
              </a:lnSpc>
              <a:buFont typeface="Wingdings" panose="05000000000000000000" pitchFamily="2" charset="2"/>
              <a:buChar char="q"/>
            </a:pPr>
            <a:r>
              <a:rPr lang="fr-FR" b="1" dirty="0" smtClean="0"/>
              <a:t>La référence: </a:t>
            </a:r>
            <a:r>
              <a:rPr lang="fr-FR" dirty="0" smtClean="0"/>
              <a:t>Il s’agit d’un code d’identification de la retenu</a:t>
            </a:r>
          </a:p>
          <a:p>
            <a:pPr marL="285750" lvl="0" indent="-285750" rtl="0">
              <a:lnSpc>
                <a:spcPct val="150000"/>
              </a:lnSpc>
              <a:buFont typeface="Wingdings" panose="05000000000000000000" pitchFamily="2" charset="2"/>
              <a:buChar char="q"/>
            </a:pPr>
            <a:r>
              <a:rPr lang="fr-FR" b="1" dirty="0" smtClean="0"/>
              <a:t>Période d’activité de la remise</a:t>
            </a:r>
          </a:p>
          <a:p>
            <a:pPr marL="285750" lvl="0" indent="-285750" rtl="0">
              <a:lnSpc>
                <a:spcPct val="150000"/>
              </a:lnSpc>
              <a:buFont typeface="Wingdings" panose="05000000000000000000" pitchFamily="2" charset="2"/>
              <a:buChar char="q"/>
            </a:pPr>
            <a:r>
              <a:rPr lang="fr-FR" b="1" dirty="0" smtClean="0"/>
              <a:t>Si la remise est permanente, </a:t>
            </a:r>
            <a:r>
              <a:rPr lang="fr-FR" dirty="0" smtClean="0"/>
              <a:t> vous devez l’indiquer en cochant la case permanent</a:t>
            </a:r>
          </a:p>
          <a:p>
            <a:pPr marL="285750" lvl="0" indent="-285750" rtl="0">
              <a:lnSpc>
                <a:spcPct val="150000"/>
              </a:lnSpc>
              <a:buFont typeface="Wingdings" panose="05000000000000000000" pitchFamily="2" charset="2"/>
              <a:buChar char="q"/>
            </a:pPr>
            <a:r>
              <a:rPr lang="fr-FR" b="1" dirty="0" smtClean="0"/>
              <a:t>Code d’accès: </a:t>
            </a:r>
            <a:r>
              <a:rPr lang="fr-FR" dirty="0" smtClean="0"/>
              <a:t>Permet de limiter l’accès aux remise aux seules personnes ayant ce code</a:t>
            </a:r>
          </a:p>
          <a:p>
            <a:pPr marL="285750" lvl="0" indent="-285750" rtl="0">
              <a:lnSpc>
                <a:spcPct val="150000"/>
              </a:lnSpc>
              <a:buFont typeface="Wingdings" panose="05000000000000000000" pitchFamily="2" charset="2"/>
              <a:buChar char="q"/>
            </a:pPr>
            <a:r>
              <a:rPr lang="fr-FR" b="1" dirty="0" smtClean="0"/>
              <a:t>Actif</a:t>
            </a:r>
            <a:endParaRPr lang="fr-FR" b="1" dirty="0"/>
          </a:p>
        </p:txBody>
      </p:sp>
      <p:sp>
        <p:nvSpPr>
          <p:cNvPr id="9" name="Rectangle 8"/>
          <p:cNvSpPr/>
          <p:nvPr/>
        </p:nvSpPr>
        <p:spPr>
          <a:xfrm>
            <a:off x="1026017" y="3062252"/>
            <a:ext cx="12192000" cy="498532"/>
          </a:xfrm>
          <a:prstGeom prst="rect">
            <a:avLst/>
          </a:prstGeom>
        </p:spPr>
        <p:txBody>
          <a:bodyPr/>
          <a:lstStyle/>
          <a:p>
            <a:r>
              <a:rPr lang="fr-FR" b="1" dirty="0" smtClean="0">
                <a:solidFill>
                  <a:schemeClr val="accent3"/>
                </a:solidFill>
              </a:rPr>
              <a:t>Enregistrez</a:t>
            </a:r>
            <a:endParaRPr lang="fr-FR" b="1" dirty="0">
              <a:solidFill>
                <a:schemeClr val="accent3"/>
              </a:solidFill>
            </a:endParaRPr>
          </a:p>
          <a:p>
            <a:pPr lvl="0" rtl="0"/>
            <a:r>
              <a:rPr lang="fr-FR" b="1" dirty="0" smtClean="0"/>
              <a:t>	</a:t>
            </a:r>
            <a:endParaRPr lang="fr-FR" b="1" dirty="0"/>
          </a:p>
        </p:txBody>
      </p:sp>
      <p:sp>
        <p:nvSpPr>
          <p:cNvPr id="12" name="Rectangle 11"/>
          <p:cNvSpPr/>
          <p:nvPr/>
        </p:nvSpPr>
        <p:spPr>
          <a:xfrm>
            <a:off x="188890" y="3898720"/>
            <a:ext cx="12192000" cy="498532"/>
          </a:xfrm>
          <a:prstGeom prst="rect">
            <a:avLst/>
          </a:prstGeom>
        </p:spPr>
        <p:txBody>
          <a:bodyPr/>
          <a:lstStyle/>
          <a:p>
            <a:pPr lvl="0" rtl="0"/>
            <a:r>
              <a:rPr lang="fr-FR" b="1" dirty="0" smtClean="0"/>
              <a:t>Etape 2: Options du plan de remise</a:t>
            </a:r>
            <a:endParaRPr lang="fr-FR" b="1" dirty="0"/>
          </a:p>
        </p:txBody>
      </p:sp>
      <p:sp>
        <p:nvSpPr>
          <p:cNvPr id="10" name="Rectangle 9"/>
          <p:cNvSpPr/>
          <p:nvPr/>
        </p:nvSpPr>
        <p:spPr>
          <a:xfrm>
            <a:off x="188890" y="302140"/>
            <a:ext cx="12192000" cy="498532"/>
          </a:xfrm>
          <a:prstGeom prst="rect">
            <a:avLst/>
          </a:prstGeom>
        </p:spPr>
        <p:txBody>
          <a:bodyPr/>
          <a:lstStyle/>
          <a:p>
            <a:pPr lvl="0" rtl="0"/>
            <a:r>
              <a:rPr lang="fr-FR" b="1" dirty="0" smtClean="0"/>
              <a:t>Etape 1</a:t>
            </a:r>
            <a:endParaRPr lang="fr-FR" b="1" dirty="0"/>
          </a:p>
        </p:txBody>
      </p:sp>
      <p:pic>
        <p:nvPicPr>
          <p:cNvPr id="4" name="Image 3"/>
          <p:cNvPicPr>
            <a:picLocks noChangeAspect="1"/>
          </p:cNvPicPr>
          <p:nvPr/>
        </p:nvPicPr>
        <p:blipFill>
          <a:blip r:embed="rId2"/>
          <a:stretch>
            <a:fillRect/>
          </a:stretch>
        </p:blipFill>
        <p:spPr>
          <a:xfrm>
            <a:off x="3479509" y="2581444"/>
            <a:ext cx="5876925" cy="1219200"/>
          </a:xfrm>
          <a:prstGeom prst="rect">
            <a:avLst/>
          </a:prstGeom>
        </p:spPr>
      </p:pic>
      <p:pic>
        <p:nvPicPr>
          <p:cNvPr id="6" name="Image 5"/>
          <p:cNvPicPr>
            <a:picLocks noChangeAspect="1"/>
          </p:cNvPicPr>
          <p:nvPr/>
        </p:nvPicPr>
        <p:blipFill>
          <a:blip r:embed="rId3"/>
          <a:stretch>
            <a:fillRect/>
          </a:stretch>
        </p:blipFill>
        <p:spPr>
          <a:xfrm>
            <a:off x="1026017" y="4397252"/>
            <a:ext cx="10401300" cy="2038350"/>
          </a:xfrm>
          <a:prstGeom prst="rect">
            <a:avLst/>
          </a:prstGeom>
        </p:spPr>
      </p:pic>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129566" y="6117465"/>
            <a:ext cx="184731" cy="369332"/>
          </a:xfrm>
          <a:prstGeom prst="rect">
            <a:avLst/>
          </a:prstGeom>
          <a:noFill/>
        </p:spPr>
        <p:txBody>
          <a:bodyPr wrap="none" rtlCol="0">
            <a:spAutoFit/>
          </a:bodyPr>
          <a:lstStyle/>
          <a:p>
            <a:endParaRPr lang="fr-FR" dirty="0"/>
          </a:p>
        </p:txBody>
      </p:sp>
      <p:sp>
        <p:nvSpPr>
          <p:cNvPr id="8" name="Rectangle 7"/>
          <p:cNvSpPr/>
          <p:nvPr/>
        </p:nvSpPr>
        <p:spPr>
          <a:xfrm>
            <a:off x="321971" y="480460"/>
            <a:ext cx="11655381" cy="2185468"/>
          </a:xfrm>
          <a:prstGeom prst="rect">
            <a:avLst/>
          </a:prstGeom>
        </p:spPr>
        <p:txBody>
          <a:bodyPr/>
          <a:lstStyle/>
          <a:p>
            <a:pPr marL="285750" lvl="0" indent="-285750" rtl="0">
              <a:lnSpc>
                <a:spcPct val="150000"/>
              </a:lnSpc>
              <a:buFont typeface="Wingdings" panose="05000000000000000000" pitchFamily="2" charset="2"/>
              <a:buChar char="q"/>
            </a:pPr>
            <a:r>
              <a:rPr lang="fr-FR" b="1" dirty="0" smtClean="0"/>
              <a:t>La base d’application: </a:t>
            </a:r>
            <a:r>
              <a:rPr lang="fr-FR" dirty="0" smtClean="0"/>
              <a:t>Vous choisissez entre Le chiffre d’affaire et la quantité</a:t>
            </a:r>
          </a:p>
          <a:p>
            <a:pPr marL="285750" lvl="0" indent="-285750" rtl="0">
              <a:lnSpc>
                <a:spcPct val="150000"/>
              </a:lnSpc>
              <a:buFont typeface="Wingdings" panose="05000000000000000000" pitchFamily="2" charset="2"/>
              <a:buChar char="q"/>
            </a:pPr>
            <a:r>
              <a:rPr lang="fr-FR" b="1" dirty="0" smtClean="0"/>
              <a:t>L’option direct: </a:t>
            </a:r>
            <a:r>
              <a:rPr lang="fr-FR" dirty="0" smtClean="0"/>
              <a:t>Vous choisissez cette option si vous ne voulez pas paramétrer un plan avec des tranches comme sur la capture ci-dessous. </a:t>
            </a:r>
          </a:p>
          <a:p>
            <a:pPr lvl="0" rtl="0">
              <a:lnSpc>
                <a:spcPct val="150000"/>
              </a:lnSpc>
            </a:pPr>
            <a:r>
              <a:rPr lang="fr-FR" dirty="0" smtClean="0"/>
              <a:t>Ce tableau dit que, successivement pour un Chiffre d’affaire compris entre</a:t>
            </a:r>
          </a:p>
          <a:p>
            <a:pPr marL="742950" lvl="1" indent="-285750">
              <a:lnSpc>
                <a:spcPct val="150000"/>
              </a:lnSpc>
              <a:buFont typeface="Arial" panose="020B0604020202020204" pitchFamily="34" charset="0"/>
              <a:buChar char="•"/>
            </a:pPr>
            <a:r>
              <a:rPr lang="fr-FR" sz="1600" dirty="0" smtClean="0"/>
              <a:t>1000 et 5000 la remise est de 2%, entre 5001 et 10000 elle est de 4%, et entre 10001 et 20000 elle sera 7%</a:t>
            </a:r>
          </a:p>
          <a:p>
            <a:pPr marL="742950" lvl="1" indent="-285750">
              <a:lnSpc>
                <a:spcPct val="150000"/>
              </a:lnSpc>
              <a:buFont typeface="Arial" panose="020B0604020202020204" pitchFamily="34" charset="0"/>
              <a:buChar char="•"/>
            </a:pPr>
            <a:endParaRPr lang="fr-FR" dirty="0" smtClean="0"/>
          </a:p>
          <a:p>
            <a:pPr lvl="0" rtl="0">
              <a:lnSpc>
                <a:spcPct val="150000"/>
              </a:lnSpc>
            </a:pPr>
            <a:endParaRPr lang="fr-FR" b="1" dirty="0" smtClean="0"/>
          </a:p>
          <a:p>
            <a:pPr lvl="0" rtl="0">
              <a:lnSpc>
                <a:spcPct val="150000"/>
              </a:lnSpc>
            </a:pPr>
            <a:endParaRPr lang="fr-FR" b="1" dirty="0"/>
          </a:p>
        </p:txBody>
      </p:sp>
      <p:pic>
        <p:nvPicPr>
          <p:cNvPr id="3" name="Image 2"/>
          <p:cNvPicPr>
            <a:picLocks noChangeAspect="1"/>
          </p:cNvPicPr>
          <p:nvPr/>
        </p:nvPicPr>
        <p:blipFill>
          <a:blip r:embed="rId2"/>
          <a:stretch>
            <a:fillRect/>
          </a:stretch>
        </p:blipFill>
        <p:spPr>
          <a:xfrm>
            <a:off x="1695583" y="2665928"/>
            <a:ext cx="8362950" cy="1209675"/>
          </a:xfrm>
          <a:prstGeom prst="rect">
            <a:avLst/>
          </a:prstGeom>
        </p:spPr>
      </p:pic>
      <p:sp>
        <p:nvSpPr>
          <p:cNvPr id="5" name="ZoneTexte 4"/>
          <p:cNvSpPr txBox="1"/>
          <p:nvPr/>
        </p:nvSpPr>
        <p:spPr>
          <a:xfrm>
            <a:off x="592429" y="4043966"/>
            <a:ext cx="4662152" cy="923330"/>
          </a:xfrm>
          <a:prstGeom prst="rect">
            <a:avLst/>
          </a:prstGeom>
          <a:noFill/>
        </p:spPr>
        <p:txBody>
          <a:bodyPr wrap="square" rtlCol="0">
            <a:spAutoFit/>
          </a:bodyPr>
          <a:lstStyle/>
          <a:p>
            <a:r>
              <a:rPr lang="fr-FR" dirty="0" smtClean="0"/>
              <a:t>Si par contre, vous ne voulez pas de découpage en tranche, il suffit de cocher l’option direct</a:t>
            </a:r>
            <a:endParaRPr lang="fr-FR" dirty="0"/>
          </a:p>
        </p:txBody>
      </p:sp>
      <p:pic>
        <p:nvPicPr>
          <p:cNvPr id="7" name="Image 6"/>
          <p:cNvPicPr>
            <a:picLocks noChangeAspect="1"/>
          </p:cNvPicPr>
          <p:nvPr/>
        </p:nvPicPr>
        <p:blipFill>
          <a:blip r:embed="rId3"/>
          <a:stretch>
            <a:fillRect/>
          </a:stretch>
        </p:blipFill>
        <p:spPr>
          <a:xfrm>
            <a:off x="5017393" y="3875603"/>
            <a:ext cx="5200650" cy="1494887"/>
          </a:xfrm>
          <a:prstGeom prst="rect">
            <a:avLst/>
          </a:prstGeom>
        </p:spPr>
      </p:pic>
      <p:pic>
        <p:nvPicPr>
          <p:cNvPr id="11" name="Image 10"/>
          <p:cNvPicPr>
            <a:picLocks noChangeAspect="1"/>
          </p:cNvPicPr>
          <p:nvPr/>
        </p:nvPicPr>
        <p:blipFill>
          <a:blip r:embed="rId4"/>
          <a:stretch>
            <a:fillRect/>
          </a:stretch>
        </p:blipFill>
        <p:spPr>
          <a:xfrm>
            <a:off x="3221931" y="5849693"/>
            <a:ext cx="8791575" cy="904875"/>
          </a:xfrm>
          <a:prstGeom prst="rect">
            <a:avLst/>
          </a:prstGeom>
        </p:spPr>
      </p:pic>
      <p:sp>
        <p:nvSpPr>
          <p:cNvPr id="13" name="ZoneTexte 12"/>
          <p:cNvSpPr txBox="1"/>
          <p:nvPr/>
        </p:nvSpPr>
        <p:spPr>
          <a:xfrm>
            <a:off x="180304" y="5414740"/>
            <a:ext cx="4662152" cy="646331"/>
          </a:xfrm>
          <a:prstGeom prst="rect">
            <a:avLst/>
          </a:prstGeom>
          <a:noFill/>
        </p:spPr>
        <p:txBody>
          <a:bodyPr wrap="square" rtlCol="0">
            <a:spAutoFit/>
          </a:bodyPr>
          <a:lstStyle/>
          <a:p>
            <a:r>
              <a:rPr lang="fr-FR" dirty="0" smtClean="0"/>
              <a:t>Et il ne sera plus possible que de définir une seule ligne ainsi.</a:t>
            </a:r>
            <a:endParaRPr lang="fr-FR" dirty="0"/>
          </a:p>
        </p:txBody>
      </p:sp>
    </p:spTree>
    <p:extLst>
      <p:ext uri="{BB962C8B-B14F-4D97-AF65-F5344CB8AC3E}">
        <p14:creationId xmlns:p14="http://schemas.microsoft.com/office/powerpoint/2010/main" val="339246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2"/>
          <p:cNvSpPr>
            <a:spLocks noGrp="1"/>
          </p:cNvSpPr>
          <p:nvPr>
            <p:ph type="title"/>
          </p:nvPr>
        </p:nvSpPr>
        <p:spPr>
          <a:xfrm>
            <a:off x="1104900" y="76200"/>
            <a:ext cx="9980682" cy="1096962"/>
          </a:xfrm>
        </p:spPr>
        <p:txBody>
          <a:bodyPr rtlCol="0"/>
          <a:lstStyle/>
          <a:p>
            <a:pPr rtl="0"/>
            <a:r>
              <a:rPr lang="fr-FR" b="1" dirty="0" smtClean="0"/>
              <a:t>Partie II:REMISE </a:t>
            </a:r>
            <a:r>
              <a:rPr lang="fr-FR" b="1" dirty="0" smtClean="0"/>
              <a:t>CIBLE</a:t>
            </a:r>
            <a:endParaRPr lang="fr-FR" b="1" dirty="0"/>
          </a:p>
        </p:txBody>
      </p:sp>
      <p:sp>
        <p:nvSpPr>
          <p:cNvPr id="10" name="ZoneTexte 9"/>
          <p:cNvSpPr txBox="1"/>
          <p:nvPr/>
        </p:nvSpPr>
        <p:spPr>
          <a:xfrm>
            <a:off x="660356" y="1455313"/>
            <a:ext cx="10869769" cy="1200329"/>
          </a:xfrm>
          <a:prstGeom prst="rect">
            <a:avLst/>
          </a:prstGeom>
          <a:noFill/>
        </p:spPr>
        <p:txBody>
          <a:bodyPr wrap="square" rtlCol="0">
            <a:spAutoFit/>
          </a:bodyPr>
          <a:lstStyle/>
          <a:p>
            <a:r>
              <a:rPr lang="fr-FR" dirty="0" smtClean="0"/>
              <a:t>Le paramétrage des remises ciblé passe par la notion de </a:t>
            </a:r>
            <a:r>
              <a:rPr lang="fr-FR" b="1" dirty="0" smtClean="0"/>
              <a:t>Catégorie tarifaire.</a:t>
            </a:r>
          </a:p>
          <a:p>
            <a:r>
              <a:rPr lang="fr-FR" dirty="0" smtClean="0"/>
              <a:t>Il est question pour le dire simplement de créer des groupe auxquelles on affectera plus tard des clients et de définir pour chaque groupe et par article: </a:t>
            </a:r>
            <a:r>
              <a:rPr lang="fr-FR" b="1" i="1" dirty="0" smtClean="0"/>
              <a:t>un prix de vente, un prix de vente minimale, une remise</a:t>
            </a:r>
            <a:endParaRPr lang="fr-FR" dirty="0"/>
          </a:p>
        </p:txBody>
      </p:sp>
      <p:sp>
        <p:nvSpPr>
          <p:cNvPr id="11" name="ZoneTexte 10"/>
          <p:cNvSpPr txBox="1"/>
          <p:nvPr/>
        </p:nvSpPr>
        <p:spPr>
          <a:xfrm>
            <a:off x="837127" y="2794715"/>
            <a:ext cx="5898524" cy="369332"/>
          </a:xfrm>
          <a:prstGeom prst="rect">
            <a:avLst/>
          </a:prstGeom>
          <a:noFill/>
        </p:spPr>
        <p:txBody>
          <a:bodyPr wrap="square" rtlCol="0">
            <a:spAutoFit/>
          </a:bodyPr>
          <a:lstStyle/>
          <a:p>
            <a:r>
              <a:rPr lang="fr-FR" dirty="0" smtClean="0"/>
              <a:t>On accède à l’Interface en suivant le chemin suivant</a:t>
            </a:r>
            <a:endParaRPr lang="fr-FR" dirty="0"/>
          </a:p>
        </p:txBody>
      </p:sp>
      <p:pic>
        <p:nvPicPr>
          <p:cNvPr id="12" name="Image 11"/>
          <p:cNvPicPr>
            <a:picLocks noChangeAspect="1"/>
          </p:cNvPicPr>
          <p:nvPr/>
        </p:nvPicPr>
        <p:blipFill>
          <a:blip r:embed="rId2"/>
          <a:stretch>
            <a:fillRect/>
          </a:stretch>
        </p:blipFill>
        <p:spPr>
          <a:xfrm>
            <a:off x="837127" y="3164047"/>
            <a:ext cx="7239000" cy="3838575"/>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b="1" dirty="0" smtClean="0"/>
              <a:t>Présentation de l’interface</a:t>
            </a:r>
            <a:endParaRPr lang="fr-FR" b="1" dirty="0"/>
          </a:p>
        </p:txBody>
      </p:sp>
      <p:sp>
        <p:nvSpPr>
          <p:cNvPr id="3" name="Espace réservé du contenu 2"/>
          <p:cNvSpPr>
            <a:spLocks noGrp="1"/>
          </p:cNvSpPr>
          <p:nvPr>
            <p:ph sz="half" idx="2"/>
          </p:nvPr>
        </p:nvSpPr>
        <p:spPr/>
        <p:txBody>
          <a:bodyPr/>
          <a:lstStyle/>
          <a:p>
            <a:endParaRPr lang="fr-FR"/>
          </a:p>
        </p:txBody>
      </p:sp>
      <p:pic>
        <p:nvPicPr>
          <p:cNvPr id="4" name="Image 3"/>
          <p:cNvPicPr>
            <a:picLocks noChangeAspect="1"/>
          </p:cNvPicPr>
          <p:nvPr/>
        </p:nvPicPr>
        <p:blipFill>
          <a:blip r:embed="rId2"/>
          <a:stretch>
            <a:fillRect/>
          </a:stretch>
        </p:blipFill>
        <p:spPr>
          <a:xfrm>
            <a:off x="-759" y="1524370"/>
            <a:ext cx="12192000" cy="4453203"/>
          </a:xfrm>
          <a:prstGeom prst="rect">
            <a:avLst/>
          </a:prstGeom>
        </p:spPr>
      </p:pic>
    </p:spTree>
    <p:extLst>
      <p:ext uri="{BB962C8B-B14F-4D97-AF65-F5344CB8AC3E}">
        <p14:creationId xmlns:p14="http://schemas.microsoft.com/office/powerpoint/2010/main" val="97822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endParaRPr lang="fr-FR" b="1" dirty="0"/>
          </a:p>
        </p:txBody>
      </p:sp>
      <p:pic>
        <p:nvPicPr>
          <p:cNvPr id="6" name="Image 5"/>
          <p:cNvPicPr>
            <a:picLocks noChangeAspect="1"/>
          </p:cNvPicPr>
          <p:nvPr/>
        </p:nvPicPr>
        <p:blipFill>
          <a:blip r:embed="rId2"/>
          <a:stretch>
            <a:fillRect/>
          </a:stretch>
        </p:blipFill>
        <p:spPr>
          <a:xfrm>
            <a:off x="334850" y="1499685"/>
            <a:ext cx="11745532" cy="2431343"/>
          </a:xfrm>
          <a:prstGeom prst="rect">
            <a:avLst/>
          </a:prstGeom>
        </p:spPr>
      </p:pic>
      <p:sp>
        <p:nvSpPr>
          <p:cNvPr id="7" name="ZoneTexte 6"/>
          <p:cNvSpPr txBox="1"/>
          <p:nvPr/>
        </p:nvSpPr>
        <p:spPr>
          <a:xfrm>
            <a:off x="334850" y="4072885"/>
            <a:ext cx="11745532" cy="646331"/>
          </a:xfrm>
          <a:prstGeom prst="rect">
            <a:avLst/>
          </a:prstGeom>
          <a:noFill/>
        </p:spPr>
        <p:txBody>
          <a:bodyPr wrap="square" rtlCol="0">
            <a:spAutoFit/>
          </a:bodyPr>
          <a:lstStyle/>
          <a:p>
            <a:pPr marL="285750" indent="-285750">
              <a:buFontTx/>
              <a:buChar char="-"/>
            </a:pPr>
            <a:r>
              <a:rPr lang="fr-FR" b="1" dirty="0" smtClean="0"/>
              <a:t>La partie à gauche: c’est le formulaire pour créer/Modifier une nouvelle catégorie tarifaire</a:t>
            </a:r>
          </a:p>
          <a:p>
            <a:pPr marL="285750" indent="-285750">
              <a:buFontTx/>
              <a:buChar char="-"/>
            </a:pPr>
            <a:r>
              <a:rPr lang="fr-FR" b="1" dirty="0" smtClean="0"/>
              <a:t>La partie de droite: la liste des catégories existante</a:t>
            </a:r>
            <a:endParaRPr lang="fr-FR" b="1" dirty="0"/>
          </a:p>
        </p:txBody>
      </p:sp>
      <p:sp>
        <p:nvSpPr>
          <p:cNvPr id="8" name="ZoneTexte 7"/>
          <p:cNvSpPr txBox="1"/>
          <p:nvPr/>
        </p:nvSpPr>
        <p:spPr>
          <a:xfrm>
            <a:off x="579548" y="5022761"/>
            <a:ext cx="10006886" cy="1200329"/>
          </a:xfrm>
          <a:prstGeom prst="rect">
            <a:avLst/>
          </a:prstGeom>
          <a:noFill/>
        </p:spPr>
        <p:txBody>
          <a:bodyPr wrap="square" rtlCol="0">
            <a:spAutoFit/>
          </a:bodyPr>
          <a:lstStyle/>
          <a:p>
            <a:pPr marL="285750" indent="-285750">
              <a:buFont typeface="Wingdings" panose="05000000000000000000" pitchFamily="2" charset="2"/>
              <a:buChar char="q"/>
            </a:pPr>
            <a:r>
              <a:rPr lang="fr-FR" b="1" dirty="0" smtClean="0"/>
              <a:t>Le code: </a:t>
            </a:r>
            <a:r>
              <a:rPr lang="fr-FR" dirty="0" smtClean="0"/>
              <a:t>Code d’identification de la catégorie</a:t>
            </a:r>
          </a:p>
          <a:p>
            <a:pPr marL="285750" indent="-285750">
              <a:buFont typeface="Wingdings" panose="05000000000000000000" pitchFamily="2" charset="2"/>
              <a:buChar char="q"/>
            </a:pPr>
            <a:r>
              <a:rPr lang="fr-FR" b="1" dirty="0" smtClean="0"/>
              <a:t>Libellé: </a:t>
            </a:r>
            <a:r>
              <a:rPr lang="fr-FR" dirty="0" smtClean="0"/>
              <a:t>Désignation explicite de la catégorie</a:t>
            </a:r>
          </a:p>
          <a:p>
            <a:pPr marL="285750" indent="-285750">
              <a:buFont typeface="Wingdings" panose="05000000000000000000" pitchFamily="2" charset="2"/>
              <a:buChar char="q"/>
            </a:pPr>
            <a:r>
              <a:rPr lang="fr-FR" b="1" dirty="0" smtClean="0"/>
              <a:t>Parent: </a:t>
            </a:r>
            <a:r>
              <a:rPr lang="fr-FR" dirty="0" smtClean="0"/>
              <a:t>permet de définir une hiérarchie dans les catégories</a:t>
            </a:r>
          </a:p>
          <a:p>
            <a:pPr marL="285750" indent="-285750">
              <a:buFont typeface="Wingdings" panose="05000000000000000000" pitchFamily="2" charset="2"/>
              <a:buChar char="q"/>
            </a:pPr>
            <a:r>
              <a:rPr lang="fr-FR" b="1" dirty="0" smtClean="0"/>
              <a:t>Model: </a:t>
            </a:r>
            <a:r>
              <a:rPr lang="fr-FR" dirty="0" smtClean="0"/>
              <a:t>Détermine le plan de règlement par défaut pour les clients de cette catégorie</a:t>
            </a:r>
            <a:endParaRPr lang="fr-FR" b="1" dirty="0"/>
          </a:p>
        </p:txBody>
      </p:sp>
      <p:sp>
        <p:nvSpPr>
          <p:cNvPr id="10" name="Rectangle 9"/>
          <p:cNvSpPr/>
          <p:nvPr/>
        </p:nvSpPr>
        <p:spPr>
          <a:xfrm>
            <a:off x="858592" y="6359468"/>
            <a:ext cx="12192000" cy="498532"/>
          </a:xfrm>
          <a:prstGeom prst="rect">
            <a:avLst/>
          </a:prstGeom>
        </p:spPr>
        <p:txBody>
          <a:bodyPr/>
          <a:lstStyle/>
          <a:p>
            <a:r>
              <a:rPr lang="fr-FR" b="1" dirty="0" smtClean="0">
                <a:solidFill>
                  <a:schemeClr val="accent3"/>
                </a:solidFill>
              </a:rPr>
              <a:t>Enregistrez</a:t>
            </a:r>
            <a:endParaRPr lang="fr-FR" b="1" dirty="0">
              <a:solidFill>
                <a:schemeClr val="accent3"/>
              </a:solidFill>
            </a:endParaRPr>
          </a:p>
          <a:p>
            <a:pPr lvl="0" rtl="0"/>
            <a:r>
              <a:rPr lang="fr-FR" b="1" dirty="0" smtClean="0"/>
              <a:t>	</a:t>
            </a:r>
            <a:endParaRPr lang="fr-FR" b="1" dirty="0"/>
          </a:p>
        </p:txBody>
      </p:sp>
    </p:spTree>
    <p:extLst>
      <p:ext uri="{BB962C8B-B14F-4D97-AF65-F5344CB8AC3E}">
        <p14:creationId xmlns:p14="http://schemas.microsoft.com/office/powerpoint/2010/main" val="250777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ittérature académique 16: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1_TF03431380_TF03431380.potx" id="{3EB80C2F-3DBD-42BA-8FFE-45D13301C271}" vid="{18AA12EE-0616-4C76-8CBB-BEAD487DA71A}"/>
    </a:ext>
  </a:extLst>
</a:theme>
</file>

<file path=ppt/theme/theme2.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4873beb7-5857-4685-be1f-d57550cc96cc"/>
    <ds:schemaRef ds:uri="http://schemas.microsoft.com/office/2006/metadata/properties"/>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académique avec rayures et ruban (grand écran)</Template>
  <TotalTime>0</TotalTime>
  <Words>740</Words>
  <Application>Microsoft Office PowerPoint</Application>
  <PresentationFormat>Grand écran</PresentationFormat>
  <Paragraphs>62</Paragraphs>
  <Slides>14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Euphemia</vt:lpstr>
      <vt:lpstr>Plantagenet Cherokee</vt:lpstr>
      <vt:lpstr>Wingdings</vt:lpstr>
      <vt:lpstr>Littérature académique 16:9</vt:lpstr>
      <vt:lpstr>Guide de PARAMETRAGE DES REMISE</vt:lpstr>
      <vt:lpstr>Introduction</vt:lpstr>
      <vt:lpstr>Partie I:REMISE NON CIBLE</vt:lpstr>
      <vt:lpstr>Présentation de l’interface</vt:lpstr>
      <vt:lpstr>Présentation PowerPoint</vt:lpstr>
      <vt:lpstr>Présentation PowerPoint</vt:lpstr>
      <vt:lpstr>Partie II:REMISE CIBLE</vt:lpstr>
      <vt:lpstr>Présentation de l’interface</vt:lpstr>
      <vt:lpstr>Présentation PowerPoint</vt:lpstr>
      <vt:lpstr>Le Plan tarifaire</vt:lpstr>
      <vt:lpstr>Ajouter un article au plan tarifaire:</vt:lpstr>
      <vt:lpstr>Attribuer les catégories aux clients</vt:lpstr>
      <vt:lpstr>Attribuer les catégories aux clients (suite)</vt:lpstr>
      <vt:lpstr>Attribuer les catégories aux clients (suite)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2020-10-27T05:39:27Z</dcterms:created>
  <dcterms:modified xsi:type="dcterms:W3CDTF">2022-04-26T05:19:27Z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