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B2ABA8-A813-4BEA-BE83-19452B787D57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BD9A1C9E-16B7-43DB-8537-C68C58477AE2}">
      <dgm:prSet phldrT="[Text]"/>
      <dgm:spPr/>
      <dgm:t>
        <a:bodyPr/>
        <a:lstStyle/>
        <a:p>
          <a:r>
            <a:rPr lang="en-US" dirty="0"/>
            <a:t>Business Objective</a:t>
          </a:r>
          <a:endParaRPr lang="sv-SE" dirty="0"/>
        </a:p>
      </dgm:t>
    </dgm:pt>
    <dgm:pt modelId="{447A76C9-7F88-464E-8502-54017EE3C11E}" type="parTrans" cxnId="{BAF050D0-DC3E-4B5F-AF99-BDEBFBD4F83F}">
      <dgm:prSet/>
      <dgm:spPr/>
      <dgm:t>
        <a:bodyPr/>
        <a:lstStyle/>
        <a:p>
          <a:endParaRPr lang="sv-SE"/>
        </a:p>
      </dgm:t>
    </dgm:pt>
    <dgm:pt modelId="{2E0412BD-1B96-4D5B-A45D-A9405E0A34B2}" type="sibTrans" cxnId="{BAF050D0-DC3E-4B5F-AF99-BDEBFBD4F83F}">
      <dgm:prSet/>
      <dgm:spPr/>
      <dgm:t>
        <a:bodyPr/>
        <a:lstStyle/>
        <a:p>
          <a:endParaRPr lang="sv-SE"/>
        </a:p>
      </dgm:t>
    </dgm:pt>
    <dgm:pt modelId="{34EB4670-B176-49DA-8363-6709252FA4B7}">
      <dgm:prSet phldrT="[Text]"/>
      <dgm:spPr/>
      <dgm:t>
        <a:bodyPr/>
        <a:lstStyle/>
        <a:p>
          <a:r>
            <a:rPr lang="en-US" b="0" i="0" dirty="0"/>
            <a:t>Understand how </a:t>
          </a:r>
          <a:r>
            <a:rPr lang="en-US" b="1" i="0" dirty="0"/>
            <a:t>consumer attributes</a:t>
          </a:r>
          <a:r>
            <a:rPr lang="en-US" b="0" i="0" dirty="0"/>
            <a:t> and </a:t>
          </a:r>
          <a:r>
            <a:rPr lang="en-US" b="1" i="0" dirty="0"/>
            <a:t>loan attributes</a:t>
          </a:r>
          <a:r>
            <a:rPr lang="en-US" b="0" i="0" dirty="0"/>
            <a:t> influence the tendency of default</a:t>
          </a:r>
          <a:endParaRPr lang="sv-SE" dirty="0"/>
        </a:p>
      </dgm:t>
    </dgm:pt>
    <dgm:pt modelId="{24F44BD2-4BB6-4D12-A0E7-951EA5FA6236}" type="parTrans" cxnId="{B165C872-C57E-45D3-8DC6-92A7427E33A1}">
      <dgm:prSet/>
      <dgm:spPr/>
      <dgm:t>
        <a:bodyPr/>
        <a:lstStyle/>
        <a:p>
          <a:endParaRPr lang="sv-SE"/>
        </a:p>
      </dgm:t>
    </dgm:pt>
    <dgm:pt modelId="{963A3E6F-DD98-49CF-9A14-137151083FFB}" type="sibTrans" cxnId="{B165C872-C57E-45D3-8DC6-92A7427E33A1}">
      <dgm:prSet/>
      <dgm:spPr/>
      <dgm:t>
        <a:bodyPr/>
        <a:lstStyle/>
        <a:p>
          <a:endParaRPr lang="sv-SE"/>
        </a:p>
      </dgm:t>
    </dgm:pt>
    <dgm:pt modelId="{890E14B6-1621-4A2C-9351-DCE9E1F1596C}">
      <dgm:prSet phldrT="[Text]"/>
      <dgm:spPr/>
      <dgm:t>
        <a:bodyPr/>
        <a:lstStyle/>
        <a:p>
          <a:r>
            <a:rPr lang="en-US" dirty="0"/>
            <a:t>Understand </a:t>
          </a:r>
          <a:r>
            <a:rPr lang="en-US" b="1" dirty="0"/>
            <a:t>driving factors</a:t>
          </a:r>
          <a:r>
            <a:rPr lang="en-US" dirty="0"/>
            <a:t> for default</a:t>
          </a:r>
          <a:endParaRPr lang="sv-SE" dirty="0"/>
        </a:p>
      </dgm:t>
    </dgm:pt>
    <dgm:pt modelId="{FB1D3B43-70A1-4724-818C-3ECF9DF022DE}" type="parTrans" cxnId="{2A0F1951-82FB-464A-9BA1-113E419F1FAF}">
      <dgm:prSet/>
      <dgm:spPr/>
      <dgm:t>
        <a:bodyPr/>
        <a:lstStyle/>
        <a:p>
          <a:endParaRPr lang="sv-SE"/>
        </a:p>
      </dgm:t>
    </dgm:pt>
    <dgm:pt modelId="{C223E3F0-E20E-447E-84EE-394267BCBBC6}" type="sibTrans" cxnId="{2A0F1951-82FB-464A-9BA1-113E419F1FAF}">
      <dgm:prSet/>
      <dgm:spPr/>
      <dgm:t>
        <a:bodyPr/>
        <a:lstStyle/>
        <a:p>
          <a:endParaRPr lang="sv-SE"/>
        </a:p>
      </dgm:t>
    </dgm:pt>
    <dgm:pt modelId="{E78A95DD-9BA0-4507-897C-E6D8AC6407C8}">
      <dgm:prSet phldrT="[Text]"/>
      <dgm:spPr/>
      <dgm:t>
        <a:bodyPr/>
        <a:lstStyle/>
        <a:p>
          <a:r>
            <a:rPr lang="en-US" dirty="0"/>
            <a:t>Utilize the analysis for  </a:t>
          </a:r>
          <a:r>
            <a:rPr lang="en-US" b="1" dirty="0"/>
            <a:t>applicant portfolio and risk  assessment</a:t>
          </a:r>
          <a:r>
            <a:rPr lang="en-US" dirty="0"/>
            <a:t> during new loans</a:t>
          </a:r>
          <a:endParaRPr lang="sv-SE" dirty="0"/>
        </a:p>
      </dgm:t>
    </dgm:pt>
    <dgm:pt modelId="{9FD830A5-E625-4B84-B59D-45F890339A66}" type="parTrans" cxnId="{361F3A75-74E1-454C-B2B0-BC915C6DC764}">
      <dgm:prSet/>
      <dgm:spPr/>
      <dgm:t>
        <a:bodyPr/>
        <a:lstStyle/>
        <a:p>
          <a:endParaRPr lang="sv-SE"/>
        </a:p>
      </dgm:t>
    </dgm:pt>
    <dgm:pt modelId="{AB0202F9-678A-461D-A6CD-304E5D5D7A19}" type="sibTrans" cxnId="{361F3A75-74E1-454C-B2B0-BC915C6DC764}">
      <dgm:prSet/>
      <dgm:spPr/>
      <dgm:t>
        <a:bodyPr/>
        <a:lstStyle/>
        <a:p>
          <a:endParaRPr lang="sv-SE"/>
        </a:p>
      </dgm:t>
    </dgm:pt>
    <dgm:pt modelId="{8B306F16-8940-466E-AFE0-A066745BF5B0}" type="pres">
      <dgm:prSet presAssocID="{8AB2ABA8-A813-4BEA-BE83-19452B787D57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C67E7762-38C2-4E0E-A9A7-D290F3FCB8A2}" type="pres">
      <dgm:prSet presAssocID="{BD9A1C9E-16B7-43DB-8537-C68C58477AE2}" presName="Parent" presStyleLbl="node1" presStyleIdx="0" presStyleCnt="2">
        <dgm:presLayoutVars>
          <dgm:chMax val="4"/>
          <dgm:chPref val="3"/>
        </dgm:presLayoutVars>
      </dgm:prSet>
      <dgm:spPr/>
    </dgm:pt>
    <dgm:pt modelId="{37490336-3582-49CF-A2AD-F186BA69216C}" type="pres">
      <dgm:prSet presAssocID="{34EB4670-B176-49DA-8363-6709252FA4B7}" presName="Accent" presStyleLbl="node1" presStyleIdx="1" presStyleCnt="2"/>
      <dgm:spPr/>
    </dgm:pt>
    <dgm:pt modelId="{EFA87A90-F565-4973-A883-86F9764E581C}" type="pres">
      <dgm:prSet presAssocID="{34EB4670-B176-49DA-8363-6709252FA4B7}" presName="Image1" presStyleLbl="fgImgPlace1" presStyleIdx="0" presStyleCnt="3" custScaleX="93244" custScaleY="9618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A2FB368-B5A6-413F-BFC5-896466611B71}" type="pres">
      <dgm:prSet presAssocID="{34EB4670-B176-49DA-8363-6709252FA4B7}" presName="Child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AD48E77-DE56-44D9-BAC4-459D8ED02B93}" type="pres">
      <dgm:prSet presAssocID="{890E14B6-1621-4A2C-9351-DCE9E1F1596C}" presName="Image2" presStyleCnt="0"/>
      <dgm:spPr/>
    </dgm:pt>
    <dgm:pt modelId="{6EED52F4-C438-4C97-B52C-8108502EDC18}" type="pres">
      <dgm:prSet presAssocID="{890E14B6-1621-4A2C-9351-DCE9E1F1596C}" presName="Image" presStyleLbl="fgImgPlace1" presStyleIdx="1" presStyleCnt="3" custScaleX="101038" custScaleY="9629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4E01D5B-2CEA-4990-ABF6-06601213C636}" type="pres">
      <dgm:prSet presAssocID="{890E14B6-1621-4A2C-9351-DCE9E1F1596C}" presName="Child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D57DD42-033A-4A05-8AB3-A27EE35795C8}" type="pres">
      <dgm:prSet presAssocID="{E78A95DD-9BA0-4507-897C-E6D8AC6407C8}" presName="Image3" presStyleCnt="0"/>
      <dgm:spPr/>
    </dgm:pt>
    <dgm:pt modelId="{F1FDBABA-6550-43CB-BF32-28DDD4F7B53B}" type="pres">
      <dgm:prSet presAssocID="{E78A95DD-9BA0-4507-897C-E6D8AC6407C8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DA15E502-D691-4C17-A464-E2F12E98D2C6}" type="pres">
      <dgm:prSet presAssocID="{E78A95DD-9BA0-4507-897C-E6D8AC6407C8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95D186E-E0CA-4A99-A6F8-74F9BE560CDF}" type="presOf" srcId="{34EB4670-B176-49DA-8363-6709252FA4B7}" destId="{FA2FB368-B5A6-413F-BFC5-896466611B71}" srcOrd="0" destOrd="0" presId="urn:microsoft.com/office/officeart/2011/layout/RadialPictureList"/>
    <dgm:cxn modelId="{2A0F1951-82FB-464A-9BA1-113E419F1FAF}" srcId="{BD9A1C9E-16B7-43DB-8537-C68C58477AE2}" destId="{890E14B6-1621-4A2C-9351-DCE9E1F1596C}" srcOrd="1" destOrd="0" parTransId="{FB1D3B43-70A1-4724-818C-3ECF9DF022DE}" sibTransId="{C223E3F0-E20E-447E-84EE-394267BCBBC6}"/>
    <dgm:cxn modelId="{B165C872-C57E-45D3-8DC6-92A7427E33A1}" srcId="{BD9A1C9E-16B7-43DB-8537-C68C58477AE2}" destId="{34EB4670-B176-49DA-8363-6709252FA4B7}" srcOrd="0" destOrd="0" parTransId="{24F44BD2-4BB6-4D12-A0E7-951EA5FA6236}" sibTransId="{963A3E6F-DD98-49CF-9A14-137151083FFB}"/>
    <dgm:cxn modelId="{361F3A75-74E1-454C-B2B0-BC915C6DC764}" srcId="{BD9A1C9E-16B7-43DB-8537-C68C58477AE2}" destId="{E78A95DD-9BA0-4507-897C-E6D8AC6407C8}" srcOrd="2" destOrd="0" parTransId="{9FD830A5-E625-4B84-B59D-45F890339A66}" sibTransId="{AB0202F9-678A-461D-A6CD-304E5D5D7A19}"/>
    <dgm:cxn modelId="{3513C297-AA77-4560-93D8-46BA31103C4C}" type="presOf" srcId="{E78A95DD-9BA0-4507-897C-E6D8AC6407C8}" destId="{DA15E502-D691-4C17-A464-E2F12E98D2C6}" srcOrd="0" destOrd="0" presId="urn:microsoft.com/office/officeart/2011/layout/RadialPictureList"/>
    <dgm:cxn modelId="{7230EBA4-13B4-42DF-915C-45D4523ED6B1}" type="presOf" srcId="{8AB2ABA8-A813-4BEA-BE83-19452B787D57}" destId="{8B306F16-8940-466E-AFE0-A066745BF5B0}" srcOrd="0" destOrd="0" presId="urn:microsoft.com/office/officeart/2011/layout/RadialPictureList"/>
    <dgm:cxn modelId="{262CB1B7-C0B2-4474-99F8-818BD823FD41}" type="presOf" srcId="{BD9A1C9E-16B7-43DB-8537-C68C58477AE2}" destId="{C67E7762-38C2-4E0E-A9A7-D290F3FCB8A2}" srcOrd="0" destOrd="0" presId="urn:microsoft.com/office/officeart/2011/layout/RadialPictureList"/>
    <dgm:cxn modelId="{BAF050D0-DC3E-4B5F-AF99-BDEBFBD4F83F}" srcId="{8AB2ABA8-A813-4BEA-BE83-19452B787D57}" destId="{BD9A1C9E-16B7-43DB-8537-C68C58477AE2}" srcOrd="0" destOrd="0" parTransId="{447A76C9-7F88-464E-8502-54017EE3C11E}" sibTransId="{2E0412BD-1B96-4D5B-A45D-A9405E0A34B2}"/>
    <dgm:cxn modelId="{753199FA-A891-460C-AFC1-C293F398195A}" type="presOf" srcId="{890E14B6-1621-4A2C-9351-DCE9E1F1596C}" destId="{34E01D5B-2CEA-4990-ABF6-06601213C636}" srcOrd="0" destOrd="0" presId="urn:microsoft.com/office/officeart/2011/layout/RadialPictureList"/>
    <dgm:cxn modelId="{154ED655-BBD3-4A4F-B8AE-D21465CC27B3}" type="presParOf" srcId="{8B306F16-8940-466E-AFE0-A066745BF5B0}" destId="{C67E7762-38C2-4E0E-A9A7-D290F3FCB8A2}" srcOrd="0" destOrd="0" presId="urn:microsoft.com/office/officeart/2011/layout/RadialPictureList"/>
    <dgm:cxn modelId="{6BBCADD6-4908-4C73-BD45-11B735E0A5F8}" type="presParOf" srcId="{8B306F16-8940-466E-AFE0-A066745BF5B0}" destId="{37490336-3582-49CF-A2AD-F186BA69216C}" srcOrd="1" destOrd="0" presId="urn:microsoft.com/office/officeart/2011/layout/RadialPictureList"/>
    <dgm:cxn modelId="{8AABBD5E-F8AE-44DF-8E13-DE75635A1C4B}" type="presParOf" srcId="{8B306F16-8940-466E-AFE0-A066745BF5B0}" destId="{EFA87A90-F565-4973-A883-86F9764E581C}" srcOrd="2" destOrd="0" presId="urn:microsoft.com/office/officeart/2011/layout/RadialPictureList"/>
    <dgm:cxn modelId="{41CD624B-0E76-40EF-9F72-1B4C5E46C0F5}" type="presParOf" srcId="{8B306F16-8940-466E-AFE0-A066745BF5B0}" destId="{FA2FB368-B5A6-413F-BFC5-896466611B71}" srcOrd="3" destOrd="0" presId="urn:microsoft.com/office/officeart/2011/layout/RadialPictureList"/>
    <dgm:cxn modelId="{E8E9119F-F579-45B9-90DC-E9ECD50336EF}" type="presParOf" srcId="{8B306F16-8940-466E-AFE0-A066745BF5B0}" destId="{BAD48E77-DE56-44D9-BAC4-459D8ED02B93}" srcOrd="4" destOrd="0" presId="urn:microsoft.com/office/officeart/2011/layout/RadialPictureList"/>
    <dgm:cxn modelId="{BCD3BD83-FB85-4576-9A42-2FC23A92EC7D}" type="presParOf" srcId="{BAD48E77-DE56-44D9-BAC4-459D8ED02B93}" destId="{6EED52F4-C438-4C97-B52C-8108502EDC18}" srcOrd="0" destOrd="0" presId="urn:microsoft.com/office/officeart/2011/layout/RadialPictureList"/>
    <dgm:cxn modelId="{49ECA733-ABC9-47E2-830C-DD13A536B61E}" type="presParOf" srcId="{8B306F16-8940-466E-AFE0-A066745BF5B0}" destId="{34E01D5B-2CEA-4990-ABF6-06601213C636}" srcOrd="5" destOrd="0" presId="urn:microsoft.com/office/officeart/2011/layout/RadialPictureList"/>
    <dgm:cxn modelId="{E19238ED-BDCA-40B6-8166-24CA83A3CF72}" type="presParOf" srcId="{8B306F16-8940-466E-AFE0-A066745BF5B0}" destId="{CD57DD42-033A-4A05-8AB3-A27EE35795C8}" srcOrd="6" destOrd="0" presId="urn:microsoft.com/office/officeart/2011/layout/RadialPictureList"/>
    <dgm:cxn modelId="{DD12DA27-C605-4D4A-8A45-0CAC0C3A5B64}" type="presParOf" srcId="{CD57DD42-033A-4A05-8AB3-A27EE35795C8}" destId="{F1FDBABA-6550-43CB-BF32-28DDD4F7B53B}" srcOrd="0" destOrd="0" presId="urn:microsoft.com/office/officeart/2011/layout/RadialPictureList"/>
    <dgm:cxn modelId="{192C7378-188F-4963-BB35-E65FF68A94CC}" type="presParOf" srcId="{8B306F16-8940-466E-AFE0-A066745BF5B0}" destId="{DA15E502-D691-4C17-A464-E2F12E98D2C6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DBC4AD-F11C-4B17-BB99-0182F08CB6FE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25D70589-1A5D-415D-875E-B3D134C224C3}">
      <dgm:prSet phldrT="[Text]"/>
      <dgm:spPr/>
      <dgm:t>
        <a:bodyPr anchor="ctr"/>
        <a:lstStyle/>
        <a:p>
          <a:r>
            <a:rPr lang="en-US" dirty="0"/>
            <a:t>Understanding the Dataset</a:t>
          </a:r>
          <a:endParaRPr lang="sv-SE" dirty="0"/>
        </a:p>
      </dgm:t>
    </dgm:pt>
    <dgm:pt modelId="{955282D7-B65F-48A2-A8D7-6FF54E3DB034}" type="parTrans" cxnId="{7D41FC41-D617-43EC-A216-5119E5F4FF00}">
      <dgm:prSet/>
      <dgm:spPr/>
      <dgm:t>
        <a:bodyPr/>
        <a:lstStyle/>
        <a:p>
          <a:endParaRPr lang="sv-SE"/>
        </a:p>
      </dgm:t>
    </dgm:pt>
    <dgm:pt modelId="{0382255E-170B-4AD9-86B3-34B239BF6BFE}" type="sibTrans" cxnId="{7D41FC41-D617-43EC-A216-5119E5F4FF00}">
      <dgm:prSet/>
      <dgm:spPr/>
      <dgm:t>
        <a:bodyPr/>
        <a:lstStyle/>
        <a:p>
          <a:endParaRPr lang="sv-SE"/>
        </a:p>
      </dgm:t>
    </dgm:pt>
    <dgm:pt modelId="{28F1B50B-7AD2-41D8-9204-AA379F75F7A0}">
      <dgm:prSet phldrT="[Text]"/>
      <dgm:spPr/>
      <dgm:t>
        <a:bodyPr anchor="ctr"/>
        <a:lstStyle/>
        <a:p>
          <a:r>
            <a:rPr lang="en-US" dirty="0"/>
            <a:t>Shape of the data</a:t>
          </a:r>
          <a:endParaRPr lang="sv-SE" dirty="0"/>
        </a:p>
      </dgm:t>
    </dgm:pt>
    <dgm:pt modelId="{AB3F1D4B-C292-41B8-8B72-58098D093A58}" type="parTrans" cxnId="{1F73B87E-1DD1-4C6A-A6EF-C0C2DF255568}">
      <dgm:prSet/>
      <dgm:spPr/>
      <dgm:t>
        <a:bodyPr/>
        <a:lstStyle/>
        <a:p>
          <a:endParaRPr lang="sv-SE"/>
        </a:p>
      </dgm:t>
    </dgm:pt>
    <dgm:pt modelId="{AD63E5FC-0A7C-4577-83CA-5082A59791C0}" type="sibTrans" cxnId="{1F73B87E-1DD1-4C6A-A6EF-C0C2DF255568}">
      <dgm:prSet/>
      <dgm:spPr/>
      <dgm:t>
        <a:bodyPr/>
        <a:lstStyle/>
        <a:p>
          <a:endParaRPr lang="sv-SE"/>
        </a:p>
      </dgm:t>
    </dgm:pt>
    <dgm:pt modelId="{124EFD32-345E-4C0A-BAC1-A160B15D9A95}">
      <dgm:prSet phldrT="[Text]"/>
      <dgm:spPr/>
      <dgm:t>
        <a:bodyPr anchor="ctr"/>
        <a:lstStyle/>
        <a:p>
          <a:r>
            <a:rPr lang="en-US" dirty="0"/>
            <a:t>Fields in the data</a:t>
          </a:r>
          <a:endParaRPr lang="sv-SE" dirty="0"/>
        </a:p>
      </dgm:t>
    </dgm:pt>
    <dgm:pt modelId="{393EC9E3-3382-406D-8FE8-8D163C2A4565}" type="parTrans" cxnId="{F4DA99DA-E95D-4AB6-A779-ACA15D9B1D46}">
      <dgm:prSet/>
      <dgm:spPr/>
      <dgm:t>
        <a:bodyPr/>
        <a:lstStyle/>
        <a:p>
          <a:endParaRPr lang="sv-SE"/>
        </a:p>
      </dgm:t>
    </dgm:pt>
    <dgm:pt modelId="{0968C215-C1DF-4A16-A30A-88B8F92CB2F8}" type="sibTrans" cxnId="{F4DA99DA-E95D-4AB6-A779-ACA15D9B1D46}">
      <dgm:prSet/>
      <dgm:spPr/>
      <dgm:t>
        <a:bodyPr/>
        <a:lstStyle/>
        <a:p>
          <a:endParaRPr lang="sv-SE"/>
        </a:p>
      </dgm:t>
    </dgm:pt>
    <dgm:pt modelId="{EDFC503B-82E3-43E6-9B8E-024EBDDDA611}">
      <dgm:prSet phldrT="[Text]"/>
      <dgm:spPr/>
      <dgm:t>
        <a:bodyPr anchor="ctr"/>
        <a:lstStyle/>
        <a:p>
          <a:r>
            <a:rPr lang="en-US" dirty="0"/>
            <a:t>Data Cleaning</a:t>
          </a:r>
          <a:endParaRPr lang="sv-SE" dirty="0"/>
        </a:p>
      </dgm:t>
    </dgm:pt>
    <dgm:pt modelId="{AF332158-8B59-4329-9379-238D9927F79F}" type="parTrans" cxnId="{C3DA27C1-981C-4414-8CE7-CE51E92C6A65}">
      <dgm:prSet/>
      <dgm:spPr/>
      <dgm:t>
        <a:bodyPr/>
        <a:lstStyle/>
        <a:p>
          <a:endParaRPr lang="sv-SE"/>
        </a:p>
      </dgm:t>
    </dgm:pt>
    <dgm:pt modelId="{CE3C7836-6C45-4CEE-A41F-A61ABC25F7C0}" type="sibTrans" cxnId="{C3DA27C1-981C-4414-8CE7-CE51E92C6A65}">
      <dgm:prSet/>
      <dgm:spPr/>
      <dgm:t>
        <a:bodyPr/>
        <a:lstStyle/>
        <a:p>
          <a:endParaRPr lang="sv-SE"/>
        </a:p>
      </dgm:t>
    </dgm:pt>
    <dgm:pt modelId="{FF922E16-E58C-46FE-AECA-BA74D568529A}">
      <dgm:prSet phldrT="[Text]"/>
      <dgm:spPr/>
      <dgm:t>
        <a:bodyPr anchor="ctr"/>
        <a:lstStyle/>
        <a:p>
          <a:r>
            <a:rPr lang="en-US" dirty="0"/>
            <a:t>Clean NA values</a:t>
          </a:r>
          <a:endParaRPr lang="sv-SE" dirty="0"/>
        </a:p>
      </dgm:t>
    </dgm:pt>
    <dgm:pt modelId="{7ED5EED2-16FD-4A38-B584-FE3FA2C60D7A}" type="parTrans" cxnId="{FE1DB8E6-5E83-4359-8A05-27EC35D43ECE}">
      <dgm:prSet/>
      <dgm:spPr/>
      <dgm:t>
        <a:bodyPr/>
        <a:lstStyle/>
        <a:p>
          <a:endParaRPr lang="sv-SE"/>
        </a:p>
      </dgm:t>
    </dgm:pt>
    <dgm:pt modelId="{46696729-8110-4DD1-9A50-DBBB9BA4DCAF}" type="sibTrans" cxnId="{FE1DB8E6-5E83-4359-8A05-27EC35D43ECE}">
      <dgm:prSet/>
      <dgm:spPr/>
      <dgm:t>
        <a:bodyPr/>
        <a:lstStyle/>
        <a:p>
          <a:endParaRPr lang="sv-SE"/>
        </a:p>
      </dgm:t>
    </dgm:pt>
    <dgm:pt modelId="{32A2AED2-5EA8-4997-816A-8834C1EB44C3}">
      <dgm:prSet phldrT="[Text]"/>
      <dgm:spPr/>
      <dgm:t>
        <a:bodyPr anchor="ctr"/>
        <a:lstStyle/>
        <a:p>
          <a:r>
            <a:rPr lang="en-US" dirty="0"/>
            <a:t>Clean singular values</a:t>
          </a:r>
          <a:endParaRPr lang="sv-SE" dirty="0"/>
        </a:p>
      </dgm:t>
    </dgm:pt>
    <dgm:pt modelId="{C705A316-D138-4326-B287-AF835338B0E8}" type="parTrans" cxnId="{C23C9AEF-6B99-442A-A941-F1E14DC50122}">
      <dgm:prSet/>
      <dgm:spPr/>
      <dgm:t>
        <a:bodyPr/>
        <a:lstStyle/>
        <a:p>
          <a:endParaRPr lang="sv-SE"/>
        </a:p>
      </dgm:t>
    </dgm:pt>
    <dgm:pt modelId="{E6F39813-1ADE-449A-A3F6-7BAD867CA2F1}" type="sibTrans" cxnId="{C23C9AEF-6B99-442A-A941-F1E14DC50122}">
      <dgm:prSet/>
      <dgm:spPr/>
      <dgm:t>
        <a:bodyPr/>
        <a:lstStyle/>
        <a:p>
          <a:endParaRPr lang="sv-SE"/>
        </a:p>
      </dgm:t>
    </dgm:pt>
    <dgm:pt modelId="{E13C373D-D872-48C3-B689-74E86BBAB85F}">
      <dgm:prSet phldrT="[Text]"/>
      <dgm:spPr/>
      <dgm:t>
        <a:bodyPr anchor="ctr"/>
        <a:lstStyle/>
        <a:p>
          <a:r>
            <a:rPr lang="en-US" dirty="0"/>
            <a:t>Data Standardization</a:t>
          </a:r>
          <a:endParaRPr lang="sv-SE" dirty="0"/>
        </a:p>
      </dgm:t>
    </dgm:pt>
    <dgm:pt modelId="{29CF07CA-AF74-4D3E-AC20-BF3A2FF5FED4}" type="parTrans" cxnId="{686DAFCA-3876-4151-8216-EE87D5A2B1F5}">
      <dgm:prSet/>
      <dgm:spPr/>
      <dgm:t>
        <a:bodyPr/>
        <a:lstStyle/>
        <a:p>
          <a:endParaRPr lang="sv-SE"/>
        </a:p>
      </dgm:t>
    </dgm:pt>
    <dgm:pt modelId="{625B6960-BC29-475D-A843-FB8DD12F76DF}" type="sibTrans" cxnId="{686DAFCA-3876-4151-8216-EE87D5A2B1F5}">
      <dgm:prSet/>
      <dgm:spPr/>
      <dgm:t>
        <a:bodyPr/>
        <a:lstStyle/>
        <a:p>
          <a:endParaRPr lang="sv-SE"/>
        </a:p>
      </dgm:t>
    </dgm:pt>
    <dgm:pt modelId="{8E53E02D-5CA5-4A92-94C3-5DEA7C389416}">
      <dgm:prSet phldrT="[Text]"/>
      <dgm:spPr/>
      <dgm:t>
        <a:bodyPr anchor="ctr"/>
        <a:lstStyle/>
        <a:p>
          <a:r>
            <a:rPr lang="en-US" dirty="0"/>
            <a:t>Fill in values for empty cells using </a:t>
          </a:r>
          <a:endParaRPr lang="sv-SE" dirty="0"/>
        </a:p>
      </dgm:t>
    </dgm:pt>
    <dgm:pt modelId="{15F53FEB-6091-4F12-A589-6F0C387EF520}" type="parTrans" cxnId="{9722C743-8F72-46D8-8EFE-2E8442E8C4CA}">
      <dgm:prSet/>
      <dgm:spPr/>
      <dgm:t>
        <a:bodyPr/>
        <a:lstStyle/>
        <a:p>
          <a:endParaRPr lang="sv-SE"/>
        </a:p>
      </dgm:t>
    </dgm:pt>
    <dgm:pt modelId="{D2B33E97-38EF-4C9D-97D0-66D966215B6D}" type="sibTrans" cxnId="{9722C743-8F72-46D8-8EFE-2E8442E8C4CA}">
      <dgm:prSet/>
      <dgm:spPr/>
      <dgm:t>
        <a:bodyPr/>
        <a:lstStyle/>
        <a:p>
          <a:endParaRPr lang="sv-SE"/>
        </a:p>
      </dgm:t>
    </dgm:pt>
    <dgm:pt modelId="{DF75F65D-CB8B-43F0-B4A8-4BC23EAD193B}">
      <dgm:prSet phldrT="[Text]"/>
      <dgm:spPr/>
      <dgm:t>
        <a:bodyPr anchor="ctr"/>
        <a:lstStyle/>
        <a:p>
          <a:r>
            <a:rPr lang="en-US" dirty="0"/>
            <a:t>EDA</a:t>
          </a:r>
          <a:endParaRPr lang="sv-SE" dirty="0"/>
        </a:p>
      </dgm:t>
    </dgm:pt>
    <dgm:pt modelId="{91E63E90-4E48-4CE3-81C4-1D24C10D0E79}" type="parTrans" cxnId="{D5CF028E-4A3B-4F51-A02D-E45FAF05F62C}">
      <dgm:prSet/>
      <dgm:spPr/>
      <dgm:t>
        <a:bodyPr/>
        <a:lstStyle/>
        <a:p>
          <a:endParaRPr lang="sv-SE"/>
        </a:p>
      </dgm:t>
    </dgm:pt>
    <dgm:pt modelId="{173B9736-3ECA-4D60-91C2-8103CCE3DE34}" type="sibTrans" cxnId="{D5CF028E-4A3B-4F51-A02D-E45FAF05F62C}">
      <dgm:prSet/>
      <dgm:spPr/>
      <dgm:t>
        <a:bodyPr/>
        <a:lstStyle/>
        <a:p>
          <a:endParaRPr lang="sv-SE"/>
        </a:p>
      </dgm:t>
    </dgm:pt>
    <dgm:pt modelId="{39133451-F030-4850-AF4E-ECA7DF99DA88}">
      <dgm:prSet phldrT="[Text]"/>
      <dgm:spPr/>
      <dgm:t>
        <a:bodyPr anchor="ctr"/>
        <a:lstStyle/>
        <a:p>
          <a:r>
            <a:rPr lang="en-US" dirty="0"/>
            <a:t>Univariate</a:t>
          </a:r>
          <a:endParaRPr lang="sv-SE" dirty="0"/>
        </a:p>
      </dgm:t>
    </dgm:pt>
    <dgm:pt modelId="{1148F654-9E32-4015-8B15-EA3324BBABE5}" type="parTrans" cxnId="{445C3D26-A531-40B0-95FE-B0272827AE43}">
      <dgm:prSet/>
      <dgm:spPr/>
      <dgm:t>
        <a:bodyPr/>
        <a:lstStyle/>
        <a:p>
          <a:endParaRPr lang="sv-SE"/>
        </a:p>
      </dgm:t>
    </dgm:pt>
    <dgm:pt modelId="{419093B4-F1DE-45D7-9607-6ADD22872B79}" type="sibTrans" cxnId="{445C3D26-A531-40B0-95FE-B0272827AE43}">
      <dgm:prSet/>
      <dgm:spPr/>
      <dgm:t>
        <a:bodyPr/>
        <a:lstStyle/>
        <a:p>
          <a:endParaRPr lang="sv-SE"/>
        </a:p>
      </dgm:t>
    </dgm:pt>
    <dgm:pt modelId="{03658DAC-EA36-4C54-862E-D6B44435AD63}">
      <dgm:prSet phldrT="[Text]"/>
      <dgm:spPr/>
      <dgm:t>
        <a:bodyPr anchor="ctr"/>
        <a:lstStyle/>
        <a:p>
          <a:r>
            <a:rPr lang="en-US" dirty="0"/>
            <a:t>Segmented Univariate </a:t>
          </a:r>
          <a:endParaRPr lang="sv-SE" dirty="0"/>
        </a:p>
      </dgm:t>
    </dgm:pt>
    <dgm:pt modelId="{D0D5686D-2976-4282-894C-D27E4F4CE1F9}" type="parTrans" cxnId="{B85CA940-57EC-4B22-BA5C-E8FAAD61FE84}">
      <dgm:prSet/>
      <dgm:spPr/>
      <dgm:t>
        <a:bodyPr/>
        <a:lstStyle/>
        <a:p>
          <a:endParaRPr lang="sv-SE"/>
        </a:p>
      </dgm:t>
    </dgm:pt>
    <dgm:pt modelId="{54E8204E-1E2E-4FC6-AA4B-99258CE643C7}" type="sibTrans" cxnId="{B85CA940-57EC-4B22-BA5C-E8FAAD61FE84}">
      <dgm:prSet/>
      <dgm:spPr/>
      <dgm:t>
        <a:bodyPr/>
        <a:lstStyle/>
        <a:p>
          <a:endParaRPr lang="sv-SE"/>
        </a:p>
      </dgm:t>
    </dgm:pt>
    <dgm:pt modelId="{F5A134A3-F7E4-42F1-BC13-F64CD5EDAF1A}">
      <dgm:prSet phldrT="[Text]"/>
      <dgm:spPr/>
      <dgm:t>
        <a:bodyPr anchor="ctr"/>
        <a:lstStyle/>
        <a:p>
          <a:r>
            <a:rPr lang="en-US" dirty="0"/>
            <a:t>Bivariate</a:t>
          </a:r>
          <a:endParaRPr lang="sv-SE" dirty="0"/>
        </a:p>
      </dgm:t>
    </dgm:pt>
    <dgm:pt modelId="{C95DDACC-6BAF-46B1-B1F5-32E443076EA8}" type="parTrans" cxnId="{EDE97FEB-AAD4-4969-A1CF-9ABA43481074}">
      <dgm:prSet/>
      <dgm:spPr/>
      <dgm:t>
        <a:bodyPr/>
        <a:lstStyle/>
        <a:p>
          <a:endParaRPr lang="sv-SE"/>
        </a:p>
      </dgm:t>
    </dgm:pt>
    <dgm:pt modelId="{069DE76D-AE75-4642-8B23-B5DC7009F377}" type="sibTrans" cxnId="{EDE97FEB-AAD4-4969-A1CF-9ABA43481074}">
      <dgm:prSet/>
      <dgm:spPr/>
      <dgm:t>
        <a:bodyPr/>
        <a:lstStyle/>
        <a:p>
          <a:endParaRPr lang="sv-SE"/>
        </a:p>
      </dgm:t>
    </dgm:pt>
    <dgm:pt modelId="{9CBC3FA4-1ECD-46EB-880F-6C8D0E9FF17B}" type="pres">
      <dgm:prSet presAssocID="{46DBC4AD-F11C-4B17-BB99-0182F08CB6FE}" presName="Name0" presStyleCnt="0">
        <dgm:presLayoutVars>
          <dgm:dir/>
          <dgm:resizeHandles val="exact"/>
        </dgm:presLayoutVars>
      </dgm:prSet>
      <dgm:spPr/>
    </dgm:pt>
    <dgm:pt modelId="{24FBCBCC-15ED-4749-B63D-F672895E70BC}" type="pres">
      <dgm:prSet presAssocID="{25D70589-1A5D-415D-875E-B3D134C224C3}" presName="composite" presStyleCnt="0"/>
      <dgm:spPr/>
    </dgm:pt>
    <dgm:pt modelId="{D0CE9B1B-CE48-4A90-84AC-DD044770AABE}" type="pres">
      <dgm:prSet presAssocID="{25D70589-1A5D-415D-875E-B3D134C224C3}" presName="imagSh" presStyleLbl="b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2F4AA1F-49B7-4DBD-885F-B1187FC75390}" type="pres">
      <dgm:prSet presAssocID="{25D70589-1A5D-415D-875E-B3D134C224C3}" presName="txNode" presStyleLbl="node1" presStyleIdx="0" presStyleCnt="4" custLinFactNeighborX="21672" custLinFactNeighborY="13094">
        <dgm:presLayoutVars>
          <dgm:bulletEnabled val="1"/>
        </dgm:presLayoutVars>
      </dgm:prSet>
      <dgm:spPr/>
    </dgm:pt>
    <dgm:pt modelId="{D97E9569-DB62-4E6B-9D5F-EAAC212573D6}" type="pres">
      <dgm:prSet presAssocID="{0382255E-170B-4AD9-86B3-34B239BF6BFE}" presName="sibTrans" presStyleLbl="sibTrans2D1" presStyleIdx="0" presStyleCnt="3"/>
      <dgm:spPr/>
    </dgm:pt>
    <dgm:pt modelId="{A9532109-7052-44D3-9112-48F984DECD23}" type="pres">
      <dgm:prSet presAssocID="{0382255E-170B-4AD9-86B3-34B239BF6BFE}" presName="connTx" presStyleLbl="sibTrans2D1" presStyleIdx="0" presStyleCnt="3"/>
      <dgm:spPr/>
    </dgm:pt>
    <dgm:pt modelId="{8441F674-6696-4B2D-A9AD-C9B5EA4C2AE7}" type="pres">
      <dgm:prSet presAssocID="{EDFC503B-82E3-43E6-9B8E-024EBDDDA611}" presName="composite" presStyleCnt="0"/>
      <dgm:spPr/>
    </dgm:pt>
    <dgm:pt modelId="{661149ED-DDEC-4A9A-9370-655792EB8F14}" type="pres">
      <dgm:prSet presAssocID="{EDFC503B-82E3-43E6-9B8E-024EBDDDA611}" presName="imagSh" presStyleLbl="b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1000" r="-81000"/>
          </a:stretch>
        </a:blipFill>
      </dgm:spPr>
    </dgm:pt>
    <dgm:pt modelId="{72009321-EB53-422B-BD70-3ABCF005F83D}" type="pres">
      <dgm:prSet presAssocID="{EDFC503B-82E3-43E6-9B8E-024EBDDDA611}" presName="txNode" presStyleLbl="node1" presStyleIdx="1" presStyleCnt="4" custLinFactNeighborX="23479" custLinFactNeighborY="10385">
        <dgm:presLayoutVars>
          <dgm:bulletEnabled val="1"/>
        </dgm:presLayoutVars>
      </dgm:prSet>
      <dgm:spPr/>
    </dgm:pt>
    <dgm:pt modelId="{6D8BE04C-BA3B-4D30-B458-6EFCF7B24C69}" type="pres">
      <dgm:prSet presAssocID="{CE3C7836-6C45-4CEE-A41F-A61ABC25F7C0}" presName="sibTrans" presStyleLbl="sibTrans2D1" presStyleIdx="1" presStyleCnt="3"/>
      <dgm:spPr/>
    </dgm:pt>
    <dgm:pt modelId="{586FA31E-F77D-4838-B00C-5F45E6C6389E}" type="pres">
      <dgm:prSet presAssocID="{CE3C7836-6C45-4CEE-A41F-A61ABC25F7C0}" presName="connTx" presStyleLbl="sibTrans2D1" presStyleIdx="1" presStyleCnt="3"/>
      <dgm:spPr/>
    </dgm:pt>
    <dgm:pt modelId="{60DE2EBB-4C2E-4E1D-A90C-FA1353F1985E}" type="pres">
      <dgm:prSet presAssocID="{E13C373D-D872-48C3-B689-74E86BBAB85F}" presName="composite" presStyleCnt="0"/>
      <dgm:spPr/>
    </dgm:pt>
    <dgm:pt modelId="{7D53496A-E079-4370-979C-32BE8B5324F7}" type="pres">
      <dgm:prSet presAssocID="{E13C373D-D872-48C3-B689-74E86BBAB85F}" presName="imagSh" presStyleLbl="b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77B88BC-335D-454D-AE9B-3DE3AAEAE6A6}" type="pres">
      <dgm:prSet presAssocID="{E13C373D-D872-48C3-B689-74E86BBAB85F}" presName="txNode" presStyleLbl="node1" presStyleIdx="2" presStyleCnt="4" custLinFactNeighborX="18512" custLinFactNeighborY="6773">
        <dgm:presLayoutVars>
          <dgm:bulletEnabled val="1"/>
        </dgm:presLayoutVars>
      </dgm:prSet>
      <dgm:spPr/>
    </dgm:pt>
    <dgm:pt modelId="{01EA5557-2C42-4F58-815A-DDABA213F3FC}" type="pres">
      <dgm:prSet presAssocID="{625B6960-BC29-475D-A843-FB8DD12F76DF}" presName="sibTrans" presStyleLbl="sibTrans2D1" presStyleIdx="2" presStyleCnt="3"/>
      <dgm:spPr/>
    </dgm:pt>
    <dgm:pt modelId="{9AA31789-2F20-4348-9019-D78B1B44950A}" type="pres">
      <dgm:prSet presAssocID="{625B6960-BC29-475D-A843-FB8DD12F76DF}" presName="connTx" presStyleLbl="sibTrans2D1" presStyleIdx="2" presStyleCnt="3"/>
      <dgm:spPr/>
    </dgm:pt>
    <dgm:pt modelId="{FE63ECDA-0CE1-4666-A854-6133E39A7E45}" type="pres">
      <dgm:prSet presAssocID="{DF75F65D-CB8B-43F0-B4A8-4BC23EAD193B}" presName="composite" presStyleCnt="0"/>
      <dgm:spPr/>
    </dgm:pt>
    <dgm:pt modelId="{EF742B32-9255-41A6-8BB3-930C3D28166B}" type="pres">
      <dgm:prSet presAssocID="{DF75F65D-CB8B-43F0-B4A8-4BC23EAD193B}" presName="imagSh" presStyleLbl="b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  <dgm:pt modelId="{93D8222F-7BFA-4D6F-8F7B-8A729D474062}" type="pres">
      <dgm:prSet presAssocID="{DF75F65D-CB8B-43F0-B4A8-4BC23EAD193B}" presName="txNode" presStyleLbl="node1" presStyleIdx="3" presStyleCnt="4" custLinFactNeighborX="24224" custLinFactNeighborY="7224">
        <dgm:presLayoutVars>
          <dgm:bulletEnabled val="1"/>
        </dgm:presLayoutVars>
      </dgm:prSet>
      <dgm:spPr/>
    </dgm:pt>
  </dgm:ptLst>
  <dgm:cxnLst>
    <dgm:cxn modelId="{473F0F0D-24F3-4A4A-B63A-9A1EA44D3EFF}" type="presOf" srcId="{0382255E-170B-4AD9-86B3-34B239BF6BFE}" destId="{D97E9569-DB62-4E6B-9D5F-EAAC212573D6}" srcOrd="0" destOrd="0" presId="urn:microsoft.com/office/officeart/2005/8/layout/hProcess10"/>
    <dgm:cxn modelId="{4F869712-7572-4CA8-932F-307AD64AD4A0}" type="presOf" srcId="{625B6960-BC29-475D-A843-FB8DD12F76DF}" destId="{01EA5557-2C42-4F58-815A-DDABA213F3FC}" srcOrd="0" destOrd="0" presId="urn:microsoft.com/office/officeart/2005/8/layout/hProcess10"/>
    <dgm:cxn modelId="{D037D21A-13EC-41AA-B864-1C730B45020E}" type="presOf" srcId="{E13C373D-D872-48C3-B689-74E86BBAB85F}" destId="{277B88BC-335D-454D-AE9B-3DE3AAEAE6A6}" srcOrd="0" destOrd="0" presId="urn:microsoft.com/office/officeart/2005/8/layout/hProcess10"/>
    <dgm:cxn modelId="{B714EB1D-3A4F-47C0-B1E8-9552C57C5627}" type="presOf" srcId="{124EFD32-345E-4C0A-BAC1-A160B15D9A95}" destId="{42F4AA1F-49B7-4DBD-885F-B1187FC75390}" srcOrd="0" destOrd="2" presId="urn:microsoft.com/office/officeart/2005/8/layout/hProcess10"/>
    <dgm:cxn modelId="{B7891023-7E98-4DBD-BD44-18C82979D0B6}" type="presOf" srcId="{25D70589-1A5D-415D-875E-B3D134C224C3}" destId="{42F4AA1F-49B7-4DBD-885F-B1187FC75390}" srcOrd="0" destOrd="0" presId="urn:microsoft.com/office/officeart/2005/8/layout/hProcess10"/>
    <dgm:cxn modelId="{445C3D26-A531-40B0-95FE-B0272827AE43}" srcId="{DF75F65D-CB8B-43F0-B4A8-4BC23EAD193B}" destId="{39133451-F030-4850-AF4E-ECA7DF99DA88}" srcOrd="0" destOrd="0" parTransId="{1148F654-9E32-4015-8B15-EA3324BBABE5}" sibTransId="{419093B4-F1DE-45D7-9607-6ADD22872B79}"/>
    <dgm:cxn modelId="{FFB54C33-5BFC-457F-95C2-8389BEBF6C71}" type="presOf" srcId="{FF922E16-E58C-46FE-AECA-BA74D568529A}" destId="{72009321-EB53-422B-BD70-3ABCF005F83D}" srcOrd="0" destOrd="1" presId="urn:microsoft.com/office/officeart/2005/8/layout/hProcess10"/>
    <dgm:cxn modelId="{F711753D-25C9-48E3-AD05-99B3387337AF}" type="presOf" srcId="{8E53E02D-5CA5-4A92-94C3-5DEA7C389416}" destId="{277B88BC-335D-454D-AE9B-3DE3AAEAE6A6}" srcOrd="0" destOrd="1" presId="urn:microsoft.com/office/officeart/2005/8/layout/hProcess10"/>
    <dgm:cxn modelId="{B85CA940-57EC-4B22-BA5C-E8FAAD61FE84}" srcId="{DF75F65D-CB8B-43F0-B4A8-4BC23EAD193B}" destId="{03658DAC-EA36-4C54-862E-D6B44435AD63}" srcOrd="1" destOrd="0" parTransId="{D0D5686D-2976-4282-894C-D27E4F4CE1F9}" sibTransId="{54E8204E-1E2E-4FC6-AA4B-99258CE643C7}"/>
    <dgm:cxn modelId="{7D41FC41-D617-43EC-A216-5119E5F4FF00}" srcId="{46DBC4AD-F11C-4B17-BB99-0182F08CB6FE}" destId="{25D70589-1A5D-415D-875E-B3D134C224C3}" srcOrd="0" destOrd="0" parTransId="{955282D7-B65F-48A2-A8D7-6FF54E3DB034}" sibTransId="{0382255E-170B-4AD9-86B3-34B239BF6BFE}"/>
    <dgm:cxn modelId="{9722C743-8F72-46D8-8EFE-2E8442E8C4CA}" srcId="{E13C373D-D872-48C3-B689-74E86BBAB85F}" destId="{8E53E02D-5CA5-4A92-94C3-5DEA7C389416}" srcOrd="0" destOrd="0" parTransId="{15F53FEB-6091-4F12-A589-6F0C387EF520}" sibTransId="{D2B33E97-38EF-4C9D-97D0-66D966215B6D}"/>
    <dgm:cxn modelId="{5276E46C-F465-4484-B96B-F69B9E650207}" type="presOf" srcId="{625B6960-BC29-475D-A843-FB8DD12F76DF}" destId="{9AA31789-2F20-4348-9019-D78B1B44950A}" srcOrd="1" destOrd="0" presId="urn:microsoft.com/office/officeart/2005/8/layout/hProcess10"/>
    <dgm:cxn modelId="{B81AA44E-1FC3-431B-B6DA-4C12C16CACEE}" type="presOf" srcId="{CE3C7836-6C45-4CEE-A41F-A61ABC25F7C0}" destId="{586FA31E-F77D-4838-B00C-5F45E6C6389E}" srcOrd="1" destOrd="0" presId="urn:microsoft.com/office/officeart/2005/8/layout/hProcess10"/>
    <dgm:cxn modelId="{1F73B87E-1DD1-4C6A-A6EF-C0C2DF255568}" srcId="{25D70589-1A5D-415D-875E-B3D134C224C3}" destId="{28F1B50B-7AD2-41D8-9204-AA379F75F7A0}" srcOrd="0" destOrd="0" parTransId="{AB3F1D4B-C292-41B8-8B72-58098D093A58}" sibTransId="{AD63E5FC-0A7C-4577-83CA-5082A59791C0}"/>
    <dgm:cxn modelId="{D5CF028E-4A3B-4F51-A02D-E45FAF05F62C}" srcId="{46DBC4AD-F11C-4B17-BB99-0182F08CB6FE}" destId="{DF75F65D-CB8B-43F0-B4A8-4BC23EAD193B}" srcOrd="3" destOrd="0" parTransId="{91E63E90-4E48-4CE3-81C4-1D24C10D0E79}" sibTransId="{173B9736-3ECA-4D60-91C2-8103CCE3DE34}"/>
    <dgm:cxn modelId="{D9821A8F-4B24-4583-8EC5-9FB9F132F433}" type="presOf" srcId="{03658DAC-EA36-4C54-862E-D6B44435AD63}" destId="{93D8222F-7BFA-4D6F-8F7B-8A729D474062}" srcOrd="0" destOrd="2" presId="urn:microsoft.com/office/officeart/2005/8/layout/hProcess10"/>
    <dgm:cxn modelId="{03984A99-2EED-4166-B77B-6400FDEA0A33}" type="presOf" srcId="{0382255E-170B-4AD9-86B3-34B239BF6BFE}" destId="{A9532109-7052-44D3-9112-48F984DECD23}" srcOrd="1" destOrd="0" presId="urn:microsoft.com/office/officeart/2005/8/layout/hProcess10"/>
    <dgm:cxn modelId="{01458999-8248-4218-A5F8-5C5DA868CCB0}" type="presOf" srcId="{46DBC4AD-F11C-4B17-BB99-0182F08CB6FE}" destId="{9CBC3FA4-1ECD-46EB-880F-6C8D0E9FF17B}" srcOrd="0" destOrd="0" presId="urn:microsoft.com/office/officeart/2005/8/layout/hProcess10"/>
    <dgm:cxn modelId="{D9526C9C-3BF3-4CF7-A264-CFC1B274D9A6}" type="presOf" srcId="{F5A134A3-F7E4-42F1-BC13-F64CD5EDAF1A}" destId="{93D8222F-7BFA-4D6F-8F7B-8A729D474062}" srcOrd="0" destOrd="3" presId="urn:microsoft.com/office/officeart/2005/8/layout/hProcess10"/>
    <dgm:cxn modelId="{FF4CFBAF-2CD0-4FB2-B1D4-68BD22B2BF3A}" type="presOf" srcId="{DF75F65D-CB8B-43F0-B4A8-4BC23EAD193B}" destId="{93D8222F-7BFA-4D6F-8F7B-8A729D474062}" srcOrd="0" destOrd="0" presId="urn:microsoft.com/office/officeart/2005/8/layout/hProcess10"/>
    <dgm:cxn modelId="{C3DA27C1-981C-4414-8CE7-CE51E92C6A65}" srcId="{46DBC4AD-F11C-4B17-BB99-0182F08CB6FE}" destId="{EDFC503B-82E3-43E6-9B8E-024EBDDDA611}" srcOrd="1" destOrd="0" parTransId="{AF332158-8B59-4329-9379-238D9927F79F}" sibTransId="{CE3C7836-6C45-4CEE-A41F-A61ABC25F7C0}"/>
    <dgm:cxn modelId="{686DAFCA-3876-4151-8216-EE87D5A2B1F5}" srcId="{46DBC4AD-F11C-4B17-BB99-0182F08CB6FE}" destId="{E13C373D-D872-48C3-B689-74E86BBAB85F}" srcOrd="2" destOrd="0" parTransId="{29CF07CA-AF74-4D3E-AC20-BF3A2FF5FED4}" sibTransId="{625B6960-BC29-475D-A843-FB8DD12F76DF}"/>
    <dgm:cxn modelId="{F8EEF2CF-5291-45BE-AD3D-73833E3889A6}" type="presOf" srcId="{CE3C7836-6C45-4CEE-A41F-A61ABC25F7C0}" destId="{6D8BE04C-BA3B-4D30-B458-6EFCF7B24C69}" srcOrd="0" destOrd="0" presId="urn:microsoft.com/office/officeart/2005/8/layout/hProcess10"/>
    <dgm:cxn modelId="{72D8E9D4-3E89-41AF-A701-A0906A4434A2}" type="presOf" srcId="{EDFC503B-82E3-43E6-9B8E-024EBDDDA611}" destId="{72009321-EB53-422B-BD70-3ABCF005F83D}" srcOrd="0" destOrd="0" presId="urn:microsoft.com/office/officeart/2005/8/layout/hProcess10"/>
    <dgm:cxn modelId="{F4DA99DA-E95D-4AB6-A779-ACA15D9B1D46}" srcId="{25D70589-1A5D-415D-875E-B3D134C224C3}" destId="{124EFD32-345E-4C0A-BAC1-A160B15D9A95}" srcOrd="1" destOrd="0" parTransId="{393EC9E3-3382-406D-8FE8-8D163C2A4565}" sibTransId="{0968C215-C1DF-4A16-A30A-88B8F92CB2F8}"/>
    <dgm:cxn modelId="{7C4637E6-E506-4A91-89FB-2C5F97110878}" type="presOf" srcId="{32A2AED2-5EA8-4997-816A-8834C1EB44C3}" destId="{72009321-EB53-422B-BD70-3ABCF005F83D}" srcOrd="0" destOrd="2" presId="urn:microsoft.com/office/officeart/2005/8/layout/hProcess10"/>
    <dgm:cxn modelId="{FE1DB8E6-5E83-4359-8A05-27EC35D43ECE}" srcId="{EDFC503B-82E3-43E6-9B8E-024EBDDDA611}" destId="{FF922E16-E58C-46FE-AECA-BA74D568529A}" srcOrd="0" destOrd="0" parTransId="{7ED5EED2-16FD-4A38-B584-FE3FA2C60D7A}" sibTransId="{46696729-8110-4DD1-9A50-DBBB9BA4DCAF}"/>
    <dgm:cxn modelId="{9A80D1E8-FB9F-417F-818E-85E51F7B2781}" type="presOf" srcId="{28F1B50B-7AD2-41D8-9204-AA379F75F7A0}" destId="{42F4AA1F-49B7-4DBD-885F-B1187FC75390}" srcOrd="0" destOrd="1" presId="urn:microsoft.com/office/officeart/2005/8/layout/hProcess10"/>
    <dgm:cxn modelId="{EDE97FEB-AAD4-4969-A1CF-9ABA43481074}" srcId="{DF75F65D-CB8B-43F0-B4A8-4BC23EAD193B}" destId="{F5A134A3-F7E4-42F1-BC13-F64CD5EDAF1A}" srcOrd="2" destOrd="0" parTransId="{C95DDACC-6BAF-46B1-B1F5-32E443076EA8}" sibTransId="{069DE76D-AE75-4642-8B23-B5DC7009F377}"/>
    <dgm:cxn modelId="{C23C9AEF-6B99-442A-A941-F1E14DC50122}" srcId="{EDFC503B-82E3-43E6-9B8E-024EBDDDA611}" destId="{32A2AED2-5EA8-4997-816A-8834C1EB44C3}" srcOrd="1" destOrd="0" parTransId="{C705A316-D138-4326-B287-AF835338B0E8}" sibTransId="{E6F39813-1ADE-449A-A3F6-7BAD867CA2F1}"/>
    <dgm:cxn modelId="{E0BB8CF9-79C0-4C03-95ED-99416F496208}" type="presOf" srcId="{39133451-F030-4850-AF4E-ECA7DF99DA88}" destId="{93D8222F-7BFA-4D6F-8F7B-8A729D474062}" srcOrd="0" destOrd="1" presId="urn:microsoft.com/office/officeart/2005/8/layout/hProcess10"/>
    <dgm:cxn modelId="{59271417-3A5A-482F-87BF-BC12D50F4DBE}" type="presParOf" srcId="{9CBC3FA4-1ECD-46EB-880F-6C8D0E9FF17B}" destId="{24FBCBCC-15ED-4749-B63D-F672895E70BC}" srcOrd="0" destOrd="0" presId="urn:microsoft.com/office/officeart/2005/8/layout/hProcess10"/>
    <dgm:cxn modelId="{A3C9AF05-2AA5-4815-83BE-428AE3A4B2D4}" type="presParOf" srcId="{24FBCBCC-15ED-4749-B63D-F672895E70BC}" destId="{D0CE9B1B-CE48-4A90-84AC-DD044770AABE}" srcOrd="0" destOrd="0" presId="urn:microsoft.com/office/officeart/2005/8/layout/hProcess10"/>
    <dgm:cxn modelId="{3F5CB37A-3D76-47BA-9473-2CBEF5D87151}" type="presParOf" srcId="{24FBCBCC-15ED-4749-B63D-F672895E70BC}" destId="{42F4AA1F-49B7-4DBD-885F-B1187FC75390}" srcOrd="1" destOrd="0" presId="urn:microsoft.com/office/officeart/2005/8/layout/hProcess10"/>
    <dgm:cxn modelId="{876E0603-42D7-4E6C-81A3-40EB76384A1D}" type="presParOf" srcId="{9CBC3FA4-1ECD-46EB-880F-6C8D0E9FF17B}" destId="{D97E9569-DB62-4E6B-9D5F-EAAC212573D6}" srcOrd="1" destOrd="0" presId="urn:microsoft.com/office/officeart/2005/8/layout/hProcess10"/>
    <dgm:cxn modelId="{B4A30AF1-B4EF-4C6C-81A1-B68312F4862B}" type="presParOf" srcId="{D97E9569-DB62-4E6B-9D5F-EAAC212573D6}" destId="{A9532109-7052-44D3-9112-48F984DECD23}" srcOrd="0" destOrd="0" presId="urn:microsoft.com/office/officeart/2005/8/layout/hProcess10"/>
    <dgm:cxn modelId="{0DA99A13-A42C-4488-9967-7823471A0DD3}" type="presParOf" srcId="{9CBC3FA4-1ECD-46EB-880F-6C8D0E9FF17B}" destId="{8441F674-6696-4B2D-A9AD-C9B5EA4C2AE7}" srcOrd="2" destOrd="0" presId="urn:microsoft.com/office/officeart/2005/8/layout/hProcess10"/>
    <dgm:cxn modelId="{7A88564E-3252-40C4-A45D-FD01BC3245D7}" type="presParOf" srcId="{8441F674-6696-4B2D-A9AD-C9B5EA4C2AE7}" destId="{661149ED-DDEC-4A9A-9370-655792EB8F14}" srcOrd="0" destOrd="0" presId="urn:microsoft.com/office/officeart/2005/8/layout/hProcess10"/>
    <dgm:cxn modelId="{90723C99-A15A-4029-8778-7A0EE1E8B735}" type="presParOf" srcId="{8441F674-6696-4B2D-A9AD-C9B5EA4C2AE7}" destId="{72009321-EB53-422B-BD70-3ABCF005F83D}" srcOrd="1" destOrd="0" presId="urn:microsoft.com/office/officeart/2005/8/layout/hProcess10"/>
    <dgm:cxn modelId="{86D2384C-6A65-4183-931F-C2A9975A0CE9}" type="presParOf" srcId="{9CBC3FA4-1ECD-46EB-880F-6C8D0E9FF17B}" destId="{6D8BE04C-BA3B-4D30-B458-6EFCF7B24C69}" srcOrd="3" destOrd="0" presId="urn:microsoft.com/office/officeart/2005/8/layout/hProcess10"/>
    <dgm:cxn modelId="{9A2EF44C-0CF6-44D5-B3ED-93109870374C}" type="presParOf" srcId="{6D8BE04C-BA3B-4D30-B458-6EFCF7B24C69}" destId="{586FA31E-F77D-4838-B00C-5F45E6C6389E}" srcOrd="0" destOrd="0" presId="urn:microsoft.com/office/officeart/2005/8/layout/hProcess10"/>
    <dgm:cxn modelId="{5ECE4336-E4EA-46DD-84EC-D8EB35F7E3F7}" type="presParOf" srcId="{9CBC3FA4-1ECD-46EB-880F-6C8D0E9FF17B}" destId="{60DE2EBB-4C2E-4E1D-A90C-FA1353F1985E}" srcOrd="4" destOrd="0" presId="urn:microsoft.com/office/officeart/2005/8/layout/hProcess10"/>
    <dgm:cxn modelId="{3C675EC4-4ED7-499C-95D1-809E29F4DC78}" type="presParOf" srcId="{60DE2EBB-4C2E-4E1D-A90C-FA1353F1985E}" destId="{7D53496A-E079-4370-979C-32BE8B5324F7}" srcOrd="0" destOrd="0" presId="urn:microsoft.com/office/officeart/2005/8/layout/hProcess10"/>
    <dgm:cxn modelId="{824375D9-4C38-492E-A4E0-95223D35C0F6}" type="presParOf" srcId="{60DE2EBB-4C2E-4E1D-A90C-FA1353F1985E}" destId="{277B88BC-335D-454D-AE9B-3DE3AAEAE6A6}" srcOrd="1" destOrd="0" presId="urn:microsoft.com/office/officeart/2005/8/layout/hProcess10"/>
    <dgm:cxn modelId="{24548285-C6B4-4CCB-BCE2-93C17441B006}" type="presParOf" srcId="{9CBC3FA4-1ECD-46EB-880F-6C8D0E9FF17B}" destId="{01EA5557-2C42-4F58-815A-DDABA213F3FC}" srcOrd="5" destOrd="0" presId="urn:microsoft.com/office/officeart/2005/8/layout/hProcess10"/>
    <dgm:cxn modelId="{0F8D20D6-CE42-4DE8-A4F4-28B0E4EAF700}" type="presParOf" srcId="{01EA5557-2C42-4F58-815A-DDABA213F3FC}" destId="{9AA31789-2F20-4348-9019-D78B1B44950A}" srcOrd="0" destOrd="0" presId="urn:microsoft.com/office/officeart/2005/8/layout/hProcess10"/>
    <dgm:cxn modelId="{DDB045ED-5362-4C06-9208-EDA2A71B56ED}" type="presParOf" srcId="{9CBC3FA4-1ECD-46EB-880F-6C8D0E9FF17B}" destId="{FE63ECDA-0CE1-4666-A854-6133E39A7E45}" srcOrd="6" destOrd="0" presId="urn:microsoft.com/office/officeart/2005/8/layout/hProcess10"/>
    <dgm:cxn modelId="{1C2C292D-1AB7-4A77-AE8A-0DAAD85D3041}" type="presParOf" srcId="{FE63ECDA-0CE1-4666-A854-6133E39A7E45}" destId="{EF742B32-9255-41A6-8BB3-930C3D28166B}" srcOrd="0" destOrd="0" presId="urn:microsoft.com/office/officeart/2005/8/layout/hProcess10"/>
    <dgm:cxn modelId="{0F800365-BE95-441B-AF07-C9F350E17DE6}" type="presParOf" srcId="{FE63ECDA-0CE1-4666-A854-6133E39A7E45}" destId="{93D8222F-7BFA-4D6F-8F7B-8A729D474062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E7762-38C2-4E0E-A9A7-D290F3FCB8A2}">
      <dsp:nvSpPr>
        <dsp:cNvPr id="0" name=""/>
        <dsp:cNvSpPr/>
      </dsp:nvSpPr>
      <dsp:spPr>
        <a:xfrm>
          <a:off x="2320325" y="1595479"/>
          <a:ext cx="2869429" cy="28695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Business Objective</a:t>
          </a:r>
          <a:endParaRPr lang="sv-SE" sz="3900" kern="1200" dirty="0"/>
        </a:p>
      </dsp:txBody>
      <dsp:txXfrm>
        <a:off x="2740543" y="2015718"/>
        <a:ext cx="2028993" cy="2029093"/>
      </dsp:txXfrm>
    </dsp:sp>
    <dsp:sp modelId="{37490336-3582-49CF-A2AD-F186BA69216C}">
      <dsp:nvSpPr>
        <dsp:cNvPr id="0" name=""/>
        <dsp:cNvSpPr/>
      </dsp:nvSpPr>
      <dsp:spPr>
        <a:xfrm>
          <a:off x="840601" y="0"/>
          <a:ext cx="5784297" cy="6029779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87A90-F565-4973-A883-86F9764E581C}">
      <dsp:nvSpPr>
        <dsp:cNvPr id="0" name=""/>
        <dsp:cNvSpPr/>
      </dsp:nvSpPr>
      <dsp:spPr>
        <a:xfrm>
          <a:off x="5151662" y="537632"/>
          <a:ext cx="1433313" cy="147894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FB368-B5A6-413F-BFC5-896466611B71}">
      <dsp:nvSpPr>
        <dsp:cNvPr id="0" name=""/>
        <dsp:cNvSpPr/>
      </dsp:nvSpPr>
      <dsp:spPr>
        <a:xfrm>
          <a:off x="6753495" y="533032"/>
          <a:ext cx="2057553" cy="1488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700" b="0" i="0" kern="1200" dirty="0"/>
            <a:t>Understand how </a:t>
          </a:r>
          <a:r>
            <a:rPr lang="en-US" sz="1700" b="1" i="0" kern="1200" dirty="0"/>
            <a:t>consumer attributes</a:t>
          </a:r>
          <a:r>
            <a:rPr lang="en-US" sz="1700" b="0" i="0" kern="1200" dirty="0"/>
            <a:t> and </a:t>
          </a:r>
          <a:r>
            <a:rPr lang="en-US" sz="1700" b="1" i="0" kern="1200" dirty="0"/>
            <a:t>loan attributes</a:t>
          </a:r>
          <a:r>
            <a:rPr lang="en-US" sz="1700" b="0" i="0" kern="1200" dirty="0"/>
            <a:t> influence the tendency of default</a:t>
          </a:r>
          <a:endParaRPr lang="sv-SE" sz="1700" kern="1200" dirty="0"/>
        </a:p>
      </dsp:txBody>
      <dsp:txXfrm>
        <a:off x="6753495" y="533032"/>
        <a:ext cx="2057553" cy="1488149"/>
      </dsp:txXfrm>
    </dsp:sp>
    <dsp:sp modelId="{6EED52F4-C438-4C97-B52C-8108502EDC18}">
      <dsp:nvSpPr>
        <dsp:cNvPr id="0" name=""/>
        <dsp:cNvSpPr/>
      </dsp:nvSpPr>
      <dsp:spPr>
        <a:xfrm>
          <a:off x="5685877" y="2286002"/>
          <a:ext cx="1553119" cy="148068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01D5B-2CEA-4990-ABF6-06601213C636}">
      <dsp:nvSpPr>
        <dsp:cNvPr id="0" name=""/>
        <dsp:cNvSpPr/>
      </dsp:nvSpPr>
      <dsp:spPr>
        <a:xfrm>
          <a:off x="7356187" y="2279256"/>
          <a:ext cx="2057553" cy="1488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700" kern="1200" dirty="0"/>
            <a:t>Understand </a:t>
          </a:r>
          <a:r>
            <a:rPr lang="en-US" sz="1700" b="1" kern="1200" dirty="0"/>
            <a:t>driving factors</a:t>
          </a:r>
          <a:r>
            <a:rPr lang="en-US" sz="1700" kern="1200" dirty="0"/>
            <a:t> for default</a:t>
          </a:r>
          <a:endParaRPr lang="sv-SE" sz="1700" kern="1200" dirty="0"/>
        </a:p>
      </dsp:txBody>
      <dsp:txXfrm>
        <a:off x="7356187" y="2279256"/>
        <a:ext cx="2057553" cy="1488149"/>
      </dsp:txXfrm>
    </dsp:sp>
    <dsp:sp modelId="{F1FDBABA-6550-43CB-BF32-28DDD4F7B53B}">
      <dsp:nvSpPr>
        <dsp:cNvPr id="0" name=""/>
        <dsp:cNvSpPr/>
      </dsp:nvSpPr>
      <dsp:spPr>
        <a:xfrm>
          <a:off x="5099736" y="4031510"/>
          <a:ext cx="1537163" cy="153759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15E502-D691-4C17-A464-E2F12E98D2C6}">
      <dsp:nvSpPr>
        <dsp:cNvPr id="0" name=""/>
        <dsp:cNvSpPr/>
      </dsp:nvSpPr>
      <dsp:spPr>
        <a:xfrm>
          <a:off x="6753495" y="4062865"/>
          <a:ext cx="2057553" cy="1488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1700" kern="1200" dirty="0"/>
            <a:t>Utilize the analysis for  </a:t>
          </a:r>
          <a:r>
            <a:rPr lang="en-US" sz="1700" b="1" kern="1200" dirty="0"/>
            <a:t>applicant portfolio and risk  assessment</a:t>
          </a:r>
          <a:r>
            <a:rPr lang="en-US" sz="1700" kern="1200" dirty="0"/>
            <a:t> during new loans</a:t>
          </a:r>
          <a:endParaRPr lang="sv-SE" sz="1700" kern="1200" dirty="0"/>
        </a:p>
      </dsp:txBody>
      <dsp:txXfrm>
        <a:off x="6753495" y="4062865"/>
        <a:ext cx="2057553" cy="1488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E9B1B-CE48-4A90-84AC-DD044770AABE}">
      <dsp:nvSpPr>
        <dsp:cNvPr id="0" name=""/>
        <dsp:cNvSpPr/>
      </dsp:nvSpPr>
      <dsp:spPr>
        <a:xfrm>
          <a:off x="1388" y="729075"/>
          <a:ext cx="1808241" cy="18082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4AA1F-49B7-4DBD-885F-B1187FC75390}">
      <dsp:nvSpPr>
        <dsp:cNvPr id="0" name=""/>
        <dsp:cNvSpPr/>
      </dsp:nvSpPr>
      <dsp:spPr>
        <a:xfrm>
          <a:off x="687635" y="2050791"/>
          <a:ext cx="1808241" cy="180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Understanding the Dataset</a:t>
          </a:r>
          <a:endParaRPr lang="sv-SE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Shape of the data</a:t>
          </a:r>
          <a:endParaRPr lang="sv-S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Fields in the data</a:t>
          </a:r>
          <a:endParaRPr lang="sv-SE" sz="1500" kern="1200" dirty="0"/>
        </a:p>
      </dsp:txBody>
      <dsp:txXfrm>
        <a:off x="740597" y="2103753"/>
        <a:ext cx="1702317" cy="1702317"/>
      </dsp:txXfrm>
    </dsp:sp>
    <dsp:sp modelId="{D97E9569-DB62-4E6B-9D5F-EAAC212573D6}">
      <dsp:nvSpPr>
        <dsp:cNvPr id="0" name=""/>
        <dsp:cNvSpPr/>
      </dsp:nvSpPr>
      <dsp:spPr>
        <a:xfrm>
          <a:off x="2157937" y="1415948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1500" kern="1200"/>
        </a:p>
      </dsp:txBody>
      <dsp:txXfrm>
        <a:off x="2157937" y="1502847"/>
        <a:ext cx="243815" cy="260697"/>
      </dsp:txXfrm>
    </dsp:sp>
    <dsp:sp modelId="{661149ED-DDEC-4A9A-9370-655792EB8F14}">
      <dsp:nvSpPr>
        <dsp:cNvPr id="0" name=""/>
        <dsp:cNvSpPr/>
      </dsp:nvSpPr>
      <dsp:spPr>
        <a:xfrm>
          <a:off x="2804794" y="729075"/>
          <a:ext cx="1808241" cy="18082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1000" r="-8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09321-EB53-422B-BD70-3ABCF005F83D}">
      <dsp:nvSpPr>
        <dsp:cNvPr id="0" name=""/>
        <dsp:cNvSpPr/>
      </dsp:nvSpPr>
      <dsp:spPr>
        <a:xfrm>
          <a:off x="3523716" y="2001806"/>
          <a:ext cx="1808241" cy="180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Cleaning</a:t>
          </a:r>
          <a:endParaRPr lang="sv-SE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Clean NA values</a:t>
          </a:r>
          <a:endParaRPr lang="sv-S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Clean singular values</a:t>
          </a:r>
          <a:endParaRPr lang="sv-SE" sz="1500" kern="1200" dirty="0"/>
        </a:p>
      </dsp:txBody>
      <dsp:txXfrm>
        <a:off x="3576678" y="2054768"/>
        <a:ext cx="1702317" cy="1702317"/>
      </dsp:txXfrm>
    </dsp:sp>
    <dsp:sp modelId="{6D8BE04C-BA3B-4D30-B458-6EFCF7B24C69}">
      <dsp:nvSpPr>
        <dsp:cNvPr id="0" name=""/>
        <dsp:cNvSpPr/>
      </dsp:nvSpPr>
      <dsp:spPr>
        <a:xfrm>
          <a:off x="4961342" y="1415948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1500" kern="1200"/>
        </a:p>
      </dsp:txBody>
      <dsp:txXfrm>
        <a:off x="4961342" y="1502847"/>
        <a:ext cx="243815" cy="260697"/>
      </dsp:txXfrm>
    </dsp:sp>
    <dsp:sp modelId="{7D53496A-E079-4370-979C-32BE8B5324F7}">
      <dsp:nvSpPr>
        <dsp:cNvPr id="0" name=""/>
        <dsp:cNvSpPr/>
      </dsp:nvSpPr>
      <dsp:spPr>
        <a:xfrm>
          <a:off x="5608199" y="729075"/>
          <a:ext cx="1808241" cy="18082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B88BC-335D-454D-AE9B-3DE3AAEAE6A6}">
      <dsp:nvSpPr>
        <dsp:cNvPr id="0" name=""/>
        <dsp:cNvSpPr/>
      </dsp:nvSpPr>
      <dsp:spPr>
        <a:xfrm>
          <a:off x="6237305" y="1936492"/>
          <a:ext cx="1808241" cy="180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Standardization</a:t>
          </a:r>
          <a:endParaRPr lang="sv-SE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Fill in values for empty cells using </a:t>
          </a:r>
          <a:endParaRPr lang="sv-SE" sz="1500" kern="1200" dirty="0"/>
        </a:p>
      </dsp:txBody>
      <dsp:txXfrm>
        <a:off x="6290267" y="1989454"/>
        <a:ext cx="1702317" cy="1702317"/>
      </dsp:txXfrm>
    </dsp:sp>
    <dsp:sp modelId="{01EA5557-2C42-4F58-815A-DDABA213F3FC}">
      <dsp:nvSpPr>
        <dsp:cNvPr id="0" name=""/>
        <dsp:cNvSpPr/>
      </dsp:nvSpPr>
      <dsp:spPr>
        <a:xfrm>
          <a:off x="7764748" y="1415948"/>
          <a:ext cx="348307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1500" kern="1200"/>
        </a:p>
      </dsp:txBody>
      <dsp:txXfrm>
        <a:off x="7764748" y="1502847"/>
        <a:ext cx="243815" cy="260697"/>
      </dsp:txXfrm>
    </dsp:sp>
    <dsp:sp modelId="{EF742B32-9255-41A6-8BB3-930C3D28166B}">
      <dsp:nvSpPr>
        <dsp:cNvPr id="0" name=""/>
        <dsp:cNvSpPr/>
      </dsp:nvSpPr>
      <dsp:spPr>
        <a:xfrm>
          <a:off x="8411604" y="729075"/>
          <a:ext cx="1808241" cy="180824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8222F-7BFA-4D6F-8F7B-8A729D474062}">
      <dsp:nvSpPr>
        <dsp:cNvPr id="0" name=""/>
        <dsp:cNvSpPr/>
      </dsp:nvSpPr>
      <dsp:spPr>
        <a:xfrm>
          <a:off x="8707358" y="1944648"/>
          <a:ext cx="1808241" cy="18082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EDA</a:t>
          </a:r>
          <a:endParaRPr lang="sv-SE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Univariate</a:t>
          </a:r>
          <a:endParaRPr lang="sv-S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Segmented Univariate </a:t>
          </a:r>
          <a:endParaRPr lang="sv-S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Bivariate</a:t>
          </a:r>
          <a:endParaRPr lang="sv-SE" sz="1500" kern="1200" dirty="0"/>
        </a:p>
      </dsp:txBody>
      <dsp:txXfrm>
        <a:off x="8760320" y="1997610"/>
        <a:ext cx="1702317" cy="1702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AD909-BC94-45DE-AFB9-299A4FB3E778}" type="datetimeFigureOut">
              <a:rPr lang="sv-SE" smtClean="0"/>
              <a:t>2023-01-04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2850A-5012-42EE-B06A-E3FF9FC0DCC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843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95C9-DC4C-4FDA-B7A0-08D931721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6CB2D-1B14-4158-BF26-AE17A923F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6AF2-49C4-44BE-B712-5ED44BD7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C582-BA27-4E85-B279-EDA6059EB8A6}" type="datetime1">
              <a:rPr lang="sv-SE" smtClean="0"/>
              <a:t>2023-01-04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23D8D-1804-4A49-9BE4-1DC06F71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97D0E-6587-428F-9881-68425350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7AF2-B6A2-41DD-8E5B-76EAAC69FD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447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1156-A84B-48F9-B703-BD759F50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66DCE-FE5B-4667-A88E-B57CA63A2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42026-0FE3-4929-90F4-34A5F8F1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8D79-7A94-4FC8-A542-14B34546D024}" type="datetime1">
              <a:rPr lang="sv-SE" smtClean="0"/>
              <a:t>2023-01-04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71E0-A05E-4BB0-8179-8565583C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CCD1C-5F0A-4CC5-98BC-74F2DC4A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7AF2-B6A2-41DD-8E5B-76EAAC69FD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184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143EE-946F-4A66-AA07-429A25762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75B62-0E43-413E-A6C7-AB0BE975C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B46BB-900A-412C-91F3-76FA26F81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BB9D8-5D0B-4996-94FF-F9AD6D284817}" type="datetime1">
              <a:rPr lang="sv-SE" smtClean="0"/>
              <a:t>2023-01-04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DDBA1-8DDB-48D2-A718-183A3D06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B623-8C53-4C71-80B5-A80A577C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7AF2-B6A2-41DD-8E5B-76EAAC69FD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45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5B63D-93DB-47D8-BED1-6BCD05F2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8631-16B6-409A-8CC1-AB7A8FAA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A5706-28ED-4B60-82C1-C66D183C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C407-7576-4B41-9578-535869B3168C}" type="datetime1">
              <a:rPr lang="sv-SE" smtClean="0"/>
              <a:t>2023-01-04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92710-B9ED-479A-891A-DE45BC6F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267A7-2A42-468A-A555-385EF07E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7AF2-B6A2-41DD-8E5B-76EAAC69FD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572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7A02-C8BE-4E5C-A9F5-41B9AC21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AD197-4720-4A4A-8CA9-7AA5FAF15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D0FD7-E427-42F2-A1DF-3865C888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0765-490D-4DA2-9007-1C2D1DE6DBDF}" type="datetime1">
              <a:rPr lang="sv-SE" smtClean="0"/>
              <a:t>2023-01-04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59F33-3D04-4DE8-B086-936B248B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40AB-6797-47DA-807B-095C9911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7AF2-B6A2-41DD-8E5B-76EAAC69FD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136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87D8-BB99-4FF7-9BFB-56A61F9F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A9D02-6AD6-484A-80E0-C8FECF671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E5B99-D141-4157-BD18-5C0AD119E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0F482-AAC7-4AC1-941A-C216615F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CD7C-5601-4E01-9FDB-CC83E0266D35}" type="datetime1">
              <a:rPr lang="sv-SE" smtClean="0"/>
              <a:t>2023-01-04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379DA-67B4-4045-A4C4-326E2671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DB1F6-68AE-44E5-9122-C6781E41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7AF2-B6A2-41DD-8E5B-76EAAC69FD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5281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5374-CEDA-4792-9E79-098D57B0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BCFE7-3A56-49F1-8D2A-4D31A3E3E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A9B8F-A1CC-4390-A876-262A010D4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BD17F-D766-46F6-9359-4378845A0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FC6ED-5F5F-4B65-948D-BD6E4DC0C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F9A4C-790D-4254-BF7B-940F1887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963C-F713-4C1F-88F0-ACB97BA4E318}" type="datetime1">
              <a:rPr lang="sv-SE" smtClean="0"/>
              <a:t>2023-01-04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9D4BA-98E8-45BC-9EB5-D806851E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FC739-CC30-4082-8637-1673190B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7AF2-B6A2-41DD-8E5B-76EAAC69FD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0513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436A-F3F5-4FAD-A31C-CF25CBB8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F2844-25CD-408F-B11C-C2BCDDE6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C0534-6F93-43DB-A730-E784144F56F7}" type="datetime1">
              <a:rPr lang="sv-SE" smtClean="0"/>
              <a:t>2023-01-04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5A366-CC2D-4C79-A156-9A5C1607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B5603-B79C-4BDC-9A3A-C91D1FAC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7AF2-B6A2-41DD-8E5B-76EAAC69FD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410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DD9CC-43F5-489A-953F-092F7C55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FE92B-CF8E-425B-A1F8-D22D676C9D34}" type="datetime1">
              <a:rPr lang="sv-SE" smtClean="0"/>
              <a:t>2023-01-04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54853-EC8A-4D79-A68E-251F1B28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0A6B4-217A-4A9A-84CD-2B4C71B5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7AF2-B6A2-41DD-8E5B-76EAAC69FD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371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D16E-1070-41C1-ACFA-70FDFFE8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C273A-1EC9-4ED8-9E80-671E5DB4C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D1BA1-5268-446C-93E7-CC492BE2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50E7D-BBC8-40DE-A8C8-BE39BEBE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49080-487C-4482-A7F7-F08882A5E000}" type="datetime1">
              <a:rPr lang="sv-SE" smtClean="0"/>
              <a:t>2023-01-04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5E162-EA8A-4F7E-83C7-C8421ABE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08133-D4B6-423B-998C-5686CA2D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7AF2-B6A2-41DD-8E5B-76EAAC69FD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4927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E15A-B88C-4DD6-8AB9-31CC9314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66AAA-8A52-462F-8382-1E6A704E8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C160D-E971-42D4-A5A4-7889B9F8B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D22FF-22C4-438B-B980-8E54807D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CC3B0-D970-4AE3-9B07-331251E1F891}" type="datetime1">
              <a:rPr lang="sv-SE" smtClean="0"/>
              <a:t>2023-01-04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BE4C8-E439-42BC-B178-68A2669C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BCE8B-C157-4EAB-84A4-2B81E71D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37AF2-B6A2-41DD-8E5B-76EAAC69FD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724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E50B8-3E81-4DA9-8CC4-AFD8E23B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06DA-3099-4D31-B117-300F559B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589F-23D7-4E9F-AF09-AE1979462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C2843-B021-449E-AF79-3406D884CE7C}" type="datetime1">
              <a:rPr lang="sv-SE" smtClean="0"/>
              <a:t>2023-01-04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D9058-67DC-4B3D-878E-00965AF3F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04B8C-F670-404B-854E-57B2B388F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37AF2-B6A2-41DD-8E5B-76EAAC69FD5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750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352F-3924-4BF4-8A35-A96FF93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581" y="2913472"/>
            <a:ext cx="7305368" cy="1031056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LENDING CLUB CASE STUDY</a:t>
            </a:r>
            <a:endParaRPr lang="sv-SE" b="1" dirty="0">
              <a:latin typeface="+mn-lt"/>
            </a:endParaRPr>
          </a:p>
        </p:txBody>
      </p:sp>
      <p:pic>
        <p:nvPicPr>
          <p:cNvPr id="1026" name="Picture 2" descr="International Institute of Information Technology, Bangalore - Wikipedia">
            <a:extLst>
              <a:ext uri="{FF2B5EF4-FFF2-40B4-BE49-F238E27FC236}">
                <a16:creationId xmlns:a16="http://schemas.microsoft.com/office/drawing/2014/main" id="{E45F4471-E466-44F1-BE0D-485D6C408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6411" cy="122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Grad Logo Download- The Logo Finder">
            <a:extLst>
              <a:ext uri="{FF2B5EF4-FFF2-40B4-BE49-F238E27FC236}">
                <a16:creationId xmlns:a16="http://schemas.microsoft.com/office/drawing/2014/main" id="{7B1D2AFF-F050-4EEF-8087-F9DE3DFFC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631" y="5552388"/>
            <a:ext cx="2300394" cy="122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8D2DBE-CDCD-4752-A52E-A4E3DF9A96EF}"/>
              </a:ext>
            </a:extLst>
          </p:cNvPr>
          <p:cNvSpPr txBox="1"/>
          <p:nvPr/>
        </p:nvSpPr>
        <p:spPr>
          <a:xfrm>
            <a:off x="3028950" y="3944528"/>
            <a:ext cx="376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– Suraj Kumar Panigrahi</a:t>
            </a:r>
            <a:endParaRPr lang="sv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42C53-91E5-44D1-BFAD-A8FF0B5E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864" y="6245557"/>
            <a:ext cx="2743200" cy="365125"/>
          </a:xfrm>
        </p:spPr>
        <p:txBody>
          <a:bodyPr/>
          <a:lstStyle/>
          <a:p>
            <a:pPr algn="ctr"/>
            <a:fld id="{92037AF2-B6A2-41DD-8E5B-76EAAC69FD51}" type="slidenum">
              <a:rPr lang="sv-SE" smtClean="0"/>
              <a:pPr algn="ctr"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0840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C726-2D76-4106-816B-0E4F3986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Loan Approval Analysis By Year</a:t>
            </a:r>
            <a:endParaRPr lang="sv-SE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03B7C-9B45-4B9A-A623-71FB0B30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0312"/>
            <a:ext cx="2743200" cy="365125"/>
          </a:xfrm>
        </p:spPr>
        <p:txBody>
          <a:bodyPr/>
          <a:lstStyle/>
          <a:p>
            <a:pPr algn="ctr"/>
            <a:fld id="{92037AF2-B6A2-41DD-8E5B-76EAAC69FD51}" type="slidenum">
              <a:rPr lang="sv-SE" smtClean="0"/>
              <a:pPr algn="ctr"/>
              <a:t>10</a:t>
            </a:fld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E3778-B4BC-4B26-8505-4FFB08F9E2DE}"/>
              </a:ext>
            </a:extLst>
          </p:cNvPr>
          <p:cNvSpPr txBox="1"/>
          <p:nvPr/>
        </p:nvSpPr>
        <p:spPr>
          <a:xfrm>
            <a:off x="941438" y="1778291"/>
            <a:ext cx="3782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number of loan application were approved in 2011 </a:t>
            </a:r>
          </a:p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A8D7B-E5FF-4E35-8EEE-C57E0434B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31" y="1778291"/>
            <a:ext cx="6585238" cy="421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37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C726-2D76-4106-816B-0E4F3986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Loan Status Analysis by Purpose of loan</a:t>
            </a:r>
            <a:endParaRPr lang="sv-SE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03B7C-9B45-4B9A-A623-71FB0B30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0312"/>
            <a:ext cx="2743200" cy="365125"/>
          </a:xfrm>
        </p:spPr>
        <p:txBody>
          <a:bodyPr/>
          <a:lstStyle/>
          <a:p>
            <a:pPr algn="ctr"/>
            <a:fld id="{92037AF2-B6A2-41DD-8E5B-76EAAC69FD51}" type="slidenum">
              <a:rPr lang="sv-SE" smtClean="0"/>
              <a:pPr algn="ctr"/>
              <a:t>11</a:t>
            </a:fld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E3778-B4BC-4B26-8505-4FFB08F9E2DE}"/>
              </a:ext>
            </a:extLst>
          </p:cNvPr>
          <p:cNvSpPr txBox="1"/>
          <p:nvPr/>
        </p:nvSpPr>
        <p:spPr>
          <a:xfrm>
            <a:off x="838200" y="1789270"/>
            <a:ext cx="37367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number of applications were approved for debt consolidation purposes followed by credit card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number of charged-off loans were highest for debt consolidation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D020CE-BFF8-408E-8911-DB32E54CA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49" y="1690688"/>
            <a:ext cx="7533863" cy="420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2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C726-2D76-4106-816B-0E4F3986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Loan Status Analysis by Tenure of loan</a:t>
            </a:r>
            <a:endParaRPr lang="sv-SE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03B7C-9B45-4B9A-A623-71FB0B30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0312"/>
            <a:ext cx="2743200" cy="365125"/>
          </a:xfrm>
        </p:spPr>
        <p:txBody>
          <a:bodyPr/>
          <a:lstStyle/>
          <a:p>
            <a:pPr algn="ctr"/>
            <a:fld id="{92037AF2-B6A2-41DD-8E5B-76EAAC69FD51}" type="slidenum">
              <a:rPr lang="sv-SE" smtClean="0"/>
              <a:pPr algn="ctr"/>
              <a:t>12</a:t>
            </a:fld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E3778-B4BC-4B26-8505-4FFB08F9E2DE}"/>
              </a:ext>
            </a:extLst>
          </p:cNvPr>
          <p:cNvSpPr txBox="1"/>
          <p:nvPr/>
        </p:nvSpPr>
        <p:spPr>
          <a:xfrm>
            <a:off x="791065" y="1789270"/>
            <a:ext cx="3736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loan repayment happens when tenure is 36 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percentage of charged-off applications is high when loan tenure is 60 months</a:t>
            </a:r>
          </a:p>
          <a:p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C12692-13FA-45A3-8E9B-9E42DC0B0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704" y="1516676"/>
            <a:ext cx="7671164" cy="48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3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C726-2D76-4106-816B-0E4F3986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Loan Status Analysis by Tenure of loan</a:t>
            </a:r>
            <a:endParaRPr lang="sv-SE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03B7C-9B45-4B9A-A623-71FB0B30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0312"/>
            <a:ext cx="2743200" cy="365125"/>
          </a:xfrm>
        </p:spPr>
        <p:txBody>
          <a:bodyPr/>
          <a:lstStyle/>
          <a:p>
            <a:pPr algn="ctr"/>
            <a:fld id="{92037AF2-B6A2-41DD-8E5B-76EAAC69FD51}" type="slidenum">
              <a:rPr lang="sv-SE" smtClean="0"/>
              <a:pPr algn="ctr"/>
              <a:t>13</a:t>
            </a:fld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E3778-B4BC-4B26-8505-4FFB08F9E2DE}"/>
              </a:ext>
            </a:extLst>
          </p:cNvPr>
          <p:cNvSpPr txBox="1"/>
          <p:nvPr/>
        </p:nvSpPr>
        <p:spPr>
          <a:xfrm>
            <a:off x="791065" y="1789270"/>
            <a:ext cx="3736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loan applications charged-off is for grade ‘F’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Almost 50% of the loans granted to grade ‘B’ is charged-off. </a:t>
            </a:r>
          </a:p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B9EA2-49B0-4E6C-B6BD-83C4177F2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236" y="1408669"/>
            <a:ext cx="7528923" cy="490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3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C726-2D76-4106-816B-0E4F3986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1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Interest Rate Analysis based on Purpose and Grade</a:t>
            </a:r>
            <a:endParaRPr lang="sv-SE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03B7C-9B45-4B9A-A623-71FB0B30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0312"/>
            <a:ext cx="2743200" cy="365125"/>
          </a:xfrm>
        </p:spPr>
        <p:txBody>
          <a:bodyPr/>
          <a:lstStyle/>
          <a:p>
            <a:pPr algn="ctr"/>
            <a:fld id="{92037AF2-B6A2-41DD-8E5B-76EAAC69FD51}" type="slidenum">
              <a:rPr lang="sv-SE" smtClean="0"/>
              <a:pPr algn="ctr"/>
              <a:t>14</a:t>
            </a:fld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E3778-B4BC-4B26-8505-4FFB08F9E2DE}"/>
              </a:ext>
            </a:extLst>
          </p:cNvPr>
          <p:cNvSpPr txBox="1"/>
          <p:nvPr/>
        </p:nvSpPr>
        <p:spPr>
          <a:xfrm>
            <a:off x="415321" y="5344760"/>
            <a:ext cx="5582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interest rates are high for small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Interest rates increases with increase in grade from A to G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3D5EC-3A3B-40E1-8BEB-6EFF60864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62" y="1883345"/>
            <a:ext cx="5867556" cy="3268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5FD1E7-CB59-4100-A47C-1446F6BC9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035" y="1186577"/>
            <a:ext cx="5724790" cy="470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38DA-422E-4237-89D6-AABAD044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Conclusion</a:t>
            </a:r>
            <a:endParaRPr lang="sv-S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CE9E-2B48-4128-803C-EF269D280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Loans having higher interest have a greater risk of default. Applicant purpose and home ownership are to be verified before approval.</a:t>
            </a:r>
          </a:p>
          <a:p>
            <a:r>
              <a:rPr lang="en-US" dirty="0"/>
              <a:t>Loans applied for the purpose of “DEBT CONSOLIDATION” tend to be at risk of default. </a:t>
            </a:r>
          </a:p>
          <a:p>
            <a:r>
              <a:rPr lang="en-US" dirty="0"/>
              <a:t>Loans applied for 60 months tenure are at greater risk to be defaulted compared to loans applied for 36 months</a:t>
            </a:r>
          </a:p>
          <a:p>
            <a:r>
              <a:rPr lang="en-US" dirty="0"/>
              <a:t>Applicants in grade ‘F’ and having income in the range of 15K-20K tend to default. 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D6D0D-75B2-418C-868D-A8E18254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900"/>
            <a:ext cx="2743200" cy="365125"/>
          </a:xfrm>
        </p:spPr>
        <p:txBody>
          <a:bodyPr/>
          <a:lstStyle/>
          <a:p>
            <a:pPr algn="ctr"/>
            <a:fld id="{92037AF2-B6A2-41DD-8E5B-76EAAC69FD51}" type="slidenum">
              <a:rPr lang="sv-SE" smtClean="0"/>
              <a:pPr algn="ctr"/>
              <a:t>15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0249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5FF38-1606-4DEC-815D-A9CC8491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43889"/>
            <a:ext cx="2743200" cy="365125"/>
          </a:xfrm>
        </p:spPr>
        <p:txBody>
          <a:bodyPr/>
          <a:lstStyle/>
          <a:p>
            <a:pPr algn="ctr"/>
            <a:fld id="{92037AF2-B6A2-41DD-8E5B-76EAAC69FD51}" type="slidenum">
              <a:rPr lang="sv-SE" smtClean="0"/>
              <a:pPr algn="ctr"/>
              <a:t>2</a:t>
            </a:fld>
            <a:endParaRPr lang="sv-SE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3753EB5-C50B-4EBA-BD06-59E4294EFF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9197167"/>
              </p:ext>
            </p:extLst>
          </p:nvPr>
        </p:nvGraphicFramePr>
        <p:xfrm>
          <a:off x="767444" y="414110"/>
          <a:ext cx="10254342" cy="6029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7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561B-E6BD-4025-B8FF-A2DD5EA28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Process</a:t>
            </a:r>
            <a:endParaRPr lang="sv-S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4C5B523-2C86-4388-9F56-C0A8A2D76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114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E3CBF-5A8A-4BA8-B17E-A50961AA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76963"/>
            <a:ext cx="2743200" cy="365125"/>
          </a:xfrm>
        </p:spPr>
        <p:txBody>
          <a:bodyPr/>
          <a:lstStyle/>
          <a:p>
            <a:pPr algn="ctr"/>
            <a:fld id="{92037AF2-B6A2-41DD-8E5B-76EAAC69FD51}" type="slidenum">
              <a:rPr lang="sv-SE" smtClean="0"/>
              <a:pPr algn="ctr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795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976B-C691-45E9-B08A-A3E476BB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Data Preparation Process</a:t>
            </a:r>
            <a:endParaRPr lang="sv-S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0453-8192-4B7A-A006-53318604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Removed unnecessary and empty columns </a:t>
            </a:r>
          </a:p>
          <a:p>
            <a:r>
              <a:rPr lang="en-US" dirty="0"/>
              <a:t>Removing outliers</a:t>
            </a:r>
          </a:p>
          <a:p>
            <a:r>
              <a:rPr lang="en-US" dirty="0"/>
              <a:t>Removing duplicate columns</a:t>
            </a:r>
          </a:p>
          <a:p>
            <a:r>
              <a:rPr lang="en-US" dirty="0"/>
              <a:t>Handling missing values</a:t>
            </a:r>
          </a:p>
          <a:p>
            <a:r>
              <a:rPr lang="en-US" dirty="0"/>
              <a:t>Creating derived attributes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82447-A48C-4CFF-9E76-FA3AA30F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0312"/>
            <a:ext cx="2743200" cy="365125"/>
          </a:xfrm>
        </p:spPr>
        <p:txBody>
          <a:bodyPr/>
          <a:lstStyle/>
          <a:p>
            <a:pPr algn="ctr"/>
            <a:fld id="{92037AF2-B6A2-41DD-8E5B-76EAAC69FD51}" type="slidenum">
              <a:rPr lang="sv-SE" smtClean="0"/>
              <a:pPr algn="ctr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8602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C726-2D76-4106-816B-0E4F3986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Loan Amount Analysis</a:t>
            </a:r>
            <a:endParaRPr lang="sv-SE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03B7C-9B45-4B9A-A623-71FB0B30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0312"/>
            <a:ext cx="2743200" cy="365125"/>
          </a:xfrm>
        </p:spPr>
        <p:txBody>
          <a:bodyPr/>
          <a:lstStyle/>
          <a:p>
            <a:pPr algn="ctr"/>
            <a:fld id="{92037AF2-B6A2-41DD-8E5B-76EAAC69FD51}" type="slidenum">
              <a:rPr lang="sv-SE" smtClean="0"/>
              <a:pPr algn="ctr"/>
              <a:t>5</a:t>
            </a:fld>
            <a:endParaRPr lang="sv-SE"/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34E5C8B6-1F29-4CC3-B3E2-6CF24FD34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7654"/>
            <a:ext cx="10515600" cy="30907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E3778-B4BC-4B26-8505-4FFB08F9E2DE}"/>
              </a:ext>
            </a:extLst>
          </p:cNvPr>
          <p:cNvSpPr txBox="1"/>
          <p:nvPr/>
        </p:nvSpPr>
        <p:spPr>
          <a:xfrm>
            <a:off x="838200" y="5211097"/>
            <a:ext cx="6211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loans range from 5000 – 15000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loan amount is around 10000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6799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C726-2D76-4106-816B-0E4F3986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Interest Rate Analysis</a:t>
            </a:r>
            <a:endParaRPr lang="sv-SE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03B7C-9B45-4B9A-A623-71FB0B30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0312"/>
            <a:ext cx="2743200" cy="365125"/>
          </a:xfrm>
        </p:spPr>
        <p:txBody>
          <a:bodyPr/>
          <a:lstStyle/>
          <a:p>
            <a:pPr algn="ctr"/>
            <a:fld id="{92037AF2-B6A2-41DD-8E5B-76EAAC69FD51}" type="slidenum">
              <a:rPr lang="sv-SE" smtClean="0"/>
              <a:pPr algn="ctr"/>
              <a:t>6</a:t>
            </a:fld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E3778-B4BC-4B26-8505-4FFB08F9E2DE}"/>
              </a:ext>
            </a:extLst>
          </p:cNvPr>
          <p:cNvSpPr txBox="1"/>
          <p:nvPr/>
        </p:nvSpPr>
        <p:spPr>
          <a:xfrm>
            <a:off x="838200" y="5211097"/>
            <a:ext cx="6211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interest rates range from 9% – 14%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interest rate is around 12%</a:t>
            </a:r>
          </a:p>
          <a:p>
            <a:endParaRPr lang="sv-SE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19762DC-4430-4250-913B-99DDEE116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193173"/>
          </a:xfrm>
        </p:spPr>
      </p:pic>
    </p:spTree>
    <p:extLst>
      <p:ext uri="{BB962C8B-B14F-4D97-AF65-F5344CB8AC3E}">
        <p14:creationId xmlns:p14="http://schemas.microsoft.com/office/powerpoint/2010/main" val="304092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C726-2D76-4106-816B-0E4F3986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Annual Income Analysis</a:t>
            </a:r>
            <a:endParaRPr lang="sv-SE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03B7C-9B45-4B9A-A623-71FB0B30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0312"/>
            <a:ext cx="2743200" cy="365125"/>
          </a:xfrm>
        </p:spPr>
        <p:txBody>
          <a:bodyPr/>
          <a:lstStyle/>
          <a:p>
            <a:pPr algn="ctr"/>
            <a:fld id="{92037AF2-B6A2-41DD-8E5B-76EAAC69FD51}" type="slidenum">
              <a:rPr lang="sv-SE" smtClean="0"/>
              <a:pPr algn="ctr"/>
              <a:t>7</a:t>
            </a:fld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E3778-B4BC-4B26-8505-4FFB08F9E2DE}"/>
              </a:ext>
            </a:extLst>
          </p:cNvPr>
          <p:cNvSpPr txBox="1"/>
          <p:nvPr/>
        </p:nvSpPr>
        <p:spPr>
          <a:xfrm>
            <a:off x="838200" y="5211097"/>
            <a:ext cx="6211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Annual income ranges from 40K – 80K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interest rate is around 57K</a:t>
            </a:r>
          </a:p>
          <a:p>
            <a:endParaRPr lang="sv-S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D4938B-6112-48E9-98C4-DA3E252D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9738"/>
            <a:ext cx="10515600" cy="316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6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C726-2D76-4106-816B-0E4F3986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Loan Status Analysis</a:t>
            </a:r>
            <a:endParaRPr lang="sv-SE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03B7C-9B45-4B9A-A623-71FB0B30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0312"/>
            <a:ext cx="2743200" cy="365125"/>
          </a:xfrm>
        </p:spPr>
        <p:txBody>
          <a:bodyPr/>
          <a:lstStyle/>
          <a:p>
            <a:pPr algn="ctr"/>
            <a:fld id="{92037AF2-B6A2-41DD-8E5B-76EAAC69FD51}" type="slidenum">
              <a:rPr lang="sv-SE" smtClean="0"/>
              <a:pPr algn="ctr"/>
              <a:t>8</a:t>
            </a:fld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E3778-B4BC-4B26-8505-4FFB08F9E2DE}"/>
              </a:ext>
            </a:extLst>
          </p:cNvPr>
          <p:cNvSpPr txBox="1"/>
          <p:nvPr/>
        </p:nvSpPr>
        <p:spPr>
          <a:xfrm>
            <a:off x="838200" y="5211097"/>
            <a:ext cx="6211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Around 14% of the total loans were charged off</a:t>
            </a:r>
          </a:p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DE5C7-A793-487E-B1D6-78328245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82" y="1411889"/>
            <a:ext cx="5571415" cy="39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6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C726-2D76-4106-816B-0E4F3986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Loan Approval Analysis By Month</a:t>
            </a:r>
            <a:endParaRPr lang="sv-SE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03B7C-9B45-4B9A-A623-71FB0B30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0312"/>
            <a:ext cx="2743200" cy="365125"/>
          </a:xfrm>
        </p:spPr>
        <p:txBody>
          <a:bodyPr/>
          <a:lstStyle/>
          <a:p>
            <a:pPr algn="ctr"/>
            <a:fld id="{92037AF2-B6A2-41DD-8E5B-76EAAC69FD51}" type="slidenum">
              <a:rPr lang="sv-SE" smtClean="0"/>
              <a:pPr algn="ctr"/>
              <a:t>9</a:t>
            </a:fld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E3778-B4BC-4B26-8505-4FFB08F9E2DE}"/>
              </a:ext>
            </a:extLst>
          </p:cNvPr>
          <p:cNvSpPr txBox="1"/>
          <p:nvPr/>
        </p:nvSpPr>
        <p:spPr>
          <a:xfrm>
            <a:off x="287594" y="1690688"/>
            <a:ext cx="3714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number of loan application were approved in the month of December </a:t>
            </a:r>
          </a:p>
          <a:p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C76F54-D528-49A5-A705-29B838CD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785107"/>
            <a:ext cx="7044813" cy="456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5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418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LENDING CLUB CASE STUDY</vt:lpstr>
      <vt:lpstr>PowerPoint Presentation</vt:lpstr>
      <vt:lpstr>Problem Solving Process</vt:lpstr>
      <vt:lpstr>Data Preparation Process</vt:lpstr>
      <vt:lpstr>Loan Amount Analysis</vt:lpstr>
      <vt:lpstr>Interest Rate Analysis</vt:lpstr>
      <vt:lpstr>Annual Income Analysis</vt:lpstr>
      <vt:lpstr>Loan Status Analysis</vt:lpstr>
      <vt:lpstr>Loan Approval Analysis By Month</vt:lpstr>
      <vt:lpstr>Loan Approval Analysis By Year</vt:lpstr>
      <vt:lpstr>Loan Status Analysis by Purpose of loan</vt:lpstr>
      <vt:lpstr>Loan Status Analysis by Tenure of loan</vt:lpstr>
      <vt:lpstr>Loan Status Analysis by Tenure of loan</vt:lpstr>
      <vt:lpstr>Interest Rate Analysis based on Purpose and Grade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Panigrahi, Suraj</dc:creator>
  <cp:lastModifiedBy>Panigrahi, Suraj</cp:lastModifiedBy>
  <cp:revision>6</cp:revision>
  <dcterms:created xsi:type="dcterms:W3CDTF">2023-01-04T14:12:05Z</dcterms:created>
  <dcterms:modified xsi:type="dcterms:W3CDTF">2023-01-04T15:46:45Z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a2623-af8f-4fb8-b1cf-b63cc8e496aa_Enabled">
    <vt:lpwstr>true</vt:lpwstr>
  </property>
  <property fmtid="{D5CDD505-2E9C-101B-9397-08002B2CF9AE}" pid="3" name="MSIP_Label_7fea2623-af8f-4fb8-b1cf-b63cc8e496aa_SetDate">
    <vt:lpwstr>2023-01-04T14:12:05Z</vt:lpwstr>
  </property>
  <property fmtid="{D5CDD505-2E9C-101B-9397-08002B2CF9AE}" pid="4" name="MSIP_Label_7fea2623-af8f-4fb8-b1cf-b63cc8e496aa_Method">
    <vt:lpwstr>Standard</vt:lpwstr>
  </property>
  <property fmtid="{D5CDD505-2E9C-101B-9397-08002B2CF9AE}" pid="5" name="MSIP_Label_7fea2623-af8f-4fb8-b1cf-b63cc8e496aa_Name">
    <vt:lpwstr>Internal</vt:lpwstr>
  </property>
  <property fmtid="{D5CDD505-2E9C-101B-9397-08002B2CF9AE}" pid="6" name="MSIP_Label_7fea2623-af8f-4fb8-b1cf-b63cc8e496aa_SiteId">
    <vt:lpwstr>81fa766e-a349-4867-8bf4-ab35e250a08f</vt:lpwstr>
  </property>
  <property fmtid="{D5CDD505-2E9C-101B-9397-08002B2CF9AE}" pid="7" name="MSIP_Label_7fea2623-af8f-4fb8-b1cf-b63cc8e496aa_ActionId">
    <vt:lpwstr>0d819519-e872-45b7-88c5-412ab5e91539</vt:lpwstr>
  </property>
  <property fmtid="{D5CDD505-2E9C-101B-9397-08002B2CF9AE}" pid="8" name="MSIP_Label_7fea2623-af8f-4fb8-b1cf-b63cc8e496aa_ContentBits">
    <vt:lpwstr>0</vt:lpwstr>
  </property>
</Properties>
</file>