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472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3165" y="63063"/>
            <a:ext cx="8859916" cy="455868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5314" y="522514"/>
            <a:ext cx="8980715" cy="0"/>
          </a:xfrm>
          <a:prstGeom prst="line">
            <a:avLst/>
          </a:prstGeom>
          <a:ln w="63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56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3165" y="63063"/>
            <a:ext cx="8859916" cy="455868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5314" y="522514"/>
            <a:ext cx="8980715" cy="0"/>
          </a:xfrm>
          <a:prstGeom prst="line">
            <a:avLst/>
          </a:prstGeom>
          <a:ln w="63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4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920" y="826733"/>
            <a:ext cx="8859915" cy="53670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518557"/>
            <a:ext cx="8848165" cy="508635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818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755" y="67454"/>
            <a:ext cx="8859915" cy="53670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7443"/>
            <a:ext cx="8848165" cy="583746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9807" y="685800"/>
            <a:ext cx="89807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755" y="67454"/>
            <a:ext cx="8859915" cy="53670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7443"/>
            <a:ext cx="8848165" cy="583746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9807" y="685800"/>
            <a:ext cx="898071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6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755" y="67454"/>
            <a:ext cx="8859915" cy="53670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7443"/>
            <a:ext cx="8848165" cy="583746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9807" y="685800"/>
            <a:ext cx="898071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48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5" y="949187"/>
            <a:ext cx="8859916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980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55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4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2495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82638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70025"/>
            <a:ext cx="9144000" cy="51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643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openxmlformats.org/officeDocument/2006/relationships/image" Target="../media/image2.jpeg"/><Relationship Id="rId7" Type="http://schemas.openxmlformats.org/officeDocument/2006/relationships/image" Target="../media/image611.png"/><Relationship Id="rId12" Type="http://schemas.openxmlformats.org/officeDocument/2006/relationships/image" Target="../media/image111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4.png"/><Relationship Id="rId5" Type="http://schemas.openxmlformats.org/officeDocument/2006/relationships/image" Target="../media/image4.jpeg"/><Relationship Id="rId10" Type="http://schemas.openxmlformats.org/officeDocument/2006/relationships/image" Target="../media/image910.png"/><Relationship Id="rId4" Type="http://schemas.openxmlformats.org/officeDocument/2006/relationships/image" Target="../media/image3.jpeg"/><Relationship Id="rId9" Type="http://schemas.openxmlformats.org/officeDocument/2006/relationships/image" Target="../media/image8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074F6E-7E62-4A83-BBC3-D2CD38451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Image Restoration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289634E-76F6-4C31-AD4C-027B7FDDA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AI2019 </a:t>
            </a:r>
            <a:r>
              <a:rPr lang="en-US" altLang="zh-CN" dirty="0" err="1"/>
              <a:t>Proj</a:t>
            </a:r>
            <a:r>
              <a:rPr lang="en-US" altLang="zh-CN" dirty="0"/>
              <a:t>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5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000745-114E-4EE4-AC3C-3C20BE49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Restoration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126EE036-62D6-41D9-9D4C-A1F1BD441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403" y="1777916"/>
                <a:ext cx="5279169" cy="466724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Input: A corrupted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, </a:t>
                </a:r>
                <a:br>
                  <a:rPr lang="en-US" altLang="zh-CN" dirty="0"/>
                </a:b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is original</a:t>
                </a:r>
                <a:br>
                  <a:rPr lang="en-US" altLang="zh-CN" dirty="0"/>
                </a:br>
                <a:r>
                  <a:rPr lang="en-US" altLang="zh-CN" dirty="0"/>
                  <a:t>image,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is noise mask,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US" altLang="zh-CN" dirty="0"/>
                  <a:t> is </a:t>
                </a:r>
                <a:br>
                  <a:rPr lang="en-US" altLang="zh-CN" dirty="0"/>
                </a:br>
                <a:r>
                  <a:rPr lang="en-US" altLang="zh-CN" dirty="0"/>
                  <a:t>element-wise multiplication.</a:t>
                </a:r>
              </a:p>
              <a:p>
                <a:r>
                  <a:rPr lang="en-US" altLang="zh-CN" dirty="0"/>
                  <a:t>Output: A restored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Evaluation: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norm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,2)</m:t>
                        </m:r>
                      </m:e>
                    </m:nary>
                  </m:oMath>
                </a14:m>
                <a:r>
                  <a:rPr lang="en-US" altLang="zh-CN" dirty="0"/>
                  <a:t>,</a:t>
                </a:r>
                <a:br>
                  <a:rPr lang="en-US" altLang="zh-CN" dirty="0"/>
                </a:b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the number of samples,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(:)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vectorizing operation.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26EE036-62D6-41D9-9D4C-A1F1BD441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403" y="1777916"/>
                <a:ext cx="5279169" cy="4667249"/>
              </a:xfrm>
              <a:blipFill rotWithShape="0">
                <a:blip r:embed="rId2"/>
                <a:stretch>
                  <a:fillRect l="-1732" t="-915" r="-1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9569BDE1-4A10-41FA-9ECC-48427BBCE7EC}"/>
              </a:ext>
            </a:extLst>
          </p:cNvPr>
          <p:cNvGrpSpPr/>
          <p:nvPr/>
        </p:nvGrpSpPr>
        <p:grpSpPr>
          <a:xfrm>
            <a:off x="5725039" y="1926404"/>
            <a:ext cx="3313904" cy="3917392"/>
            <a:chOff x="5644578" y="134253"/>
            <a:chExt cx="3313904" cy="3917392"/>
          </a:xfrm>
        </p:grpSpPr>
        <p:pic>
          <p:nvPicPr>
            <p:cNvPr id="4" name="图片 3" descr="C:\Users\lyt\Desktop\Image Restoration\matlab\mountain2_corr.jpg">
              <a:extLst>
                <a:ext uri="{FF2B5EF4-FFF2-40B4-BE49-F238E27FC236}">
                  <a16:creationId xmlns:a16="http://schemas.microsoft.com/office/drawing/2014/main" xmlns="" id="{A23034FF-0854-460E-9E3B-7C1B59431F3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4440" y="134437"/>
              <a:ext cx="1356360" cy="1350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图片 4" descr="C:\Users\lyt\Desktop\Image Restoration\matlab\mountain2_Dic_1_5000_Chen10Final_20_10_1_0.6_max.jpg">
              <a:extLst>
                <a:ext uri="{FF2B5EF4-FFF2-40B4-BE49-F238E27FC236}">
                  <a16:creationId xmlns:a16="http://schemas.microsoft.com/office/drawing/2014/main" xmlns="" id="{1E27A0AD-B571-4C69-A4EC-C770AFD89059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4440" y="2053482"/>
              <a:ext cx="1356360" cy="1350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 descr="C:\Users\lyt\Desktop\Image Restoration\matlab\mountain2.jpg">
              <a:extLst>
                <a:ext uri="{FF2B5EF4-FFF2-40B4-BE49-F238E27FC236}">
                  <a16:creationId xmlns:a16="http://schemas.microsoft.com/office/drawing/2014/main" xmlns="" id="{05D718E7-B2DB-48AE-8A64-CFAC019117D0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70" y="2053482"/>
              <a:ext cx="1356360" cy="1350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BAF5364B-55F5-4D17-9B36-EA471C6AF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578" y="134253"/>
              <a:ext cx="1357102" cy="13506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xmlns="" id="{8593DB73-1825-4304-B431-0F72381C540D}"/>
                    </a:ext>
                  </a:extLst>
                </p:cNvPr>
                <p:cNvSpPr/>
                <p:nvPr/>
              </p:nvSpPr>
              <p:spPr>
                <a:xfrm>
                  <a:off x="7001530" y="1556995"/>
                  <a:ext cx="4379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593DB73-1825-4304-B431-0F72381C54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530" y="1556995"/>
                  <a:ext cx="4379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xmlns="" id="{110939F1-C622-4B08-B30F-38DD28A60D25}"/>
                    </a:ext>
                  </a:extLst>
                </p:cNvPr>
                <p:cNvSpPr/>
                <p:nvPr/>
              </p:nvSpPr>
              <p:spPr>
                <a:xfrm>
                  <a:off x="6920145" y="3682313"/>
                  <a:ext cx="8068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10939F1-C622-4B08-B30F-38DD28A60D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145" y="3682313"/>
                  <a:ext cx="80688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208E9C59-D7AC-457B-B555-38D2625A9639}"/>
                </a:ext>
              </a:extLst>
            </p:cNvPr>
            <p:cNvCxnSpPr/>
            <p:nvPr/>
          </p:nvCxnSpPr>
          <p:spPr>
            <a:xfrm>
              <a:off x="7001530" y="1484841"/>
              <a:ext cx="154279" cy="205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CF6A9D7-E52C-4884-9D72-C0CA48EC6531}"/>
                </a:ext>
              </a:extLst>
            </p:cNvPr>
            <p:cNvCxnSpPr/>
            <p:nvPr/>
          </p:nvCxnSpPr>
          <p:spPr>
            <a:xfrm flipV="1">
              <a:off x="7001530" y="1817844"/>
              <a:ext cx="157460" cy="235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71342753-E97B-41ED-837F-4EFF95CF1043}"/>
                </a:ext>
              </a:extLst>
            </p:cNvPr>
            <p:cNvCxnSpPr/>
            <p:nvPr/>
          </p:nvCxnSpPr>
          <p:spPr>
            <a:xfrm flipV="1">
              <a:off x="7279481" y="1484841"/>
              <a:ext cx="304959" cy="205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B7DD1B1B-1FD7-4918-BE4E-7C81C3B8C5AF}"/>
                </a:ext>
              </a:extLst>
            </p:cNvPr>
            <p:cNvCxnSpPr/>
            <p:nvPr/>
          </p:nvCxnSpPr>
          <p:spPr>
            <a:xfrm>
              <a:off x="7323589" y="3555158"/>
              <a:ext cx="0" cy="261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1593C132-DC29-4BD3-97AF-9D67B60ACC4C}"/>
                </a:ext>
              </a:extLst>
            </p:cNvPr>
            <p:cNvCxnSpPr/>
            <p:nvPr/>
          </p:nvCxnSpPr>
          <p:spPr>
            <a:xfrm flipH="1" flipV="1">
              <a:off x="7001530" y="3371850"/>
              <a:ext cx="322059" cy="187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22EE81A0-20BB-4C71-9F5E-DB4AC664A968}"/>
                </a:ext>
              </a:extLst>
            </p:cNvPr>
            <p:cNvCxnSpPr/>
            <p:nvPr/>
          </p:nvCxnSpPr>
          <p:spPr>
            <a:xfrm flipH="1">
              <a:off x="7323589" y="3341573"/>
              <a:ext cx="260851" cy="213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xmlns="" id="{BA516771-EE21-4871-8840-36091938A503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8262620" y="1484841"/>
              <a:ext cx="0" cy="568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EEF3AA69-4872-4B0F-A044-20A723BDA37A}"/>
                </a:ext>
              </a:extLst>
            </p:cNvPr>
            <p:cNvSpPr/>
            <p:nvPr/>
          </p:nvSpPr>
          <p:spPr>
            <a:xfrm>
              <a:off x="8217189" y="1627886"/>
              <a:ext cx="7412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000000"/>
                  </a:solidFill>
                </a:rPr>
                <a:t>Restore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xmlns="" id="{BBEEBE55-A036-40A7-970F-9289A9D73AD3}"/>
                    </a:ext>
                  </a:extLst>
                </p:cNvPr>
                <p:cNvSpPr/>
                <p:nvPr/>
              </p:nvSpPr>
              <p:spPr>
                <a:xfrm>
                  <a:off x="7692406" y="1464446"/>
                  <a:ext cx="3922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BBEEBE55-A036-40A7-970F-9289A9D73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2406" y="1464446"/>
                  <a:ext cx="39228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xmlns="" id="{2E744BBC-0221-4E94-B3DB-5DDD54679540}"/>
                    </a:ext>
                  </a:extLst>
                </p:cNvPr>
                <p:cNvSpPr/>
                <p:nvPr/>
              </p:nvSpPr>
              <p:spPr>
                <a:xfrm>
                  <a:off x="5656195" y="3404048"/>
                  <a:ext cx="3330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E744BBC-0221-4E94-B3DB-5DDD546795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195" y="3404048"/>
                  <a:ext cx="33304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xmlns="" id="{0CD005E8-601E-4379-8C99-2EC25924EA74}"/>
                    </a:ext>
                  </a:extLst>
                </p:cNvPr>
                <p:cNvSpPr/>
                <p:nvPr/>
              </p:nvSpPr>
              <p:spPr>
                <a:xfrm>
                  <a:off x="5662136" y="1464446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0CD005E8-601E-4379-8C99-2EC25924E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136" y="1464446"/>
                  <a:ext cx="4403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xmlns="" id="{0A527B83-C798-4951-BF6A-680DEC32568D}"/>
                    </a:ext>
                  </a:extLst>
                </p:cNvPr>
                <p:cNvSpPr/>
                <p:nvPr/>
              </p:nvSpPr>
              <p:spPr>
                <a:xfrm>
                  <a:off x="7649404" y="340404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527B83-C798-4951-BF6A-680DEC325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404" y="3404048"/>
                  <a:ext cx="39177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037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BCF523-0BE9-4A9A-B78E-5747ED69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Corrupted Image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2F3731-BB95-4039-BD27-232259C7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98DC8311-1EB9-4E89-AAE5-B94D08256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32226"/>
              </p:ext>
            </p:extLst>
          </p:nvPr>
        </p:nvGraphicFramePr>
        <p:xfrm>
          <a:off x="2136381" y="4180536"/>
          <a:ext cx="1639000" cy="14174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94CF04F3-B72C-47F6-9717-FFB452BF1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43595"/>
              </p:ext>
            </p:extLst>
          </p:nvPr>
        </p:nvGraphicFramePr>
        <p:xfrm>
          <a:off x="1936578" y="4397199"/>
          <a:ext cx="1639000" cy="14174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59651786-6D28-4027-908B-7E084A81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16217"/>
              </p:ext>
            </p:extLst>
          </p:nvPr>
        </p:nvGraphicFramePr>
        <p:xfrm>
          <a:off x="1736774" y="4613862"/>
          <a:ext cx="1639000" cy="14174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F699A8AE-18FE-4433-9110-B8659F0A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12515"/>
              </p:ext>
            </p:extLst>
          </p:nvPr>
        </p:nvGraphicFramePr>
        <p:xfrm>
          <a:off x="2130834" y="1796666"/>
          <a:ext cx="1639000" cy="14174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D334350A-1245-4584-A269-3041547E7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620229"/>
              </p:ext>
            </p:extLst>
          </p:nvPr>
        </p:nvGraphicFramePr>
        <p:xfrm>
          <a:off x="1931031" y="2013329"/>
          <a:ext cx="1639000" cy="14174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EA28E83E-BD4C-4A33-B695-7F36669AA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33883"/>
              </p:ext>
            </p:extLst>
          </p:nvPr>
        </p:nvGraphicFramePr>
        <p:xfrm>
          <a:off x="1731227" y="2229992"/>
          <a:ext cx="1639000" cy="14174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C22464D6-2C05-4FDD-AD61-AB942B93C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99394"/>
              </p:ext>
            </p:extLst>
          </p:nvPr>
        </p:nvGraphicFramePr>
        <p:xfrm>
          <a:off x="5610657" y="2984646"/>
          <a:ext cx="1639000" cy="14174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4B7788D4-2AD0-4D72-AB1F-DB4893413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78068"/>
              </p:ext>
            </p:extLst>
          </p:nvPr>
        </p:nvGraphicFramePr>
        <p:xfrm>
          <a:off x="5410854" y="3201309"/>
          <a:ext cx="1639000" cy="14174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0E5E8F83-5480-44BC-9ECE-04E09BC0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91735"/>
              </p:ext>
            </p:extLst>
          </p:nvPr>
        </p:nvGraphicFramePr>
        <p:xfrm>
          <a:off x="5211050" y="3417972"/>
          <a:ext cx="1639000" cy="14174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30D9D7E9-725D-4C80-9978-E98778EE23AC}"/>
                  </a:ext>
                </a:extLst>
              </p:cNvPr>
              <p:cNvSpPr/>
              <p:nvPr/>
            </p:nvSpPr>
            <p:spPr>
              <a:xfrm>
                <a:off x="4271473" y="372534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0D9D7E9-725D-4C80-9978-E98778EE2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473" y="3725345"/>
                <a:ext cx="437940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F845D29B-8D84-4B64-81EA-4D76941C54EB}"/>
                  </a:ext>
                </a:extLst>
              </p:cNvPr>
              <p:cNvSpPr/>
              <p:nvPr/>
            </p:nvSpPr>
            <p:spPr>
              <a:xfrm>
                <a:off x="5169390" y="4879106"/>
                <a:ext cx="2121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Corrupted image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845D29B-8D84-4B64-81EA-4D76941C5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390" y="4879106"/>
                <a:ext cx="2121928" cy="369332"/>
              </a:xfrm>
              <a:prstGeom prst="rect">
                <a:avLst/>
              </a:prstGeom>
              <a:blipFill>
                <a:blip r:embed="rId3"/>
                <a:stretch>
                  <a:fillRect l="-258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E9A172E3-7269-4407-8786-C8931651AA17}"/>
                  </a:ext>
                </a:extLst>
              </p:cNvPr>
              <p:cNvSpPr/>
              <p:nvPr/>
            </p:nvSpPr>
            <p:spPr>
              <a:xfrm>
                <a:off x="1774848" y="6074996"/>
                <a:ext cx="1831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Original image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9A172E3-7269-4407-8786-C8931651A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48" y="6074996"/>
                <a:ext cx="1831848" cy="369332"/>
              </a:xfrm>
              <a:prstGeom prst="rect">
                <a:avLst/>
              </a:prstGeom>
              <a:blipFill>
                <a:blip r:embed="rId4"/>
                <a:stretch>
                  <a:fillRect l="-265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39BE3CBA-24DC-4BC5-A468-E10BAED980C9}"/>
                  </a:ext>
                </a:extLst>
              </p:cNvPr>
              <p:cNvSpPr/>
              <p:nvPr/>
            </p:nvSpPr>
            <p:spPr>
              <a:xfrm>
                <a:off x="1901173" y="3691126"/>
                <a:ext cx="1657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Noise mask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9BE3CBA-24DC-4BC5-A468-E10BAED98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173" y="3691126"/>
                <a:ext cx="1657057" cy="369332"/>
              </a:xfrm>
              <a:prstGeom prst="rect">
                <a:avLst/>
              </a:prstGeom>
              <a:blipFill>
                <a:blip r:embed="rId5"/>
                <a:stretch>
                  <a:fillRect l="-330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7E50D8AD-EF1C-4423-A371-8C1912C9A434}"/>
              </a:ext>
            </a:extLst>
          </p:cNvPr>
          <p:cNvCxnSpPr/>
          <p:nvPr/>
        </p:nvCxnSpPr>
        <p:spPr>
          <a:xfrm>
            <a:off x="3606696" y="3296873"/>
            <a:ext cx="806437" cy="57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5EF51F03-5787-4E34-AAD5-59651F0ECBDF}"/>
              </a:ext>
            </a:extLst>
          </p:cNvPr>
          <p:cNvCxnSpPr/>
          <p:nvPr/>
        </p:nvCxnSpPr>
        <p:spPr>
          <a:xfrm flipV="1">
            <a:off x="3787518" y="3963873"/>
            <a:ext cx="618578" cy="43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EAE51D98-F925-4C7F-8E46-0FC6D82493EF}"/>
              </a:ext>
            </a:extLst>
          </p:cNvPr>
          <p:cNvCxnSpPr/>
          <p:nvPr/>
        </p:nvCxnSpPr>
        <p:spPr>
          <a:xfrm>
            <a:off x="4573298" y="3910011"/>
            <a:ext cx="616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3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84838B-A4E0-4578-BEC8-4CAA33C0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Images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C041B7F7-0040-46B0-85FC-9925C485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0" y="2606674"/>
            <a:ext cx="2914650" cy="3886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30EB872F-A30B-458C-99FF-C7E532C7F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25" y="2949574"/>
            <a:ext cx="2847975" cy="3543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DBF7130C-D753-4A29-8229-4394AF598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5" y="2663824"/>
            <a:ext cx="2533650" cy="38290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F7927EC-DA7D-4D8A-9EB2-389A9B038DC2}"/>
              </a:ext>
            </a:extLst>
          </p:cNvPr>
          <p:cNvSpPr txBox="1"/>
          <p:nvPr/>
        </p:nvSpPr>
        <p:spPr>
          <a:xfrm>
            <a:off x="931526" y="213080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80% corrupted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A8791DD-7BCC-421E-A338-A483D37F2242}"/>
              </a:ext>
            </a:extLst>
          </p:cNvPr>
          <p:cNvSpPr txBox="1"/>
          <p:nvPr/>
        </p:nvSpPr>
        <p:spPr>
          <a:xfrm>
            <a:off x="3879513" y="213080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40% corrupted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06A3343-376C-41C6-BB24-9785DF99BCC6}"/>
              </a:ext>
            </a:extLst>
          </p:cNvPr>
          <p:cNvSpPr txBox="1"/>
          <p:nvPr/>
        </p:nvSpPr>
        <p:spPr>
          <a:xfrm>
            <a:off x="6637001" y="213080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60% corrupted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78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36167A-8DE2-4AA5-A6A6-2B0F570F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826733"/>
            <a:ext cx="8859915" cy="1020478"/>
          </a:xfrm>
        </p:spPr>
        <p:txBody>
          <a:bodyPr/>
          <a:lstStyle/>
          <a:p>
            <a:r>
              <a:rPr lang="en-US" altLang="zh-CN" dirty="0"/>
              <a:t>Baseline</a:t>
            </a:r>
            <a:br>
              <a:rPr lang="en-US" altLang="zh-CN" dirty="0"/>
            </a:br>
            <a:r>
              <a:rPr lang="en-US" altLang="zh-CN" dirty="0"/>
              <a:t>Linear basis function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485B14C-EF6D-4050-8048-E1ACFC2A8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836" y="2059246"/>
                <a:ext cx="8291574" cy="429859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𝚽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85B14C-EF6D-4050-8048-E1ACFC2A8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836" y="2059246"/>
                <a:ext cx="8291574" cy="429859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40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36167A-8DE2-4AA5-A6A6-2B0F570F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826733"/>
            <a:ext cx="8859915" cy="102047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Baseline</a:t>
            </a:r>
            <a:br>
              <a:rPr lang="en-US" altLang="zh-CN" dirty="0"/>
            </a:br>
            <a:r>
              <a:rPr lang="en-US" altLang="zh-CN" dirty="0"/>
              <a:t>Linear basis function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485B14C-EF6D-4050-8048-E1ACFC2A8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473175"/>
                <a:ext cx="8848165" cy="413173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𝚽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𝛻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𝚽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𝚽</m:t>
                            </m:r>
                          </m:e>
                        </m:d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85B14C-EF6D-4050-8048-E1ACFC2A8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473175"/>
                <a:ext cx="8848165" cy="4131731"/>
              </a:xfrm>
              <a:blipFill rotWithShape="0"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4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65CC20-7EE4-4DFB-ABED-EC024265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– by 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B8D23A-CAF1-4875-9649-DAFA8836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079591F7-6324-4445-BC7A-1C59379DE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6266"/>
              </p:ext>
            </p:extLst>
          </p:nvPr>
        </p:nvGraphicFramePr>
        <p:xfrm>
          <a:off x="3921534" y="1847295"/>
          <a:ext cx="1639000" cy="14174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7836C325-EADB-408F-9BD7-18841479F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81279"/>
              </p:ext>
            </p:extLst>
          </p:nvPr>
        </p:nvGraphicFramePr>
        <p:xfrm>
          <a:off x="3721731" y="2063958"/>
          <a:ext cx="1639000" cy="14174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99AE586-EB87-410D-83A5-AC4BB72D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16733"/>
              </p:ext>
            </p:extLst>
          </p:nvPr>
        </p:nvGraphicFramePr>
        <p:xfrm>
          <a:off x="3521927" y="2280621"/>
          <a:ext cx="1639000" cy="14174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FEF53B99-CBCE-42B7-ADD1-C2C1B18D6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87393"/>
              </p:ext>
            </p:extLst>
          </p:nvPr>
        </p:nvGraphicFramePr>
        <p:xfrm>
          <a:off x="861033" y="1847295"/>
          <a:ext cx="1639000" cy="14174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EE30A795-402C-4E30-AD55-0AFB9A45A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45745"/>
              </p:ext>
            </p:extLst>
          </p:nvPr>
        </p:nvGraphicFramePr>
        <p:xfrm>
          <a:off x="661230" y="2063958"/>
          <a:ext cx="1639000" cy="14174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F1F5B2A7-5E27-4BA0-9EB4-599801BB2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2810"/>
              </p:ext>
            </p:extLst>
          </p:nvPr>
        </p:nvGraphicFramePr>
        <p:xfrm>
          <a:off x="461426" y="2280621"/>
          <a:ext cx="1639000" cy="14174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4F6FFED4-F548-4294-B5ED-7EC26B50C9DE}"/>
                  </a:ext>
                </a:extLst>
              </p:cNvPr>
              <p:cNvSpPr/>
              <p:nvPr/>
            </p:nvSpPr>
            <p:spPr>
              <a:xfrm>
                <a:off x="419766" y="3741755"/>
                <a:ext cx="2121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Corrupted image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6FFED4-F548-4294-B5ED-7EC26B50C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6" y="3741755"/>
                <a:ext cx="2121928" cy="369332"/>
              </a:xfrm>
              <a:prstGeom prst="rect">
                <a:avLst/>
              </a:prstGeom>
              <a:blipFill>
                <a:blip r:embed="rId2"/>
                <a:stretch>
                  <a:fillRect l="-258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96369F1B-B5B2-4320-B60F-331CE5F04457}"/>
                  </a:ext>
                </a:extLst>
              </p:cNvPr>
              <p:cNvSpPr/>
              <p:nvPr/>
            </p:nvSpPr>
            <p:spPr>
              <a:xfrm>
                <a:off x="3691873" y="3741755"/>
                <a:ext cx="1657057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Noise mask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6369F1B-B5B2-4320-B60F-331CE5F04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73" y="3741755"/>
                <a:ext cx="1657057" cy="376193"/>
              </a:xfrm>
              <a:prstGeom prst="rect">
                <a:avLst/>
              </a:prstGeom>
              <a:blipFill>
                <a:blip r:embed="rId3"/>
                <a:stretch>
                  <a:fillRect l="-3321" t="-6452" r="-2140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9A4C8C23-F509-408B-8D96-CB8375188002}"/>
              </a:ext>
            </a:extLst>
          </p:cNvPr>
          <p:cNvCxnSpPr/>
          <p:nvPr/>
        </p:nvCxnSpPr>
        <p:spPr>
          <a:xfrm>
            <a:off x="2541694" y="2724150"/>
            <a:ext cx="980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AFE2D20A-BBEE-499F-85F7-751F448F8C7A}"/>
                  </a:ext>
                </a:extLst>
              </p:cNvPr>
              <p:cNvSpPr/>
              <p:nvPr/>
            </p:nvSpPr>
            <p:spPr>
              <a:xfrm>
                <a:off x="2541694" y="2371211"/>
                <a:ext cx="898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!=0</m:t>
                      </m:r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FE2D20A-BBEE-499F-85F7-751F448F8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694" y="2371211"/>
                <a:ext cx="8988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83EEF9F-A203-4A86-8D09-1CA8313BE920}"/>
              </a:ext>
            </a:extLst>
          </p:cNvPr>
          <p:cNvSpPr/>
          <p:nvPr/>
        </p:nvSpPr>
        <p:spPr>
          <a:xfrm>
            <a:off x="461426" y="2280621"/>
            <a:ext cx="1639000" cy="27802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E1ED482-09DE-48F1-A122-F356A7E78EE4}"/>
              </a:ext>
            </a:extLst>
          </p:cNvPr>
          <p:cNvSpPr/>
          <p:nvPr/>
        </p:nvSpPr>
        <p:spPr>
          <a:xfrm>
            <a:off x="3508669" y="2280621"/>
            <a:ext cx="1639000" cy="27802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F1852E5C-4CB6-4A5D-9E23-93E1B8C4E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94993"/>
              </p:ext>
            </p:extLst>
          </p:nvPr>
        </p:nvGraphicFramePr>
        <p:xfrm>
          <a:off x="482933" y="4374910"/>
          <a:ext cx="1639000" cy="28348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F88AEBC-205B-4211-BD58-C0061A37D739}"/>
              </a:ext>
            </a:extLst>
          </p:cNvPr>
          <p:cNvSpPr/>
          <p:nvPr/>
        </p:nvSpPr>
        <p:spPr>
          <a:xfrm>
            <a:off x="482933" y="4377640"/>
            <a:ext cx="1639000" cy="27802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FF45B799-A235-477F-9BDF-D8B323372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70254"/>
              </p:ext>
            </p:extLst>
          </p:nvPr>
        </p:nvGraphicFramePr>
        <p:xfrm>
          <a:off x="2425438" y="4374910"/>
          <a:ext cx="1639000" cy="28348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F55E0701-DA3B-4D62-A1A5-3D57069C40BB}"/>
              </a:ext>
            </a:extLst>
          </p:cNvPr>
          <p:cNvSpPr/>
          <p:nvPr/>
        </p:nvSpPr>
        <p:spPr>
          <a:xfrm>
            <a:off x="2412180" y="4377640"/>
            <a:ext cx="1639000" cy="27802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xmlns="" id="{AB3FDEB1-970F-4D0B-B4FB-9B19AB81F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86822"/>
              </p:ext>
            </p:extLst>
          </p:nvPr>
        </p:nvGraphicFramePr>
        <p:xfrm>
          <a:off x="482933" y="5158827"/>
          <a:ext cx="983400" cy="28348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134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FA2D2D79-776D-46E4-BCDB-268B3FC352AB}"/>
              </a:ext>
            </a:extLst>
          </p:cNvPr>
          <p:cNvSpPr/>
          <p:nvPr/>
        </p:nvSpPr>
        <p:spPr>
          <a:xfrm>
            <a:off x="482933" y="5161557"/>
            <a:ext cx="983400" cy="27802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xmlns="" id="{2419CBCB-D026-44A5-A21F-C302493BD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75764"/>
              </p:ext>
            </p:extLst>
          </p:nvPr>
        </p:nvGraphicFramePr>
        <p:xfrm>
          <a:off x="4341427" y="4374910"/>
          <a:ext cx="1639000" cy="28348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C9993BA1-FC90-459C-964A-C30A316CF3A5}"/>
                  </a:ext>
                </a:extLst>
              </p:cNvPr>
              <p:cNvSpPr/>
              <p:nvPr/>
            </p:nvSpPr>
            <p:spPr>
              <a:xfrm>
                <a:off x="4971324" y="4620917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9993BA1-FC90-459C-964A-C30A316CF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24" y="4620917"/>
                <a:ext cx="37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xmlns="" id="{CF30C148-9656-4C57-907B-8E7116599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47806"/>
              </p:ext>
            </p:extLst>
          </p:nvPr>
        </p:nvGraphicFramePr>
        <p:xfrm>
          <a:off x="2389152" y="5167216"/>
          <a:ext cx="983400" cy="28348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xmlns="" id="{70B6DA4E-E7AF-4773-975C-EB30A520CD34}"/>
                  </a:ext>
                </a:extLst>
              </p:cNvPr>
              <p:cNvSpPr/>
              <p:nvPr/>
            </p:nvSpPr>
            <p:spPr>
              <a:xfrm>
                <a:off x="2631232" y="5410443"/>
                <a:ext cx="49923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0B6DA4E-E7AF-4773-975C-EB30A520C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232" y="5410443"/>
                <a:ext cx="499239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xmlns="" id="{6DF97147-C8C2-4D3D-A9FB-1190FFD1A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21296"/>
              </p:ext>
            </p:extLst>
          </p:nvPr>
        </p:nvGraphicFramePr>
        <p:xfrm>
          <a:off x="3832624" y="5170647"/>
          <a:ext cx="655600" cy="28348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7F4C505E-87E3-4F46-A49C-DAEB5CF3DF23}"/>
                  </a:ext>
                </a:extLst>
              </p:cNvPr>
              <p:cNvSpPr/>
              <p:nvPr/>
            </p:nvSpPr>
            <p:spPr>
              <a:xfrm>
                <a:off x="3942486" y="5416654"/>
                <a:ext cx="503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F4C505E-87E3-4F46-A49C-DAEB5CF3D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86" y="5416654"/>
                <a:ext cx="5032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0917F0C3-671C-4773-8F4A-132F2473E908}"/>
                  </a:ext>
                </a:extLst>
              </p:cNvPr>
              <p:cNvSpPr/>
              <p:nvPr/>
            </p:nvSpPr>
            <p:spPr>
              <a:xfrm>
                <a:off x="743447" y="5436798"/>
                <a:ext cx="46237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17F0C3-671C-4773-8F4A-132F2473E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7" y="5436798"/>
                <a:ext cx="462370" cy="390748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B6E54EB5-878A-42D8-A81D-8B9051440310}"/>
                  </a:ext>
                </a:extLst>
              </p:cNvPr>
              <p:cNvSpPr/>
              <p:nvPr/>
            </p:nvSpPr>
            <p:spPr>
              <a:xfrm>
                <a:off x="5082946" y="4889564"/>
                <a:ext cx="3961413" cy="166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6E54EB5-878A-42D8-A81D-8B9051440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946" y="4889564"/>
                <a:ext cx="3961413" cy="1664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E3C52078-C0B1-43BA-9383-0FB2039C35FA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2880852" y="4655661"/>
            <a:ext cx="350828" cy="511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83B00366-6786-4EDA-837F-57DDB3FB5B94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2880852" y="4658391"/>
            <a:ext cx="2280075" cy="50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B4433ACD-A804-497F-87AF-4D2BB9E082F2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3244938" y="4658391"/>
            <a:ext cx="915486" cy="5122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1A9482B0-C9D8-466D-9236-DF48ED491FAD}"/>
              </a:ext>
            </a:extLst>
          </p:cNvPr>
          <p:cNvCxnSpPr>
            <a:cxnSpLocks/>
            <a:stCxn id="25" idx="0"/>
            <a:endCxn id="28" idx="0"/>
          </p:cNvCxnSpPr>
          <p:nvPr/>
        </p:nvCxnSpPr>
        <p:spPr>
          <a:xfrm flipH="1">
            <a:off x="4160424" y="4620917"/>
            <a:ext cx="1000503" cy="549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BA05A69C-44B0-46E0-A355-76C01A78EF4D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974633" y="4655661"/>
            <a:ext cx="327800" cy="50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D38AABA5-ADDC-42D8-A6E5-FE6EC550C48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974633" y="4655661"/>
            <a:ext cx="2257047" cy="50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60571DDB-D71C-4D37-A76E-D89221088861}"/>
              </a:ext>
            </a:extLst>
          </p:cNvPr>
          <p:cNvSpPr/>
          <p:nvPr/>
        </p:nvSpPr>
        <p:spPr>
          <a:xfrm>
            <a:off x="802528" y="4378980"/>
            <a:ext cx="663805" cy="278021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65CC20-7EE4-4DFB-ABED-EC024265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– by 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B8D23A-CAF1-4875-9649-DAFA8836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079591F7-6324-4445-BC7A-1C59379DEAFA}"/>
              </a:ext>
            </a:extLst>
          </p:cNvPr>
          <p:cNvGraphicFramePr>
            <a:graphicFrameLocks noGrp="1"/>
          </p:cNvGraphicFramePr>
          <p:nvPr/>
        </p:nvGraphicFramePr>
        <p:xfrm>
          <a:off x="3921534" y="1847295"/>
          <a:ext cx="1639000" cy="14174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7836C325-EADB-408F-9BD7-18841479FE51}"/>
              </a:ext>
            </a:extLst>
          </p:cNvPr>
          <p:cNvGraphicFramePr>
            <a:graphicFrameLocks noGrp="1"/>
          </p:cNvGraphicFramePr>
          <p:nvPr/>
        </p:nvGraphicFramePr>
        <p:xfrm>
          <a:off x="3721731" y="2063958"/>
          <a:ext cx="1639000" cy="14174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99AE586-EB87-410D-83A5-AC4BB72D50AF}"/>
              </a:ext>
            </a:extLst>
          </p:cNvPr>
          <p:cNvGraphicFramePr>
            <a:graphicFrameLocks noGrp="1"/>
          </p:cNvGraphicFramePr>
          <p:nvPr/>
        </p:nvGraphicFramePr>
        <p:xfrm>
          <a:off x="3521927" y="2280621"/>
          <a:ext cx="1639000" cy="14174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FEF53B99-CBCE-42B7-ADD1-C2C1B18D6BC2}"/>
              </a:ext>
            </a:extLst>
          </p:cNvPr>
          <p:cNvGraphicFramePr>
            <a:graphicFrameLocks noGrp="1"/>
          </p:cNvGraphicFramePr>
          <p:nvPr/>
        </p:nvGraphicFramePr>
        <p:xfrm>
          <a:off x="861033" y="1847295"/>
          <a:ext cx="1639000" cy="14174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EE30A795-402C-4E30-AD55-0AFB9A45A8D3}"/>
              </a:ext>
            </a:extLst>
          </p:cNvPr>
          <p:cNvGraphicFramePr>
            <a:graphicFrameLocks noGrp="1"/>
          </p:cNvGraphicFramePr>
          <p:nvPr/>
        </p:nvGraphicFramePr>
        <p:xfrm>
          <a:off x="661230" y="2063958"/>
          <a:ext cx="1639000" cy="14174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F1F5B2A7-5E27-4BA0-9EB4-599801BB257D}"/>
              </a:ext>
            </a:extLst>
          </p:cNvPr>
          <p:cNvGraphicFramePr>
            <a:graphicFrameLocks noGrp="1"/>
          </p:cNvGraphicFramePr>
          <p:nvPr/>
        </p:nvGraphicFramePr>
        <p:xfrm>
          <a:off x="461426" y="2280621"/>
          <a:ext cx="1639000" cy="14174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xmlns="" val="148254056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1861592224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17237347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2850170510"/>
                    </a:ext>
                  </a:extLst>
                </a:gridCol>
                <a:gridCol w="327800">
                  <a:extLst>
                    <a:ext uri="{9D8B030D-6E8A-4147-A177-3AD203B41FA5}">
                      <a16:colId xmlns:a16="http://schemas.microsoft.com/office/drawing/2014/main" xmlns="" val="3562733886"/>
                    </a:ext>
                  </a:extLst>
                </a:gridCol>
              </a:tblGrid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09152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92888529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041090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11091971"/>
                  </a:ext>
                </a:extLst>
              </a:tr>
              <a:tr h="28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68770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4F6FFED4-F548-4294-B5ED-7EC26B50C9DE}"/>
                  </a:ext>
                </a:extLst>
              </p:cNvPr>
              <p:cNvSpPr/>
              <p:nvPr/>
            </p:nvSpPr>
            <p:spPr>
              <a:xfrm>
                <a:off x="419766" y="3741755"/>
                <a:ext cx="2121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Corrupted image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6FFED4-F548-4294-B5ED-7EC26B50C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6" y="3741755"/>
                <a:ext cx="2121928" cy="369332"/>
              </a:xfrm>
              <a:prstGeom prst="rect">
                <a:avLst/>
              </a:prstGeom>
              <a:blipFill>
                <a:blip r:embed="rId2"/>
                <a:stretch>
                  <a:fillRect l="-258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96369F1B-B5B2-4320-B60F-331CE5F04457}"/>
                  </a:ext>
                </a:extLst>
              </p:cNvPr>
              <p:cNvSpPr/>
              <p:nvPr/>
            </p:nvSpPr>
            <p:spPr>
              <a:xfrm>
                <a:off x="3691873" y="3741755"/>
                <a:ext cx="1657057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Noise mask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6369F1B-B5B2-4320-B60F-331CE5F04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73" y="3741755"/>
                <a:ext cx="1657057" cy="376193"/>
              </a:xfrm>
              <a:prstGeom prst="rect">
                <a:avLst/>
              </a:prstGeom>
              <a:blipFill>
                <a:blip r:embed="rId3"/>
                <a:stretch>
                  <a:fillRect l="-3321" t="-6452" r="-2140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9A4C8C23-F509-408B-8D96-CB8375188002}"/>
              </a:ext>
            </a:extLst>
          </p:cNvPr>
          <p:cNvCxnSpPr/>
          <p:nvPr/>
        </p:nvCxnSpPr>
        <p:spPr>
          <a:xfrm>
            <a:off x="2541694" y="2724150"/>
            <a:ext cx="980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AFE2D20A-BBEE-499F-85F7-751F448F8C7A}"/>
                  </a:ext>
                </a:extLst>
              </p:cNvPr>
              <p:cNvSpPr/>
              <p:nvPr/>
            </p:nvSpPr>
            <p:spPr>
              <a:xfrm>
                <a:off x="2541694" y="2371211"/>
                <a:ext cx="898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!=0</m:t>
                      </m:r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FE2D20A-BBEE-499F-85F7-751F448F8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694" y="2371211"/>
                <a:ext cx="8988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83EEF9F-A203-4A86-8D09-1CA8313BE920}"/>
              </a:ext>
            </a:extLst>
          </p:cNvPr>
          <p:cNvSpPr/>
          <p:nvPr/>
        </p:nvSpPr>
        <p:spPr>
          <a:xfrm>
            <a:off x="461427" y="2278240"/>
            <a:ext cx="981612" cy="8484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D9C90850-A0D0-45E8-83B5-643DD2784AA9}"/>
              </a:ext>
            </a:extLst>
          </p:cNvPr>
          <p:cNvSpPr/>
          <p:nvPr/>
        </p:nvSpPr>
        <p:spPr>
          <a:xfrm>
            <a:off x="3521927" y="2275646"/>
            <a:ext cx="981612" cy="8484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D544A3D9-4962-4BCA-A9DF-E56BEDD3AD83}"/>
              </a:ext>
            </a:extLst>
          </p:cNvPr>
          <p:cNvSpPr/>
          <p:nvPr/>
        </p:nvSpPr>
        <p:spPr>
          <a:xfrm>
            <a:off x="782620" y="2285606"/>
            <a:ext cx="981612" cy="84847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2DE8E155-5B93-4140-BC9C-6A345B46CFEC}"/>
              </a:ext>
            </a:extLst>
          </p:cNvPr>
          <p:cNvSpPr/>
          <p:nvPr/>
        </p:nvSpPr>
        <p:spPr>
          <a:xfrm>
            <a:off x="3843120" y="2283012"/>
            <a:ext cx="981612" cy="84847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18A79982-1473-4705-89F9-DCFAD176232C}"/>
              </a:ext>
            </a:extLst>
          </p:cNvPr>
          <p:cNvSpPr/>
          <p:nvPr/>
        </p:nvSpPr>
        <p:spPr>
          <a:xfrm>
            <a:off x="1109967" y="2292158"/>
            <a:ext cx="981612" cy="84847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6F646F66-8D82-4497-94CA-52E0C794E5F2}"/>
              </a:ext>
            </a:extLst>
          </p:cNvPr>
          <p:cNvSpPr/>
          <p:nvPr/>
        </p:nvSpPr>
        <p:spPr>
          <a:xfrm>
            <a:off x="4170467" y="2289564"/>
            <a:ext cx="981612" cy="84847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754FE9-7CDC-4259-8ADE-EB7A1B4E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D04E59-ADDA-4C3B-89FF-70181100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14" y="1788804"/>
            <a:ext cx="2560703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Restored images:</a:t>
            </a:r>
          </a:p>
          <a:p>
            <a:r>
              <a:rPr lang="en-US" altLang="zh-CN" sz="2400" dirty="0"/>
              <a:t>Corresponding errors:</a:t>
            </a:r>
          </a:p>
          <a:p>
            <a:pPr lvl="1"/>
            <a:r>
              <a:rPr lang="en-US" altLang="zh-CN" sz="2000" dirty="0"/>
              <a:t>70.05</a:t>
            </a:r>
          </a:p>
          <a:p>
            <a:pPr lvl="1"/>
            <a:r>
              <a:rPr lang="en-US" altLang="zh-CN" sz="2000" dirty="0"/>
              <a:t>77.02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47993B5-3572-45D1-A887-BEB7DEA5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16" y="1452292"/>
            <a:ext cx="1659132" cy="25074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DD5CE19-794B-4742-9495-B0A3CF4D6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21" y="1414868"/>
            <a:ext cx="1908625" cy="25448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5B77BEC8-BB5C-4F53-9D38-A0E9BFC20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00" y="1639413"/>
            <a:ext cx="1864962" cy="23202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E06F6A9A-9A92-43DF-9AC3-D5D080BE3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21" y="4061434"/>
            <a:ext cx="1908625" cy="25448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4DDEB2EF-FF52-4744-8D7E-FE5788C38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00" y="4052776"/>
            <a:ext cx="1864962" cy="23202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A98407B2-1820-41B6-B404-6B8F4A247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54" y="4055899"/>
            <a:ext cx="1659132" cy="25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4659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631</Words>
  <Application>Microsoft Office PowerPoint</Application>
  <PresentationFormat>全屏显示(4:3)</PresentationFormat>
  <Paragraphs>605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宋体</vt:lpstr>
      <vt:lpstr>Arial</vt:lpstr>
      <vt:lpstr>Cambria Math</vt:lpstr>
      <vt:lpstr>默认设计模板</vt:lpstr>
      <vt:lpstr>Image Restoration</vt:lpstr>
      <vt:lpstr>Image Restoration</vt:lpstr>
      <vt:lpstr>Corrupted Image Generation</vt:lpstr>
      <vt:lpstr>Input Images</vt:lpstr>
      <vt:lpstr>Baseline Linear basis function models</vt:lpstr>
      <vt:lpstr>Baseline Linear basis function models</vt:lpstr>
      <vt:lpstr>Baseline – by line</vt:lpstr>
      <vt:lpstr>Baseline – by block</vt:lpstr>
      <vt:lpstr>Previous Examples</vt:lpstr>
    </vt:vector>
  </TitlesOfParts>
  <Company>ZJU_DCD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Restoration</dc:title>
  <dc:creator>David Wang</dc:creator>
  <cp:lastModifiedBy>zhr</cp:lastModifiedBy>
  <cp:revision>10</cp:revision>
  <dcterms:created xsi:type="dcterms:W3CDTF">2018-04-24T02:37:58Z</dcterms:created>
  <dcterms:modified xsi:type="dcterms:W3CDTF">2019-04-10T07:18:24Z</dcterms:modified>
</cp:coreProperties>
</file>