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0" r:id="rId1"/>
  </p:sldMasterIdLst>
  <p:notesMasterIdLst>
    <p:notesMasterId r:id="rId18"/>
  </p:notesMasterIdLst>
  <p:sldIdLst>
    <p:sldId id="256" r:id="rId2"/>
    <p:sldId id="257" r:id="rId3"/>
    <p:sldId id="258" r:id="rId4"/>
    <p:sldId id="274" r:id="rId5"/>
    <p:sldId id="259" r:id="rId6"/>
    <p:sldId id="260" r:id="rId7"/>
    <p:sldId id="275" r:id="rId8"/>
    <p:sldId id="261" r:id="rId9"/>
    <p:sldId id="267" r:id="rId10"/>
    <p:sldId id="278" r:id="rId11"/>
    <p:sldId id="279" r:id="rId12"/>
    <p:sldId id="277" r:id="rId13"/>
    <p:sldId id="268" r:id="rId14"/>
    <p:sldId id="262" r:id="rId15"/>
    <p:sldId id="270" r:id="rId16"/>
    <p:sldId id="276"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614"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dfa2828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dfa2828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dfa28285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dfa28285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dfa28285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dfa28285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dfa28285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dfa28285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dfa28285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dfa28285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dfa28285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dfa28285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37520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839685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85438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16997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9249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247715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063545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0874327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316301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0748327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1/19/2020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8220518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B61BEF0D-F0BB-DE4B-95CE-6DB70DBA9567}" type="datetimeFigureOut">
              <a:rPr lang="en-US" smtClean="0"/>
              <a:pPr/>
              <a:t>1/19/2020</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592493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226914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B61BEF0D-F0BB-DE4B-95CE-6DB70DBA9567}" type="datetimeFigureOut">
              <a:rPr lang="en-US" smtClean="0"/>
              <a:pPr/>
              <a:t>1/19/2020</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4117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109/ICCT.2017.8359959" TargetMode="External"/><Relationship Id="rId2" Type="http://schemas.openxmlformats.org/officeDocument/2006/relationships/hyperlink" Target="https://doi.org/10.1109/ICROIT.2014.6798312"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822960" y="569214"/>
            <a:ext cx="7543800" cy="1691977"/>
          </a:xfrm>
          <a:prstGeom prst="rect">
            <a:avLst/>
          </a:prstGeom>
        </p:spPr>
        <p:txBody>
          <a:bodyPr spcFirstLastPara="1" wrap="square" lIns="91425" tIns="91425" rIns="91425" bIns="91425" anchor="b" anchorCtr="0">
            <a:noAutofit/>
          </a:bodyPr>
          <a:lstStyle/>
          <a:p>
            <a:pPr lvl="0"/>
            <a:r>
              <a:rPr lang="en-US" sz="2800" dirty="0">
                <a:latin typeface="Times New Roman" panose="02020603050405020304" pitchFamily="18" charset="0"/>
                <a:cs typeface="Times New Roman" panose="02020603050405020304" pitchFamily="18" charset="0"/>
              </a:rPr>
              <a:t>Emphasis on the key factors derived from employee review text using NLP techniques</a:t>
            </a:r>
          </a:p>
        </p:txBody>
      </p:sp>
      <p:sp>
        <p:nvSpPr>
          <p:cNvPr id="55" name="Google Shape;55;p13"/>
          <p:cNvSpPr txBox="1">
            <a:spLocks noGrp="1"/>
          </p:cNvSpPr>
          <p:nvPr>
            <p:ph type="subTitle" idx="1"/>
          </p:nvPr>
        </p:nvSpPr>
        <p:spPr>
          <a:xfrm>
            <a:off x="874656" y="2717938"/>
            <a:ext cx="7543800" cy="8572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Times New Roman" panose="02020603050405020304" pitchFamily="18" charset="0"/>
                <a:cs typeface="Times New Roman" panose="02020603050405020304" pitchFamily="18" charset="0"/>
              </a:rPr>
              <a:t>Kedarnath Goud Kothinti</a:t>
            </a:r>
          </a:p>
          <a:p>
            <a:pPr marL="0" lvl="0" indent="0" algn="ctr" rtl="0">
              <a:spcBef>
                <a:spcPts val="0"/>
              </a:spcBef>
              <a:spcAft>
                <a:spcPts val="0"/>
              </a:spcAft>
              <a:buNone/>
            </a:pPr>
            <a:r>
              <a:rPr lang="en-GB" sz="1400" dirty="0">
                <a:latin typeface="Times New Roman" panose="02020603050405020304" pitchFamily="18" charset="0"/>
                <a:cs typeface="Times New Roman" panose="02020603050405020304" pitchFamily="18" charset="0"/>
              </a:rPr>
              <a:t>M.Sc. in Machine Learning – Thesis Presentation</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EC9F83-EB94-4077-8EED-53865A6C516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5333" y="719051"/>
            <a:ext cx="5607897" cy="3697162"/>
          </a:xfrm>
          <a:prstGeom prst="rect">
            <a:avLst/>
          </a:prstGeom>
          <a:noFill/>
          <a:ln>
            <a:noFill/>
          </a:ln>
        </p:spPr>
      </p:pic>
      <p:sp>
        <p:nvSpPr>
          <p:cNvPr id="3" name="TextBox 2">
            <a:extLst>
              <a:ext uri="{FF2B5EF4-FFF2-40B4-BE49-F238E27FC236}">
                <a16:creationId xmlns:a16="http://schemas.microsoft.com/office/drawing/2014/main" id="{BA1B8C90-BE22-4306-A129-DAF01A0FE50C}"/>
              </a:ext>
            </a:extLst>
          </p:cNvPr>
          <p:cNvSpPr txBox="1"/>
          <p:nvPr/>
        </p:nvSpPr>
        <p:spPr>
          <a:xfrm>
            <a:off x="1185333" y="257386"/>
            <a:ext cx="5607897"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Python visualization of one of the cluster from Experiment II which show work life balance was key feature identified</a:t>
            </a:r>
          </a:p>
        </p:txBody>
      </p:sp>
    </p:spTree>
    <p:extLst>
      <p:ext uri="{BB962C8B-B14F-4D97-AF65-F5344CB8AC3E}">
        <p14:creationId xmlns:p14="http://schemas.microsoft.com/office/powerpoint/2010/main" val="3031026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D31816-F3D7-4504-80A2-A59051A6035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67890" y="666432"/>
            <a:ext cx="4808220" cy="3810635"/>
          </a:xfrm>
          <a:prstGeom prst="rect">
            <a:avLst/>
          </a:prstGeom>
          <a:noFill/>
          <a:ln>
            <a:noFill/>
          </a:ln>
        </p:spPr>
      </p:pic>
      <p:sp>
        <p:nvSpPr>
          <p:cNvPr id="3" name="TextBox 2">
            <a:extLst>
              <a:ext uri="{FF2B5EF4-FFF2-40B4-BE49-F238E27FC236}">
                <a16:creationId xmlns:a16="http://schemas.microsoft.com/office/drawing/2014/main" id="{CAA9595D-2CE6-4009-A59F-B97F42257712}"/>
              </a:ext>
            </a:extLst>
          </p:cNvPr>
          <p:cNvSpPr txBox="1"/>
          <p:nvPr/>
        </p:nvSpPr>
        <p:spPr>
          <a:xfrm>
            <a:off x="2567093" y="372533"/>
            <a:ext cx="375397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Predominant topics with each cluster for Experiment II</a:t>
            </a:r>
          </a:p>
        </p:txBody>
      </p:sp>
    </p:spTree>
    <p:extLst>
      <p:ext uri="{BB962C8B-B14F-4D97-AF65-F5344CB8AC3E}">
        <p14:creationId xmlns:p14="http://schemas.microsoft.com/office/powerpoint/2010/main" val="2007072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6D2153B-CBD3-42A0-9F43-BA77BBFCC0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5138" y="452044"/>
            <a:ext cx="5044440" cy="1013460"/>
          </a:xfrm>
          <a:prstGeom prst="rect">
            <a:avLst/>
          </a:prstGeom>
          <a:noFill/>
          <a:ln>
            <a:noFill/>
          </a:ln>
        </p:spPr>
      </p:pic>
      <p:sp>
        <p:nvSpPr>
          <p:cNvPr id="8" name="Rectangle 7">
            <a:extLst>
              <a:ext uri="{FF2B5EF4-FFF2-40B4-BE49-F238E27FC236}">
                <a16:creationId xmlns:a16="http://schemas.microsoft.com/office/drawing/2014/main" id="{4203146D-FD99-4D62-B0D1-03CEE344E984}"/>
              </a:ext>
            </a:extLst>
          </p:cNvPr>
          <p:cNvSpPr/>
          <p:nvPr/>
        </p:nvSpPr>
        <p:spPr>
          <a:xfrm>
            <a:off x="81516" y="228192"/>
            <a:ext cx="4572000" cy="295530"/>
          </a:xfrm>
          <a:prstGeom prst="rect">
            <a:avLst/>
          </a:prstGeom>
        </p:spPr>
        <p:txBody>
          <a:bodyPr>
            <a:spAutoFit/>
          </a:bodyPr>
          <a:lstStyle/>
          <a:p>
            <a:pPr marL="685800" marR="0" algn="just">
              <a:lnSpc>
                <a:spcPct val="150000"/>
              </a:lnSpc>
              <a:spcBef>
                <a:spcPts val="0"/>
              </a:spcBef>
              <a:spcAft>
                <a:spcPts val="0"/>
              </a:spcAft>
            </a:pPr>
            <a:r>
              <a:rPr lang="en-GB" sz="1000" spc="-5" dirty="0">
                <a:solidFill>
                  <a:srgbClr val="000000"/>
                </a:solidFill>
                <a:latin typeface="Times New Roman" panose="02020603050405020304" pitchFamily="18" charset="0"/>
                <a:ea typeface="Times New Roman" panose="02020603050405020304" pitchFamily="18" charset="0"/>
              </a:rPr>
              <a:t>Truncated SVD – Selected Components when N=500</a:t>
            </a:r>
            <a:endParaRPr lang="en-US" sz="1000" dirty="0">
              <a:latin typeface="Times New Roman" panose="02020603050405020304" pitchFamily="18" charset="0"/>
              <a:ea typeface="Times New Roman" panose="02020603050405020304" pitchFamily="18" charset="0"/>
            </a:endParaRPr>
          </a:p>
        </p:txBody>
      </p:sp>
      <p:pic>
        <p:nvPicPr>
          <p:cNvPr id="15" name="Picture 14">
            <a:extLst>
              <a:ext uri="{FF2B5EF4-FFF2-40B4-BE49-F238E27FC236}">
                <a16:creationId xmlns:a16="http://schemas.microsoft.com/office/drawing/2014/main" id="{539A7BF0-2531-4BF2-A49A-966EA771DF3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5138" y="1745670"/>
            <a:ext cx="5044440" cy="975360"/>
          </a:xfrm>
          <a:prstGeom prst="rect">
            <a:avLst/>
          </a:prstGeom>
          <a:noFill/>
          <a:ln>
            <a:noFill/>
          </a:ln>
        </p:spPr>
      </p:pic>
      <p:sp>
        <p:nvSpPr>
          <p:cNvPr id="11" name="Rectangle 10">
            <a:extLst>
              <a:ext uri="{FF2B5EF4-FFF2-40B4-BE49-F238E27FC236}">
                <a16:creationId xmlns:a16="http://schemas.microsoft.com/office/drawing/2014/main" id="{DB2EF64B-E219-47E1-9B1A-AC975210A205}"/>
              </a:ext>
            </a:extLst>
          </p:cNvPr>
          <p:cNvSpPr/>
          <p:nvPr/>
        </p:nvSpPr>
        <p:spPr>
          <a:xfrm>
            <a:off x="81516" y="1465504"/>
            <a:ext cx="4572000" cy="295530"/>
          </a:xfrm>
          <a:prstGeom prst="rect">
            <a:avLst/>
          </a:prstGeom>
        </p:spPr>
        <p:txBody>
          <a:bodyPr>
            <a:spAutoFit/>
          </a:bodyPr>
          <a:lstStyle/>
          <a:p>
            <a:pPr marL="685800" marR="0" algn="just">
              <a:lnSpc>
                <a:spcPct val="150000"/>
              </a:lnSpc>
              <a:spcBef>
                <a:spcPts val="0"/>
              </a:spcBef>
              <a:spcAft>
                <a:spcPts val="0"/>
              </a:spcAft>
            </a:pPr>
            <a:r>
              <a:rPr lang="en-GB" sz="1000" spc="-5" dirty="0">
                <a:solidFill>
                  <a:srgbClr val="000000"/>
                </a:solidFill>
                <a:latin typeface="Times New Roman" panose="02020603050405020304" pitchFamily="18" charset="0"/>
                <a:ea typeface="Times New Roman" panose="02020603050405020304" pitchFamily="18" charset="0"/>
              </a:rPr>
              <a:t>Truncated SVD – Selected Components when N=1000</a:t>
            </a:r>
            <a:endParaRPr lang="en-US" sz="1000" dirty="0">
              <a:latin typeface="Times New Roman" panose="02020603050405020304" pitchFamily="18" charset="0"/>
              <a:ea typeface="Times New Roman" panose="02020603050405020304" pitchFamily="18" charset="0"/>
            </a:endParaRPr>
          </a:p>
        </p:txBody>
      </p:sp>
      <p:pic>
        <p:nvPicPr>
          <p:cNvPr id="19" name="Picture 18">
            <a:extLst>
              <a:ext uri="{FF2B5EF4-FFF2-40B4-BE49-F238E27FC236}">
                <a16:creationId xmlns:a16="http://schemas.microsoft.com/office/drawing/2014/main" id="{E1D49AA0-A7F5-4EEB-8131-281D76FBAF6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95138" y="3001196"/>
            <a:ext cx="5052060" cy="1005840"/>
          </a:xfrm>
          <a:prstGeom prst="rect">
            <a:avLst/>
          </a:prstGeom>
          <a:noFill/>
          <a:ln>
            <a:noFill/>
          </a:ln>
        </p:spPr>
      </p:pic>
      <p:sp>
        <p:nvSpPr>
          <p:cNvPr id="12" name="Rectangle 11">
            <a:extLst>
              <a:ext uri="{FF2B5EF4-FFF2-40B4-BE49-F238E27FC236}">
                <a16:creationId xmlns:a16="http://schemas.microsoft.com/office/drawing/2014/main" id="{B56C1326-2A0E-45BE-BFAE-ADCAA71F3B13}"/>
              </a:ext>
            </a:extLst>
          </p:cNvPr>
          <p:cNvSpPr/>
          <p:nvPr/>
        </p:nvSpPr>
        <p:spPr>
          <a:xfrm>
            <a:off x="81516" y="2721030"/>
            <a:ext cx="4572000" cy="295530"/>
          </a:xfrm>
          <a:prstGeom prst="rect">
            <a:avLst/>
          </a:prstGeom>
        </p:spPr>
        <p:txBody>
          <a:bodyPr>
            <a:spAutoFit/>
          </a:bodyPr>
          <a:lstStyle/>
          <a:p>
            <a:pPr marL="685800" marR="0" algn="just">
              <a:lnSpc>
                <a:spcPct val="150000"/>
              </a:lnSpc>
              <a:spcBef>
                <a:spcPts val="0"/>
              </a:spcBef>
              <a:spcAft>
                <a:spcPts val="0"/>
              </a:spcAft>
            </a:pPr>
            <a:r>
              <a:rPr lang="en-GB" sz="1000" spc="-5" dirty="0">
                <a:solidFill>
                  <a:srgbClr val="000000"/>
                </a:solidFill>
                <a:latin typeface="Times New Roman" panose="02020603050405020304" pitchFamily="18" charset="0"/>
                <a:ea typeface="Times New Roman" panose="02020603050405020304" pitchFamily="18" charset="0"/>
              </a:rPr>
              <a:t>Truncated SVD – Selected Components when N=2000</a:t>
            </a:r>
            <a:endParaRPr lang="en-US" sz="1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33226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3A8E4-3675-4E72-BFE2-2755D19DF6C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Contribution to Knowledge</a:t>
            </a:r>
          </a:p>
        </p:txBody>
      </p:sp>
      <p:sp>
        <p:nvSpPr>
          <p:cNvPr id="3" name="Text Placeholder 2">
            <a:extLst>
              <a:ext uri="{FF2B5EF4-FFF2-40B4-BE49-F238E27FC236}">
                <a16:creationId xmlns:a16="http://schemas.microsoft.com/office/drawing/2014/main" id="{E6EA1E4F-3C52-49AC-ACDB-27007CDCEC56}"/>
              </a:ext>
            </a:extLst>
          </p:cNvPr>
          <p:cNvSpPr>
            <a:spLocks noGrp="1"/>
          </p:cNvSpPr>
          <p:nvPr>
            <p:ph type="body" idx="1"/>
          </p:nvPr>
        </p:nvSpPr>
        <p:spPr>
          <a:xfrm>
            <a:off x="311700" y="1152474"/>
            <a:ext cx="8520600" cy="3927525"/>
          </a:xfrm>
        </p:spPr>
        <p:txBody>
          <a:bodyPr/>
          <a:lstStyle/>
          <a:p>
            <a:pPr marL="117475" lvl="0" indent="0">
              <a:buSzPts val="1750"/>
              <a:buNone/>
            </a:pPr>
            <a:endParaRPr lang="en-GB" dirty="0"/>
          </a:p>
          <a:p>
            <a:pPr marL="117475" lvl="0" indent="0">
              <a:buSzPts val="1750"/>
              <a:buNone/>
            </a:pPr>
            <a:r>
              <a:rPr lang="en-GB" dirty="0"/>
              <a:t>By combining below NLP techniques we can achieve better coherence score and summarize text into</a:t>
            </a:r>
          </a:p>
          <a:p>
            <a:pPr marL="117475" lvl="0" indent="0">
              <a:buSzPts val="1750"/>
              <a:buNone/>
            </a:pPr>
            <a:r>
              <a:rPr lang="en-GB" dirty="0"/>
              <a:t> specific groups. </a:t>
            </a:r>
          </a:p>
          <a:p>
            <a:pPr marL="117475" lvl="0" indent="0">
              <a:buSzPts val="1750"/>
              <a:buNone/>
            </a:pPr>
            <a:endParaRPr lang="en-GB" dirty="0"/>
          </a:p>
          <a:p>
            <a:pPr marL="403225" indent="-285750">
              <a:buSzPts val="1750"/>
            </a:pPr>
            <a:r>
              <a:rPr lang="en-GB" dirty="0"/>
              <a:t>Determine Optimal(k) number of clusters using silhouette method on the word2vec embeddings</a:t>
            </a:r>
          </a:p>
          <a:p>
            <a:pPr marL="403225" indent="-285750">
              <a:buSzPts val="1750"/>
            </a:pPr>
            <a:r>
              <a:rPr lang="en-GB" dirty="0"/>
              <a:t>Extract Text clusters using best component number for Truncated SVD on TF-IDF vectorized words of document</a:t>
            </a:r>
          </a:p>
          <a:p>
            <a:pPr marL="403225" indent="-285750">
              <a:buSzPts val="1750"/>
            </a:pPr>
            <a:r>
              <a:rPr lang="en-GB" dirty="0"/>
              <a:t>Labelling Cluster Content using LDA hyperparameter tuning</a:t>
            </a:r>
          </a:p>
          <a:p>
            <a:pPr lvl="0" indent="-339725">
              <a:buSzPts val="1750"/>
              <a:buChar char="-"/>
            </a:pPr>
            <a:endParaRPr lang="en-US" dirty="0"/>
          </a:p>
          <a:p>
            <a:pPr lvl="0" indent="-339725">
              <a:buSzPts val="1750"/>
              <a:buChar char="-"/>
            </a:pPr>
            <a:endParaRPr lang="en-US" dirty="0"/>
          </a:p>
          <a:p>
            <a:pPr marL="114300" indent="0">
              <a:buNone/>
            </a:pPr>
            <a:endParaRPr lang="en-US" dirty="0"/>
          </a:p>
        </p:txBody>
      </p:sp>
    </p:spTree>
    <p:extLst>
      <p:ext uri="{BB962C8B-B14F-4D97-AF65-F5344CB8AC3E}">
        <p14:creationId xmlns:p14="http://schemas.microsoft.com/office/powerpoint/2010/main" val="3054126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Conclusion and Future work</a:t>
            </a:r>
            <a:endParaRPr dirty="0">
              <a:latin typeface="Times New Roman" panose="02020603050405020304" pitchFamily="18" charset="0"/>
              <a:cs typeface="Times New Roman" panose="02020603050405020304" pitchFamily="18" charset="0"/>
            </a:endParaRPr>
          </a:p>
        </p:txBody>
      </p:sp>
      <p:sp>
        <p:nvSpPr>
          <p:cNvPr id="91" name="Google Shape;91;p19"/>
          <p:cNvSpPr txBox="1">
            <a:spLocks noGrp="1"/>
          </p:cNvSpPr>
          <p:nvPr>
            <p:ph type="body" idx="1"/>
          </p:nvPr>
        </p:nvSpPr>
        <p:spPr>
          <a:xfrm>
            <a:off x="311700" y="1017725"/>
            <a:ext cx="8520600" cy="3680750"/>
          </a:xfrm>
          <a:prstGeom prst="rect">
            <a:avLst/>
          </a:prstGeom>
        </p:spPr>
        <p:txBody>
          <a:bodyPr spcFirstLastPara="1" wrap="square" lIns="91425" tIns="91425" rIns="91425" bIns="91425" anchor="t" anchorCtr="0">
            <a:noAutofit/>
          </a:bodyPr>
          <a:lstStyle/>
          <a:p>
            <a:pPr marL="114300" indent="0">
              <a:lnSpc>
                <a:spcPct val="107916"/>
              </a:lnSpc>
              <a:buNone/>
            </a:pPr>
            <a:endParaRPr lang="en-US" dirty="0">
              <a:latin typeface="Times New Roman" panose="02020603050405020304" pitchFamily="18" charset="0"/>
              <a:cs typeface="Times New Roman" panose="02020603050405020304" pitchFamily="18" charset="0"/>
            </a:endParaRPr>
          </a:p>
          <a:p>
            <a:pPr marL="114300" indent="0">
              <a:lnSpc>
                <a:spcPct val="107916"/>
              </a:lnSpc>
              <a:buNone/>
            </a:pPr>
            <a:r>
              <a:rPr lang="en-US" dirty="0">
                <a:latin typeface="Times New Roman" panose="02020603050405020304" pitchFamily="18" charset="0"/>
                <a:cs typeface="Times New Roman" panose="02020603050405020304" pitchFamily="18" charset="0"/>
              </a:rPr>
              <a:t>Conclusion – </a:t>
            </a:r>
          </a:p>
          <a:p>
            <a:pPr marL="114300" indent="0">
              <a:lnSpc>
                <a:spcPct val="107916"/>
              </a:lnSpc>
              <a:buNone/>
            </a:pPr>
            <a:r>
              <a:rPr lang="en-US" dirty="0">
                <a:latin typeface="Times New Roman" panose="02020603050405020304" pitchFamily="18" charset="0"/>
                <a:cs typeface="Times New Roman" panose="02020603050405020304" pitchFamily="18" charset="0"/>
              </a:rPr>
              <a:t>From this research its was observed that the quality of document cluster details on :</a:t>
            </a:r>
          </a:p>
          <a:p>
            <a:pPr>
              <a:lnSpc>
                <a:spcPct val="107916"/>
              </a:lnSpc>
            </a:pPr>
            <a:r>
              <a:rPr lang="en-US" dirty="0">
                <a:latin typeface="Times New Roman" panose="02020603050405020304" pitchFamily="18" charset="0"/>
                <a:cs typeface="Times New Roman" panose="02020603050405020304" pitchFamily="18" charset="0"/>
              </a:rPr>
              <a:t>Method for extracting and representing the contextual-usage meaning of words by statistical computations to be able to make better inferences by machine learning algorithms.</a:t>
            </a:r>
          </a:p>
          <a:p>
            <a:pPr>
              <a:lnSpc>
                <a:spcPct val="107916"/>
              </a:lnSpc>
            </a:pPr>
            <a:r>
              <a:rPr lang="en-US" dirty="0">
                <a:latin typeface="Times New Roman" panose="02020603050405020304" pitchFamily="18" charset="0"/>
                <a:cs typeface="Times New Roman" panose="02020603050405020304" pitchFamily="18" charset="0"/>
              </a:rPr>
              <a:t>How best selection of components of </a:t>
            </a:r>
            <a:r>
              <a:rPr lang="en-US" dirty="0" err="1">
                <a:latin typeface="Times New Roman" panose="02020603050405020304" pitchFamily="18" charset="0"/>
                <a:cs typeface="Times New Roman" panose="02020603050405020304" pitchFamily="18" charset="0"/>
              </a:rPr>
              <a:t>Trancated</a:t>
            </a:r>
            <a:r>
              <a:rPr lang="en-US" dirty="0">
                <a:latin typeface="Times New Roman" panose="02020603050405020304" pitchFamily="18" charset="0"/>
                <a:cs typeface="Times New Roman" panose="02020603050405020304" pitchFamily="18" charset="0"/>
              </a:rPr>
              <a:t> SVD will reduce computation of these algorithms in combination with LDA hyperparameter tuning.</a:t>
            </a:r>
          </a:p>
          <a:p>
            <a:pPr marL="114300" indent="0">
              <a:lnSpc>
                <a:spcPct val="107916"/>
              </a:lnSpc>
              <a:buNone/>
            </a:pPr>
            <a:r>
              <a:rPr lang="en-US" dirty="0">
                <a:latin typeface="Times New Roman" panose="02020603050405020304" pitchFamily="18" charset="0"/>
                <a:cs typeface="Times New Roman" panose="02020603050405020304" pitchFamily="18" charset="0"/>
              </a:rPr>
              <a:t>Future work – </a:t>
            </a:r>
          </a:p>
          <a:p>
            <a:pPr marL="114300" indent="0">
              <a:lnSpc>
                <a:spcPct val="107916"/>
              </a:lnSpc>
              <a:buNone/>
            </a:pPr>
            <a:r>
              <a:rPr lang="en-US" dirty="0">
                <a:latin typeface="Times New Roman" panose="02020603050405020304" pitchFamily="18" charset="0"/>
                <a:cs typeface="Times New Roman" panose="02020603050405020304" pitchFamily="18" charset="0"/>
              </a:rPr>
              <a:t>To make use of context dependent vectorization techniques like Elmo, BERT, ALBERT to create better word representation before we apply any clustering technique and topic modelling.  This will improve the topic coherence as these models </a:t>
            </a:r>
            <a:r>
              <a:rPr lang="en-GB" dirty="0">
                <a:latin typeface="Times New Roman" panose="02020603050405020304" pitchFamily="18" charset="0"/>
                <a:cs typeface="Times New Roman" panose="02020603050405020304" pitchFamily="18" charset="0"/>
              </a:rPr>
              <a:t>consider word order in their training</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76FE-3B27-4DEA-A960-EA15D04E6840}"/>
              </a:ext>
            </a:extLst>
          </p:cNvPr>
          <p:cNvSpPr>
            <a:spLocks noGrp="1"/>
          </p:cNvSpPr>
          <p:nvPr>
            <p:ph type="title"/>
          </p:nvPr>
        </p:nvSpPr>
        <p:spPr/>
        <p:txBody>
          <a:bodyPr/>
          <a:lstStyle/>
          <a:p>
            <a:r>
              <a:rPr lang="en"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7F63B39-42B4-4041-A978-92FEA1EBFBBE}"/>
              </a:ext>
            </a:extLst>
          </p:cNvPr>
          <p:cNvSpPr>
            <a:spLocks noGrp="1"/>
          </p:cNvSpPr>
          <p:nvPr>
            <p:ph type="body" idx="1"/>
          </p:nvPr>
        </p:nvSpPr>
        <p:spPr/>
        <p:txBody>
          <a:bodyPr/>
          <a:lstStyle/>
          <a:p>
            <a:pPr marL="114300" indent="0">
              <a:buNone/>
            </a:pPr>
            <a:endParaRPr lang="en-US" sz="1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Chadha, A., &amp; Kumar, S. (2014). An improved K-Means clustering algorithm: A step forward for removal of dependency on K. </a:t>
            </a:r>
            <a:r>
              <a:rPr lang="en-US" sz="1200" i="1" dirty="0">
                <a:latin typeface="Times New Roman" panose="02020603050405020304" pitchFamily="18" charset="0"/>
                <a:cs typeface="Times New Roman" panose="02020603050405020304" pitchFamily="18" charset="0"/>
              </a:rPr>
              <a:t>ICROIT 2014 - Proceedings of the 2014 International Conference on Reliability, Optimization and Information Technology</a:t>
            </a:r>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https://doi.org/10.1109/ICROIT.2014.6798312</a:t>
            </a:r>
            <a:endParaRPr lang="en-US" sz="1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Xu, X., &amp; Ye, F. (2018). Sentences similarity analysis based on word embedding and syntax analysis. International Conference on Communication Technology Proceedings, ICCT. </a:t>
            </a:r>
            <a:r>
              <a:rPr lang="en-US" sz="12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https://doi.org/10.1109/ICCT.2017.8359959</a:t>
            </a:r>
            <a:endParaRPr lang="en-US" sz="1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Usop, E. S., Isnanto, R. R., &amp; Kusumaningrum, R. (2018). Part of speech features for sentiment classification based on Latent Dirichlet Allocation. Proceedings - 2017 4th International Conference on Information Technology, Computer, and Electrical Engineering, ICITACEE 2017. https://doi.org/10.1109/ICITACEE.2017.8257670</a:t>
            </a:r>
            <a:r>
              <a:rPr lang="en-US" dirty="0"/>
              <a:t> </a:t>
            </a:r>
          </a:p>
          <a:p>
            <a:pPr>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Twinandilla, S., Adhy, S., Surarso, B., &amp; Kusumaningrum, R. (2018). Multi-Document Summarization Using K-Means and Latent Dirichlet Allocation (LDA) - Significance Sentences. Procedia Computer Science. https://doi.org/10.1016/j.procs.2018.08.220</a:t>
            </a:r>
          </a:p>
          <a:p>
            <a:pPr>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200" dirty="0"/>
          </a:p>
          <a:p>
            <a:pPr marL="114300" indent="0">
              <a:buNone/>
            </a:pPr>
            <a:endParaRPr lang="en-US" sz="1200" dirty="0"/>
          </a:p>
          <a:p>
            <a:pPr marL="114300" indent="0">
              <a:buNone/>
            </a:pPr>
            <a:endParaRPr lang="en-US" sz="1200" dirty="0"/>
          </a:p>
          <a:p>
            <a:pPr marL="114300" indent="0">
              <a:buNone/>
            </a:pPr>
            <a:endParaRPr lang="en-US" sz="1200" dirty="0"/>
          </a:p>
          <a:p>
            <a:pPr marL="114300" indent="0">
              <a:buNone/>
            </a:pPr>
            <a:endParaRPr lang="en-US" dirty="0"/>
          </a:p>
        </p:txBody>
      </p:sp>
    </p:spTree>
    <p:extLst>
      <p:ext uri="{BB962C8B-B14F-4D97-AF65-F5344CB8AC3E}">
        <p14:creationId xmlns:p14="http://schemas.microsoft.com/office/powerpoint/2010/main" val="1813140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6EF88-41FB-432A-A8D9-2632910527F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6729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	</a:t>
            </a:r>
          </a:p>
          <a:p>
            <a:pPr marL="114300" lvl="0" indent="0" algn="l" rtl="0">
              <a:spcBef>
                <a:spcPts val="0"/>
              </a:spcBef>
              <a:spcAft>
                <a:spcPts val="0"/>
              </a:spcAft>
              <a:buSzPts val="1800"/>
              <a:buNone/>
            </a:pPr>
            <a:r>
              <a:rPr lang="en-US" dirty="0">
                <a:latin typeface="Times New Roman" panose="02020603050405020304" pitchFamily="18" charset="0"/>
                <a:cs typeface="Times New Roman" panose="02020603050405020304" pitchFamily="18" charset="0"/>
              </a:rPr>
              <a:t>S</a:t>
            </a:r>
            <a:r>
              <a:rPr lang="en" dirty="0">
                <a:latin typeface="Times New Roman" panose="02020603050405020304" pitchFamily="18" charset="0"/>
                <a:cs typeface="Times New Roman" panose="02020603050405020304" pitchFamily="18" charset="0"/>
              </a:rPr>
              <a:t>iginfican</a:t>
            </a:r>
            <a:r>
              <a:rPr lang="en-US" dirty="0">
                <a:latin typeface="Times New Roman" panose="02020603050405020304" pitchFamily="18" charset="0"/>
                <a:cs typeface="Times New Roman" panose="02020603050405020304" pitchFamily="18" charset="0"/>
              </a:rPr>
              <a:t>t</a:t>
            </a:r>
            <a:r>
              <a:rPr lang="e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growth</a:t>
            </a:r>
            <a:r>
              <a:rPr lang="en" dirty="0">
                <a:latin typeface="Times New Roman" panose="02020603050405020304" pitchFamily="18" charset="0"/>
                <a:cs typeface="Times New Roman" panose="02020603050405020304" pitchFamily="18" charset="0"/>
              </a:rPr>
              <a:t> of the text analy</a:t>
            </a:r>
            <a:r>
              <a:rPr lang="en-US" dirty="0">
                <a:latin typeface="Times New Roman" panose="02020603050405020304" pitchFamily="18" charset="0"/>
                <a:cs typeface="Times New Roman" panose="02020603050405020304" pitchFamily="18" charset="0"/>
              </a:rPr>
              <a:t>tic field has provided new horizons to make out meaningful insights of the text data across different domains in industry . 	</a:t>
            </a:r>
          </a:p>
          <a:p>
            <a:pPr marL="114300" lvl="0" indent="0" algn="l" rtl="0">
              <a:spcBef>
                <a:spcPts val="0"/>
              </a:spcBef>
              <a:spcAft>
                <a:spcPts val="0"/>
              </a:spcAft>
              <a:buSzPts val="1800"/>
              <a:buNone/>
            </a:pPr>
            <a:r>
              <a:rPr lang="en-US" dirty="0">
                <a:latin typeface="Times New Roman" panose="02020603050405020304" pitchFamily="18" charset="0"/>
                <a:cs typeface="Times New Roman" panose="02020603050405020304" pitchFamily="18" charset="0"/>
              </a:rPr>
              <a:t>This employee review text will benefit online channels of modern employment for both employee and Organizations.</a:t>
            </a:r>
          </a:p>
          <a:p>
            <a:pPr marL="114300" indent="0">
              <a:buNone/>
            </a:pPr>
            <a:r>
              <a:rPr lang="en" dirty="0"/>
              <a:t>	</a:t>
            </a:r>
            <a:r>
              <a:rPr lang="en-US" dirty="0">
                <a:latin typeface="Times New Roman" panose="02020603050405020304" pitchFamily="18" charset="0"/>
                <a:cs typeface="Times New Roman" panose="02020603050405020304" pitchFamily="18" charset="0"/>
              </a:rPr>
              <a:t> </a:t>
            </a:r>
          </a:p>
          <a:p>
            <a:pPr marL="114300" indent="0">
              <a:buNone/>
            </a:pPr>
            <a:r>
              <a:rPr lang="en-US" b="1" dirty="0">
                <a:latin typeface="Times New Roman" panose="02020603050405020304" pitchFamily="18" charset="0"/>
                <a:cs typeface="Times New Roman" panose="02020603050405020304" pitchFamily="18" charset="0"/>
              </a:rPr>
              <a:t>Emphasis on the key factors derived from employee review text using NLP techniques </a:t>
            </a:r>
            <a:r>
              <a:rPr lang="en-US" dirty="0">
                <a:latin typeface="Times New Roman" panose="02020603050405020304" pitchFamily="18" charset="0"/>
                <a:cs typeface="Times New Roman" panose="02020603050405020304" pitchFamily="18" charset="0"/>
              </a:rPr>
              <a:t>will have specific clusters for lucid review look up of organization/Job seekers.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Background</a:t>
            </a:r>
            <a:endParaRPr dirty="0">
              <a:latin typeface="Times New Roman" panose="02020603050405020304" pitchFamily="18" charset="0"/>
              <a:cs typeface="Times New Roman" panose="02020603050405020304" pitchFamily="18" charset="0"/>
            </a:endParaRPr>
          </a:p>
        </p:txBody>
      </p:sp>
      <p:sp>
        <p:nvSpPr>
          <p:cNvPr id="67" name="Google Shape;67;p15"/>
          <p:cNvSpPr txBox="1">
            <a:spLocks noGrp="1"/>
          </p:cNvSpPr>
          <p:nvPr>
            <p:ph type="body" idx="1"/>
          </p:nvPr>
        </p:nvSpPr>
        <p:spPr>
          <a:xfrm>
            <a:off x="311700" y="1152475"/>
            <a:ext cx="8520600" cy="3595632"/>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of the current rating system are numeric in nature.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part of this research would like to purpose novel machine learning technique approach to constellate prime elements of modern employment market.</a:t>
            </a:r>
            <a:endParaRPr dirty="0">
              <a:latin typeface="Times New Roman" panose="02020603050405020304" pitchFamily="18" charset="0"/>
              <a:cs typeface="Times New Roman" panose="02020603050405020304" pitchFamily="18" charset="0"/>
            </a:endParaRP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Text clustering was done mostly on news, movie and social media content ,there is need to explore more into employee review comments.</a:t>
            </a:r>
          </a:p>
          <a:p>
            <a:pPr marL="11430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C504C-B2B4-4D75-AE04-E68C9B18E626}"/>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C92E8A9F-5D19-4BC8-B9C4-8595ABBF4B5A}"/>
              </a:ext>
            </a:extLst>
          </p:cNvPr>
          <p:cNvSpPr>
            <a:spLocks noGrp="1"/>
          </p:cNvSpPr>
          <p:nvPr>
            <p:ph type="body" idx="1"/>
          </p:nvPr>
        </p:nvSpPr>
        <p:spPr/>
        <p:txBody>
          <a:bodyPr/>
          <a:lstStyle/>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To investigate the meaningful trends in employee reviews.</a:t>
            </a: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We will make use existing NLP techniques to propose most feasible yet less computation way to help organization/user to provide with good word clustering mechanism to be able to find trends of employee review comments how the markets trends are changing in modern digital world.</a:t>
            </a:r>
          </a:p>
        </p:txBody>
      </p:sp>
    </p:spTree>
    <p:extLst>
      <p:ext uri="{BB962C8B-B14F-4D97-AF65-F5344CB8AC3E}">
        <p14:creationId xmlns:p14="http://schemas.microsoft.com/office/powerpoint/2010/main" val="3990393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Aim and Objectives</a:t>
            </a:r>
            <a:endParaRPr dirty="0">
              <a:latin typeface="Times New Roman" panose="02020603050405020304" pitchFamily="18" charset="0"/>
              <a:cs typeface="Times New Roman" panose="02020603050405020304" pitchFamily="18" charset="0"/>
            </a:endParaRPr>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US" dirty="0">
              <a:latin typeface="Times New Roman" panose="02020603050405020304" pitchFamily="18" charset="0"/>
              <a:cs typeface="Times New Roman" panose="02020603050405020304" pitchFamily="18" charset="0"/>
            </a:endParaRPr>
          </a:p>
          <a:p>
            <a:pPr marL="114300" indent="0" hangingPunct="0">
              <a:buNone/>
            </a:pPr>
            <a:r>
              <a:rPr lang="en-GB" dirty="0">
                <a:latin typeface="Times New Roman" panose="02020603050405020304" pitchFamily="18" charset="0"/>
                <a:cs typeface="Times New Roman" panose="02020603050405020304" pitchFamily="18" charset="0"/>
              </a:rPr>
              <a:t>Aim - </a:t>
            </a:r>
            <a:r>
              <a:rPr lang="en-GB" b="1" i="1" dirty="0">
                <a:latin typeface="Times New Roman" panose="02020603050405020304" pitchFamily="18" charset="0"/>
                <a:cs typeface="Times New Roman" panose="02020603050405020304" pitchFamily="18" charset="0"/>
              </a:rPr>
              <a:t>Emphasis on the key factors derived from employee review text using NLP techniques</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will have specific clusters of similar topics being labelled.</a:t>
            </a:r>
            <a:endParaRPr lang="en-US" dirty="0">
              <a:latin typeface="Times New Roman" panose="02020603050405020304" pitchFamily="18" charset="0"/>
              <a:cs typeface="Times New Roman" panose="02020603050405020304" pitchFamily="18" charset="0"/>
            </a:endParaRPr>
          </a:p>
          <a:p>
            <a:pPr marL="114300" indent="0" hangingPunct="0">
              <a:buNone/>
            </a:pPr>
            <a:r>
              <a:rPr lang="en-GB" dirty="0">
                <a:latin typeface="Times New Roman" panose="02020603050405020304" pitchFamily="18" charset="0"/>
                <a:cs typeface="Times New Roman" panose="02020603050405020304" pitchFamily="18" charset="0"/>
              </a:rPr>
              <a:t>Objectives – </a:t>
            </a:r>
            <a:endParaRPr lang="en-US" dirty="0">
              <a:latin typeface="Times New Roman" panose="02020603050405020304" pitchFamily="18" charset="0"/>
              <a:cs typeface="Times New Roman" panose="02020603050405020304" pitchFamily="18" charset="0"/>
            </a:endParaRPr>
          </a:p>
          <a:p>
            <a:pPr lvl="2" fontAlgn="auto" hangingPunct="1"/>
            <a:r>
              <a:rPr lang="en-GB" sz="1800" dirty="0">
                <a:latin typeface="Times New Roman" panose="02020603050405020304" pitchFamily="18" charset="0"/>
                <a:cs typeface="Times New Roman" panose="02020603050405020304" pitchFamily="18" charset="0"/>
              </a:rPr>
              <a:t>What are the key features that can be extracted from the employee review comments like management, work life balance, and pay structure?</a:t>
            </a:r>
            <a:endParaRPr lang="en-US" sz="1800" dirty="0">
              <a:latin typeface="Times New Roman" panose="02020603050405020304" pitchFamily="18" charset="0"/>
              <a:cs typeface="Times New Roman" panose="02020603050405020304" pitchFamily="18" charset="0"/>
            </a:endParaRPr>
          </a:p>
          <a:p>
            <a:pPr lvl="2" fontAlgn="auto" hangingPunct="1"/>
            <a:r>
              <a:rPr lang="en-GB" sz="1800" dirty="0">
                <a:latin typeface="Times New Roman" panose="02020603050405020304" pitchFamily="18" charset="0"/>
                <a:cs typeface="Times New Roman" panose="02020603050405020304" pitchFamily="18" charset="0"/>
              </a:rPr>
              <a:t>This insight of review text will help employer to make right investment in employee to make better workplace.</a:t>
            </a:r>
            <a:endParaRPr lang="en-US" sz="1800" dirty="0">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Literature Review and findings </a:t>
            </a:r>
            <a:endParaRPr dirty="0">
              <a:latin typeface="Times New Roman" panose="02020603050405020304" pitchFamily="18" charset="0"/>
              <a:cs typeface="Times New Roman" panose="02020603050405020304" pitchFamily="18" charset="0"/>
            </a:endParaRPr>
          </a:p>
        </p:txBody>
      </p:sp>
      <p:sp>
        <p:nvSpPr>
          <p:cNvPr id="79" name="Google Shape;79;p17"/>
          <p:cNvSpPr txBox="1">
            <a:spLocks noGrp="1"/>
          </p:cNvSpPr>
          <p:nvPr>
            <p:ph type="body" idx="1"/>
          </p:nvPr>
        </p:nvSpPr>
        <p:spPr>
          <a:prstGeom prst="rect">
            <a:avLst/>
          </a:prstGeom>
        </p:spPr>
        <p:txBody>
          <a:bodyPr spcFirstLastPara="1" wrap="square" lIns="91425" tIns="91425" rIns="91425" bIns="91425" anchor="t" anchorCtr="0">
            <a:noAutofit/>
          </a:bodyPr>
          <a:lstStyle/>
          <a:p>
            <a:pPr marL="114300" indent="0">
              <a:buNone/>
            </a:pP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By study classical book by [Charu C,2013] “Data Clustering: Algorithms and Applications” which has provided depth knowledge on handling text data and how K-means can be chosen to process vector representation of word in documents.</a:t>
            </a:r>
          </a:p>
          <a:p>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Xu, X [Xu, X,2018], along with others proposed Sentences similarity analysis based on word embedding and syntax analysis ,here they have used cosine distance to express the word similarity to calculate resemblance degree between words with this would to make use of TF-IDF with truncated SVD. Usop, E[Usop, E, 2017] , amongst others has proposed a way to improvise the coherence value between two sentences in corpus by using feature selection process of Parts of Speech(POS) and then applying LDA .</a:t>
            </a:r>
          </a:p>
          <a:p>
            <a:pPr marL="114300" indent="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4AE2-A34A-4940-A4A1-13CA7DF05F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 and findings</a:t>
            </a:r>
            <a:r>
              <a:rPr lang="en"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Contd</a:t>
            </a:r>
            <a:endParaRPr lang="en-US" dirty="0"/>
          </a:p>
        </p:txBody>
      </p:sp>
      <p:sp>
        <p:nvSpPr>
          <p:cNvPr id="3" name="Text Placeholder 2">
            <a:extLst>
              <a:ext uri="{FF2B5EF4-FFF2-40B4-BE49-F238E27FC236}">
                <a16:creationId xmlns:a16="http://schemas.microsoft.com/office/drawing/2014/main" id="{0E7DCC65-5489-4942-8B6E-34BF879AEA32}"/>
              </a:ext>
            </a:extLst>
          </p:cNvPr>
          <p:cNvSpPr>
            <a:spLocks noGrp="1"/>
          </p:cNvSpPr>
          <p:nvPr>
            <p:ph type="body" idx="1"/>
          </p:nvPr>
        </p:nvSpPr>
        <p:spPr/>
        <p:txBody>
          <a:bodyPr/>
          <a:lstStyle/>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Twinandilla [Twinandilla, S,2018] along with others have proposed a combination K-means text clustering and topic modelling using LDA, which was able to provide good document summarizations with better results. This was impressive contribution but still suffers if optimal cluster(K) value is not determined which we have mitigated in step 1,best component selection of truncated SVD in step2 and LDA hyperparameter tuning in step3 of this thesis contribution.</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05824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Proposed Methodology</a:t>
            </a:r>
            <a:endParaRPr dirty="0">
              <a:latin typeface="Times New Roman" panose="02020603050405020304" pitchFamily="18" charset="0"/>
              <a:cs typeface="Times New Roman" panose="02020603050405020304" pitchFamily="18" charset="0"/>
            </a:endParaRPr>
          </a:p>
        </p:txBody>
      </p:sp>
      <p:sp>
        <p:nvSpPr>
          <p:cNvPr id="85" name="Google Shape;85;p18"/>
          <p:cNvSpPr txBox="1">
            <a:spLocks noGrp="1"/>
          </p:cNvSpPr>
          <p:nvPr>
            <p:ph type="body" idx="1"/>
          </p:nvPr>
        </p:nvSpPr>
        <p:spPr>
          <a:prstGeom prst="rect">
            <a:avLst/>
          </a:prstGeom>
        </p:spPr>
        <p:txBody>
          <a:bodyPr spcFirstLastPara="1" wrap="square" lIns="91425" tIns="91425" rIns="91425" bIns="91425" anchor="t" anchorCtr="0">
            <a:noAutofit/>
          </a:bodyPr>
          <a:lstStyle/>
          <a:p>
            <a:pPr marL="117475" lvl="0" indent="0">
              <a:buSzPts val="1750"/>
              <a:buNone/>
            </a:pPr>
            <a:endParaRPr lang="en" dirty="0">
              <a:latin typeface="Times New Roman" panose="02020603050405020304" pitchFamily="18" charset="0"/>
              <a:cs typeface="Times New Roman" panose="02020603050405020304" pitchFamily="18" charset="0"/>
            </a:endParaRPr>
          </a:p>
          <a:p>
            <a:pPr marL="117475" lvl="0" indent="0" algn="l" rtl="0">
              <a:spcBef>
                <a:spcPts val="0"/>
              </a:spcBef>
              <a:spcAft>
                <a:spcPts val="0"/>
              </a:spcAft>
              <a:buSzPts val="1750"/>
              <a:buNone/>
            </a:pPr>
            <a:endParaRPr sz="1750" dirty="0"/>
          </a:p>
          <a:p>
            <a:pPr marL="457200" lvl="0" indent="-339725" algn="l" rtl="0">
              <a:spcBef>
                <a:spcPts val="0"/>
              </a:spcBef>
              <a:spcAft>
                <a:spcPts val="0"/>
              </a:spcAft>
              <a:buSzPts val="1750"/>
              <a:buChar char="-"/>
            </a:pPr>
            <a:endParaRPr lang="en" sz="1750" dirty="0"/>
          </a:p>
          <a:p>
            <a:pPr marL="457200" lvl="0" indent="-339725" algn="l" rtl="0">
              <a:spcBef>
                <a:spcPts val="0"/>
              </a:spcBef>
              <a:spcAft>
                <a:spcPts val="0"/>
              </a:spcAft>
              <a:buSzPts val="1750"/>
              <a:buChar char="-"/>
            </a:pPr>
            <a:endParaRPr lang="en" sz="1750" dirty="0"/>
          </a:p>
          <a:p>
            <a:pPr marL="457200" lvl="0" indent="-339725" algn="l" rtl="0">
              <a:spcBef>
                <a:spcPts val="0"/>
              </a:spcBef>
              <a:spcAft>
                <a:spcPts val="0"/>
              </a:spcAft>
              <a:buSzPts val="1750"/>
              <a:buChar char="-"/>
            </a:pPr>
            <a:endParaRPr lang="en" sz="1750" dirty="0"/>
          </a:p>
        </p:txBody>
      </p:sp>
      <p:pic>
        <p:nvPicPr>
          <p:cNvPr id="4" name="Picture 3">
            <a:extLst>
              <a:ext uri="{FF2B5EF4-FFF2-40B4-BE49-F238E27FC236}">
                <a16:creationId xmlns:a16="http://schemas.microsoft.com/office/drawing/2014/main" id="{3978853C-CF89-4CAB-B542-EA1A0C958D3B}"/>
              </a:ext>
            </a:extLst>
          </p:cNvPr>
          <p:cNvPicPr>
            <a:picLocks noChangeAspect="1"/>
          </p:cNvPicPr>
          <p:nvPr/>
        </p:nvPicPr>
        <p:blipFill>
          <a:blip r:embed="rId3"/>
          <a:stretch>
            <a:fillRect/>
          </a:stretch>
        </p:blipFill>
        <p:spPr>
          <a:xfrm>
            <a:off x="792000" y="1346791"/>
            <a:ext cx="7728600" cy="335168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2AC4-0DDC-49A2-9A82-76ACCE8D3C5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&amp; Discussions</a:t>
            </a:r>
          </a:p>
        </p:txBody>
      </p:sp>
      <p:sp>
        <p:nvSpPr>
          <p:cNvPr id="3" name="Text Placeholder 2">
            <a:extLst>
              <a:ext uri="{FF2B5EF4-FFF2-40B4-BE49-F238E27FC236}">
                <a16:creationId xmlns:a16="http://schemas.microsoft.com/office/drawing/2014/main" id="{8334E767-5601-416C-A090-DF0A72A15B94}"/>
              </a:ext>
            </a:extLst>
          </p:cNvPr>
          <p:cNvSpPr>
            <a:spLocks noGrp="1"/>
          </p:cNvSpPr>
          <p:nvPr>
            <p:ph type="body" idx="1"/>
          </p:nvPr>
        </p:nvSpPr>
        <p:spPr/>
        <p:txBody>
          <a:bodyPr/>
          <a:lstStyle/>
          <a:p>
            <a:endParaRPr lang="en-US" dirty="0"/>
          </a:p>
          <a:p>
            <a:r>
              <a:rPr lang="en-US" dirty="0"/>
              <a:t>Experiment I – Word2Vec –&gt; K-means Clustering  –&gt; LDA hyperparameter tuning</a:t>
            </a:r>
          </a:p>
          <a:p>
            <a:pPr marL="403225" indent="-285750">
              <a:lnSpc>
                <a:spcPct val="107916"/>
              </a:lnSpc>
              <a:buSzPts val="1750"/>
            </a:pPr>
            <a:r>
              <a:rPr lang="en-US" dirty="0"/>
              <a:t>Experiment II – TF-IDF truncated SVD –&gt; </a:t>
            </a:r>
            <a:r>
              <a:rPr lang="en-US" dirty="0" err="1"/>
              <a:t>Kmeans</a:t>
            </a:r>
            <a:r>
              <a:rPr lang="en-US" dirty="0"/>
              <a:t> Clustering –&gt; LDA hyperparameter tuning.</a:t>
            </a:r>
          </a:p>
          <a:p>
            <a:pPr lvl="0" indent="-339725">
              <a:lnSpc>
                <a:spcPct val="107916"/>
              </a:lnSpc>
              <a:buSzPts val="1750"/>
              <a:buChar char="-"/>
            </a:pPr>
            <a:r>
              <a:rPr lang="en-US" sz="1400" dirty="0"/>
              <a:t>Observations- </a:t>
            </a:r>
          </a:p>
          <a:p>
            <a:pPr lvl="0" indent="-339725">
              <a:lnSpc>
                <a:spcPct val="107916"/>
              </a:lnSpc>
              <a:buSzPts val="1750"/>
              <a:buChar char="-"/>
            </a:pPr>
            <a:endParaRPr lang="en-US" dirty="0"/>
          </a:p>
          <a:p>
            <a:pPr marL="114300" indent="0">
              <a:buNone/>
            </a:pPr>
            <a:endParaRPr lang="en-GB" sz="1400" dirty="0">
              <a:latin typeface="Times New Roman" panose="02020603050405020304" pitchFamily="18" charset="0"/>
              <a:cs typeface="Times New Roman" panose="02020603050405020304" pitchFamily="18" charset="0"/>
            </a:endParaRPr>
          </a:p>
          <a:p>
            <a:pPr marL="114300" indent="0">
              <a:buNone/>
            </a:pPr>
            <a:r>
              <a:rPr lang="en-GB" sz="1400" dirty="0">
                <a:latin typeface="Times New Roman" panose="02020603050405020304" pitchFamily="18" charset="0"/>
                <a:cs typeface="Times New Roman" panose="02020603050405020304" pitchFamily="18" charset="0"/>
              </a:rPr>
              <a:t>Hence from above experiments we arrived at best possible topic coherence C_v </a:t>
            </a:r>
          </a:p>
          <a:p>
            <a:pPr marL="114300" indent="0">
              <a:buNone/>
            </a:pPr>
            <a:r>
              <a:rPr lang="en-GB" sz="1400" dirty="0">
                <a:latin typeface="Times New Roman" panose="02020603050405020304" pitchFamily="18" charset="0"/>
                <a:cs typeface="Times New Roman" panose="02020603050405020304" pitchFamily="18" charset="0"/>
              </a:rPr>
              <a:t>when k=4(Optimal clusters for K-means)</a:t>
            </a:r>
            <a:endParaRPr lang="en-US" sz="1400" dirty="0">
              <a:latin typeface="Times New Roman" panose="02020603050405020304" pitchFamily="18" charset="0"/>
              <a:cs typeface="Times New Roman" panose="02020603050405020304" pitchFamily="18" charset="0"/>
            </a:endParaRPr>
          </a:p>
          <a:p>
            <a:pPr marL="114300" indent="0">
              <a:buNone/>
            </a:pPr>
            <a:r>
              <a:rPr lang="en-GB" sz="1400" dirty="0">
                <a:latin typeface="Times New Roman" panose="02020603050405020304" pitchFamily="18" charset="0"/>
                <a:cs typeface="Times New Roman" panose="02020603050405020304" pitchFamily="18" charset="0"/>
              </a:rPr>
              <a:t>N=4271(Best number of components for Truncated SVD at variance 0.95)</a:t>
            </a:r>
            <a:endParaRPr lang="en-US" sz="1400" dirty="0">
              <a:latin typeface="Times New Roman" panose="02020603050405020304" pitchFamily="18" charset="0"/>
              <a:cs typeface="Times New Roman" panose="02020603050405020304" pitchFamily="18" charset="0"/>
            </a:endParaRPr>
          </a:p>
          <a:p>
            <a:pPr marL="114300" indent="0">
              <a:buNone/>
            </a:pPr>
            <a:r>
              <a:rPr lang="en-GB" sz="1400" dirty="0">
                <a:latin typeface="Times New Roman" panose="02020603050405020304" pitchFamily="18" charset="0"/>
                <a:cs typeface="Times New Roman" panose="02020603050405020304" pitchFamily="18" charset="0"/>
              </a:rPr>
              <a:t>Alpha = 0.001 and No of topics = 3</a:t>
            </a:r>
            <a:endParaRPr lang="en-US" sz="1400" dirty="0">
              <a:latin typeface="Times New Roman" panose="02020603050405020304" pitchFamily="18" charset="0"/>
              <a:cs typeface="Times New Roman" panose="02020603050405020304" pitchFamily="18" charset="0"/>
            </a:endParaRPr>
          </a:p>
          <a:p>
            <a:pPr marL="117475" lvl="0" indent="0">
              <a:lnSpc>
                <a:spcPct val="107916"/>
              </a:lnSpc>
              <a:buSzPts val="1750"/>
              <a:buNone/>
            </a:pPr>
            <a:endParaRPr lang="en-US" dirty="0"/>
          </a:p>
          <a:p>
            <a:endParaRPr lang="en-US" dirty="0"/>
          </a:p>
        </p:txBody>
      </p:sp>
      <p:graphicFrame>
        <p:nvGraphicFramePr>
          <p:cNvPr id="8" name="Table 7">
            <a:extLst>
              <a:ext uri="{FF2B5EF4-FFF2-40B4-BE49-F238E27FC236}">
                <a16:creationId xmlns:a16="http://schemas.microsoft.com/office/drawing/2014/main" id="{C9D8711A-AC56-47D1-8755-35D969B4D5C9}"/>
              </a:ext>
            </a:extLst>
          </p:cNvPr>
          <p:cNvGraphicFramePr>
            <a:graphicFrameLocks noGrp="1"/>
          </p:cNvGraphicFramePr>
          <p:nvPr>
            <p:extLst>
              <p:ext uri="{D42A27DB-BD31-4B8C-83A1-F6EECF244321}">
                <p14:modId xmlns:p14="http://schemas.microsoft.com/office/powerpoint/2010/main" val="1685388114"/>
              </p:ext>
            </p:extLst>
          </p:nvPr>
        </p:nvGraphicFramePr>
        <p:xfrm>
          <a:off x="2051050" y="1938711"/>
          <a:ext cx="5041900" cy="662940"/>
        </p:xfrm>
        <a:graphic>
          <a:graphicData uri="http://schemas.openxmlformats.org/drawingml/2006/table">
            <a:tbl>
              <a:tblPr>
                <a:tableStyleId>{5C22544A-7EE6-4342-B048-85BDC9FD1C3A}</a:tableStyleId>
              </a:tblPr>
              <a:tblGrid>
                <a:gridCol w="2463800">
                  <a:extLst>
                    <a:ext uri="{9D8B030D-6E8A-4147-A177-3AD203B41FA5}">
                      <a16:colId xmlns:a16="http://schemas.microsoft.com/office/drawing/2014/main" val="4269158831"/>
                    </a:ext>
                  </a:extLst>
                </a:gridCol>
                <a:gridCol w="2578100">
                  <a:extLst>
                    <a:ext uri="{9D8B030D-6E8A-4147-A177-3AD203B41FA5}">
                      <a16:colId xmlns:a16="http://schemas.microsoft.com/office/drawing/2014/main" val="958384309"/>
                    </a:ext>
                  </a:extLst>
                </a:gridCol>
              </a:tblGrid>
              <a:tr h="167355">
                <a:tc>
                  <a:txBody>
                    <a:bodyPr/>
                    <a:lstStyle/>
                    <a:p>
                      <a:pPr algn="l" fontAlgn="b"/>
                      <a:r>
                        <a:rPr lang="en-US" sz="1100" u="none" strike="noStrike" dirty="0">
                          <a:effectLst/>
                        </a:rPr>
                        <a:t>Experiment 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Experiment II</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565778"/>
                  </a:ext>
                </a:extLst>
              </a:tr>
              <a:tr h="298329">
                <a:tc>
                  <a:txBody>
                    <a:bodyPr/>
                    <a:lstStyle/>
                    <a:p>
                      <a:pPr algn="l" fontAlgn="b"/>
                      <a:r>
                        <a:rPr lang="en-US" sz="1000" u="none" strike="noStrike">
                          <a:effectLst/>
                        </a:rPr>
                        <a:t>Time taken for word vector compuation is high 30K rows is 69.729522s</a:t>
                      </a:r>
                      <a:endParaRPr lang="en-US"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US" sz="1000" u="none" strike="noStrike">
                          <a:effectLst/>
                        </a:rPr>
                        <a:t>Time taken for word vector computation is low 30K rows is 1.953883s</a:t>
                      </a:r>
                      <a:endParaRPr lang="en-US"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831444963"/>
                  </a:ext>
                </a:extLst>
              </a:tr>
              <a:tr h="167355">
                <a:tc>
                  <a:txBody>
                    <a:bodyPr/>
                    <a:lstStyle/>
                    <a:p>
                      <a:pPr algn="l" fontAlgn="b"/>
                      <a:r>
                        <a:rPr lang="en-US" sz="1100" u="none" strike="noStrike">
                          <a:effectLst/>
                        </a:rPr>
                        <a:t>Low Coherence score ~0.35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Better coherence score ~0.45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17436303"/>
                  </a:ext>
                </a:extLst>
              </a:tr>
            </a:tbl>
          </a:graphicData>
        </a:graphic>
      </p:graphicFrame>
      <p:pic>
        <p:nvPicPr>
          <p:cNvPr id="11" name="Picture 10">
            <a:extLst>
              <a:ext uri="{FF2B5EF4-FFF2-40B4-BE49-F238E27FC236}">
                <a16:creationId xmlns:a16="http://schemas.microsoft.com/office/drawing/2014/main" id="{33768FAF-3D37-4403-AE4E-3270573C3E92}"/>
              </a:ext>
            </a:extLst>
          </p:cNvPr>
          <p:cNvPicPr>
            <a:picLocks noChangeAspect="1"/>
          </p:cNvPicPr>
          <p:nvPr/>
        </p:nvPicPr>
        <p:blipFill>
          <a:blip r:embed="rId2"/>
          <a:stretch>
            <a:fillRect/>
          </a:stretch>
        </p:blipFill>
        <p:spPr>
          <a:xfrm>
            <a:off x="996210" y="3368725"/>
            <a:ext cx="6386724" cy="1094902"/>
          </a:xfrm>
          <a:prstGeom prst="rect">
            <a:avLst/>
          </a:prstGeom>
        </p:spPr>
      </p:pic>
    </p:spTree>
    <p:extLst>
      <p:ext uri="{BB962C8B-B14F-4D97-AF65-F5344CB8AC3E}">
        <p14:creationId xmlns:p14="http://schemas.microsoft.com/office/powerpoint/2010/main" val="14666977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14586</TotalTime>
  <Words>1091</Words>
  <Application>Microsoft Office PowerPoint</Application>
  <PresentationFormat>On-screen Show (16:9)</PresentationFormat>
  <Paragraphs>89</Paragraphs>
  <Slides>16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Retrospect</vt:lpstr>
      <vt:lpstr>Emphasis on the key factors derived from employee review text using NLP techniques</vt:lpstr>
      <vt:lpstr>Introduction</vt:lpstr>
      <vt:lpstr>Background</vt:lpstr>
      <vt:lpstr>Problem Statement</vt:lpstr>
      <vt:lpstr>Aim and Objectives</vt:lpstr>
      <vt:lpstr>Literature Review and findings </vt:lpstr>
      <vt:lpstr>Literature Review and findings - Contd</vt:lpstr>
      <vt:lpstr>Proposed Methodology</vt:lpstr>
      <vt:lpstr>Results &amp; Discussions</vt:lpstr>
      <vt:lpstr>PowerPoint Presentation</vt:lpstr>
      <vt:lpstr>PowerPoint Presentation</vt:lpstr>
      <vt:lpstr>PowerPoint Presentation</vt:lpstr>
      <vt:lpstr>Contribution to Knowledge</vt:lpstr>
      <vt:lpstr>Conclusion and 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Title</dc:title>
  <cp:lastModifiedBy>Kedarnath Kothinti</cp:lastModifiedBy>
  <cp:revision>298</cp:revision>
  <dcterms:modified xsi:type="dcterms:W3CDTF">2020-01-20T02:56:59Z</dcterms:modified>
</cp:coreProperties>
</file>