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FBD"/>
    <a:srgbClr val="E44860"/>
    <a:srgbClr val="1E6787"/>
    <a:srgbClr val="435258"/>
    <a:srgbClr val="1C1C1C"/>
    <a:srgbClr val="292929"/>
    <a:srgbClr val="F2F2F2"/>
    <a:srgbClr val="33333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7646" autoAdjust="0"/>
  </p:normalViewPr>
  <p:slideViewPr>
    <p:cSldViewPr>
      <p:cViewPr varScale="1">
        <p:scale>
          <a:sx n="115" d="100"/>
          <a:sy n="115" d="100"/>
        </p:scale>
        <p:origin x="3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8184-8B95-47CA-BE48-53981D489DD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B37D5-3431-4DED-B4EB-176C1AE76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B37D5-3431-4DED-B4EB-176C1AE76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0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B37D5-3431-4DED-B4EB-176C1AE76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1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700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3200" b="1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839416" y="1124744"/>
            <a:ext cx="10657416" cy="5183187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流程图: 延期 4"/>
          <p:cNvSpPr/>
          <p:nvPr userDrawn="1"/>
        </p:nvSpPr>
        <p:spPr>
          <a:xfrm>
            <a:off x="-7909" y="409019"/>
            <a:ext cx="527381" cy="432048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pattFill prst="pct10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9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 hidden="1"/>
          <p:cNvSpPr txBox="1"/>
          <p:nvPr userDrawn="1"/>
        </p:nvSpPr>
        <p:spPr>
          <a:xfrm>
            <a:off x="25137" y="-14371"/>
            <a:ext cx="229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Gill Sans Ultra Bold" pitchFamily="34" charset="0"/>
              </a:rPr>
              <a:t>LOGO</a:t>
            </a:r>
            <a:endParaRPr lang="zh-CN" altLang="en-US" sz="3200" dirty="0">
              <a:solidFill>
                <a:srgbClr val="333333"/>
              </a:solidFill>
              <a:latin typeface="Gill Sans Ultra Bold" pitchFamily="34" charset="0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197904" y="6499448"/>
            <a:ext cx="114997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 userDrawn="1"/>
        </p:nvSpPr>
        <p:spPr>
          <a:xfrm>
            <a:off x="5039883" y="6551712"/>
            <a:ext cx="677639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在此处可以输入您的设计完整标题或删除文本框</a:t>
            </a:r>
          </a:p>
        </p:txBody>
      </p:sp>
      <p:grpSp>
        <p:nvGrpSpPr>
          <p:cNvPr id="63" name="组合 62"/>
          <p:cNvGrpSpPr/>
          <p:nvPr userDrawn="1"/>
        </p:nvGrpSpPr>
        <p:grpSpPr>
          <a:xfrm>
            <a:off x="1" y="0"/>
            <a:ext cx="12191999" cy="6860986"/>
            <a:chOff x="-283977" y="779393"/>
            <a:chExt cx="10108415" cy="6943838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977" y="5753471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977" y="4494608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977" y="3270471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977" y="2046335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977" y="779393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1588" y="6446881"/>
              <a:ext cx="10106026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组合 69"/>
          <p:cNvGrpSpPr/>
          <p:nvPr userDrawn="1"/>
        </p:nvGrpSpPr>
        <p:grpSpPr>
          <a:xfrm>
            <a:off x="94559" y="209905"/>
            <a:ext cx="12000000" cy="6495695"/>
            <a:chOff x="410612" y="490688"/>
            <a:chExt cx="8265845" cy="5962649"/>
          </a:xfrm>
        </p:grpSpPr>
        <p:sp>
          <p:nvSpPr>
            <p:cNvPr id="71" name="圆角矩形 70"/>
            <p:cNvSpPr/>
            <p:nvPr/>
          </p:nvSpPr>
          <p:spPr>
            <a:xfrm>
              <a:off x="467545" y="538783"/>
              <a:ext cx="8208912" cy="5914554"/>
            </a:xfrm>
            <a:prstGeom prst="roundRect">
              <a:avLst>
                <a:gd name="adj" fmla="val 5214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10612" y="490688"/>
              <a:ext cx="8208912" cy="5914554"/>
            </a:xfrm>
            <a:prstGeom prst="roundRect">
              <a:avLst>
                <a:gd name="adj" fmla="val 5214"/>
              </a:avLst>
            </a:prstGeom>
            <a:pattFill prst="ltUpDiag">
              <a:fgClr>
                <a:srgbClr val="F4F4F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</p:grpSp>
      <p:pic>
        <p:nvPicPr>
          <p:cNvPr id="123" name="Picture 92" descr="E:\单位图片\LOGO\暨南大学LOGO--png加晕光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306315"/>
            <a:ext cx="1811450" cy="52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0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90">
            <a:extLst>
              <a:ext uri="{FF2B5EF4-FFF2-40B4-BE49-F238E27FC236}">
                <a16:creationId xmlns:a16="http://schemas.microsoft.com/office/drawing/2014/main" id="{037E4822-CB72-FABA-6B44-7EF60E56B7C7}"/>
              </a:ext>
            </a:extLst>
          </p:cNvPr>
          <p:cNvSpPr txBox="1"/>
          <p:nvPr/>
        </p:nvSpPr>
        <p:spPr>
          <a:xfrm>
            <a:off x="2783632" y="213285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435258"/>
                </a:solidFill>
                <a:latin typeface="微软雅黑" pitchFamily="34" charset="-122"/>
                <a:ea typeface="微软雅黑" pitchFamily="34" charset="-122"/>
              </a:rPr>
              <a:t>深度图到图的变换模型</a:t>
            </a:r>
            <a:endParaRPr lang="en-US" altLang="zh-CN" sz="4800" b="1" dirty="0">
              <a:solidFill>
                <a:srgbClr val="43525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solidFill>
                  <a:srgbClr val="435258"/>
                </a:solidFill>
                <a:latin typeface="微软雅黑" pitchFamily="34" charset="-122"/>
                <a:ea typeface="微软雅黑" pitchFamily="34" charset="-122"/>
              </a:rPr>
              <a:t>及其视觉任务</a:t>
            </a:r>
          </a:p>
        </p:txBody>
      </p:sp>
    </p:spTree>
    <p:extLst>
      <p:ext uri="{BB962C8B-B14F-4D97-AF65-F5344CB8AC3E}">
        <p14:creationId xmlns:p14="http://schemas.microsoft.com/office/powerpoint/2010/main" val="21251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7008779" cy="584775"/>
          </a:xfrm>
        </p:spPr>
        <p:txBody>
          <a:bodyPr/>
          <a:lstStyle/>
          <a:p>
            <a:pPr algn="l"/>
            <a:r>
              <a:rPr lang="zh-CN" altLang="en-US" dirty="0"/>
              <a:t>深度图到图的变换模型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2A8FBD"/>
                </a:solidFill>
              </a:rPr>
              <a:t>深度图到图变换模型</a:t>
            </a:r>
            <a:r>
              <a:rPr lang="en-US" altLang="zh-CN" sz="2800" dirty="0">
                <a:solidFill>
                  <a:srgbClr val="2A8FBD"/>
                </a:solidFill>
              </a:rPr>
              <a:t>(image-to-image transform)</a:t>
            </a:r>
            <a:r>
              <a:rPr lang="zh-CN" altLang="en-US" sz="2800" dirty="0"/>
              <a:t>是一种基于深度学习的信号变化模型</a:t>
            </a:r>
            <a:r>
              <a:rPr lang="en-US" altLang="zh-CN" sz="2800" dirty="0"/>
              <a:t>, </a:t>
            </a:r>
            <a:r>
              <a:rPr lang="zh-CN" altLang="en-US" sz="2800" dirty="0"/>
              <a:t>模型输入一张图</a:t>
            </a:r>
            <a:r>
              <a:rPr lang="en-US" altLang="zh-CN" sz="2800" dirty="0"/>
              <a:t>, </a:t>
            </a:r>
            <a:r>
              <a:rPr lang="zh-CN" altLang="en-US" sz="2800" dirty="0"/>
              <a:t>输出另一张图</a:t>
            </a:r>
            <a:r>
              <a:rPr lang="en-US" altLang="zh-CN" sz="2800" dirty="0"/>
              <a:t>. </a:t>
            </a:r>
          </a:p>
          <a:p>
            <a:r>
              <a:rPr lang="zh-CN" altLang="en-US" sz="2800" dirty="0"/>
              <a:t>宏观上看</a:t>
            </a:r>
            <a:r>
              <a:rPr lang="en-US" altLang="zh-CN" sz="2800" dirty="0"/>
              <a:t>, </a:t>
            </a:r>
            <a:r>
              <a:rPr lang="zh-CN" altLang="en-US" sz="2800" dirty="0"/>
              <a:t>模型是一个带有可学习参数的信号变换函数</a:t>
            </a:r>
            <a:r>
              <a:rPr lang="en-US" altLang="zh-CN" sz="2800" dirty="0"/>
              <a:t>. </a:t>
            </a:r>
            <a:r>
              <a:rPr lang="zh-CN" altLang="en-US" sz="2800" dirty="0"/>
              <a:t>在学习好的参数控制下</a:t>
            </a:r>
            <a:r>
              <a:rPr lang="en-US" altLang="zh-CN" sz="2800" dirty="0"/>
              <a:t>, </a:t>
            </a:r>
            <a:r>
              <a:rPr lang="zh-CN" altLang="en-US" sz="2800" dirty="0"/>
              <a:t>将输入信号从一个数据域</a:t>
            </a:r>
            <a:r>
              <a:rPr lang="en-US" altLang="zh-CN" sz="2800" dirty="0"/>
              <a:t>(domain)</a:t>
            </a:r>
            <a:r>
              <a:rPr lang="zh-CN" altLang="en-US" sz="2800" dirty="0"/>
              <a:t>映射到另一个域</a:t>
            </a:r>
            <a:r>
              <a:rPr lang="en-US" altLang="zh-CN" sz="2800" dirty="0"/>
              <a:t>. </a:t>
            </a:r>
            <a:r>
              <a:rPr lang="zh-CN" altLang="en-US" sz="2800" dirty="0"/>
              <a:t>具体地</a:t>
            </a:r>
            <a:r>
              <a:rPr lang="en-US" altLang="zh-CN" sz="2800" dirty="0"/>
              <a:t>, </a:t>
            </a:r>
            <a:r>
              <a:rPr lang="zh-CN" altLang="en-US" sz="2800" dirty="0"/>
              <a:t>输入一张形状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</a:rPr>
              <a:t>H×W×C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的</a:t>
            </a:r>
            <a:r>
              <a:rPr lang="zh-CN" altLang="en-US" sz="2800" dirty="0"/>
              <a:t>图</a:t>
            </a:r>
            <a:r>
              <a:rPr lang="en-US" altLang="zh-CN" sz="2800" dirty="0" smtClean="0"/>
              <a:t>, </a:t>
            </a:r>
            <a:r>
              <a:rPr lang="zh-CN" altLang="en-US" sz="2800" dirty="0"/>
              <a:t>输出一张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</a:rPr>
              <a:t>H’×W’×C’ </a:t>
            </a:r>
            <a:r>
              <a:rPr lang="zh-CN" altLang="en-US" sz="2800" dirty="0"/>
              <a:t>图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 sz="2800" dirty="0"/>
          </a:p>
          <a:p>
            <a:r>
              <a:rPr lang="zh-CN" altLang="en-US" sz="2800" dirty="0"/>
              <a:t>通常基于</a:t>
            </a:r>
            <a:r>
              <a:rPr lang="en-US" altLang="zh-CN" sz="2800" dirty="0"/>
              <a:t>Encoder-Decoder</a:t>
            </a:r>
            <a:r>
              <a:rPr lang="zh-CN" altLang="en-US" sz="2800" dirty="0"/>
              <a:t>结构</a:t>
            </a:r>
            <a:r>
              <a:rPr lang="en-US" altLang="zh-CN" sz="2800" dirty="0"/>
              <a:t>. Encoder</a:t>
            </a:r>
            <a:r>
              <a:rPr lang="zh-CN" altLang="en-US" sz="2800" dirty="0"/>
              <a:t>抽取</a:t>
            </a:r>
            <a:r>
              <a:rPr lang="zh-CN" altLang="en-US" sz="2800" dirty="0" smtClean="0"/>
              <a:t>深度特征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Decoder</a:t>
            </a:r>
            <a:r>
              <a:rPr lang="zh-CN" altLang="en-US" sz="2800" dirty="0"/>
              <a:t>变换成输出的形状</a:t>
            </a:r>
            <a:r>
              <a:rPr lang="en-US" altLang="zh-CN" sz="2800" dirty="0"/>
              <a:t>. </a:t>
            </a:r>
          </a:p>
          <a:p>
            <a:pPr lvl="1"/>
            <a:r>
              <a:rPr lang="zh-CN" altLang="en-US" sz="2400" dirty="0"/>
              <a:t>如</a:t>
            </a:r>
            <a:r>
              <a:rPr lang="en-US" altLang="zh-CN" sz="2400" dirty="0"/>
              <a:t>U-net</a:t>
            </a:r>
            <a:r>
              <a:rPr lang="en-US" altLang="zh-CN" sz="2400" dirty="0" smtClean="0"/>
              <a:t>, Cycle-GAN</a:t>
            </a:r>
            <a:r>
              <a:rPr lang="zh-CN" altLang="en-US" sz="2400" dirty="0"/>
              <a:t>等经典模型</a:t>
            </a:r>
            <a:r>
              <a:rPr lang="en-US" altLang="zh-CN" sz="2400" dirty="0"/>
              <a:t>. </a:t>
            </a:r>
          </a:p>
          <a:p>
            <a:pPr lvl="1"/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0F079-5804-5D54-14BC-89A5BE9C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3" y="4597826"/>
            <a:ext cx="2900399" cy="1848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B9B89-1187-326C-2D46-FD31C0FA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4525907"/>
            <a:ext cx="2745696" cy="19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7008779" cy="584775"/>
          </a:xfrm>
        </p:spPr>
        <p:txBody>
          <a:bodyPr/>
          <a:lstStyle/>
          <a:p>
            <a:pPr algn="l"/>
            <a:r>
              <a:rPr lang="zh-CN" altLang="en-US" dirty="0"/>
              <a:t>深度图到图的变换模型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>
                <a:latin typeface="Verdana" panose="020B0604030504040204" pitchFamily="34" charset="0"/>
              </a:rPr>
              <a:t>根据任务的不同</a:t>
            </a:r>
            <a:r>
              <a:rPr lang="en-US" altLang="zh-CN" sz="3200" dirty="0">
                <a:latin typeface="Verdana" panose="020B0604030504040204" pitchFamily="34" charset="0"/>
              </a:rPr>
              <a:t>, </a:t>
            </a:r>
            <a:r>
              <a:rPr lang="zh-CN" altLang="en-US" sz="3200" dirty="0">
                <a:latin typeface="Verdana" panose="020B0604030504040204" pitchFamily="34" charset="0"/>
              </a:rPr>
              <a:t>及其数据输入输出的不同</a:t>
            </a:r>
            <a:r>
              <a:rPr lang="en-US" altLang="zh-CN" sz="3200" dirty="0">
                <a:latin typeface="Verdana" panose="020B0604030504040204" pitchFamily="34" charset="0"/>
              </a:rPr>
              <a:t>, </a:t>
            </a:r>
            <a:r>
              <a:rPr lang="zh-CN" altLang="en-US" sz="3200" dirty="0">
                <a:latin typeface="Verdana" panose="020B0604030504040204" pitchFamily="34" charset="0"/>
              </a:rPr>
              <a:t>建立相应的具体模型和损失函数</a:t>
            </a:r>
            <a:r>
              <a:rPr lang="en-US" altLang="zh-CN" sz="3200" dirty="0">
                <a:latin typeface="Verdana" panose="020B0604030504040204" pitchFamily="34" charset="0"/>
              </a:rPr>
              <a:t>, </a:t>
            </a:r>
            <a:r>
              <a:rPr lang="zh-CN" altLang="en-US" sz="3200" dirty="0">
                <a:latin typeface="Verdana" panose="020B0604030504040204" pitchFamily="34" charset="0"/>
              </a:rPr>
              <a:t>进行优化</a:t>
            </a:r>
            <a:r>
              <a:rPr lang="en-US" altLang="zh-CN" sz="3200" dirty="0">
                <a:latin typeface="Verdana" panose="020B0604030504040204" pitchFamily="34" charset="0"/>
              </a:rPr>
              <a:t>. 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zh-CN" altLang="en-US" dirty="0">
                <a:latin typeface="Verdana" panose="020B0604030504040204" pitchFamily="34" charset="0"/>
              </a:rPr>
              <a:t>从</a:t>
            </a:r>
            <a:r>
              <a:rPr lang="zh-CN" altLang="en-US" dirty="0" smtClean="0">
                <a:latin typeface="Verdana" panose="020B0604030504040204" pitchFamily="34" charset="0"/>
              </a:rPr>
              <a:t>数据样本的</a:t>
            </a:r>
            <a:r>
              <a:rPr lang="zh-CN" altLang="en-US" dirty="0">
                <a:latin typeface="Verdana" panose="020B0604030504040204" pitchFamily="34" charset="0"/>
              </a:rPr>
              <a:t>需求上看</a:t>
            </a:r>
            <a:r>
              <a:rPr lang="en-US" altLang="zh-CN" dirty="0">
                <a:latin typeface="Verdana" panose="020B0604030504040204" pitchFamily="34" charset="0"/>
              </a:rPr>
              <a:t>, </a:t>
            </a:r>
            <a:r>
              <a:rPr lang="zh-CN" altLang="en-US" dirty="0">
                <a:latin typeface="Verdana" panose="020B0604030504040204" pitchFamily="34" charset="0"/>
              </a:rPr>
              <a:t>可以分为</a:t>
            </a:r>
            <a:r>
              <a:rPr lang="zh-CN" altLang="en-US" dirty="0">
                <a:solidFill>
                  <a:srgbClr val="2A8FBD"/>
                </a:solidFill>
                <a:latin typeface="Verdana" panose="020B0604030504040204" pitchFamily="34" charset="0"/>
              </a:rPr>
              <a:t>数据配对模型</a:t>
            </a:r>
            <a:r>
              <a:rPr lang="zh-CN" altLang="en-US" dirty="0">
                <a:latin typeface="Verdana" panose="020B0604030504040204" pitchFamily="34" charset="0"/>
              </a:rPr>
              <a:t>和</a:t>
            </a:r>
            <a:r>
              <a:rPr lang="zh-CN" altLang="en-US" dirty="0">
                <a:solidFill>
                  <a:srgbClr val="2A8FBD"/>
                </a:solidFill>
                <a:latin typeface="Verdana" panose="020B0604030504040204" pitchFamily="34" charset="0"/>
              </a:rPr>
              <a:t>非配对模型</a:t>
            </a:r>
            <a:r>
              <a:rPr lang="en-US" altLang="zh-CN" dirty="0">
                <a:latin typeface="Verdana" panose="020B0604030504040204" pitchFamily="34" charset="0"/>
              </a:rPr>
              <a:t>. </a:t>
            </a:r>
          </a:p>
          <a:p>
            <a:pPr lvl="1"/>
            <a:r>
              <a:rPr lang="zh-CN" altLang="en-US" dirty="0">
                <a:latin typeface="Verdana" panose="020B0604030504040204" pitchFamily="34" charset="0"/>
              </a:rPr>
              <a:t>如</a:t>
            </a:r>
            <a:r>
              <a:rPr lang="en-US" altLang="zh-CN" dirty="0">
                <a:latin typeface="Verdana" panose="020B0604030504040204" pitchFamily="34" charset="0"/>
              </a:rPr>
              <a:t>cycle-GAN</a:t>
            </a:r>
            <a:r>
              <a:rPr lang="zh-CN" altLang="en-US" dirty="0">
                <a:latin typeface="Verdana" panose="020B0604030504040204" pitchFamily="34" charset="0"/>
              </a:rPr>
              <a:t>是</a:t>
            </a:r>
            <a:r>
              <a:rPr lang="zh-CN" altLang="en-US" dirty="0">
                <a:latin typeface="Verdana" panose="020B0604030504040204" pitchFamily="34" charset="0"/>
              </a:rPr>
              <a:t>数据非配对</a:t>
            </a:r>
            <a:r>
              <a:rPr lang="zh-CN" altLang="en-US" dirty="0">
                <a:latin typeface="Verdana" panose="020B0604030504040204" pitchFamily="34" charset="0"/>
              </a:rPr>
              <a:t>模型</a:t>
            </a:r>
            <a:r>
              <a:rPr lang="en-US" altLang="zh-CN" dirty="0">
                <a:latin typeface="Verdana" panose="020B0604030504040204" pitchFamily="34" charset="0"/>
              </a:rPr>
              <a:t>; pix2pix</a:t>
            </a:r>
            <a:r>
              <a:rPr lang="zh-CN" altLang="en-US" dirty="0">
                <a:latin typeface="Verdana" panose="020B0604030504040204" pitchFamily="34" charset="0"/>
              </a:rPr>
              <a:t>则是</a:t>
            </a:r>
            <a:r>
              <a:rPr lang="zh-CN" altLang="en-US" dirty="0" smtClean="0">
                <a:latin typeface="Verdana" panose="020B0604030504040204" pitchFamily="34" charset="0"/>
              </a:rPr>
              <a:t>数据配对</a:t>
            </a:r>
            <a:r>
              <a:rPr lang="zh-CN" altLang="en-US" dirty="0">
                <a:latin typeface="Verdana" panose="020B0604030504040204" pitchFamily="34" charset="0"/>
              </a:rPr>
              <a:t>模型</a:t>
            </a:r>
            <a:r>
              <a:rPr lang="en-US" altLang="zh-CN" dirty="0">
                <a:latin typeface="Verdana" panose="020B0604030504040204" pitchFamily="34" charset="0"/>
              </a:rPr>
              <a:t>. 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从输出内容量是否大于数据输入的内容量</a:t>
            </a:r>
            <a:r>
              <a:rPr lang="en-US" altLang="zh-CN" dirty="0">
                <a:latin typeface="Verdana" panose="020B0604030504040204" pitchFamily="34" charset="0"/>
              </a:rPr>
              <a:t>, </a:t>
            </a:r>
            <a:r>
              <a:rPr lang="zh-CN" altLang="en-US" dirty="0">
                <a:latin typeface="Verdana" panose="020B0604030504040204" pitchFamily="34" charset="0"/>
              </a:rPr>
              <a:t>又可以分成数据填充</a:t>
            </a:r>
            <a:r>
              <a:rPr lang="en-US" altLang="zh-CN" dirty="0">
                <a:latin typeface="Verdana" panose="020B0604030504040204" pitchFamily="34" charset="0"/>
              </a:rPr>
              <a:t>/</a:t>
            </a:r>
            <a:r>
              <a:rPr lang="zh-CN" altLang="en-US" dirty="0">
                <a:latin typeface="Verdana" panose="020B0604030504040204" pitchFamily="34" charset="0"/>
              </a:rPr>
              <a:t>生成模型和非填充模型</a:t>
            </a:r>
            <a:r>
              <a:rPr lang="en-US" altLang="zh-CN" dirty="0">
                <a:latin typeface="Verdana" panose="020B0604030504040204" pitchFamily="34" charset="0"/>
              </a:rPr>
              <a:t>. 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一些任务涉及到内容转换</a:t>
            </a:r>
            <a:r>
              <a:rPr lang="en-US" altLang="zh-CN" dirty="0">
                <a:latin typeface="Verdana" panose="020B0604030504040204" pitchFamily="34" charset="0"/>
              </a:rPr>
              <a:t>, </a:t>
            </a:r>
            <a:r>
              <a:rPr lang="zh-CN" altLang="en-US" dirty="0">
                <a:latin typeface="Verdana" panose="020B0604030504040204" pitchFamily="34" charset="0"/>
              </a:rPr>
              <a:t>如人像图像卡通化</a:t>
            </a:r>
            <a:r>
              <a:rPr lang="en-US" altLang="zh-CN" dirty="0">
                <a:latin typeface="Verdana" panose="020B0604030504040204" pitchFamily="34" charset="0"/>
              </a:rPr>
              <a:t>. </a:t>
            </a:r>
          </a:p>
          <a:p>
            <a:r>
              <a:rPr lang="zh-CN" altLang="en-US" dirty="0">
                <a:latin typeface="Verdana" panose="020B0604030504040204" pitchFamily="34" charset="0"/>
              </a:rPr>
              <a:t>方法大多采用端对端方式</a:t>
            </a:r>
            <a:r>
              <a:rPr lang="en-US" altLang="zh-CN" dirty="0">
                <a:latin typeface="Verdana" panose="020B0604030504040204" pitchFamily="34" charset="0"/>
              </a:rPr>
              <a:t>(end-to-end), </a:t>
            </a:r>
            <a:r>
              <a:rPr lang="zh-CN" altLang="en-US" dirty="0">
                <a:latin typeface="Verdana" panose="020B0604030504040204" pitchFamily="34" charset="0"/>
              </a:rPr>
              <a:t>即模型输出不再进一步做优化</a:t>
            </a:r>
            <a:r>
              <a:rPr lang="en-US" altLang="zh-CN" dirty="0">
                <a:latin typeface="Verdana" panose="020B0604030504040204" pitchFamily="34" charset="0"/>
              </a:rPr>
              <a:t>. 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2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9457051" cy="1077218"/>
          </a:xfrm>
        </p:spPr>
        <p:txBody>
          <a:bodyPr/>
          <a:lstStyle/>
          <a:p>
            <a:pPr algn="l"/>
            <a:r>
              <a:rPr lang="zh-CN" altLang="en-US" dirty="0"/>
              <a:t>基于深度图到图的变换模型的视觉任务和一般设置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318FFA-B04E-BB39-D8A6-03320E5596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9071611"/>
              </p:ext>
            </p:extLst>
          </p:nvPr>
        </p:nvGraphicFramePr>
        <p:xfrm>
          <a:off x="839416" y="1125538"/>
          <a:ext cx="1065688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08">
                  <a:extLst>
                    <a:ext uri="{9D8B030D-6E8A-4147-A177-3AD203B41FA5}">
                      <a16:colId xmlns:a16="http://schemas.microsoft.com/office/drawing/2014/main" val="34895415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65615897"/>
                    </a:ext>
                  </a:extLst>
                </a:gridCol>
                <a:gridCol w="1944588">
                  <a:extLst>
                    <a:ext uri="{9D8B030D-6E8A-4147-A177-3AD203B41FA5}">
                      <a16:colId xmlns:a16="http://schemas.microsoft.com/office/drawing/2014/main" val="245180622"/>
                    </a:ext>
                  </a:extLst>
                </a:gridCol>
                <a:gridCol w="3744118">
                  <a:extLst>
                    <a:ext uri="{9D8B030D-6E8A-4147-A177-3AD203B41FA5}">
                      <a16:colId xmlns:a16="http://schemas.microsoft.com/office/drawing/2014/main" val="207990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2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自动色彩亮度调整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语义分割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  <a:r>
                        <a:rPr lang="en-US" altLang="zh-CN" sz="1400" dirty="0"/>
                        <a:t>, 3</a:t>
                      </a:r>
                      <a:r>
                        <a:rPr lang="zh-CN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通道像素标签图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输出中</a:t>
                      </a:r>
                      <a:r>
                        <a:rPr lang="en-US" altLang="zh-CN" sz="1400" dirty="0"/>
                        <a:t>0-255</a:t>
                      </a:r>
                      <a:r>
                        <a:rPr lang="zh-CN" altLang="en-US" sz="1400" dirty="0"/>
                        <a:t>代表对应的语义</a:t>
                      </a:r>
                      <a:r>
                        <a:rPr lang="en-US" altLang="zh-CN" sz="1400" dirty="0"/>
                        <a:t>segment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自动背景虚化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虚拟图像修复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填充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待修复</a:t>
                      </a:r>
                      <a:r>
                        <a:rPr lang="en-US" altLang="zh-CN" sz="1400" dirty="0"/>
                        <a:t>mask, 4</a:t>
                      </a:r>
                      <a:r>
                        <a:rPr lang="zh-CN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将原图和</a:t>
                      </a:r>
                      <a:r>
                        <a:rPr lang="en-US" altLang="zh-CN" sz="1400" dirty="0"/>
                        <a:t>mask</a:t>
                      </a:r>
                      <a:r>
                        <a:rPr lang="zh-CN" altLang="en-US" sz="1400" dirty="0"/>
                        <a:t>串接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输出有信息生成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视频插值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高码率视频计算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张或多张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生成两输入帧之间的图像帧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6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光流图生成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通道的运动强度图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输入和输出不在同一个数据域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超分辨率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H×W×3</a:t>
                      </a:r>
                      <a:r>
                        <a:rPr lang="zh-CN" altLang="en-US" sz="1400" dirty="0"/>
                        <a:t>的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H’×W’×3</a:t>
                      </a:r>
                      <a:r>
                        <a:rPr lang="zh-CN" altLang="en-US" sz="1400" dirty="0"/>
                        <a:t>的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输出图的长和宽都变大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输出有信息生成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1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黑白照片着色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通道的黑白图像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输出有信息生成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风格变化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迁移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人像卡通化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运动物体检测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前景分割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通道的</a:t>
                      </a:r>
                      <a:r>
                        <a:rPr lang="en-US" altLang="zh-CN" sz="1400" dirty="0"/>
                        <a:t>mask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3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图像内容生成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部分视觉信息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文字信息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大型模型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多模态数据融合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输出</a:t>
                      </a:r>
                      <a:r>
                        <a:rPr lang="zh-CN" altLang="en-US" sz="1400" dirty="0"/>
                        <a:t>有信息生成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表情变化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 smtClean="0"/>
                        <a:t>图 </a:t>
                      </a:r>
                      <a:r>
                        <a:rPr lang="en-US" altLang="zh-CN" sz="1400" dirty="0" smtClean="0"/>
                        <a:t>+ </a:t>
                      </a:r>
                      <a:r>
                        <a:rPr lang="zh-CN" altLang="en-US" sz="1400" dirty="0" smtClean="0"/>
                        <a:t>表情的</a:t>
                      </a:r>
                      <a:r>
                        <a:rPr lang="en-US" altLang="zh-CN" sz="1400" dirty="0" smtClean="0"/>
                        <a:t>token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输出有信息生成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8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各类医学影像应用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信号图谱</a:t>
                      </a:r>
                      <a:r>
                        <a:rPr lang="en-US" altLang="zh-CN" sz="1400" dirty="0"/>
                        <a:t>(RGB, X</a:t>
                      </a:r>
                      <a:r>
                        <a:rPr lang="zh-CN" altLang="en-US" sz="1400" dirty="0"/>
                        <a:t>光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超声波等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通道 </a:t>
                      </a:r>
                      <a:r>
                        <a:rPr lang="en-US" altLang="zh-CN" sz="1400" dirty="0"/>
                        <a:t>??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输入和输出不在同一个数据域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3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8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9457051" cy="1077218"/>
          </a:xfrm>
        </p:spPr>
        <p:txBody>
          <a:bodyPr/>
          <a:lstStyle/>
          <a:p>
            <a:pPr algn="l"/>
            <a:r>
              <a:rPr lang="zh-CN" altLang="en-US" dirty="0"/>
              <a:t>基于深度图到图的变换模型的视觉任务和一般设置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318FFA-B04E-BB39-D8A6-03320E5596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98891947"/>
              </p:ext>
            </p:extLst>
          </p:nvPr>
        </p:nvGraphicFramePr>
        <p:xfrm>
          <a:off x="839416" y="1125538"/>
          <a:ext cx="106568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08">
                  <a:extLst>
                    <a:ext uri="{9D8B030D-6E8A-4147-A177-3AD203B41FA5}">
                      <a16:colId xmlns:a16="http://schemas.microsoft.com/office/drawing/2014/main" val="34895415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65615897"/>
                    </a:ext>
                  </a:extLst>
                </a:gridCol>
                <a:gridCol w="1944588">
                  <a:extLst>
                    <a:ext uri="{9D8B030D-6E8A-4147-A177-3AD203B41FA5}">
                      <a16:colId xmlns:a16="http://schemas.microsoft.com/office/drawing/2014/main" val="245180622"/>
                    </a:ext>
                  </a:extLst>
                </a:gridCol>
                <a:gridCol w="3744118">
                  <a:extLst>
                    <a:ext uri="{9D8B030D-6E8A-4147-A177-3AD203B41FA5}">
                      <a16:colId xmlns:a16="http://schemas.microsoft.com/office/drawing/2014/main" val="207990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2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图像拼接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或以上</a:t>
                      </a:r>
                      <a:r>
                        <a:rPr lang="en-US" altLang="zh-CN" sz="1400" dirty="0"/>
                        <a:t>)RGB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通常输出的长度大约为输入的倍数</a:t>
                      </a:r>
                      <a:r>
                        <a:rPr lang="en-US" altLang="zh-CN" sz="1400" dirty="0"/>
                        <a:t>.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景深计算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单目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或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张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双目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通道的距离图谱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输入和输出不在同一个数据域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图像内容边缘的计算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Mask/Intensity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篡改检测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拷贝区域检测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Mask/Intensity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Deepfake</a:t>
                      </a:r>
                      <a:r>
                        <a:rPr lang="zh-CN" altLang="en-US" sz="1400" dirty="0"/>
                        <a:t>图检测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Mask/Intensity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6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HDR</a:t>
                      </a:r>
                      <a:r>
                        <a:rPr lang="zh-CN" altLang="en-US" sz="1400" dirty="0"/>
                        <a:t>图像生成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多张不同曝光的</a:t>
                      </a:r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数字图像电子防抖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抖动模糊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RGB</a:t>
                      </a:r>
                      <a:r>
                        <a:rPr lang="zh-CN" altLang="en-US" sz="1400" dirty="0"/>
                        <a:t>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7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9">
      <a:dk1>
        <a:sysClr val="windowText" lastClr="000000"/>
      </a:dk1>
      <a:lt1>
        <a:sysClr val="window" lastClr="FFFFFF"/>
      </a:lt1>
      <a:dk2>
        <a:srgbClr val="435258"/>
      </a:dk2>
      <a:lt2>
        <a:srgbClr val="EEECE1"/>
      </a:lt2>
      <a:accent1>
        <a:srgbClr val="2A8FBD"/>
      </a:accent1>
      <a:accent2>
        <a:srgbClr val="C0504D"/>
      </a:accent2>
      <a:accent3>
        <a:srgbClr val="435258"/>
      </a:accent3>
      <a:accent4>
        <a:srgbClr val="1E6787"/>
      </a:accent4>
      <a:accent5>
        <a:srgbClr val="2A8FBD"/>
      </a:accent5>
      <a:accent6>
        <a:srgbClr val="E44860"/>
      </a:accent6>
      <a:hlink>
        <a:srgbClr val="E44860"/>
      </a:hlink>
      <a:folHlink>
        <a:srgbClr val="43525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宽屏</PresentationFormat>
  <Paragraphs>97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微软雅黑</vt:lpstr>
      <vt:lpstr>Arial</vt:lpstr>
      <vt:lpstr>Calibri</vt:lpstr>
      <vt:lpstr>Gill Sans Ultra Bold</vt:lpstr>
      <vt:lpstr>Verdana</vt:lpstr>
      <vt:lpstr>Office 主题​​</vt:lpstr>
      <vt:lpstr>PowerPoint 演示文稿</vt:lpstr>
      <vt:lpstr>深度图到图的变换模型</vt:lpstr>
      <vt:lpstr>深度图到图的变换模型</vt:lpstr>
      <vt:lpstr>基于深度图到图的变换模型的视觉任务和一般设置</vt:lpstr>
      <vt:lpstr>基于深度图到图的变换模型的视觉任务和一般设置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2018-05-15T15:02:35Z</dcterms:created>
  <dcterms:modified xsi:type="dcterms:W3CDTF">2023-06-05T07:51:24Z</dcterms:modified>
  <cp:category/>
</cp:coreProperties>
</file>