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3" r:id="rId3"/>
    <p:sldId id="274" r:id="rId4"/>
    <p:sldId id="275" r:id="rId5"/>
    <p:sldId id="276" r:id="rId6"/>
    <p:sldId id="267" r:id="rId7"/>
    <p:sldId id="268" r:id="rId8"/>
    <p:sldId id="269" r:id="rId9"/>
    <p:sldId id="270" r:id="rId10"/>
    <p:sldId id="282" r:id="rId11"/>
    <p:sldId id="277" r:id="rId12"/>
    <p:sldId id="278" r:id="rId13"/>
    <p:sldId id="279" r:id="rId14"/>
    <p:sldId id="280" r:id="rId15"/>
    <p:sldId id="281" r:id="rId16"/>
    <p:sldId id="284" r:id="rId17"/>
    <p:sldId id="283" r:id="rId18"/>
    <p:sldId id="285" r:id="rId19"/>
    <p:sldId id="286" r:id="rId20"/>
    <p:sldId id="290" r:id="rId21"/>
    <p:sldId id="288" r:id="rId22"/>
    <p:sldId id="291" r:id="rId23"/>
    <p:sldId id="293" r:id="rId24"/>
    <p:sldId id="292" r:id="rId25"/>
    <p:sldId id="294" r:id="rId26"/>
    <p:sldId id="26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NG Xueyuan" initials="GX" lastIdx="1" clrIdx="0">
    <p:extLst>
      <p:ext uri="{19B8F6BF-5375-455C-9EA6-DF929625EA0E}">
        <p15:presenceInfo xmlns:p15="http://schemas.microsoft.com/office/powerpoint/2012/main" userId="2b0d7b07252365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B1"/>
    <a:srgbClr val="FE8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0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9853-5993-8B28-C44C-836322733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83DC9-4401-B374-22EB-0A1316910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462EC-620A-EE5B-D44D-7AC6F984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F13-31B4-48AD-BECF-B966A98A02F5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F0343-C711-D9ED-2D9A-20124BDE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424C3-6F36-4FAA-2A04-798A577B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63CE-C656-44ED-A37C-CE907AC208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50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BA63-4096-D10E-A459-1B6F8938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EAC13-3CB7-09BC-7CC0-B51E623C9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AAFBB-5E84-B24B-FEEF-EE22C3197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F13-31B4-48AD-BECF-B966A98A02F5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3FB8D-2BA6-44FC-1E47-DFBA72BD7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7B7CB-9CCE-C55D-05CC-3F7403F2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63CE-C656-44ED-A37C-CE907AC208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5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468366-7E5C-B79A-2FE2-81BBFEA75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5AC13-A728-4D8F-A5BC-71DD25E92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F6DC3-4EF7-3F45-5FAD-C156D208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F13-31B4-48AD-BECF-B966A98A02F5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BE36E-F5D1-F41C-A70A-37F871A11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6B1FB-D780-809E-AA96-4C81EA2C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63CE-C656-44ED-A37C-CE907AC208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5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351FE-896A-B023-2385-EDD08CBB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B6DEE-CC1B-6FCE-88E7-3439D2D3D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96E87-B067-5F43-AAA6-48AD8F00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F13-31B4-48AD-BECF-B966A98A02F5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2C365-1AD2-0F89-9CD6-3D7FA3A24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66403-2AB5-9FDE-2175-7F5993CB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63CE-C656-44ED-A37C-CE907AC208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630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A2608-DD91-FCC1-0560-102C7EED3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D9B63-F532-5E1D-2EDF-9EFEDF521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10944-1B97-5C4D-5BB1-1187B986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F13-31B4-48AD-BECF-B966A98A02F5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92846-09F6-8B36-8617-B14AD6A9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225D4-FCB3-5880-A001-00DF01D7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63CE-C656-44ED-A37C-CE907AC208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79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8846-1774-145D-4D45-F94793DC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EDB85-77BD-9379-5EE2-01A47B215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EF6CB-80AF-CC28-4226-9F68F0B7B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6D6B8-2017-1FB0-D69F-5A6D331D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F13-31B4-48AD-BECF-B966A98A02F5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43FBD-563A-A023-E5BB-7BE8926B4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FFD6D-DE8A-B7C5-8C34-F39A58CB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63CE-C656-44ED-A37C-CE907AC208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35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BFB8-C5AD-164B-CC51-24945DE93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FEF91-EA94-1D4C-97E3-1C7103EB2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0FD99-18A0-C02E-1DB1-963E9BB53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FBFE6-0D14-587E-9699-DAA641C2C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74DE9-A1B0-6A1F-8F2E-6A9716ACE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53E62-8C29-11DA-D8EB-272CF4207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F13-31B4-48AD-BECF-B966A98A02F5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62E140-A981-5624-8DD1-26A20DDD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70B348-B252-5623-186F-A288835E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63CE-C656-44ED-A37C-CE907AC208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76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28E9-3410-E854-6593-3B32165D3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81F18-5B5F-F193-5908-162000F0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F13-31B4-48AD-BECF-B966A98A02F5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2F537-623C-4AAB-7128-8EB3CB649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10A49-3566-2A36-50F7-10A7B0241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63CE-C656-44ED-A37C-CE907AC208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14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DCA44F-8D63-FEA9-48DC-5CBBC781D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F13-31B4-48AD-BECF-B966A98A02F5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4C7BF-7246-8A9D-31E2-3B66B802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BDDC7-BA5A-8E61-DE4D-67BADE5A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63CE-C656-44ED-A37C-CE907AC208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37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6364-A11A-AF75-6AB3-86D13F1DA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CCFCA-F3FB-ECE5-E55B-6BC6C8E3B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F0E8F-7CB1-871C-475B-E2A33F327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F7A0E-BAAB-0D2E-582B-CCE072F7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F13-31B4-48AD-BECF-B966A98A02F5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7A797-91CA-F714-EA97-E7AF44C37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A40CD-7468-9998-40FD-416A31E7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63CE-C656-44ED-A37C-CE907AC208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3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0A8B-B0B6-D97C-8F32-051835A4E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5494B-2B3A-F87A-FD04-05B49DA7B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6AA18-8E03-D08D-C3D5-48DDC3DC0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95B57-402D-0E96-CD4F-82332F084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F7F13-31B4-48AD-BECF-B966A98A02F5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D2F3C-6497-4301-8AA0-02D439A8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3EBC7-3861-A4CA-C485-81753C54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63CE-C656-44ED-A37C-CE907AC208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98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805BD-F1FB-9DC9-F6E0-334AC868E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700EE-950F-9739-352C-851DA9B3C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72B86-06E6-D6BF-4E64-9FD808F01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F7F13-31B4-48AD-BECF-B966A98A02F5}" type="datetimeFigureOut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7561C-ABA8-8528-661F-5C2CEC79ED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66AF9-630A-26AA-C436-C5E34DEF4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463CE-C656-44ED-A37C-CE907AC208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8.png"/><Relationship Id="rId7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79A2F4-FD27-43A3-989E-4CC94B4AB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4333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8F79FC-1D44-4CB3-BD68-F280436C9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939" y="4498843"/>
            <a:ext cx="9144000" cy="137665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Machine Learning</a:t>
            </a:r>
            <a:br>
              <a:rPr lang="en-US" altLang="zh-CN" dirty="0"/>
            </a:br>
            <a:r>
              <a:rPr lang="en-US" altLang="zh-CN" dirty="0"/>
              <a:t>11. Decision Tree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3FFA4-F6FC-4D34-B961-E2C0BE0CF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939" y="5875498"/>
            <a:ext cx="6242620" cy="982501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zh-CN" dirty="0"/>
              <a:t>Xueyuan Gong</a:t>
            </a:r>
          </a:p>
          <a:p>
            <a:pPr algn="l"/>
            <a:r>
              <a:rPr lang="en-US" altLang="zh-CN" dirty="0"/>
              <a:t>School of Intelligent Systems Science and Engineering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52166-6B7A-4058-A0E3-EE6642F79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313" y="5165886"/>
            <a:ext cx="13811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7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336B9-31B4-A1BC-3C79-9DB01234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*Cross Entropy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C976DB-E53A-22A2-BB79-F902632743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2983645"/>
                <a:ext cx="10951029" cy="364090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Human do not know the real possibility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Human only know how surprise they think it is if something happened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Commonly, human can give a relatively accurate estimate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CC976DB-E53A-22A2-BB79-F902632743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983645"/>
                <a:ext cx="10951029" cy="3640904"/>
              </a:xfrm>
              <a:blipFill>
                <a:blip r:embed="rId2"/>
                <a:stretch>
                  <a:fillRect l="-946" t="-2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FA584E9A-ED69-F1F7-E0CD-4B1E5C8BF679}"/>
                  </a:ext>
                </a:extLst>
              </p:cNvPr>
              <p:cNvSpPr txBox="1"/>
              <p:nvPr/>
            </p:nvSpPr>
            <p:spPr>
              <a:xfrm>
                <a:off x="3824152" y="1690688"/>
                <a:ext cx="4543696" cy="1132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𝐶𝐸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FA584E9A-ED69-F1F7-E0CD-4B1E5C8BF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152" y="1690688"/>
                <a:ext cx="4543696" cy="11329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016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FB9C0-2136-F4B0-334E-88641270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Information Gain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5BE5EE43-30CE-D6F6-274B-DDF998AF860D}"/>
                  </a:ext>
                </a:extLst>
              </p:cNvPr>
              <p:cNvSpPr txBox="1"/>
              <p:nvPr/>
            </p:nvSpPr>
            <p:spPr>
              <a:xfrm>
                <a:off x="161644" y="4177330"/>
                <a:ext cx="10896600" cy="2680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m:rPr>
                          <m:brk m:alnAt="1"/>
                        </m:rP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m:rPr>
                          <m:brk m:alnAt="1"/>
                        </m:rP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∑"/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2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TW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5BE5EE43-30CE-D6F6-274B-DDF998AF8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44" y="4177330"/>
                <a:ext cx="10896600" cy="2680670"/>
              </a:xfrm>
              <a:prstGeom prst="rect">
                <a:avLst/>
              </a:prstGeom>
              <a:blipFill>
                <a:blip r:embed="rId2"/>
                <a:stretch>
                  <a:fillRect r="-15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D8C607D-0AF9-A429-56DD-F4C236C34F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6309"/>
                <a:ext cx="10515600" cy="239864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Denote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TW" alt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this case,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altLang="zh-CN" dirty="0"/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𝑖𝑀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dirty="0">
                    <a:solidFill>
                      <a:schemeClr val="tx1"/>
                    </a:solidFill>
                  </a:rPr>
                  <a:t>In this case,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𝑆𝑢𝑛𝑛𝑦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𝑂𝑣𝑒𝑟𝑐𝑎𝑠𝑡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𝑅𝑎𝑖𝑛𝑦</m:t>
                        </m:r>
                      </m:e>
                    </m:d>
                  </m:oMath>
                </a14:m>
                <a:endParaRPr lang="en-US" altLang="zh-TW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altLang="zh-TW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D8C607D-0AF9-A429-56DD-F4C236C34F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6309"/>
                <a:ext cx="10515600" cy="2398644"/>
              </a:xfrm>
              <a:blipFill>
                <a:blip r:embed="rId3"/>
                <a:stretch>
                  <a:fillRect l="-1043" t="-4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9">
            <a:extLst>
              <a:ext uri="{FF2B5EF4-FFF2-40B4-BE49-F238E27FC236}">
                <a16:creationId xmlns:a16="http://schemas.microsoft.com/office/drawing/2014/main" id="{6DACAC9A-0E1D-4C68-1244-9286E539969D}"/>
              </a:ext>
            </a:extLst>
          </p:cNvPr>
          <p:cNvSpPr txBox="1"/>
          <p:nvPr/>
        </p:nvSpPr>
        <p:spPr>
          <a:xfrm>
            <a:off x="5144680" y="3743288"/>
            <a:ext cx="190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Loss Function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519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04209-2533-8D2F-A297-82FE6EC98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B447CB03-1495-56BE-A078-7648EA7AAE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5941738"/>
                  </p:ext>
                </p:extLst>
              </p:nvPr>
            </p:nvGraphicFramePr>
            <p:xfrm>
              <a:off x="1321157" y="1973732"/>
              <a:ext cx="858591" cy="43862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858591">
                      <a:extLst>
                        <a:ext uri="{9D8B030D-6E8A-4147-A177-3AD203B41FA5}">
                          <a16:colId xmlns:a16="http://schemas.microsoft.com/office/drawing/2014/main" val="94730339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7143437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61671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316301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2301368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9606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582984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713087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593774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  <a:endParaRPr lang="en-US" sz="18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078118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2417215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361502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997207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488821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685619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01597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B447CB03-1495-56BE-A078-7648EA7AAE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5941738"/>
                  </p:ext>
                </p:extLst>
              </p:nvPr>
            </p:nvGraphicFramePr>
            <p:xfrm>
              <a:off x="1321157" y="1973732"/>
              <a:ext cx="858591" cy="43862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858591">
                      <a:extLst>
                        <a:ext uri="{9D8B030D-6E8A-4147-A177-3AD203B41FA5}">
                          <a16:colId xmlns:a16="http://schemas.microsoft.com/office/drawing/2014/main" val="94730339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04" t="-1667" r="-1408" b="-11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143437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61671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316301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2301368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9606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582984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713087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593774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  <a:endParaRPr lang="en-US" sz="18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078118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2417215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361502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997207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488821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685619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01597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958E2D92-FF6B-CAEE-3E40-704F53DF4FE0}"/>
                  </a:ext>
                </a:extLst>
              </p:cNvPr>
              <p:cNvSpPr txBox="1"/>
              <p:nvPr/>
            </p:nvSpPr>
            <p:spPr>
              <a:xfrm>
                <a:off x="4053623" y="3950640"/>
                <a:ext cx="6430854" cy="1521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func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m:rPr>
                          <m:brk m:alnAt="1"/>
                        </m:rP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log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log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m:rPr>
                          <m:brk m:alnAt="1"/>
                        </m:rP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0.94</m:t>
                      </m:r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958E2D92-FF6B-CAEE-3E40-704F53DF4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623" y="3950640"/>
                <a:ext cx="6430854" cy="15214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A80D6D5F-A528-19F6-46CB-6A5F7A88B72E}"/>
                  </a:ext>
                </a:extLst>
              </p:cNvPr>
              <p:cNvSpPr txBox="1"/>
              <p:nvPr/>
            </p:nvSpPr>
            <p:spPr>
              <a:xfrm>
                <a:off x="4566630" y="2638208"/>
                <a:ext cx="1647426" cy="815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A80D6D5F-A528-19F6-46CB-6A5F7A88B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30" y="2638208"/>
                <a:ext cx="1647426" cy="8156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DD5723DF-73C0-6AC2-BECA-E6AEEE5967F1}"/>
                  </a:ext>
                </a:extLst>
              </p:cNvPr>
              <p:cNvSpPr txBox="1"/>
              <p:nvPr/>
            </p:nvSpPr>
            <p:spPr>
              <a:xfrm>
                <a:off x="7889379" y="2572210"/>
                <a:ext cx="1647426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DD5723DF-73C0-6AC2-BECA-E6AEEE596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379" y="2572210"/>
                <a:ext cx="1647426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69">
                <a:extLst>
                  <a:ext uri="{FF2B5EF4-FFF2-40B4-BE49-F238E27FC236}">
                    <a16:creationId xmlns:a16="http://schemas.microsoft.com/office/drawing/2014/main" id="{83531E9B-5C5D-7EBB-F0BB-9FA0FDCB84EE}"/>
                  </a:ext>
                </a:extLst>
              </p:cNvPr>
              <p:cNvSpPr txBox="1"/>
              <p:nvPr/>
            </p:nvSpPr>
            <p:spPr>
              <a:xfrm>
                <a:off x="6615448" y="82081"/>
                <a:ext cx="5576552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12" name="文字方塊 69">
                <a:extLst>
                  <a:ext uri="{FF2B5EF4-FFF2-40B4-BE49-F238E27FC236}">
                    <a16:creationId xmlns:a16="http://schemas.microsoft.com/office/drawing/2014/main" id="{83531E9B-5C5D-7EBB-F0BB-9FA0FDCB8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448" y="82081"/>
                <a:ext cx="5576552" cy="11308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012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E6000-D5E1-B150-0365-373C1A04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1E29C687-22BB-5C73-68CE-FB3888D051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9007074"/>
                  </p:ext>
                </p:extLst>
              </p:nvPr>
            </p:nvGraphicFramePr>
            <p:xfrm>
              <a:off x="838200" y="1986612"/>
              <a:ext cx="1660304" cy="43862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830152">
                      <a:extLst>
                        <a:ext uri="{9D8B030D-6E8A-4147-A177-3AD203B41FA5}">
                          <a16:colId xmlns:a16="http://schemas.microsoft.com/office/drawing/2014/main" val="978116252"/>
                        </a:ext>
                      </a:extLst>
                    </a:gridCol>
                    <a:gridCol w="830152">
                      <a:extLst>
                        <a:ext uri="{9D8B030D-6E8A-4147-A177-3AD203B41FA5}">
                          <a16:colId xmlns:a16="http://schemas.microsoft.com/office/drawing/2014/main" val="94730339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7143437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61671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316301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2301368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9606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582984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713087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593774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  <a:endParaRPr lang="en-US" sz="18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078118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2417215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361502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997207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488821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685619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01597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1E29C687-22BB-5C73-68CE-FB3888D051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9007074"/>
                  </p:ext>
                </p:extLst>
              </p:nvPr>
            </p:nvGraphicFramePr>
            <p:xfrm>
              <a:off x="838200" y="1986612"/>
              <a:ext cx="1660304" cy="43862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830152">
                      <a:extLst>
                        <a:ext uri="{9D8B030D-6E8A-4147-A177-3AD203B41FA5}">
                          <a16:colId xmlns:a16="http://schemas.microsoft.com/office/drawing/2014/main" val="978116252"/>
                        </a:ext>
                      </a:extLst>
                    </a:gridCol>
                    <a:gridCol w="830152">
                      <a:extLst>
                        <a:ext uri="{9D8B030D-6E8A-4147-A177-3AD203B41FA5}">
                          <a16:colId xmlns:a16="http://schemas.microsoft.com/office/drawing/2014/main" val="94730339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30" t="-1667" r="-100730" b="-11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471" t="-1667" r="-1471" b="-11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143437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61671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316301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2301368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9606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582984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713087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593774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  <a:endParaRPr lang="en-US" sz="18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078118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2417215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361502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997207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488821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685619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01597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07F171A6-09A4-72BC-84EB-F55F9102B097}"/>
                  </a:ext>
                </a:extLst>
              </p:cNvPr>
              <p:cNvSpPr txBox="1"/>
              <p:nvPr/>
            </p:nvSpPr>
            <p:spPr>
              <a:xfrm>
                <a:off x="3963472" y="1849720"/>
                <a:ext cx="7163875" cy="1178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func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func>
                      <m:r>
                        <m:rPr>
                          <m:brk m:alnAt="1"/>
                        </m:rP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log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log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=0.97</m:t>
                      </m:r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07F171A6-09A4-72BC-84EB-F55F9102B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472" y="1849720"/>
                <a:ext cx="7163875" cy="11788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1F4866B6-A3E6-912B-14FC-F62D5EFDE024}"/>
                  </a:ext>
                </a:extLst>
              </p:cNvPr>
              <p:cNvSpPr txBox="1"/>
              <p:nvPr/>
            </p:nvSpPr>
            <p:spPr>
              <a:xfrm>
                <a:off x="3963472" y="3028569"/>
                <a:ext cx="7163875" cy="822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</m:d>
                        </m:e>
                      </m:func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</m:d>
                        </m:e>
                      </m:func>
                      <m:r>
                        <m:rPr>
                          <m:brk m:alnAt="1"/>
                        </m:rP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1F4866B6-A3E6-912B-14FC-F62D5EFDE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472" y="3028569"/>
                <a:ext cx="7163875" cy="822469"/>
              </a:xfrm>
              <a:prstGeom prst="rect">
                <a:avLst/>
              </a:prstGeom>
              <a:blipFill>
                <a:blip r:embed="rId4"/>
                <a:stretch>
                  <a:fillRect b="-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69">
                <a:extLst>
                  <a:ext uri="{FF2B5EF4-FFF2-40B4-BE49-F238E27FC236}">
                    <a16:creationId xmlns:a16="http://schemas.microsoft.com/office/drawing/2014/main" id="{2CD71977-B704-5202-D7C1-28128BC8C87E}"/>
                  </a:ext>
                </a:extLst>
              </p:cNvPr>
              <p:cNvSpPr txBox="1"/>
              <p:nvPr/>
            </p:nvSpPr>
            <p:spPr>
              <a:xfrm>
                <a:off x="3963472" y="4286744"/>
                <a:ext cx="7163875" cy="1178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</m:func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</m:func>
                      <m:r>
                        <m:rPr>
                          <m:brk m:alnAt="1"/>
                        </m:rP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log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log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=0.97</m:t>
                      </m:r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10" name="文字方塊 69">
                <a:extLst>
                  <a:ext uri="{FF2B5EF4-FFF2-40B4-BE49-F238E27FC236}">
                    <a16:creationId xmlns:a16="http://schemas.microsoft.com/office/drawing/2014/main" id="{2CD71977-B704-5202-D7C1-28128BC8C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472" y="4286744"/>
                <a:ext cx="7163875" cy="11788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F834CDB0-B982-D693-3E04-3A30B097A010}"/>
                  </a:ext>
                </a:extLst>
              </p:cNvPr>
              <p:cNvSpPr txBox="1"/>
              <p:nvPr/>
            </p:nvSpPr>
            <p:spPr>
              <a:xfrm rot="696638">
                <a:off x="2841036" y="3728518"/>
                <a:ext cx="25340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TW" sz="2400" dirty="0">
                    <a:solidFill>
                      <a:srgbClr val="FF0000"/>
                    </a:solidFill>
                  </a:rPr>
                  <a:t>Define </a:t>
                </a:r>
                <a14:m>
                  <m:oMath xmlns:m="http://schemas.openxmlformats.org/officeDocument/2006/math">
                    <m:r>
                      <a:rPr lang="en-US" altLang="zh-TW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 altLang="zh-TW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TW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TW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TW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F834CDB0-B982-D693-3E04-3A30B097A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96638">
                <a:off x="2841036" y="3728518"/>
                <a:ext cx="2534059" cy="461665"/>
              </a:xfrm>
              <a:prstGeom prst="rect">
                <a:avLst/>
              </a:prstGeom>
              <a:blipFill>
                <a:blip r:embed="rId6"/>
                <a:stretch>
                  <a:fillRect l="-4481" t="-6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8">
            <a:extLst>
              <a:ext uri="{FF2B5EF4-FFF2-40B4-BE49-F238E27FC236}">
                <a16:creationId xmlns:a16="http://schemas.microsoft.com/office/drawing/2014/main" id="{4ECCD610-6928-ADAE-59B7-A2A14A737D25}"/>
              </a:ext>
            </a:extLst>
          </p:cNvPr>
          <p:cNvCxnSpPr>
            <a:cxnSpLocks/>
            <a:stCxn id="11" idx="3"/>
            <a:endCxn id="18" idx="2"/>
          </p:cNvCxnSpPr>
          <p:nvPr/>
        </p:nvCxnSpPr>
        <p:spPr>
          <a:xfrm flipV="1">
            <a:off x="5349169" y="3851038"/>
            <a:ext cx="750992" cy="3633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D2E60E7D-EE9D-D88A-A08B-237C267C584A}"/>
              </a:ext>
            </a:extLst>
          </p:cNvPr>
          <p:cNvSpPr/>
          <p:nvPr/>
        </p:nvSpPr>
        <p:spPr>
          <a:xfrm>
            <a:off x="5661726" y="3439803"/>
            <a:ext cx="876869" cy="4112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69">
                <a:extLst>
                  <a:ext uri="{FF2B5EF4-FFF2-40B4-BE49-F238E27FC236}">
                    <a16:creationId xmlns:a16="http://schemas.microsoft.com/office/drawing/2014/main" id="{1126AC87-089C-B928-CD41-A36B994D66EC}"/>
                  </a:ext>
                </a:extLst>
              </p:cNvPr>
              <p:cNvSpPr txBox="1"/>
              <p:nvPr/>
            </p:nvSpPr>
            <p:spPr>
              <a:xfrm>
                <a:off x="6615448" y="82081"/>
                <a:ext cx="5576552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20" name="文字方塊 69">
                <a:extLst>
                  <a:ext uri="{FF2B5EF4-FFF2-40B4-BE49-F238E27FC236}">
                    <a16:creationId xmlns:a16="http://schemas.microsoft.com/office/drawing/2014/main" id="{1126AC87-089C-B928-CD41-A36B994D6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448" y="82081"/>
                <a:ext cx="5576552" cy="113082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69">
                <a:extLst>
                  <a:ext uri="{FF2B5EF4-FFF2-40B4-BE49-F238E27FC236}">
                    <a16:creationId xmlns:a16="http://schemas.microsoft.com/office/drawing/2014/main" id="{47497A3C-28A3-5A05-CC5E-5CEF7DF81F32}"/>
                  </a:ext>
                </a:extLst>
              </p:cNvPr>
              <p:cNvSpPr txBox="1"/>
              <p:nvPr/>
            </p:nvSpPr>
            <p:spPr>
              <a:xfrm>
                <a:off x="3510371" y="5465593"/>
                <a:ext cx="8190085" cy="1152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m:rPr>
                          <m:brk m:alnAt="1"/>
                        </m:rP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0.94−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0.97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0.97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=0.246</m:t>
                      </m:r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21" name="文字方塊 69">
                <a:extLst>
                  <a:ext uri="{FF2B5EF4-FFF2-40B4-BE49-F238E27FC236}">
                    <a16:creationId xmlns:a16="http://schemas.microsoft.com/office/drawing/2014/main" id="{47497A3C-28A3-5A05-CC5E-5CEF7DF81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371" y="5465593"/>
                <a:ext cx="8190085" cy="1152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24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69598-B847-559B-766A-E985FF02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EE6D78E8-002E-9EF8-DED5-91B7535FB2BA}"/>
                  </a:ext>
                </a:extLst>
              </p:cNvPr>
              <p:cNvSpPr txBox="1"/>
              <p:nvPr/>
            </p:nvSpPr>
            <p:spPr>
              <a:xfrm>
                <a:off x="726141" y="6262042"/>
                <a:ext cx="26063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=0.246</m:t>
                      </m:r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EE6D78E8-002E-9EF8-DED5-91B7535FB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41" y="6262042"/>
                <a:ext cx="2606366" cy="461665"/>
              </a:xfrm>
              <a:prstGeom prst="rect">
                <a:avLst/>
              </a:prstGeom>
              <a:blipFill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4ACB1EC0-0CB0-AB40-B5EA-7807D21DC5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1037364"/>
                  </p:ext>
                </p:extLst>
              </p:nvPr>
            </p:nvGraphicFramePr>
            <p:xfrm>
              <a:off x="1269642" y="1690688"/>
              <a:ext cx="1660304" cy="43862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830152">
                      <a:extLst>
                        <a:ext uri="{9D8B030D-6E8A-4147-A177-3AD203B41FA5}">
                          <a16:colId xmlns:a16="http://schemas.microsoft.com/office/drawing/2014/main" val="978116252"/>
                        </a:ext>
                      </a:extLst>
                    </a:gridCol>
                    <a:gridCol w="830152">
                      <a:extLst>
                        <a:ext uri="{9D8B030D-6E8A-4147-A177-3AD203B41FA5}">
                          <a16:colId xmlns:a16="http://schemas.microsoft.com/office/drawing/2014/main" val="94730339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7143437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61671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316301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2301368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9606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582984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713087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593774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  <a:endParaRPr lang="en-US" sz="18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078118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2417215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361502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997207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488821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685619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01597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4ACB1EC0-0CB0-AB40-B5EA-7807D21DC5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1037364"/>
                  </p:ext>
                </p:extLst>
              </p:nvPr>
            </p:nvGraphicFramePr>
            <p:xfrm>
              <a:off x="1269642" y="1690688"/>
              <a:ext cx="1660304" cy="43862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830152">
                      <a:extLst>
                        <a:ext uri="{9D8B030D-6E8A-4147-A177-3AD203B41FA5}">
                          <a16:colId xmlns:a16="http://schemas.microsoft.com/office/drawing/2014/main" val="978116252"/>
                        </a:ext>
                      </a:extLst>
                    </a:gridCol>
                    <a:gridCol w="830152">
                      <a:extLst>
                        <a:ext uri="{9D8B030D-6E8A-4147-A177-3AD203B41FA5}">
                          <a16:colId xmlns:a16="http://schemas.microsoft.com/office/drawing/2014/main" val="94730339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730" t="-1667" r="-100730" b="-11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101471" t="-1667" r="-1471" b="-113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143437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61671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316301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2301368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9606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582984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713087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593774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  <a:endParaRPr lang="en-US" sz="18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078118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2417215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361502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997207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488821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685619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01597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187A54E8-158C-0F7E-7A27-40C8816F4B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6222125"/>
                  </p:ext>
                </p:extLst>
              </p:nvPr>
            </p:nvGraphicFramePr>
            <p:xfrm>
              <a:off x="3977428" y="1690688"/>
              <a:ext cx="1660304" cy="43862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830152">
                      <a:extLst>
                        <a:ext uri="{9D8B030D-6E8A-4147-A177-3AD203B41FA5}">
                          <a16:colId xmlns:a16="http://schemas.microsoft.com/office/drawing/2014/main" val="978116252"/>
                        </a:ext>
                      </a:extLst>
                    </a:gridCol>
                    <a:gridCol w="830152">
                      <a:extLst>
                        <a:ext uri="{9D8B030D-6E8A-4147-A177-3AD203B41FA5}">
                          <a16:colId xmlns:a16="http://schemas.microsoft.com/office/drawing/2014/main" val="94730339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7143437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Hot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61671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Hot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316301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Cool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2301368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Mild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9606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Mild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582984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Hot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713087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Mild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593774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Cool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  <a:endParaRPr lang="en-US" sz="18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078118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Cool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2417215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Cool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361502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Mild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997207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Mild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488821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Mild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685619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Hot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01597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187A54E8-158C-0F7E-7A27-40C8816F4B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6222125"/>
                  </p:ext>
                </p:extLst>
              </p:nvPr>
            </p:nvGraphicFramePr>
            <p:xfrm>
              <a:off x="3977428" y="1690688"/>
              <a:ext cx="1660304" cy="43862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830152">
                      <a:extLst>
                        <a:ext uri="{9D8B030D-6E8A-4147-A177-3AD203B41FA5}">
                          <a16:colId xmlns:a16="http://schemas.microsoft.com/office/drawing/2014/main" val="978116252"/>
                        </a:ext>
                      </a:extLst>
                    </a:gridCol>
                    <a:gridCol w="830152">
                      <a:extLst>
                        <a:ext uri="{9D8B030D-6E8A-4147-A177-3AD203B41FA5}">
                          <a16:colId xmlns:a16="http://schemas.microsoft.com/office/drawing/2014/main" val="94730339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730" t="-1667" r="-100730" b="-11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1471" t="-1667" r="-1471" b="-113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143437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Hot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61671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Hot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316301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Cool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2301368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Mild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9606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Mild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582984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Hot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713087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Mild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593774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Cool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  <a:endParaRPr lang="en-US" sz="18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078118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Cool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2417215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Cool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361502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Mild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997207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Mild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488821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Mild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685619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Hot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01597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9741F346-7A0F-E615-B6DA-B3F041A16F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6172635"/>
                  </p:ext>
                </p:extLst>
              </p:nvPr>
            </p:nvGraphicFramePr>
            <p:xfrm>
              <a:off x="6835462" y="1690688"/>
              <a:ext cx="1660304" cy="43862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830152">
                      <a:extLst>
                        <a:ext uri="{9D8B030D-6E8A-4147-A177-3AD203B41FA5}">
                          <a16:colId xmlns:a16="http://schemas.microsoft.com/office/drawing/2014/main" val="978116252"/>
                        </a:ext>
                      </a:extLst>
                    </a:gridCol>
                    <a:gridCol w="830152">
                      <a:extLst>
                        <a:ext uri="{9D8B030D-6E8A-4147-A177-3AD203B41FA5}">
                          <a16:colId xmlns:a16="http://schemas.microsoft.com/office/drawing/2014/main" val="94730339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7143437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High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61671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High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316301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Normal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2301368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High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9606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High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582984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High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713087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High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593774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Normal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  <a:endParaRPr lang="en-US" sz="18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078118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Normal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2417215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Normal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361502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Normal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997207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Normal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488821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High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685619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Normal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01597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9741F346-7A0F-E615-B6DA-B3F041A16F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6172635"/>
                  </p:ext>
                </p:extLst>
              </p:nvPr>
            </p:nvGraphicFramePr>
            <p:xfrm>
              <a:off x="6835462" y="1690688"/>
              <a:ext cx="1660304" cy="43862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830152">
                      <a:extLst>
                        <a:ext uri="{9D8B030D-6E8A-4147-A177-3AD203B41FA5}">
                          <a16:colId xmlns:a16="http://schemas.microsoft.com/office/drawing/2014/main" val="978116252"/>
                        </a:ext>
                      </a:extLst>
                    </a:gridCol>
                    <a:gridCol w="830152">
                      <a:extLst>
                        <a:ext uri="{9D8B030D-6E8A-4147-A177-3AD203B41FA5}">
                          <a16:colId xmlns:a16="http://schemas.microsoft.com/office/drawing/2014/main" val="94730339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730" t="-1667" r="-100730" b="-11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1471" t="-1667" r="-1471" b="-113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143437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High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61671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High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316301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Normal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2301368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High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9606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High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582984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High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713087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High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593774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Normal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  <a:endParaRPr lang="en-US" sz="18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078118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Normal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2417215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Normal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361502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Normal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997207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Normal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488821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High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685619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Normal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01597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BFFA48B8-7A58-A6B5-8FAE-30CEC13992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0291485"/>
                  </p:ext>
                </p:extLst>
              </p:nvPr>
            </p:nvGraphicFramePr>
            <p:xfrm>
              <a:off x="9693496" y="1690688"/>
              <a:ext cx="1660304" cy="43862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830152">
                      <a:extLst>
                        <a:ext uri="{9D8B030D-6E8A-4147-A177-3AD203B41FA5}">
                          <a16:colId xmlns:a16="http://schemas.microsoft.com/office/drawing/2014/main" val="978116252"/>
                        </a:ext>
                      </a:extLst>
                    </a:gridCol>
                    <a:gridCol w="830152">
                      <a:extLst>
                        <a:ext uri="{9D8B030D-6E8A-4147-A177-3AD203B41FA5}">
                          <a16:colId xmlns:a16="http://schemas.microsoft.com/office/drawing/2014/main" val="94730339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7143437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False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61671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True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316301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True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2301368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False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9606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True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582984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False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713087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False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593774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False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  <a:endParaRPr lang="en-US" sz="18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078118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True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2417215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False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361502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False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997207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True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488821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True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685619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False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01597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BFFA48B8-7A58-A6B5-8FAE-30CEC13992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0291485"/>
                  </p:ext>
                </p:extLst>
              </p:nvPr>
            </p:nvGraphicFramePr>
            <p:xfrm>
              <a:off x="9693496" y="1690688"/>
              <a:ext cx="1660304" cy="43862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830152">
                      <a:extLst>
                        <a:ext uri="{9D8B030D-6E8A-4147-A177-3AD203B41FA5}">
                          <a16:colId xmlns:a16="http://schemas.microsoft.com/office/drawing/2014/main" val="978116252"/>
                        </a:ext>
                      </a:extLst>
                    </a:gridCol>
                    <a:gridCol w="830152">
                      <a:extLst>
                        <a:ext uri="{9D8B030D-6E8A-4147-A177-3AD203B41FA5}">
                          <a16:colId xmlns:a16="http://schemas.microsoft.com/office/drawing/2014/main" val="94730339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730" t="-1667" r="-100730" b="-11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01471" t="-1667" r="-1471" b="-113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143437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False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61671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True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316301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True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2301368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False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9606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True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582984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False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713087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False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593774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False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  <a:endParaRPr lang="en-US" sz="18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078118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True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2417215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False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361502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False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997207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True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488821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True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685619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False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01597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7F8C3E26-A4FA-0972-E6D7-586A46D7559E}"/>
                  </a:ext>
                </a:extLst>
              </p:cNvPr>
              <p:cNvSpPr txBox="1"/>
              <p:nvPr/>
            </p:nvSpPr>
            <p:spPr>
              <a:xfrm>
                <a:off x="3574867" y="6262042"/>
                <a:ext cx="24654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=0.03</m:t>
                      </m:r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7F8C3E26-A4FA-0972-E6D7-586A46D75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867" y="6262042"/>
                <a:ext cx="2465426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69">
                <a:extLst>
                  <a:ext uri="{FF2B5EF4-FFF2-40B4-BE49-F238E27FC236}">
                    <a16:creationId xmlns:a16="http://schemas.microsoft.com/office/drawing/2014/main" id="{F9068818-B708-1158-FC48-618330D3FCAE}"/>
                  </a:ext>
                </a:extLst>
              </p:cNvPr>
              <p:cNvSpPr txBox="1"/>
              <p:nvPr/>
            </p:nvSpPr>
            <p:spPr>
              <a:xfrm>
                <a:off x="6432901" y="6262041"/>
                <a:ext cx="24654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=0.15</m:t>
                      </m:r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10" name="文字方塊 69">
                <a:extLst>
                  <a:ext uri="{FF2B5EF4-FFF2-40B4-BE49-F238E27FC236}">
                    <a16:creationId xmlns:a16="http://schemas.microsoft.com/office/drawing/2014/main" id="{F9068818-B708-1158-FC48-618330D3F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901" y="6262041"/>
                <a:ext cx="2465426" cy="461665"/>
              </a:xfrm>
              <a:prstGeom prst="rect">
                <a:avLst/>
              </a:prstGeom>
              <a:blipFill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97E2CF09-1106-9626-ABE0-0D28956142E1}"/>
                  </a:ext>
                </a:extLst>
              </p:cNvPr>
              <p:cNvSpPr txBox="1"/>
              <p:nvPr/>
            </p:nvSpPr>
            <p:spPr>
              <a:xfrm>
                <a:off x="9290935" y="6262040"/>
                <a:ext cx="26063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=0.048</m:t>
                      </m:r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97E2CF09-1106-9626-ABE0-0D2895614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935" y="6262040"/>
                <a:ext cx="2606366" cy="461665"/>
              </a:xfrm>
              <a:prstGeom prst="rect">
                <a:avLst/>
              </a:prstGeom>
              <a:blipFill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009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68EE5-001D-6FC0-2C80-6B2E64435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Optimization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9CBB26E-B9B6-2568-C474-41905CFC296F}"/>
              </a:ext>
            </a:extLst>
          </p:cNvPr>
          <p:cNvSpPr/>
          <p:nvPr/>
        </p:nvSpPr>
        <p:spPr>
          <a:xfrm>
            <a:off x="3092095" y="3879444"/>
            <a:ext cx="2160000" cy="540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Weather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9EEA1EC-084B-B41A-83FA-DB1883BBE93B}"/>
              </a:ext>
            </a:extLst>
          </p:cNvPr>
          <p:cNvCxnSpPr>
            <a:cxnSpLocks/>
            <a:stCxn id="5" idx="6"/>
            <a:endCxn id="13" idx="1"/>
          </p:cNvCxnSpPr>
          <p:nvPr/>
        </p:nvCxnSpPr>
        <p:spPr>
          <a:xfrm>
            <a:off x="5252095" y="4149444"/>
            <a:ext cx="1031184" cy="0"/>
          </a:xfrm>
          <a:prstGeom prst="straightConnector1">
            <a:avLst/>
          </a:prstGeom>
          <a:ln w="25400">
            <a:solidFill>
              <a:srgbClr val="0070C0">
                <a:alpha val="9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0AAA019-988B-AE06-AC78-248CF6AF58EE}"/>
              </a:ext>
            </a:extLst>
          </p:cNvPr>
          <p:cNvCxnSpPr>
            <a:cxnSpLocks/>
            <a:stCxn id="5" idx="6"/>
            <a:endCxn id="14" idx="1"/>
          </p:cNvCxnSpPr>
          <p:nvPr/>
        </p:nvCxnSpPr>
        <p:spPr>
          <a:xfrm>
            <a:off x="5252095" y="4149444"/>
            <a:ext cx="1030113" cy="1625481"/>
          </a:xfrm>
          <a:prstGeom prst="straightConnector1">
            <a:avLst/>
          </a:prstGeom>
          <a:ln w="25400">
            <a:solidFill>
              <a:srgbClr val="0070C0">
                <a:alpha val="9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F0345DB-7E9E-8570-D9DD-1BCB934319CD}"/>
              </a:ext>
            </a:extLst>
          </p:cNvPr>
          <p:cNvCxnSpPr>
            <a:cxnSpLocks/>
            <a:stCxn id="5" idx="6"/>
            <a:endCxn id="12" idx="1"/>
          </p:cNvCxnSpPr>
          <p:nvPr/>
        </p:nvCxnSpPr>
        <p:spPr>
          <a:xfrm flipV="1">
            <a:off x="5252095" y="2479705"/>
            <a:ext cx="1031184" cy="1669739"/>
          </a:xfrm>
          <a:prstGeom prst="straightConnector1">
            <a:avLst/>
          </a:prstGeom>
          <a:ln w="25400">
            <a:solidFill>
              <a:srgbClr val="0070C0">
                <a:alpha val="9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6403675-6EC1-5D32-F252-0C4D3D791F93}"/>
              </a:ext>
            </a:extLst>
          </p:cNvPr>
          <p:cNvSpPr txBox="1"/>
          <p:nvPr/>
        </p:nvSpPr>
        <p:spPr>
          <a:xfrm>
            <a:off x="5032120" y="2931738"/>
            <a:ext cx="951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Sunny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705F2B8-7DA4-D760-01D8-C25A20C1293E}"/>
              </a:ext>
            </a:extLst>
          </p:cNvPr>
          <p:cNvSpPr txBox="1"/>
          <p:nvPr/>
        </p:nvSpPr>
        <p:spPr>
          <a:xfrm>
            <a:off x="5032120" y="4962184"/>
            <a:ext cx="951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Rainy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EC5576-DB92-35BE-7F96-459BB75A6E1C}"/>
              </a:ext>
            </a:extLst>
          </p:cNvPr>
          <p:cNvSpPr txBox="1"/>
          <p:nvPr/>
        </p:nvSpPr>
        <p:spPr>
          <a:xfrm>
            <a:off x="5252095" y="3816273"/>
            <a:ext cx="1111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Overcast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82A44AE-4DD2-FE40-7A23-002DEE4CA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382550"/>
              </p:ext>
            </p:extLst>
          </p:nvPr>
        </p:nvGraphicFramePr>
        <p:xfrm>
          <a:off x="6283279" y="1761755"/>
          <a:ext cx="990602" cy="14359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5301">
                  <a:extLst>
                    <a:ext uri="{9D8B030D-6E8A-4147-A177-3AD203B41FA5}">
                      <a16:colId xmlns:a16="http://schemas.microsoft.com/office/drawing/2014/main" val="725109025"/>
                    </a:ext>
                  </a:extLst>
                </a:gridCol>
                <a:gridCol w="495301">
                  <a:extLst>
                    <a:ext uri="{9D8B030D-6E8A-4147-A177-3AD203B41FA5}">
                      <a16:colId xmlns:a16="http://schemas.microsoft.com/office/drawing/2014/main" val="2350609561"/>
                    </a:ext>
                  </a:extLst>
                </a:gridCol>
              </a:tblGrid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04959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912401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548889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423317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31493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E7AE894C-63CF-66BA-018A-949D22F89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264850"/>
              </p:ext>
            </p:extLst>
          </p:nvPr>
        </p:nvGraphicFramePr>
        <p:xfrm>
          <a:off x="6283279" y="3575084"/>
          <a:ext cx="990602" cy="1148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5301">
                  <a:extLst>
                    <a:ext uri="{9D8B030D-6E8A-4147-A177-3AD203B41FA5}">
                      <a16:colId xmlns:a16="http://schemas.microsoft.com/office/drawing/2014/main" val="725109025"/>
                    </a:ext>
                  </a:extLst>
                </a:gridCol>
                <a:gridCol w="495301">
                  <a:extLst>
                    <a:ext uri="{9D8B030D-6E8A-4147-A177-3AD203B41FA5}">
                      <a16:colId xmlns:a16="http://schemas.microsoft.com/office/drawing/2014/main" val="2350609561"/>
                    </a:ext>
                  </a:extLst>
                </a:gridCol>
              </a:tblGrid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04959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912401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548889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423317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9E7E82B-866D-9877-65CD-0BEC55ED6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628922"/>
              </p:ext>
            </p:extLst>
          </p:nvPr>
        </p:nvGraphicFramePr>
        <p:xfrm>
          <a:off x="6282208" y="5056975"/>
          <a:ext cx="990602" cy="14359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5301">
                  <a:extLst>
                    <a:ext uri="{9D8B030D-6E8A-4147-A177-3AD203B41FA5}">
                      <a16:colId xmlns:a16="http://schemas.microsoft.com/office/drawing/2014/main" val="725109025"/>
                    </a:ext>
                  </a:extLst>
                </a:gridCol>
                <a:gridCol w="495301">
                  <a:extLst>
                    <a:ext uri="{9D8B030D-6E8A-4147-A177-3AD203B41FA5}">
                      <a16:colId xmlns:a16="http://schemas.microsoft.com/office/drawing/2014/main" val="2350609561"/>
                    </a:ext>
                  </a:extLst>
                </a:gridCol>
              </a:tblGrid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04959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912401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548889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423317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314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表格 15">
                <a:extLst>
                  <a:ext uri="{FF2B5EF4-FFF2-40B4-BE49-F238E27FC236}">
                    <a16:creationId xmlns:a16="http://schemas.microsoft.com/office/drawing/2014/main" id="{D97C7ED6-542D-D924-1EDB-84175A72A1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922207"/>
                  </p:ext>
                </p:extLst>
              </p:nvPr>
            </p:nvGraphicFramePr>
            <p:xfrm>
              <a:off x="206062" y="1894776"/>
              <a:ext cx="2846524" cy="43862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03359">
                      <a:extLst>
                        <a:ext uri="{9D8B030D-6E8A-4147-A177-3AD203B41FA5}">
                          <a16:colId xmlns:a16="http://schemas.microsoft.com/office/drawing/2014/main" val="1074301892"/>
                        </a:ext>
                      </a:extLst>
                    </a:gridCol>
                    <a:gridCol w="1194324">
                      <a:extLst>
                        <a:ext uri="{9D8B030D-6E8A-4147-A177-3AD203B41FA5}">
                          <a16:colId xmlns:a16="http://schemas.microsoft.com/office/drawing/2014/main" val="978116252"/>
                        </a:ext>
                      </a:extLst>
                    </a:gridCol>
                    <a:gridCol w="948841">
                      <a:extLst>
                        <a:ext uri="{9D8B030D-6E8A-4147-A177-3AD203B41FA5}">
                          <a16:colId xmlns:a16="http://schemas.microsoft.com/office/drawing/2014/main" val="94730339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/>
                            <a:t>Index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7143437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61671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316301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2301368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9606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582984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713087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593774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  <a:endParaRPr lang="en-US" sz="18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078118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2417215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361502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997207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488821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685619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01597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表格 15">
                <a:extLst>
                  <a:ext uri="{FF2B5EF4-FFF2-40B4-BE49-F238E27FC236}">
                    <a16:creationId xmlns:a16="http://schemas.microsoft.com/office/drawing/2014/main" id="{D97C7ED6-542D-D924-1EDB-84175A72A1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922207"/>
                  </p:ext>
                </p:extLst>
              </p:nvPr>
            </p:nvGraphicFramePr>
            <p:xfrm>
              <a:off x="206062" y="1894776"/>
              <a:ext cx="2846524" cy="43862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03359">
                      <a:extLst>
                        <a:ext uri="{9D8B030D-6E8A-4147-A177-3AD203B41FA5}">
                          <a16:colId xmlns:a16="http://schemas.microsoft.com/office/drawing/2014/main" val="1074301892"/>
                        </a:ext>
                      </a:extLst>
                    </a:gridCol>
                    <a:gridCol w="1194324">
                      <a:extLst>
                        <a:ext uri="{9D8B030D-6E8A-4147-A177-3AD203B41FA5}">
                          <a16:colId xmlns:a16="http://schemas.microsoft.com/office/drawing/2014/main" val="978116252"/>
                        </a:ext>
                      </a:extLst>
                    </a:gridCol>
                    <a:gridCol w="948841">
                      <a:extLst>
                        <a:ext uri="{9D8B030D-6E8A-4147-A177-3AD203B41FA5}">
                          <a16:colId xmlns:a16="http://schemas.microsoft.com/office/drawing/2014/main" val="94730339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/>
                            <a:t>Index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9694" t="-8333" r="-80612" b="-11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641" t="-8333" r="-1282" b="-11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143437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61671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316301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2301368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9606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582984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713087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593774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  <a:endParaRPr lang="en-US" sz="18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078118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2417215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361502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997207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488821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685619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01597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707ABDF-273E-B9B7-0CFB-E1AE10999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1604" y="1690688"/>
            <a:ext cx="4534334" cy="4916174"/>
          </a:xfrm>
        </p:spPr>
        <p:txBody>
          <a:bodyPr>
            <a:normAutofit/>
          </a:bodyPr>
          <a:lstStyle/>
          <a:p>
            <a:r>
              <a:rPr lang="en-US" altLang="zh-CN" dirty="0"/>
              <a:t>We already have the </a:t>
            </a:r>
            <a:r>
              <a:rPr lang="en-US" altLang="zh-CN" dirty="0">
                <a:solidFill>
                  <a:srgbClr val="0070C0"/>
                </a:solidFill>
              </a:rPr>
              <a:t>root</a:t>
            </a:r>
            <a:r>
              <a:rPr lang="en-US" altLang="zh-CN" dirty="0"/>
              <a:t> of the decision tree</a:t>
            </a:r>
          </a:p>
          <a:p>
            <a:r>
              <a:rPr lang="en-US" dirty="0"/>
              <a:t>Now we can build the </a:t>
            </a:r>
            <a:r>
              <a:rPr lang="en-US" dirty="0">
                <a:solidFill>
                  <a:srgbClr val="0070C0"/>
                </a:solidFill>
              </a:rPr>
              <a:t>branches</a:t>
            </a:r>
            <a:r>
              <a:rPr lang="en-US" dirty="0"/>
              <a:t> in the same way</a:t>
            </a:r>
          </a:p>
          <a:p>
            <a:r>
              <a:rPr lang="en-US" dirty="0"/>
              <a:t>This kind of decision trees is called </a:t>
            </a:r>
            <a:r>
              <a:rPr lang="en-US" dirty="0">
                <a:solidFill>
                  <a:srgbClr val="FF0000"/>
                </a:solidFill>
              </a:rPr>
              <a:t>ID3</a:t>
            </a:r>
          </a:p>
        </p:txBody>
      </p:sp>
    </p:spTree>
    <p:extLst>
      <p:ext uri="{BB962C8B-B14F-4D97-AF65-F5344CB8AC3E}">
        <p14:creationId xmlns:p14="http://schemas.microsoft.com/office/powerpoint/2010/main" val="2910547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21755-75BA-1ACA-00D6-942961D4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problem of IG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3C13BFB9-3061-DFF0-816D-6A957B4BEB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8633491"/>
                  </p:ext>
                </p:extLst>
              </p:nvPr>
            </p:nvGraphicFramePr>
            <p:xfrm>
              <a:off x="206062" y="1894776"/>
              <a:ext cx="2846524" cy="43862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03359">
                      <a:extLst>
                        <a:ext uri="{9D8B030D-6E8A-4147-A177-3AD203B41FA5}">
                          <a16:colId xmlns:a16="http://schemas.microsoft.com/office/drawing/2014/main" val="1074301892"/>
                        </a:ext>
                      </a:extLst>
                    </a:gridCol>
                    <a:gridCol w="1194324">
                      <a:extLst>
                        <a:ext uri="{9D8B030D-6E8A-4147-A177-3AD203B41FA5}">
                          <a16:colId xmlns:a16="http://schemas.microsoft.com/office/drawing/2014/main" val="978116252"/>
                        </a:ext>
                      </a:extLst>
                    </a:gridCol>
                    <a:gridCol w="948841">
                      <a:extLst>
                        <a:ext uri="{9D8B030D-6E8A-4147-A177-3AD203B41FA5}">
                          <a16:colId xmlns:a16="http://schemas.microsoft.com/office/drawing/2014/main" val="94730339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/>
                            <a:t>Index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7143437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61671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316301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2301368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9606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582984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713087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593774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  <a:endParaRPr lang="en-US" sz="18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078118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2417215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361502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997207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488821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685619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01597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3C13BFB9-3061-DFF0-816D-6A957B4BEB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8633491"/>
                  </p:ext>
                </p:extLst>
              </p:nvPr>
            </p:nvGraphicFramePr>
            <p:xfrm>
              <a:off x="206062" y="1894776"/>
              <a:ext cx="2846524" cy="43862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03359">
                      <a:extLst>
                        <a:ext uri="{9D8B030D-6E8A-4147-A177-3AD203B41FA5}">
                          <a16:colId xmlns:a16="http://schemas.microsoft.com/office/drawing/2014/main" val="1074301892"/>
                        </a:ext>
                      </a:extLst>
                    </a:gridCol>
                    <a:gridCol w="1194324">
                      <a:extLst>
                        <a:ext uri="{9D8B030D-6E8A-4147-A177-3AD203B41FA5}">
                          <a16:colId xmlns:a16="http://schemas.microsoft.com/office/drawing/2014/main" val="978116252"/>
                        </a:ext>
                      </a:extLst>
                    </a:gridCol>
                    <a:gridCol w="948841">
                      <a:extLst>
                        <a:ext uri="{9D8B030D-6E8A-4147-A177-3AD203B41FA5}">
                          <a16:colId xmlns:a16="http://schemas.microsoft.com/office/drawing/2014/main" val="94730339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/>
                            <a:t>Index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9694" t="-8333" r="-80612" b="-11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641" t="-8333" r="-1282" b="-11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143437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61671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316301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2301368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9606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582984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713087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593774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  <a:endParaRPr lang="en-US" sz="18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078118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2417215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361502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997207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488821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685619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01597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98667AF8-A42E-7D03-0F69-64B383ED9625}"/>
                  </a:ext>
                </a:extLst>
              </p:cNvPr>
              <p:cNvSpPr txBox="1"/>
              <p:nvPr/>
            </p:nvSpPr>
            <p:spPr>
              <a:xfrm>
                <a:off x="5188459" y="1894776"/>
                <a:ext cx="6235011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𝑛𝑑𝑒𝑥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98667AF8-A42E-7D03-0F69-64B383ED9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459" y="1894776"/>
                <a:ext cx="6235011" cy="1130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ECF1D707-4B42-D009-5B62-B74E308C74D6}"/>
                  </a:ext>
                </a:extLst>
              </p:cNvPr>
              <p:cNvSpPr txBox="1"/>
              <p:nvPr/>
            </p:nvSpPr>
            <p:spPr>
              <a:xfrm>
                <a:off x="4200960" y="3339106"/>
                <a:ext cx="5321863" cy="2265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  <m:r>
                        <m:rPr>
                          <m:brk m:alnAt="1"/>
                        </m:rP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func>
                        <m:func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  <m:r>
                        <m:rPr>
                          <m:brk m:alnAt="1"/>
                        </m:rP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brk m:alnAt="1"/>
                        </m:rP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ECF1D707-4B42-D009-5B62-B74E308C7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960" y="3339106"/>
                <a:ext cx="5321863" cy="22656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E77FDCDE-2F8D-9BC7-39F4-899ADE68096E}"/>
                  </a:ext>
                </a:extLst>
              </p:cNvPr>
              <p:cNvSpPr txBox="1"/>
              <p:nvPr/>
            </p:nvSpPr>
            <p:spPr>
              <a:xfrm>
                <a:off x="4200960" y="5604791"/>
                <a:ext cx="5628840" cy="1169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𝑛𝑑𝑒𝑥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0.94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=0.94</m:t>
                      </m:r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E77FDCDE-2F8D-9BC7-39F4-899ADE680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960" y="5604791"/>
                <a:ext cx="5628840" cy="11698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360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5FD74-C1FF-FA34-0CD4-EB4E2CB5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ID3</a:t>
            </a:r>
            <a:endParaRPr lang="zh-CN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84769B-5F99-FDE0-16BB-CDB28ACC9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30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Information gain prefers features with a large number of values</a:t>
            </a:r>
          </a:p>
          <a:p>
            <a:r>
              <a:rPr lang="en-US" dirty="0"/>
              <a:t>ID3 does only considers features with discrete values</a:t>
            </a:r>
          </a:p>
          <a:p>
            <a:r>
              <a:rPr lang="en-US" altLang="zh-CN" dirty="0"/>
              <a:t>ID3 does not support pruning</a:t>
            </a:r>
          </a:p>
          <a:p>
            <a:r>
              <a:rPr lang="en-US" dirty="0"/>
              <a:t>Thus, C4.5 is proposed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Information gain ratio </a:t>
            </a:r>
            <a:r>
              <a:rPr lang="en-US" dirty="0"/>
              <a:t>is introduced</a:t>
            </a:r>
          </a:p>
          <a:p>
            <a:pPr lvl="1"/>
            <a:r>
              <a:rPr lang="en-US" altLang="zh-CN" dirty="0"/>
              <a:t>Continuous values are considered</a:t>
            </a:r>
          </a:p>
          <a:p>
            <a:pPr lvl="1"/>
            <a:r>
              <a:rPr lang="en-US" dirty="0"/>
              <a:t>It supports pruning</a:t>
            </a:r>
          </a:p>
        </p:txBody>
      </p:sp>
    </p:spTree>
    <p:extLst>
      <p:ext uri="{BB962C8B-B14F-4D97-AF65-F5344CB8AC3E}">
        <p14:creationId xmlns:p14="http://schemas.microsoft.com/office/powerpoint/2010/main" val="1591343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6A7BB-A83D-3847-07D4-5BD86B77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Information Gain Ratio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7CEE1AA1-BC3B-8F06-5160-58A0FA1A36B6}"/>
                  </a:ext>
                </a:extLst>
              </p:cNvPr>
              <p:cNvSpPr txBox="1"/>
              <p:nvPr/>
            </p:nvSpPr>
            <p:spPr>
              <a:xfrm>
                <a:off x="6096000" y="1684791"/>
                <a:ext cx="3845923" cy="872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𝐼𝐺𝑅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𝐼𝐺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7CEE1AA1-BC3B-8F06-5160-58A0FA1A3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684791"/>
                <a:ext cx="3845923" cy="8722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2F974DE-6B2F-E71F-D5E9-80B0190FBF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6304603"/>
                  </p:ext>
                </p:extLst>
              </p:nvPr>
            </p:nvGraphicFramePr>
            <p:xfrm>
              <a:off x="206062" y="1894776"/>
              <a:ext cx="2846524" cy="43862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03359">
                      <a:extLst>
                        <a:ext uri="{9D8B030D-6E8A-4147-A177-3AD203B41FA5}">
                          <a16:colId xmlns:a16="http://schemas.microsoft.com/office/drawing/2014/main" val="1074301892"/>
                        </a:ext>
                      </a:extLst>
                    </a:gridCol>
                    <a:gridCol w="1194324">
                      <a:extLst>
                        <a:ext uri="{9D8B030D-6E8A-4147-A177-3AD203B41FA5}">
                          <a16:colId xmlns:a16="http://schemas.microsoft.com/office/drawing/2014/main" val="978116252"/>
                        </a:ext>
                      </a:extLst>
                    </a:gridCol>
                    <a:gridCol w="948841">
                      <a:extLst>
                        <a:ext uri="{9D8B030D-6E8A-4147-A177-3AD203B41FA5}">
                          <a16:colId xmlns:a16="http://schemas.microsoft.com/office/drawing/2014/main" val="94730339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/>
                            <a:t>Index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7143437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61671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316301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2301368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9606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582984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713087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593774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  <a:endParaRPr lang="en-US" sz="18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078118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2417215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361502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997207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488821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685619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01597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E2F974DE-6B2F-E71F-D5E9-80B0190FBF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6304603"/>
                  </p:ext>
                </p:extLst>
              </p:nvPr>
            </p:nvGraphicFramePr>
            <p:xfrm>
              <a:off x="206062" y="1894776"/>
              <a:ext cx="2846524" cy="43862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03359">
                      <a:extLst>
                        <a:ext uri="{9D8B030D-6E8A-4147-A177-3AD203B41FA5}">
                          <a16:colId xmlns:a16="http://schemas.microsoft.com/office/drawing/2014/main" val="1074301892"/>
                        </a:ext>
                      </a:extLst>
                    </a:gridCol>
                    <a:gridCol w="1194324">
                      <a:extLst>
                        <a:ext uri="{9D8B030D-6E8A-4147-A177-3AD203B41FA5}">
                          <a16:colId xmlns:a16="http://schemas.microsoft.com/office/drawing/2014/main" val="978116252"/>
                        </a:ext>
                      </a:extLst>
                    </a:gridCol>
                    <a:gridCol w="948841">
                      <a:extLst>
                        <a:ext uri="{9D8B030D-6E8A-4147-A177-3AD203B41FA5}">
                          <a16:colId xmlns:a16="http://schemas.microsoft.com/office/drawing/2014/main" val="94730339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/>
                            <a:t>Index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9694" t="-8333" r="-80612" b="-11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641" t="-8333" r="-1282" b="-11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143437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61671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316301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2301368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9606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582984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713087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593774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  <a:endParaRPr lang="en-US" sz="18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078118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2417215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361502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997207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488821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685619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01597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852B40AD-B86D-97F6-498C-053ACAFFA4B2}"/>
                  </a:ext>
                </a:extLst>
              </p:cNvPr>
              <p:cNvSpPr txBox="1"/>
              <p:nvPr/>
            </p:nvSpPr>
            <p:spPr>
              <a:xfrm>
                <a:off x="4874786" y="3122990"/>
                <a:ext cx="5582031" cy="1129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𝐼𝐺</m:t>
                      </m:r>
                      <m:d>
                        <m:d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𝑛𝑑𝑒𝑥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0.94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=0.94</m:t>
                      </m:r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852B40AD-B86D-97F6-498C-053ACAFFA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786" y="3122990"/>
                <a:ext cx="5582031" cy="11298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27C79523-7BA8-0BCC-2DB8-A577400AA6F4}"/>
                  </a:ext>
                </a:extLst>
              </p:cNvPr>
              <p:cNvSpPr txBox="1"/>
              <p:nvPr/>
            </p:nvSpPr>
            <p:spPr>
              <a:xfrm>
                <a:off x="4874786" y="4292898"/>
                <a:ext cx="4185394" cy="1499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𝐼𝑛𝑑𝑒𝑥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  <m:r>
                        <m:rPr>
                          <m:brk m:alnAt="1"/>
                        </m:rP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3.8</m:t>
                      </m:r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27C79523-7BA8-0BCC-2DB8-A577400AA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786" y="4292898"/>
                <a:ext cx="4185394" cy="14991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93D23BD9-E001-4831-D9C8-4842D5A80282}"/>
                  </a:ext>
                </a:extLst>
              </p:cNvPr>
              <p:cNvSpPr txBox="1"/>
              <p:nvPr/>
            </p:nvSpPr>
            <p:spPr>
              <a:xfrm>
                <a:off x="4803321" y="5872185"/>
                <a:ext cx="38459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𝐼𝐺𝑅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𝐼𝑛𝑑𝑒𝑥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=0.247</m:t>
                      </m:r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93D23BD9-E001-4831-D9C8-4842D5A80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321" y="5872185"/>
                <a:ext cx="3845923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205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449DC-2454-83A1-4044-0056F49F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Continuous Value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AF1BCDD-524B-8106-B6C2-46D5527EC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906204"/>
              </p:ext>
            </p:extLst>
          </p:nvPr>
        </p:nvGraphicFramePr>
        <p:xfrm>
          <a:off x="838200" y="1825625"/>
          <a:ext cx="1899637" cy="4660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41046">
                  <a:extLst>
                    <a:ext uri="{9D8B030D-6E8A-4147-A177-3AD203B41FA5}">
                      <a16:colId xmlns:a16="http://schemas.microsoft.com/office/drawing/2014/main" val="3674295275"/>
                    </a:ext>
                  </a:extLst>
                </a:gridCol>
                <a:gridCol w="858591">
                  <a:extLst>
                    <a:ext uri="{9D8B030D-6E8A-4147-A177-3AD203B41FA5}">
                      <a16:colId xmlns:a16="http://schemas.microsoft.com/office/drawing/2014/main" val="152508934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Humidity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Play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Tennis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253999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046774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4637960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7856150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5001051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319594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9835777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1835337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296398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086626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859035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8038752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088158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578743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839846"/>
                  </a:ext>
                </a:extLst>
              </a:tr>
            </a:tbl>
          </a:graphicData>
        </a:graphic>
      </p:graphicFrame>
      <p:sp>
        <p:nvSpPr>
          <p:cNvPr id="5" name="文字方塊 69">
            <a:extLst>
              <a:ext uri="{FF2B5EF4-FFF2-40B4-BE49-F238E27FC236}">
                <a16:creationId xmlns:a16="http://schemas.microsoft.com/office/drawing/2014/main" id="{F32AC1A0-FE63-F490-CEB1-BD65D3B9C04C}"/>
              </a:ext>
            </a:extLst>
          </p:cNvPr>
          <p:cNvSpPr txBox="1"/>
          <p:nvPr/>
        </p:nvSpPr>
        <p:spPr>
          <a:xfrm>
            <a:off x="3169459" y="1594792"/>
            <a:ext cx="3342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Sort the samples first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5E9D0B32-5E79-E20B-BEFA-7A945B3627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5106989"/>
                  </p:ext>
                </p:extLst>
              </p:nvPr>
            </p:nvGraphicFramePr>
            <p:xfrm>
              <a:off x="3890828" y="2099945"/>
              <a:ext cx="1899637" cy="43862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041046">
                      <a:extLst>
                        <a:ext uri="{9D8B030D-6E8A-4147-A177-3AD203B41FA5}">
                          <a16:colId xmlns:a16="http://schemas.microsoft.com/office/drawing/2014/main" val="3674295275"/>
                        </a:ext>
                      </a:extLst>
                    </a:gridCol>
                    <a:gridCol w="858591">
                      <a:extLst>
                        <a:ext uri="{9D8B030D-6E8A-4147-A177-3AD203B41FA5}">
                          <a16:colId xmlns:a16="http://schemas.microsoft.com/office/drawing/2014/main" val="152508934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4025399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  <a:endParaRPr lang="en-US" sz="18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09046774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463796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3785615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2500105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4319594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9835777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1835337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296398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86086626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4859035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2803875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2088158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657874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908398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5E9D0B32-5E79-E20B-BEFA-7A945B3627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5106989"/>
                  </p:ext>
                </p:extLst>
              </p:nvPr>
            </p:nvGraphicFramePr>
            <p:xfrm>
              <a:off x="3890828" y="2099945"/>
              <a:ext cx="1899637" cy="43862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1041046">
                      <a:extLst>
                        <a:ext uri="{9D8B030D-6E8A-4147-A177-3AD203B41FA5}">
                          <a16:colId xmlns:a16="http://schemas.microsoft.com/office/drawing/2014/main" val="3674295275"/>
                        </a:ext>
                      </a:extLst>
                    </a:gridCol>
                    <a:gridCol w="858591">
                      <a:extLst>
                        <a:ext uri="{9D8B030D-6E8A-4147-A177-3AD203B41FA5}">
                          <a16:colId xmlns:a16="http://schemas.microsoft.com/office/drawing/2014/main" val="152508934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85" t="-1667" r="-83626" b="-11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21986" t="-1667" r="-1418" b="-11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025399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  <a:endParaRPr lang="en-US" sz="18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09046774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463796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3785615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2500105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4319594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9835777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1835337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296398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86086626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4859035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2803875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72088158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657874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908398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文字方塊 69">
            <a:extLst>
              <a:ext uri="{FF2B5EF4-FFF2-40B4-BE49-F238E27FC236}">
                <a16:creationId xmlns:a16="http://schemas.microsoft.com/office/drawing/2014/main" id="{88DD08BF-8BAA-994B-90F7-564A4FC96FC3}"/>
              </a:ext>
            </a:extLst>
          </p:cNvPr>
          <p:cNvSpPr txBox="1"/>
          <p:nvPr/>
        </p:nvSpPr>
        <p:spPr>
          <a:xfrm>
            <a:off x="7303320" y="1225460"/>
            <a:ext cx="3258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Try every possible binary split of the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63E4EAE3-CBD4-98BF-FFA9-36F6F0028F34}"/>
                  </a:ext>
                </a:extLst>
              </p:cNvPr>
              <p:cNvSpPr txBox="1"/>
              <p:nvPr/>
            </p:nvSpPr>
            <p:spPr>
              <a:xfrm>
                <a:off x="6096000" y="2056457"/>
                <a:ext cx="6025244" cy="822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&lt;51.5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&lt;51.5</m:t>
                          </m:r>
                        </m:e>
                      </m:d>
                      <m:r>
                        <m:rPr>
                          <m:brk m:alnAt="2"/>
                        </m:rP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51.5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51.5</m:t>
                          </m:r>
                        </m:e>
                      </m:d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63E4EAE3-CBD4-98BF-FFA9-36F6F0028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56457"/>
                <a:ext cx="6025244" cy="822469"/>
              </a:xfrm>
              <a:prstGeom prst="rect">
                <a:avLst/>
              </a:prstGeom>
              <a:blipFill>
                <a:blip r:embed="rId3"/>
                <a:stretch>
                  <a:fillRect b="-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69">
                <a:extLst>
                  <a:ext uri="{FF2B5EF4-FFF2-40B4-BE49-F238E27FC236}">
                    <a16:creationId xmlns:a16="http://schemas.microsoft.com/office/drawing/2014/main" id="{FB922D0F-B94E-E881-6961-01B131B5CB33}"/>
                  </a:ext>
                </a:extLst>
              </p:cNvPr>
              <p:cNvSpPr txBox="1"/>
              <p:nvPr/>
            </p:nvSpPr>
            <p:spPr>
              <a:xfrm>
                <a:off x="6096000" y="2874889"/>
                <a:ext cx="6025244" cy="822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&lt;53.5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&lt;5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.5</m:t>
                          </m:r>
                        </m:e>
                      </m:d>
                      <m:r>
                        <m:rPr>
                          <m:brk m:alnAt="2"/>
                        </m:rP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.5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.5</m:t>
                          </m:r>
                        </m:e>
                      </m:d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12" name="文字方塊 69">
                <a:extLst>
                  <a:ext uri="{FF2B5EF4-FFF2-40B4-BE49-F238E27FC236}">
                    <a16:creationId xmlns:a16="http://schemas.microsoft.com/office/drawing/2014/main" id="{FB922D0F-B94E-E881-6961-01B131B5C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874889"/>
                <a:ext cx="6025244" cy="822469"/>
              </a:xfrm>
              <a:prstGeom prst="rect">
                <a:avLst/>
              </a:prstGeom>
              <a:blipFill>
                <a:blip r:embed="rId4"/>
                <a:stretch>
                  <a:fillRect b="-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69">
                <a:extLst>
                  <a:ext uri="{FF2B5EF4-FFF2-40B4-BE49-F238E27FC236}">
                    <a16:creationId xmlns:a16="http://schemas.microsoft.com/office/drawing/2014/main" id="{1FEF1533-9D3E-36D1-B3C7-4C3463B78E40}"/>
                  </a:ext>
                </a:extLst>
              </p:cNvPr>
              <p:cNvSpPr txBox="1"/>
              <p:nvPr/>
            </p:nvSpPr>
            <p:spPr>
              <a:xfrm>
                <a:off x="6096000" y="3763124"/>
                <a:ext cx="60252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13" name="文字方塊 69">
                <a:extLst>
                  <a:ext uri="{FF2B5EF4-FFF2-40B4-BE49-F238E27FC236}">
                    <a16:creationId xmlns:a16="http://schemas.microsoft.com/office/drawing/2014/main" id="{1FEF1533-9D3E-36D1-B3C7-4C3463B78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763124"/>
                <a:ext cx="602524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69">
                <a:extLst>
                  <a:ext uri="{FF2B5EF4-FFF2-40B4-BE49-F238E27FC236}">
                    <a16:creationId xmlns:a16="http://schemas.microsoft.com/office/drawing/2014/main" id="{B4CD41B4-B6E1-D8DE-3A92-FFB72AB25291}"/>
                  </a:ext>
                </a:extLst>
              </p:cNvPr>
              <p:cNvSpPr txBox="1"/>
              <p:nvPr/>
            </p:nvSpPr>
            <p:spPr>
              <a:xfrm>
                <a:off x="6096000" y="4290556"/>
                <a:ext cx="6025244" cy="822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&lt;73.5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73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.5</m:t>
                          </m:r>
                        </m:e>
                      </m:d>
                      <m:r>
                        <m:rPr>
                          <m:brk m:alnAt="2"/>
                        </m:rP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&gt;73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.5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&gt;73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.5</m:t>
                          </m:r>
                        </m:e>
                      </m:d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15" name="文字方塊 69">
                <a:extLst>
                  <a:ext uri="{FF2B5EF4-FFF2-40B4-BE49-F238E27FC236}">
                    <a16:creationId xmlns:a16="http://schemas.microsoft.com/office/drawing/2014/main" id="{B4CD41B4-B6E1-D8DE-3A92-FFB72AB25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290556"/>
                <a:ext cx="6025244" cy="822469"/>
              </a:xfrm>
              <a:prstGeom prst="rect">
                <a:avLst/>
              </a:prstGeom>
              <a:blipFill>
                <a:blip r:embed="rId6"/>
                <a:stretch>
                  <a:fillRect b="-9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69">
                <a:extLst>
                  <a:ext uri="{FF2B5EF4-FFF2-40B4-BE49-F238E27FC236}">
                    <a16:creationId xmlns:a16="http://schemas.microsoft.com/office/drawing/2014/main" id="{71B06CF1-02E7-9C0A-BF57-A097BEDD81DA}"/>
                  </a:ext>
                </a:extLst>
              </p:cNvPr>
              <p:cNvSpPr txBox="1"/>
              <p:nvPr/>
            </p:nvSpPr>
            <p:spPr>
              <a:xfrm>
                <a:off x="6055718" y="5170875"/>
                <a:ext cx="60252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16" name="文字方塊 69">
                <a:extLst>
                  <a:ext uri="{FF2B5EF4-FFF2-40B4-BE49-F238E27FC236}">
                    <a16:creationId xmlns:a16="http://schemas.microsoft.com/office/drawing/2014/main" id="{71B06CF1-02E7-9C0A-BF57-A097BEDD8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718" y="5170875"/>
                <a:ext cx="6025244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8">
            <a:extLst>
              <a:ext uri="{FF2B5EF4-FFF2-40B4-BE49-F238E27FC236}">
                <a16:creationId xmlns:a16="http://schemas.microsoft.com/office/drawing/2014/main" id="{1514A906-3DD2-1CA7-AD5F-6020EEFCE1EB}"/>
              </a:ext>
            </a:extLst>
          </p:cNvPr>
          <p:cNvCxnSpPr>
            <a:cxnSpLocks/>
          </p:cNvCxnSpPr>
          <p:nvPr/>
        </p:nvCxnSpPr>
        <p:spPr>
          <a:xfrm flipH="1">
            <a:off x="5790465" y="2336800"/>
            <a:ext cx="530506" cy="4194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3D6C813-1437-B133-8CC9-C99B8BCF1275}"/>
              </a:ext>
            </a:extLst>
          </p:cNvPr>
          <p:cNvCxnSpPr>
            <a:cxnSpLocks/>
          </p:cNvCxnSpPr>
          <p:nvPr/>
        </p:nvCxnSpPr>
        <p:spPr>
          <a:xfrm>
            <a:off x="3890828" y="2756263"/>
            <a:ext cx="189963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B501C08-2D92-7E87-92D0-054D573D2FEA}"/>
              </a:ext>
            </a:extLst>
          </p:cNvPr>
          <p:cNvCxnSpPr>
            <a:cxnSpLocks/>
          </p:cNvCxnSpPr>
          <p:nvPr/>
        </p:nvCxnSpPr>
        <p:spPr>
          <a:xfrm>
            <a:off x="3890828" y="3046548"/>
            <a:ext cx="189963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8">
            <a:extLst>
              <a:ext uri="{FF2B5EF4-FFF2-40B4-BE49-F238E27FC236}">
                <a16:creationId xmlns:a16="http://schemas.microsoft.com/office/drawing/2014/main" id="{D62A84C8-EA12-3E7A-2E8E-3B011C29984B}"/>
              </a:ext>
            </a:extLst>
          </p:cNvPr>
          <p:cNvCxnSpPr>
            <a:cxnSpLocks/>
          </p:cNvCxnSpPr>
          <p:nvPr/>
        </p:nvCxnSpPr>
        <p:spPr>
          <a:xfrm flipH="1" flipV="1">
            <a:off x="5790465" y="3062877"/>
            <a:ext cx="530506" cy="529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8">
            <a:extLst>
              <a:ext uri="{FF2B5EF4-FFF2-40B4-BE49-F238E27FC236}">
                <a16:creationId xmlns:a16="http://schemas.microsoft.com/office/drawing/2014/main" id="{BE1D25C2-E6FD-D446-2874-2A7E4283E703}"/>
              </a:ext>
            </a:extLst>
          </p:cNvPr>
          <p:cNvCxnSpPr>
            <a:cxnSpLocks/>
          </p:cNvCxnSpPr>
          <p:nvPr/>
        </p:nvCxnSpPr>
        <p:spPr>
          <a:xfrm flipH="1">
            <a:off x="5849257" y="4701790"/>
            <a:ext cx="471714" cy="14653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5208BC3-AC19-A3E5-6FA2-CC844C1D8965}"/>
              </a:ext>
            </a:extLst>
          </p:cNvPr>
          <p:cNvCxnSpPr>
            <a:cxnSpLocks/>
          </p:cNvCxnSpPr>
          <p:nvPr/>
        </p:nvCxnSpPr>
        <p:spPr>
          <a:xfrm>
            <a:off x="3890827" y="6210662"/>
            <a:ext cx="189963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9B3A96DE-2B50-5557-86CE-A1D01D7EF638}"/>
                  </a:ext>
                </a:extLst>
              </p:cNvPr>
              <p:cNvSpPr txBox="1"/>
              <p:nvPr/>
            </p:nvSpPr>
            <p:spPr>
              <a:xfrm rot="21001245">
                <a:off x="7534480" y="5979829"/>
                <a:ext cx="35140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TW" sz="2400" dirty="0">
                    <a:solidFill>
                      <a:srgbClr val="FF0000"/>
                    </a:solidFill>
                  </a:rPr>
                  <a:t>The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</a:rPr>
                  <a:t> is reusable </a:t>
                </a:r>
              </a:p>
            </p:txBody>
          </p:sp>
        </mc:Choice>
        <mc:Fallback xmlns="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9B3A96DE-2B50-5557-86CE-A1D01D7EF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01245">
                <a:off x="7534480" y="5979829"/>
                <a:ext cx="3514043" cy="461665"/>
              </a:xfrm>
              <a:prstGeom prst="rect">
                <a:avLst/>
              </a:prstGeom>
              <a:blipFill>
                <a:blip r:embed="rId8"/>
                <a:stretch>
                  <a:fillRect l="-2749" t="-3409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72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3290-9F1B-4918-3663-478E3FE7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dirty="0"/>
              <a:t>lassification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D0F96E5-0D95-5518-B8D6-5A3AB4D6E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166569"/>
              </p:ext>
            </p:extLst>
          </p:nvPr>
        </p:nvGraphicFramePr>
        <p:xfrm>
          <a:off x="144059" y="2088890"/>
          <a:ext cx="6050678" cy="4660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25260">
                  <a:extLst>
                    <a:ext uri="{9D8B030D-6E8A-4147-A177-3AD203B41FA5}">
                      <a16:colId xmlns:a16="http://schemas.microsoft.com/office/drawing/2014/main" val="2129051108"/>
                    </a:ext>
                  </a:extLst>
                </a:gridCol>
                <a:gridCol w="1139780">
                  <a:extLst>
                    <a:ext uri="{9D8B030D-6E8A-4147-A177-3AD203B41FA5}">
                      <a16:colId xmlns:a16="http://schemas.microsoft.com/office/drawing/2014/main" val="2814972220"/>
                    </a:ext>
                  </a:extLst>
                </a:gridCol>
                <a:gridCol w="1442434">
                  <a:extLst>
                    <a:ext uri="{9D8B030D-6E8A-4147-A177-3AD203B41FA5}">
                      <a16:colId xmlns:a16="http://schemas.microsoft.com/office/drawing/2014/main" val="3948399586"/>
                    </a:ext>
                  </a:extLst>
                </a:gridCol>
                <a:gridCol w="1041046">
                  <a:extLst>
                    <a:ext uri="{9D8B030D-6E8A-4147-A177-3AD203B41FA5}">
                      <a16:colId xmlns:a16="http://schemas.microsoft.com/office/drawing/2014/main" val="1804554162"/>
                    </a:ext>
                  </a:extLst>
                </a:gridCol>
                <a:gridCol w="843567">
                  <a:extLst>
                    <a:ext uri="{9D8B030D-6E8A-4147-A177-3AD203B41FA5}">
                      <a16:colId xmlns:a16="http://schemas.microsoft.com/office/drawing/2014/main" val="1288241157"/>
                    </a:ext>
                  </a:extLst>
                </a:gridCol>
                <a:gridCol w="858591">
                  <a:extLst>
                    <a:ext uri="{9D8B030D-6E8A-4147-A177-3AD203B41FA5}">
                      <a16:colId xmlns:a16="http://schemas.microsoft.com/office/drawing/2014/main" val="146574144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Index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Weather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Temperature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Humidity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Windy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Play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/>
                        <a:t>Tennis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079359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0273712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9099567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0347030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623439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945379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808446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465644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2806789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141708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Cool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752839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264650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779485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Mild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319497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Overcast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Hot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437053"/>
                  </a:ext>
                </a:extLst>
              </a:tr>
            </a:tbl>
          </a:graphicData>
        </a:graphic>
      </p:graphicFrame>
      <p:sp>
        <p:nvSpPr>
          <p:cNvPr id="6" name="文字方塊 69">
            <a:extLst>
              <a:ext uri="{FF2B5EF4-FFF2-40B4-BE49-F238E27FC236}">
                <a16:creationId xmlns:a16="http://schemas.microsoft.com/office/drawing/2014/main" id="{E2B72DBB-B5E1-7709-5200-2487606885E2}"/>
              </a:ext>
            </a:extLst>
          </p:cNvPr>
          <p:cNvSpPr txBox="1"/>
          <p:nvPr/>
        </p:nvSpPr>
        <p:spPr>
          <a:xfrm>
            <a:off x="2603198" y="1524250"/>
            <a:ext cx="1132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Dataset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87B8B2EC-9D9F-592B-ABAA-A75B81CA9A1D}"/>
                  </a:ext>
                </a:extLst>
              </p:cNvPr>
              <p:cNvSpPr txBox="1"/>
              <p:nvPr/>
            </p:nvSpPr>
            <p:spPr>
              <a:xfrm>
                <a:off x="6660991" y="2088890"/>
                <a:ext cx="5251966" cy="3224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solidFill>
                      <a:srgbClr val="0070C0"/>
                    </a:solidFill>
                  </a:rPr>
                  <a:t>Feature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TW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sz="2400" dirty="0">
                  <a:solidFill>
                    <a:schemeClr val="tx1"/>
                  </a:solidFill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In this case,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=4</a:t>
                </a:r>
                <a:endParaRPr lang="en-US" altLang="zh-TW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𝑆𝑢𝑛𝑛𝑦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𝑂𝑣𝑒𝑟𝑐𝑎𝑠𝑡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𝑅𝑎𝑖𝑛𝑦</m:t>
                        </m:r>
                      </m:e>
                    </m:d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TW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𝐻𝑜𝑡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𝑀𝑖𝑙𝑑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𝐶𝑜𝑜𝑙</m:t>
                        </m:r>
                      </m:e>
                    </m:d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TW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𝐻𝑖𝑔h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𝑁𝑜𝑟𝑚𝑎𝑙</m:t>
                        </m:r>
                      </m:e>
                    </m:d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zh-TW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𝐹𝑎𝑙𝑠𝑒</m:t>
                        </m:r>
                      </m:e>
                    </m:d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solidFill>
                      <a:srgbClr val="0070C0"/>
                    </a:solidFill>
                  </a:rPr>
                  <a:t>Target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b="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Sample</a:t>
                </a:r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87B8B2EC-9D9F-592B-ABAA-A75B81CA9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991" y="2088890"/>
                <a:ext cx="5251966" cy="3224857"/>
              </a:xfrm>
              <a:prstGeom prst="rect">
                <a:avLst/>
              </a:prstGeom>
              <a:blipFill>
                <a:blip r:embed="rId2"/>
                <a:stretch>
                  <a:fillRect l="-1626" t="-1512" b="-13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750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89DD7-703D-D2E3-4B94-3349745C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Pre-pruning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表格 25">
                <a:extLst>
                  <a:ext uri="{FF2B5EF4-FFF2-40B4-BE49-F238E27FC236}">
                    <a16:creationId xmlns:a16="http://schemas.microsoft.com/office/drawing/2014/main" id="{71F74697-735F-B411-540D-D5A5586C00B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9337" y="2073552"/>
              <a:ext cx="858591" cy="43862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858591">
                      <a:extLst>
                        <a:ext uri="{9D8B030D-6E8A-4147-A177-3AD203B41FA5}">
                          <a16:colId xmlns:a16="http://schemas.microsoft.com/office/drawing/2014/main" val="94730339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7143437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61671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316301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2301368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9606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582984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713087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593774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  <a:endParaRPr lang="en-US" sz="18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078118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2417215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361502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997207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488821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685619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01597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表格 25">
                <a:extLst>
                  <a:ext uri="{FF2B5EF4-FFF2-40B4-BE49-F238E27FC236}">
                    <a16:creationId xmlns:a16="http://schemas.microsoft.com/office/drawing/2014/main" id="{71F74697-735F-B411-540D-D5A5586C00B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9337" y="2073552"/>
              <a:ext cx="858591" cy="43862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858591">
                      <a:extLst>
                        <a:ext uri="{9D8B030D-6E8A-4147-A177-3AD203B41FA5}">
                          <a16:colId xmlns:a16="http://schemas.microsoft.com/office/drawing/2014/main" val="94730339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04" t="-1667" r="-1408" b="-113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143437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61671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316301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2301368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9606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582984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713087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593774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  <a:endParaRPr lang="en-US" sz="18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078118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2417215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361502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997207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488821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685619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01597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82981D2D-40A9-86B2-B5C0-68B7095568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6542" y="2063558"/>
                <a:ext cx="6695790" cy="4794442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TW" sz="2800" dirty="0"/>
                  <a:t>Suppose there is a decision tree with one leaf</a:t>
                </a:r>
              </a:p>
              <a:p>
                <a:pPr marL="800100" lvl="1" indent="-342900"/>
                <a:r>
                  <a:rPr lang="en-US" altLang="zh-TW" dirty="0"/>
                  <a:t>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with the maximum count indicates the answer</a:t>
                </a:r>
              </a:p>
              <a:p>
                <a:pPr marL="342900" indent="-342900"/>
                <a:r>
                  <a:rPr lang="en-US" altLang="zh-TW" dirty="0"/>
                  <a:t>Prepare a validation set</a:t>
                </a:r>
              </a:p>
              <a:p>
                <a:pPr marL="800100" lvl="1" indent="-342900"/>
                <a:r>
                  <a:rPr lang="en-US" altLang="zh-TW" dirty="0"/>
                  <a:t>Compare the accuracy before and after creating a new branch</a:t>
                </a:r>
              </a:p>
              <a:p>
                <a:pPr marL="342900" indent="-342900"/>
                <a:r>
                  <a:rPr lang="en-US" altLang="zh-TW" dirty="0"/>
                  <a:t>For example</a:t>
                </a:r>
              </a:p>
              <a:p>
                <a:pPr marL="800100" lvl="1" indent="-342900"/>
                <a:r>
                  <a:rPr lang="en-US" altLang="zh-TW" dirty="0"/>
                  <a:t>Before: 0.75. After: 0.82</a:t>
                </a:r>
              </a:p>
              <a:p>
                <a:pPr marL="1257300" lvl="2" indent="-342900"/>
                <a:r>
                  <a:rPr lang="en-US" altLang="zh-TW" dirty="0"/>
                  <a:t>Create new branch</a:t>
                </a:r>
              </a:p>
              <a:p>
                <a:pPr marL="800100" lvl="1" indent="-342900"/>
                <a:r>
                  <a:rPr lang="en-US" altLang="zh-TW" dirty="0"/>
                  <a:t>Before: 0.75. After: 0.71</a:t>
                </a:r>
              </a:p>
              <a:p>
                <a:pPr marL="1257300" lvl="2" indent="-342900"/>
                <a:r>
                  <a:rPr lang="en-US" altLang="zh-TW" dirty="0"/>
                  <a:t>Stop creating</a:t>
                </a:r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82981D2D-40A9-86B2-B5C0-68B7095568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6542" y="2063558"/>
                <a:ext cx="6695790" cy="4794442"/>
              </a:xfrm>
              <a:blipFill>
                <a:blip r:embed="rId3"/>
                <a:stretch>
                  <a:fillRect l="-1638" t="-2163" b="-2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椭圆 38">
            <a:extLst>
              <a:ext uri="{FF2B5EF4-FFF2-40B4-BE49-F238E27FC236}">
                <a16:creationId xmlns:a16="http://schemas.microsoft.com/office/drawing/2014/main" id="{CE16FCC1-D110-2C44-9E91-0D546DD5DD80}"/>
              </a:ext>
            </a:extLst>
          </p:cNvPr>
          <p:cNvSpPr/>
          <p:nvPr/>
        </p:nvSpPr>
        <p:spPr>
          <a:xfrm>
            <a:off x="1106541" y="4181247"/>
            <a:ext cx="2160000" cy="540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Weather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94F037C-D6FD-3137-67A6-A4D55D89B8C8}"/>
              </a:ext>
            </a:extLst>
          </p:cNvPr>
          <p:cNvCxnSpPr>
            <a:cxnSpLocks/>
            <a:stCxn id="39" idx="6"/>
            <a:endCxn id="47" idx="1"/>
          </p:cNvCxnSpPr>
          <p:nvPr/>
        </p:nvCxnSpPr>
        <p:spPr>
          <a:xfrm>
            <a:off x="3266541" y="4451247"/>
            <a:ext cx="1031184" cy="0"/>
          </a:xfrm>
          <a:prstGeom prst="straightConnector1">
            <a:avLst/>
          </a:prstGeom>
          <a:ln w="25400">
            <a:solidFill>
              <a:srgbClr val="0070C0">
                <a:alpha val="9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8EBA5D2-DE2F-6EC1-4DA6-111C0CD872CC}"/>
              </a:ext>
            </a:extLst>
          </p:cNvPr>
          <p:cNvCxnSpPr>
            <a:cxnSpLocks/>
            <a:stCxn id="39" idx="6"/>
            <a:endCxn id="48" idx="1"/>
          </p:cNvCxnSpPr>
          <p:nvPr/>
        </p:nvCxnSpPr>
        <p:spPr>
          <a:xfrm>
            <a:off x="3266541" y="4451247"/>
            <a:ext cx="1030113" cy="1625481"/>
          </a:xfrm>
          <a:prstGeom prst="straightConnector1">
            <a:avLst/>
          </a:prstGeom>
          <a:ln w="25400">
            <a:solidFill>
              <a:srgbClr val="0070C0">
                <a:alpha val="9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ABA12B5-205E-43BF-5311-E4963504F4DC}"/>
              </a:ext>
            </a:extLst>
          </p:cNvPr>
          <p:cNvCxnSpPr>
            <a:cxnSpLocks/>
            <a:stCxn id="39" idx="6"/>
            <a:endCxn id="46" idx="1"/>
          </p:cNvCxnSpPr>
          <p:nvPr/>
        </p:nvCxnSpPr>
        <p:spPr>
          <a:xfrm flipV="1">
            <a:off x="3266541" y="2781508"/>
            <a:ext cx="1031184" cy="1669739"/>
          </a:xfrm>
          <a:prstGeom prst="straightConnector1">
            <a:avLst/>
          </a:prstGeom>
          <a:ln w="25400">
            <a:solidFill>
              <a:srgbClr val="0070C0">
                <a:alpha val="9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F69B1CC9-F8A3-16DB-57F2-2D008EC4260E}"/>
              </a:ext>
            </a:extLst>
          </p:cNvPr>
          <p:cNvSpPr txBox="1"/>
          <p:nvPr/>
        </p:nvSpPr>
        <p:spPr>
          <a:xfrm>
            <a:off x="3046566" y="3233541"/>
            <a:ext cx="951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Sunny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77FAEFA-732A-7C8D-2BEF-C3E53334FDE2}"/>
              </a:ext>
            </a:extLst>
          </p:cNvPr>
          <p:cNvSpPr txBox="1"/>
          <p:nvPr/>
        </p:nvSpPr>
        <p:spPr>
          <a:xfrm>
            <a:off x="3046566" y="5263987"/>
            <a:ext cx="951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Rainy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2224829-5371-384C-4E49-8743BF6471F6}"/>
              </a:ext>
            </a:extLst>
          </p:cNvPr>
          <p:cNvSpPr txBox="1"/>
          <p:nvPr/>
        </p:nvSpPr>
        <p:spPr>
          <a:xfrm>
            <a:off x="3266541" y="4118076"/>
            <a:ext cx="1111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Overcast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7DA45BCC-A591-CBEC-C205-309D188783B1}"/>
              </a:ext>
            </a:extLst>
          </p:cNvPr>
          <p:cNvGraphicFramePr>
            <a:graphicFrameLocks noGrp="1"/>
          </p:cNvGraphicFramePr>
          <p:nvPr/>
        </p:nvGraphicFramePr>
        <p:xfrm>
          <a:off x="4297725" y="2063558"/>
          <a:ext cx="990602" cy="14359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5301">
                  <a:extLst>
                    <a:ext uri="{9D8B030D-6E8A-4147-A177-3AD203B41FA5}">
                      <a16:colId xmlns:a16="http://schemas.microsoft.com/office/drawing/2014/main" val="725109025"/>
                    </a:ext>
                  </a:extLst>
                </a:gridCol>
                <a:gridCol w="495301">
                  <a:extLst>
                    <a:ext uri="{9D8B030D-6E8A-4147-A177-3AD203B41FA5}">
                      <a16:colId xmlns:a16="http://schemas.microsoft.com/office/drawing/2014/main" val="2350609561"/>
                    </a:ext>
                  </a:extLst>
                </a:gridCol>
              </a:tblGrid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04959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912401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548889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423317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31493"/>
                  </a:ext>
                </a:extLst>
              </a:tr>
            </a:tbl>
          </a:graphicData>
        </a:graphic>
      </p:graphicFrame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B3FC1616-7B18-1A84-3AC6-87FD1F9F949B}"/>
              </a:ext>
            </a:extLst>
          </p:cNvPr>
          <p:cNvGraphicFramePr>
            <a:graphicFrameLocks noGrp="1"/>
          </p:cNvGraphicFramePr>
          <p:nvPr/>
        </p:nvGraphicFramePr>
        <p:xfrm>
          <a:off x="4297725" y="3876887"/>
          <a:ext cx="990602" cy="1148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5301">
                  <a:extLst>
                    <a:ext uri="{9D8B030D-6E8A-4147-A177-3AD203B41FA5}">
                      <a16:colId xmlns:a16="http://schemas.microsoft.com/office/drawing/2014/main" val="725109025"/>
                    </a:ext>
                  </a:extLst>
                </a:gridCol>
                <a:gridCol w="495301">
                  <a:extLst>
                    <a:ext uri="{9D8B030D-6E8A-4147-A177-3AD203B41FA5}">
                      <a16:colId xmlns:a16="http://schemas.microsoft.com/office/drawing/2014/main" val="2350609561"/>
                    </a:ext>
                  </a:extLst>
                </a:gridCol>
              </a:tblGrid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04959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912401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548889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423317"/>
                  </a:ext>
                </a:extLst>
              </a:tr>
            </a:tbl>
          </a:graphicData>
        </a:graphic>
      </p:graphicFrame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C5983576-145F-CE97-D375-F1085240BEBA}"/>
              </a:ext>
            </a:extLst>
          </p:cNvPr>
          <p:cNvGraphicFramePr>
            <a:graphicFrameLocks noGrp="1"/>
          </p:cNvGraphicFramePr>
          <p:nvPr/>
        </p:nvGraphicFramePr>
        <p:xfrm>
          <a:off x="4296654" y="5358778"/>
          <a:ext cx="990602" cy="14359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5301">
                  <a:extLst>
                    <a:ext uri="{9D8B030D-6E8A-4147-A177-3AD203B41FA5}">
                      <a16:colId xmlns:a16="http://schemas.microsoft.com/office/drawing/2014/main" val="725109025"/>
                    </a:ext>
                  </a:extLst>
                </a:gridCol>
                <a:gridCol w="495301">
                  <a:extLst>
                    <a:ext uri="{9D8B030D-6E8A-4147-A177-3AD203B41FA5}">
                      <a16:colId xmlns:a16="http://schemas.microsoft.com/office/drawing/2014/main" val="2350609561"/>
                    </a:ext>
                  </a:extLst>
                </a:gridCol>
              </a:tblGrid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04959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912401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548889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423317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31493"/>
                  </a:ext>
                </a:extLst>
              </a:tr>
            </a:tbl>
          </a:graphicData>
        </a:graphic>
      </p:graphicFrame>
      <p:sp>
        <p:nvSpPr>
          <p:cNvPr id="49" name="文字方塊 69">
            <a:extLst>
              <a:ext uri="{FF2B5EF4-FFF2-40B4-BE49-F238E27FC236}">
                <a16:creationId xmlns:a16="http://schemas.microsoft.com/office/drawing/2014/main" id="{FCBD77DB-10F3-557B-92EC-1E4B35CEBD24}"/>
              </a:ext>
            </a:extLst>
          </p:cNvPr>
          <p:cNvSpPr txBox="1"/>
          <p:nvPr/>
        </p:nvSpPr>
        <p:spPr>
          <a:xfrm>
            <a:off x="0" y="1559691"/>
            <a:ext cx="120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Before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0" name="文字方塊 69">
            <a:extLst>
              <a:ext uri="{FF2B5EF4-FFF2-40B4-BE49-F238E27FC236}">
                <a16:creationId xmlns:a16="http://schemas.microsoft.com/office/drawing/2014/main" id="{67E3F314-B2C7-574E-4376-7EF21AC33A79}"/>
              </a:ext>
            </a:extLst>
          </p:cNvPr>
          <p:cNvSpPr txBox="1"/>
          <p:nvPr/>
        </p:nvSpPr>
        <p:spPr>
          <a:xfrm>
            <a:off x="4148540" y="1611887"/>
            <a:ext cx="120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After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662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89DD7-703D-D2E3-4B94-3349745C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Post-pruning</a:t>
            </a:r>
            <a:endParaRPr lang="zh-CN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1E02B6D-E8BE-E780-10AE-07915F39A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345362"/>
              </p:ext>
            </p:extLst>
          </p:nvPr>
        </p:nvGraphicFramePr>
        <p:xfrm>
          <a:off x="839271" y="1690688"/>
          <a:ext cx="990602" cy="14359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5301">
                  <a:extLst>
                    <a:ext uri="{9D8B030D-6E8A-4147-A177-3AD203B41FA5}">
                      <a16:colId xmlns:a16="http://schemas.microsoft.com/office/drawing/2014/main" val="725109025"/>
                    </a:ext>
                  </a:extLst>
                </a:gridCol>
                <a:gridCol w="495301">
                  <a:extLst>
                    <a:ext uri="{9D8B030D-6E8A-4147-A177-3AD203B41FA5}">
                      <a16:colId xmlns:a16="http://schemas.microsoft.com/office/drawing/2014/main" val="2350609561"/>
                    </a:ext>
                  </a:extLst>
                </a:gridCol>
              </a:tblGrid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04959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912401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548889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423317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31493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9226AF3-DF44-EC6D-7CFF-5EA84A4D5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662811"/>
              </p:ext>
            </p:extLst>
          </p:nvPr>
        </p:nvGraphicFramePr>
        <p:xfrm>
          <a:off x="817073" y="3256812"/>
          <a:ext cx="990602" cy="1148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5301">
                  <a:extLst>
                    <a:ext uri="{9D8B030D-6E8A-4147-A177-3AD203B41FA5}">
                      <a16:colId xmlns:a16="http://schemas.microsoft.com/office/drawing/2014/main" val="725109025"/>
                    </a:ext>
                  </a:extLst>
                </a:gridCol>
                <a:gridCol w="495301">
                  <a:extLst>
                    <a:ext uri="{9D8B030D-6E8A-4147-A177-3AD203B41FA5}">
                      <a16:colId xmlns:a16="http://schemas.microsoft.com/office/drawing/2014/main" val="2350609561"/>
                    </a:ext>
                  </a:extLst>
                </a:gridCol>
              </a:tblGrid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04959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912401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548889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423317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30734DFB-1D5A-B8FD-163F-7245E07D6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828446"/>
              </p:ext>
            </p:extLst>
          </p:nvPr>
        </p:nvGraphicFramePr>
        <p:xfrm>
          <a:off x="838200" y="4985908"/>
          <a:ext cx="990602" cy="14359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5301">
                  <a:extLst>
                    <a:ext uri="{9D8B030D-6E8A-4147-A177-3AD203B41FA5}">
                      <a16:colId xmlns:a16="http://schemas.microsoft.com/office/drawing/2014/main" val="725109025"/>
                    </a:ext>
                  </a:extLst>
                </a:gridCol>
                <a:gridCol w="495301">
                  <a:extLst>
                    <a:ext uri="{9D8B030D-6E8A-4147-A177-3AD203B41FA5}">
                      <a16:colId xmlns:a16="http://schemas.microsoft.com/office/drawing/2014/main" val="2350609561"/>
                    </a:ext>
                  </a:extLst>
                </a:gridCol>
              </a:tblGrid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04959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912401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548889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423317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31493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7609447D-D11F-AF5C-CBA1-6AF17E0A30ED}"/>
              </a:ext>
            </a:extLst>
          </p:cNvPr>
          <p:cNvSpPr/>
          <p:nvPr/>
        </p:nvSpPr>
        <p:spPr>
          <a:xfrm>
            <a:off x="1847186" y="3593830"/>
            <a:ext cx="682171" cy="547006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A18B2C6-DDA1-0B0C-BA81-8A300E1835B5}"/>
              </a:ext>
            </a:extLst>
          </p:cNvPr>
          <p:cNvSpPr/>
          <p:nvPr/>
        </p:nvSpPr>
        <p:spPr>
          <a:xfrm>
            <a:off x="1868313" y="5433858"/>
            <a:ext cx="2160000" cy="540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Windy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8B89C9A-EAC4-7DB5-C560-D4F1DE99FDF5}"/>
              </a:ext>
            </a:extLst>
          </p:cNvPr>
          <p:cNvSpPr/>
          <p:nvPr/>
        </p:nvSpPr>
        <p:spPr>
          <a:xfrm>
            <a:off x="1869384" y="2138638"/>
            <a:ext cx="2160000" cy="540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Humidity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5684F09-70A7-7C2F-3A50-DBFBC082B8B4}"/>
              </a:ext>
            </a:extLst>
          </p:cNvPr>
          <p:cNvCxnSpPr>
            <a:cxnSpLocks/>
            <a:stCxn id="16" idx="6"/>
            <a:endCxn id="25" idx="1"/>
          </p:cNvCxnSpPr>
          <p:nvPr/>
        </p:nvCxnSpPr>
        <p:spPr>
          <a:xfrm flipV="1">
            <a:off x="4029384" y="1392794"/>
            <a:ext cx="990602" cy="1015844"/>
          </a:xfrm>
          <a:prstGeom prst="straightConnector1">
            <a:avLst/>
          </a:prstGeom>
          <a:ln w="25400">
            <a:solidFill>
              <a:srgbClr val="0070C0">
                <a:alpha val="9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329253F-9DD3-EC8F-F955-ED3BB1F83228}"/>
              </a:ext>
            </a:extLst>
          </p:cNvPr>
          <p:cNvCxnSpPr>
            <a:cxnSpLocks/>
            <a:stCxn id="16" idx="6"/>
            <a:endCxn id="26" idx="1"/>
          </p:cNvCxnSpPr>
          <p:nvPr/>
        </p:nvCxnSpPr>
        <p:spPr>
          <a:xfrm>
            <a:off x="4029384" y="2408638"/>
            <a:ext cx="990602" cy="780713"/>
          </a:xfrm>
          <a:prstGeom prst="straightConnector1">
            <a:avLst/>
          </a:prstGeom>
          <a:ln w="25400">
            <a:solidFill>
              <a:srgbClr val="0070C0">
                <a:alpha val="9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B639FA6-0075-670E-B195-8BB4601A3D25}"/>
              </a:ext>
            </a:extLst>
          </p:cNvPr>
          <p:cNvCxnSpPr>
            <a:cxnSpLocks/>
            <a:stCxn id="15" idx="6"/>
            <a:endCxn id="28" idx="1"/>
          </p:cNvCxnSpPr>
          <p:nvPr/>
        </p:nvCxnSpPr>
        <p:spPr>
          <a:xfrm>
            <a:off x="4028313" y="5703858"/>
            <a:ext cx="991673" cy="611695"/>
          </a:xfrm>
          <a:prstGeom prst="straightConnector1">
            <a:avLst/>
          </a:prstGeom>
          <a:ln w="25400">
            <a:solidFill>
              <a:srgbClr val="0070C0">
                <a:alpha val="9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A76AE57-E3DE-F3DF-60E5-A98E3FD09C67}"/>
              </a:ext>
            </a:extLst>
          </p:cNvPr>
          <p:cNvCxnSpPr>
            <a:cxnSpLocks/>
            <a:stCxn id="15" idx="6"/>
            <a:endCxn id="27" idx="1"/>
          </p:cNvCxnSpPr>
          <p:nvPr/>
        </p:nvCxnSpPr>
        <p:spPr>
          <a:xfrm flipV="1">
            <a:off x="4028313" y="5029704"/>
            <a:ext cx="991673" cy="674154"/>
          </a:xfrm>
          <a:prstGeom prst="straightConnector1">
            <a:avLst/>
          </a:prstGeom>
          <a:ln w="25400">
            <a:solidFill>
              <a:srgbClr val="0070C0">
                <a:alpha val="9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8B3D729-E3A6-599C-EE6A-107BFB0D8122}"/>
              </a:ext>
            </a:extLst>
          </p:cNvPr>
          <p:cNvSpPr txBox="1"/>
          <p:nvPr/>
        </p:nvSpPr>
        <p:spPr>
          <a:xfrm>
            <a:off x="3818708" y="1579011"/>
            <a:ext cx="951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High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425FD3C-A54B-A9F2-04CF-7D0EEE882232}"/>
              </a:ext>
            </a:extLst>
          </p:cNvPr>
          <p:cNvSpPr txBox="1"/>
          <p:nvPr/>
        </p:nvSpPr>
        <p:spPr>
          <a:xfrm>
            <a:off x="3790938" y="2827557"/>
            <a:ext cx="951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Normal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7666DCA-8819-2154-7599-335C2F74A4B9}"/>
              </a:ext>
            </a:extLst>
          </p:cNvPr>
          <p:cNvSpPr txBox="1"/>
          <p:nvPr/>
        </p:nvSpPr>
        <p:spPr>
          <a:xfrm>
            <a:off x="3886285" y="6009559"/>
            <a:ext cx="944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False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CB93ACD-C319-FE9C-E3F3-62FFC3A910FD}"/>
              </a:ext>
            </a:extLst>
          </p:cNvPr>
          <p:cNvSpPr txBox="1"/>
          <p:nvPr/>
        </p:nvSpPr>
        <p:spPr>
          <a:xfrm>
            <a:off x="3886285" y="4962476"/>
            <a:ext cx="944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True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890C6B83-64DC-B9F0-0EC7-3F6BFE0F8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768424"/>
              </p:ext>
            </p:extLst>
          </p:nvPr>
        </p:nvGraphicFramePr>
        <p:xfrm>
          <a:off x="5019986" y="962024"/>
          <a:ext cx="990602" cy="8615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5301">
                  <a:extLst>
                    <a:ext uri="{9D8B030D-6E8A-4147-A177-3AD203B41FA5}">
                      <a16:colId xmlns:a16="http://schemas.microsoft.com/office/drawing/2014/main" val="725109025"/>
                    </a:ext>
                  </a:extLst>
                </a:gridCol>
                <a:gridCol w="495301">
                  <a:extLst>
                    <a:ext uri="{9D8B030D-6E8A-4147-A177-3AD203B41FA5}">
                      <a16:colId xmlns:a16="http://schemas.microsoft.com/office/drawing/2014/main" val="2350609561"/>
                    </a:ext>
                  </a:extLst>
                </a:gridCol>
              </a:tblGrid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04959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912401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548889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254C4694-9466-18B8-1830-785C71084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00116"/>
              </p:ext>
            </p:extLst>
          </p:nvPr>
        </p:nvGraphicFramePr>
        <p:xfrm>
          <a:off x="5019986" y="2902171"/>
          <a:ext cx="990602" cy="574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5301">
                  <a:extLst>
                    <a:ext uri="{9D8B030D-6E8A-4147-A177-3AD203B41FA5}">
                      <a16:colId xmlns:a16="http://schemas.microsoft.com/office/drawing/2014/main" val="725109025"/>
                    </a:ext>
                  </a:extLst>
                </a:gridCol>
                <a:gridCol w="495301">
                  <a:extLst>
                    <a:ext uri="{9D8B030D-6E8A-4147-A177-3AD203B41FA5}">
                      <a16:colId xmlns:a16="http://schemas.microsoft.com/office/drawing/2014/main" val="2350609561"/>
                    </a:ext>
                  </a:extLst>
                </a:gridCol>
              </a:tblGrid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423317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31493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60A5F117-5C15-9CAA-B6AC-A2E41802D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668390"/>
              </p:ext>
            </p:extLst>
          </p:nvPr>
        </p:nvGraphicFramePr>
        <p:xfrm>
          <a:off x="5019986" y="4742524"/>
          <a:ext cx="990602" cy="574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5301">
                  <a:extLst>
                    <a:ext uri="{9D8B030D-6E8A-4147-A177-3AD203B41FA5}">
                      <a16:colId xmlns:a16="http://schemas.microsoft.com/office/drawing/2014/main" val="725109025"/>
                    </a:ext>
                  </a:extLst>
                </a:gridCol>
                <a:gridCol w="495301">
                  <a:extLst>
                    <a:ext uri="{9D8B030D-6E8A-4147-A177-3AD203B41FA5}">
                      <a16:colId xmlns:a16="http://schemas.microsoft.com/office/drawing/2014/main" val="2350609561"/>
                    </a:ext>
                  </a:extLst>
                </a:gridCol>
              </a:tblGrid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04959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912401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738F59DB-4491-0A9B-815F-5D07AC781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591086"/>
              </p:ext>
            </p:extLst>
          </p:nvPr>
        </p:nvGraphicFramePr>
        <p:xfrm>
          <a:off x="5019986" y="5884783"/>
          <a:ext cx="990602" cy="8615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5301">
                  <a:extLst>
                    <a:ext uri="{9D8B030D-6E8A-4147-A177-3AD203B41FA5}">
                      <a16:colId xmlns:a16="http://schemas.microsoft.com/office/drawing/2014/main" val="725109025"/>
                    </a:ext>
                  </a:extLst>
                </a:gridCol>
                <a:gridCol w="495301">
                  <a:extLst>
                    <a:ext uri="{9D8B030D-6E8A-4147-A177-3AD203B41FA5}">
                      <a16:colId xmlns:a16="http://schemas.microsoft.com/office/drawing/2014/main" val="2350609561"/>
                    </a:ext>
                  </a:extLst>
                </a:gridCol>
              </a:tblGrid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548889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423317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31493"/>
                  </a:ext>
                </a:extLst>
              </a:tr>
            </a:tbl>
          </a:graphicData>
        </a:graphic>
      </p:graphicFrame>
      <p:sp>
        <p:nvSpPr>
          <p:cNvPr id="29" name="矩形 28">
            <a:extLst>
              <a:ext uri="{FF2B5EF4-FFF2-40B4-BE49-F238E27FC236}">
                <a16:creationId xmlns:a16="http://schemas.microsoft.com/office/drawing/2014/main" id="{348F3948-BDB4-E7A8-D816-E142CAA2B91C}"/>
              </a:ext>
            </a:extLst>
          </p:cNvPr>
          <p:cNvSpPr/>
          <p:nvPr/>
        </p:nvSpPr>
        <p:spPr>
          <a:xfrm>
            <a:off x="6046139" y="1119291"/>
            <a:ext cx="682171" cy="547006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6DA5492-A6E2-F085-08B0-45F95DE37880}"/>
              </a:ext>
            </a:extLst>
          </p:cNvPr>
          <p:cNvSpPr/>
          <p:nvPr/>
        </p:nvSpPr>
        <p:spPr>
          <a:xfrm>
            <a:off x="6046139" y="2915848"/>
            <a:ext cx="682171" cy="547006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80899B4-A7D8-3695-0620-610F789DB0CB}"/>
              </a:ext>
            </a:extLst>
          </p:cNvPr>
          <p:cNvSpPr/>
          <p:nvPr/>
        </p:nvSpPr>
        <p:spPr>
          <a:xfrm>
            <a:off x="6046139" y="4742524"/>
            <a:ext cx="682171" cy="547006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EA17525-DDF3-7249-86D3-A79C8EB331C9}"/>
              </a:ext>
            </a:extLst>
          </p:cNvPr>
          <p:cNvSpPr/>
          <p:nvPr/>
        </p:nvSpPr>
        <p:spPr>
          <a:xfrm>
            <a:off x="6046139" y="6049548"/>
            <a:ext cx="682171" cy="547006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69">
                <a:extLst>
                  <a:ext uri="{FF2B5EF4-FFF2-40B4-BE49-F238E27FC236}">
                    <a16:creationId xmlns:a16="http://schemas.microsoft.com/office/drawing/2014/main" id="{23911ABC-0749-819F-6824-F189231DB228}"/>
                  </a:ext>
                </a:extLst>
              </p:cNvPr>
              <p:cNvSpPr txBox="1"/>
              <p:nvPr/>
            </p:nvSpPr>
            <p:spPr>
              <a:xfrm>
                <a:off x="107212" y="2084547"/>
                <a:ext cx="682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33" name="文字方塊 69">
                <a:extLst>
                  <a:ext uri="{FF2B5EF4-FFF2-40B4-BE49-F238E27FC236}">
                    <a16:creationId xmlns:a16="http://schemas.microsoft.com/office/drawing/2014/main" id="{23911ABC-0749-819F-6824-F189231DB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12" y="2084547"/>
                <a:ext cx="682172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69">
                <a:extLst>
                  <a:ext uri="{FF2B5EF4-FFF2-40B4-BE49-F238E27FC236}">
                    <a16:creationId xmlns:a16="http://schemas.microsoft.com/office/drawing/2014/main" id="{9A13226F-851D-24FE-D59A-2E751958964C}"/>
                  </a:ext>
                </a:extLst>
              </p:cNvPr>
              <p:cNvSpPr txBox="1"/>
              <p:nvPr/>
            </p:nvSpPr>
            <p:spPr>
              <a:xfrm>
                <a:off x="85014" y="3561925"/>
                <a:ext cx="682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34" name="文字方塊 69">
                <a:extLst>
                  <a:ext uri="{FF2B5EF4-FFF2-40B4-BE49-F238E27FC236}">
                    <a16:creationId xmlns:a16="http://schemas.microsoft.com/office/drawing/2014/main" id="{9A13226F-851D-24FE-D59A-2E7519589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4" y="3561925"/>
                <a:ext cx="68217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69">
                <a:extLst>
                  <a:ext uri="{FF2B5EF4-FFF2-40B4-BE49-F238E27FC236}">
                    <a16:creationId xmlns:a16="http://schemas.microsoft.com/office/drawing/2014/main" id="{5387CDAA-48D8-A8B3-FE92-82EF50E93F0E}"/>
                  </a:ext>
                </a:extLst>
              </p:cNvPr>
              <p:cNvSpPr txBox="1"/>
              <p:nvPr/>
            </p:nvSpPr>
            <p:spPr>
              <a:xfrm>
                <a:off x="85014" y="5366781"/>
                <a:ext cx="682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35" name="文字方塊 69">
                <a:extLst>
                  <a:ext uri="{FF2B5EF4-FFF2-40B4-BE49-F238E27FC236}">
                    <a16:creationId xmlns:a16="http://schemas.microsoft.com/office/drawing/2014/main" id="{5387CDAA-48D8-A8B3-FE92-82EF50E93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4" y="5366781"/>
                <a:ext cx="68217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B0ABE59-A47C-14CC-EC12-573B36245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556" y="1948343"/>
            <a:ext cx="5322776" cy="479444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800" dirty="0"/>
              <a:t>Suppose the decision tree has been finished building</a:t>
            </a:r>
          </a:p>
          <a:p>
            <a:pPr marL="342900" indent="-342900"/>
            <a:r>
              <a:rPr lang="en-US" altLang="zh-TW" dirty="0"/>
              <a:t>Prepare a validation set</a:t>
            </a:r>
          </a:p>
          <a:p>
            <a:pPr marL="800100" lvl="1" indent="-342900"/>
            <a:r>
              <a:rPr lang="en-US" altLang="zh-TW" dirty="0"/>
              <a:t>Compare the accuracy before and after delete a branch</a:t>
            </a:r>
          </a:p>
          <a:p>
            <a:pPr marL="342900" indent="-342900"/>
            <a:r>
              <a:rPr lang="en-US" altLang="zh-TW" dirty="0"/>
              <a:t>For example</a:t>
            </a:r>
          </a:p>
          <a:p>
            <a:pPr marL="800100" lvl="1" indent="-342900"/>
            <a:r>
              <a:rPr lang="en-US" altLang="zh-TW" dirty="0"/>
              <a:t>Before: 0.75. After: 0.82</a:t>
            </a:r>
          </a:p>
          <a:p>
            <a:pPr marL="1257300" lvl="2" indent="-342900"/>
            <a:r>
              <a:rPr lang="en-US" altLang="zh-TW" dirty="0"/>
              <a:t>Delete the branch</a:t>
            </a:r>
          </a:p>
          <a:p>
            <a:pPr marL="800100" lvl="1" indent="-342900"/>
            <a:r>
              <a:rPr lang="en-US" altLang="zh-TW" dirty="0"/>
              <a:t>Before: 0.75. After: 0.71</a:t>
            </a:r>
          </a:p>
          <a:p>
            <a:pPr marL="1257300" lvl="2" indent="-342900"/>
            <a:r>
              <a:rPr lang="en-US" altLang="zh-TW" dirty="0"/>
              <a:t>Stop deleting</a:t>
            </a:r>
          </a:p>
        </p:txBody>
      </p:sp>
      <p:sp>
        <p:nvSpPr>
          <p:cNvPr id="37" name="文字方塊 69">
            <a:extLst>
              <a:ext uri="{FF2B5EF4-FFF2-40B4-BE49-F238E27FC236}">
                <a16:creationId xmlns:a16="http://schemas.microsoft.com/office/drawing/2014/main" id="{6D8DB8EE-C8A9-06DF-688B-333604DB48B0}"/>
              </a:ext>
            </a:extLst>
          </p:cNvPr>
          <p:cNvSpPr txBox="1"/>
          <p:nvPr/>
        </p:nvSpPr>
        <p:spPr>
          <a:xfrm>
            <a:off x="4911107" y="4246744"/>
            <a:ext cx="120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Before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8" name="文字方塊 69">
            <a:extLst>
              <a:ext uri="{FF2B5EF4-FFF2-40B4-BE49-F238E27FC236}">
                <a16:creationId xmlns:a16="http://schemas.microsoft.com/office/drawing/2014/main" id="{F9CD6C7A-D6D5-F7D5-2793-CAC1145A7F7F}"/>
              </a:ext>
            </a:extLst>
          </p:cNvPr>
          <p:cNvSpPr txBox="1"/>
          <p:nvPr/>
        </p:nvSpPr>
        <p:spPr>
          <a:xfrm>
            <a:off x="743708" y="4471477"/>
            <a:ext cx="1208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After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82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5FD74-C1FF-FA34-0CD4-EB4E2CB5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C4.5</a:t>
            </a:r>
            <a:endParaRPr lang="zh-CN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84769B-5F99-FDE0-16BB-CDB28ACC9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30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C4.5 does not support regression on continuous values</a:t>
            </a:r>
          </a:p>
          <a:p>
            <a:r>
              <a:rPr lang="en-US" dirty="0"/>
              <a:t>C4.5 builds a multiway tree</a:t>
            </a:r>
          </a:p>
          <a:p>
            <a:pPr lvl="1"/>
            <a:r>
              <a:rPr lang="en-US" dirty="0"/>
              <a:t>It allows many branches in a single layer</a:t>
            </a:r>
          </a:p>
          <a:p>
            <a:r>
              <a:rPr lang="en-US" dirty="0"/>
              <a:t>C4.5 includes many log function computations</a:t>
            </a:r>
          </a:p>
          <a:p>
            <a:r>
              <a:rPr lang="en-US" dirty="0"/>
              <a:t>Thus, CART (Classification and Regression Tree) is proposed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Gini index </a:t>
            </a:r>
            <a:r>
              <a:rPr lang="en-US" dirty="0"/>
              <a:t>is introduced</a:t>
            </a:r>
          </a:p>
          <a:p>
            <a:pPr lvl="1"/>
            <a:r>
              <a:rPr lang="en-US" altLang="zh-CN" dirty="0"/>
              <a:t>It builds a binary tree</a:t>
            </a:r>
          </a:p>
          <a:p>
            <a:pPr lvl="1"/>
            <a:r>
              <a:rPr lang="en-US" dirty="0"/>
              <a:t>It supports regression</a:t>
            </a:r>
          </a:p>
        </p:txBody>
      </p:sp>
    </p:spTree>
    <p:extLst>
      <p:ext uri="{BB962C8B-B14F-4D97-AF65-F5344CB8AC3E}">
        <p14:creationId xmlns:p14="http://schemas.microsoft.com/office/powerpoint/2010/main" val="3635470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34CC5-1DCC-D116-719C-FC149F98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Gini Index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49CBCA6C-1B06-F502-4F69-7B448E5F59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0796411"/>
                  </p:ext>
                </p:extLst>
              </p:nvPr>
            </p:nvGraphicFramePr>
            <p:xfrm>
              <a:off x="408904" y="2047426"/>
              <a:ext cx="858591" cy="43862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858591">
                      <a:extLst>
                        <a:ext uri="{9D8B030D-6E8A-4147-A177-3AD203B41FA5}">
                          <a16:colId xmlns:a16="http://schemas.microsoft.com/office/drawing/2014/main" val="94730339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7143437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61671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316301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2301368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9606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582984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713087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593774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  <a:endParaRPr lang="en-US" sz="18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078118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2417215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361502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997207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488821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685619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01597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49CBCA6C-1B06-F502-4F69-7B448E5F59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0796411"/>
                  </p:ext>
                </p:extLst>
              </p:nvPr>
            </p:nvGraphicFramePr>
            <p:xfrm>
              <a:off x="408904" y="2047426"/>
              <a:ext cx="858591" cy="43862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858591">
                      <a:extLst>
                        <a:ext uri="{9D8B030D-6E8A-4147-A177-3AD203B41FA5}">
                          <a16:colId xmlns:a16="http://schemas.microsoft.com/office/drawing/2014/main" val="94730339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09" t="-1667" r="-2128" b="-11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143437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61671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316301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2301368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9606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582984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713087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593774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  <a:endParaRPr lang="en-US" sz="18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078118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2417215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361502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997207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488821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685619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01597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E62E57D2-7D16-2BAA-CF60-BB8EBA7216BA}"/>
                  </a:ext>
                </a:extLst>
              </p:cNvPr>
              <p:cNvSpPr txBox="1"/>
              <p:nvPr/>
            </p:nvSpPr>
            <p:spPr>
              <a:xfrm>
                <a:off x="2407375" y="1799232"/>
                <a:ext cx="7481752" cy="1132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E62E57D2-7D16-2BAA-CF60-BB8EBA721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375" y="1799232"/>
                <a:ext cx="7481752" cy="11329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FE7C1202-7BCD-A645-008C-294C40B8D194}"/>
                  </a:ext>
                </a:extLst>
              </p:cNvPr>
              <p:cNvSpPr txBox="1"/>
              <p:nvPr/>
            </p:nvSpPr>
            <p:spPr>
              <a:xfrm>
                <a:off x="2668631" y="3154680"/>
                <a:ext cx="8604613" cy="995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=0.459</m:t>
                      </m:r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FE7C1202-7BCD-A645-008C-294C40B8D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631" y="3154680"/>
                <a:ext cx="8604613" cy="9951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103A86F3-AB6E-6C2B-74E8-5FA33103F2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09875" y="4503156"/>
                <a:ext cx="4476752" cy="198971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𝐺𝑖𝑛𝑖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=1−0−1=0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𝐺𝑖𝑛𝑖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=1−1−0=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103A86F3-AB6E-6C2B-74E8-5FA33103F2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09875" y="4503156"/>
                <a:ext cx="4476752" cy="1989719"/>
              </a:xfrm>
              <a:blipFill>
                <a:blip r:embed="rId5"/>
                <a:stretch>
                  <a:fillRect l="-2449" t="-5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988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A4AEB-B5C1-F8AF-6C76-3B46BA881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A8AD9038-956D-96C6-667D-3E4DE74DF339}"/>
                  </a:ext>
                </a:extLst>
              </p:cNvPr>
              <p:cNvSpPr txBox="1"/>
              <p:nvPr/>
            </p:nvSpPr>
            <p:spPr>
              <a:xfrm>
                <a:off x="3259949" y="1566590"/>
                <a:ext cx="8686800" cy="2470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chr m:val="∑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m:rPr>
                          <m:brk m:alnAt="2"/>
                        </m:rP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chr m:val="∑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≠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A8AD9038-956D-96C6-667D-3E4DE74DF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949" y="1566590"/>
                <a:ext cx="8686800" cy="24704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1CB9045E-843C-32CF-4518-04A2198D5A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4031404"/>
                  </p:ext>
                </p:extLst>
              </p:nvPr>
            </p:nvGraphicFramePr>
            <p:xfrm>
              <a:off x="245251" y="1690688"/>
              <a:ext cx="2846524" cy="43862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03359">
                      <a:extLst>
                        <a:ext uri="{9D8B030D-6E8A-4147-A177-3AD203B41FA5}">
                          <a16:colId xmlns:a16="http://schemas.microsoft.com/office/drawing/2014/main" val="1074301892"/>
                        </a:ext>
                      </a:extLst>
                    </a:gridCol>
                    <a:gridCol w="1194324">
                      <a:extLst>
                        <a:ext uri="{9D8B030D-6E8A-4147-A177-3AD203B41FA5}">
                          <a16:colId xmlns:a16="http://schemas.microsoft.com/office/drawing/2014/main" val="978116252"/>
                        </a:ext>
                      </a:extLst>
                    </a:gridCol>
                    <a:gridCol w="948841">
                      <a:extLst>
                        <a:ext uri="{9D8B030D-6E8A-4147-A177-3AD203B41FA5}">
                          <a16:colId xmlns:a16="http://schemas.microsoft.com/office/drawing/2014/main" val="94730339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/>
                            <a:t>Index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7143437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61671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316301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2301368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9606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582984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713087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593774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  <a:endParaRPr lang="en-US" sz="18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078118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2417215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361502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997207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488821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685619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01597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1CB9045E-843C-32CF-4518-04A2198D5A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4031404"/>
                  </p:ext>
                </p:extLst>
              </p:nvPr>
            </p:nvGraphicFramePr>
            <p:xfrm>
              <a:off x="245251" y="1690688"/>
              <a:ext cx="2846524" cy="43862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03359">
                      <a:extLst>
                        <a:ext uri="{9D8B030D-6E8A-4147-A177-3AD203B41FA5}">
                          <a16:colId xmlns:a16="http://schemas.microsoft.com/office/drawing/2014/main" val="1074301892"/>
                        </a:ext>
                      </a:extLst>
                    </a:gridCol>
                    <a:gridCol w="1194324">
                      <a:extLst>
                        <a:ext uri="{9D8B030D-6E8A-4147-A177-3AD203B41FA5}">
                          <a16:colId xmlns:a16="http://schemas.microsoft.com/office/drawing/2014/main" val="978116252"/>
                        </a:ext>
                      </a:extLst>
                    </a:gridCol>
                    <a:gridCol w="948841">
                      <a:extLst>
                        <a:ext uri="{9D8B030D-6E8A-4147-A177-3AD203B41FA5}">
                          <a16:colId xmlns:a16="http://schemas.microsoft.com/office/drawing/2014/main" val="94730339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/>
                            <a:t>Index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9694" t="-8333" r="-80612" b="-11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0641" t="-8333" r="-1282" b="-113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143437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61671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316301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2301368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9606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582984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713087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593774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  <a:endParaRPr lang="en-US" sz="18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078118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2417215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361502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997207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488821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685619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01597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文字方塊 69">
            <a:extLst>
              <a:ext uri="{FF2B5EF4-FFF2-40B4-BE49-F238E27FC236}">
                <a16:creationId xmlns:a16="http://schemas.microsoft.com/office/drawing/2014/main" id="{715A35ED-0FC0-CFEA-F7B9-42C4E331BD85}"/>
              </a:ext>
            </a:extLst>
          </p:cNvPr>
          <p:cNvSpPr txBox="1"/>
          <p:nvPr/>
        </p:nvSpPr>
        <p:spPr>
          <a:xfrm>
            <a:off x="5228744" y="1104925"/>
            <a:ext cx="4185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CART builds a binary tree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69">
                <a:extLst>
                  <a:ext uri="{FF2B5EF4-FFF2-40B4-BE49-F238E27FC236}">
                    <a16:creationId xmlns:a16="http://schemas.microsoft.com/office/drawing/2014/main" id="{8A973B9F-26F1-AE08-0628-4BC0D837BA96}"/>
                  </a:ext>
                </a:extLst>
              </p:cNvPr>
              <p:cNvSpPr txBox="1"/>
              <p:nvPr/>
            </p:nvSpPr>
            <p:spPr>
              <a:xfrm>
                <a:off x="3029555" y="4107432"/>
                <a:ext cx="9147588" cy="2260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brk m:alnAt="2"/>
                        </m:rP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brk m:alnAt="2"/>
                        </m:rP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num>
                                    <m:den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brk m:alnAt="2"/>
                        </m:rP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0.394</m:t>
                      </m:r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10" name="文字方塊 69">
                <a:extLst>
                  <a:ext uri="{FF2B5EF4-FFF2-40B4-BE49-F238E27FC236}">
                    <a16:creationId xmlns:a16="http://schemas.microsoft.com/office/drawing/2014/main" id="{8A973B9F-26F1-AE08-0628-4BC0D837B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555" y="4107432"/>
                <a:ext cx="9147588" cy="22604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793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F5916-0E39-40DB-7A85-36364C8F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CART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D03C0AA-5A3C-ECEE-FA76-DCC0300ABC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1295051"/>
                  </p:ext>
                </p:extLst>
              </p:nvPr>
            </p:nvGraphicFramePr>
            <p:xfrm>
              <a:off x="245251" y="1690688"/>
              <a:ext cx="2846524" cy="43862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03359">
                      <a:extLst>
                        <a:ext uri="{9D8B030D-6E8A-4147-A177-3AD203B41FA5}">
                          <a16:colId xmlns:a16="http://schemas.microsoft.com/office/drawing/2014/main" val="1074301892"/>
                        </a:ext>
                      </a:extLst>
                    </a:gridCol>
                    <a:gridCol w="1194324">
                      <a:extLst>
                        <a:ext uri="{9D8B030D-6E8A-4147-A177-3AD203B41FA5}">
                          <a16:colId xmlns:a16="http://schemas.microsoft.com/office/drawing/2014/main" val="978116252"/>
                        </a:ext>
                      </a:extLst>
                    </a:gridCol>
                    <a:gridCol w="948841">
                      <a:extLst>
                        <a:ext uri="{9D8B030D-6E8A-4147-A177-3AD203B41FA5}">
                          <a16:colId xmlns:a16="http://schemas.microsoft.com/office/drawing/2014/main" val="94730339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/>
                            <a:t>Index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7143437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61671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316301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2301368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9606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582984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713087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593774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  <a:endParaRPr lang="en-US" sz="18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078118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2417215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361502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997207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488821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685619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01597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D03C0AA-5A3C-ECEE-FA76-DCC0300ABC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1295051"/>
                  </p:ext>
                </p:extLst>
              </p:nvPr>
            </p:nvGraphicFramePr>
            <p:xfrm>
              <a:off x="245251" y="1690688"/>
              <a:ext cx="2846524" cy="438628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703359">
                      <a:extLst>
                        <a:ext uri="{9D8B030D-6E8A-4147-A177-3AD203B41FA5}">
                          <a16:colId xmlns:a16="http://schemas.microsoft.com/office/drawing/2014/main" val="1074301892"/>
                        </a:ext>
                      </a:extLst>
                    </a:gridCol>
                    <a:gridCol w="1194324">
                      <a:extLst>
                        <a:ext uri="{9D8B030D-6E8A-4147-A177-3AD203B41FA5}">
                          <a16:colId xmlns:a16="http://schemas.microsoft.com/office/drawing/2014/main" val="978116252"/>
                        </a:ext>
                      </a:extLst>
                    </a:gridCol>
                    <a:gridCol w="948841">
                      <a:extLst>
                        <a:ext uri="{9D8B030D-6E8A-4147-A177-3AD203B41FA5}">
                          <a16:colId xmlns:a16="http://schemas.microsoft.com/office/drawing/2014/main" val="94730339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/>
                            <a:t>Index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9694" t="-8333" r="-80612" b="-113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641" t="-8333" r="-1282" b="-113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143437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5761671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316301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2301368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42799606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582984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713087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593774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altLang="zh-CN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  <a:endParaRPr lang="en-US" sz="18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5078118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2417215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361502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Rainy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997207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Sunny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74888211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6856193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Overcast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01597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4438B997-1EA2-3133-7B77-EF4D4177BB77}"/>
                  </a:ext>
                </a:extLst>
              </p:cNvPr>
              <p:cNvSpPr txBox="1"/>
              <p:nvPr/>
            </p:nvSpPr>
            <p:spPr>
              <a:xfrm>
                <a:off x="3484517" y="1598355"/>
                <a:ext cx="28465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=0.394</m:t>
                      </m:r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4438B997-1EA2-3133-7B77-EF4D4177B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517" y="1598355"/>
                <a:ext cx="2846524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F1D07BAE-7D31-A28C-88D9-A0E1EAE48ABB}"/>
                  </a:ext>
                </a:extLst>
              </p:cNvPr>
              <p:cNvSpPr txBox="1"/>
              <p:nvPr/>
            </p:nvSpPr>
            <p:spPr>
              <a:xfrm>
                <a:off x="3484517" y="2060020"/>
                <a:ext cx="8380588" cy="1426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num>
                                    <m:den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brk m:alnAt="1"/>
                        </m:rP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0.457</m:t>
                      </m:r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F1D07BAE-7D31-A28C-88D9-A0E1EAE48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517" y="2060020"/>
                <a:ext cx="8380588" cy="14268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FB5E9D6E-38CB-27A9-5066-B8D994621BF4}"/>
                  </a:ext>
                </a:extLst>
              </p:cNvPr>
              <p:cNvSpPr txBox="1"/>
              <p:nvPr/>
            </p:nvSpPr>
            <p:spPr>
              <a:xfrm>
                <a:off x="3484517" y="3486821"/>
                <a:ext cx="8543875" cy="1426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num>
                                    <m:den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brk m:alnAt="1"/>
                        </m:rP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0.357</m:t>
                      </m:r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FB5E9D6E-38CB-27A9-5066-B8D994621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517" y="3486821"/>
                <a:ext cx="8543875" cy="14268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505E1B9-A4BF-7860-1413-3AE2EB5989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84517" y="4913622"/>
                <a:ext cx="8637815" cy="1678577"/>
              </a:xfrm>
            </p:spPr>
            <p:txBody>
              <a:bodyPr>
                <a:normAutofit/>
              </a:bodyPr>
              <a:lstStyle/>
              <a:p>
                <a:pPr marL="342900" indent="-342900"/>
                <a:r>
                  <a:rPr lang="en-US" altLang="zh-TW" sz="2800" dirty="0"/>
                  <a:t>A branch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𝑂𝑣𝑒𝑟𝑐𝑎𝑠𝑡</m:t>
                    </m:r>
                  </m:oMath>
                </a14:m>
                <a:r>
                  <a:rPr lang="en-US" altLang="zh-TW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𝑂𝑣𝑒𝑟𝑐𝑎𝑠𝑡</m:t>
                    </m:r>
                  </m:oMath>
                </a14:m>
                <a:r>
                  <a:rPr lang="en-US" altLang="zh-TW" dirty="0"/>
                  <a:t> is created</a:t>
                </a:r>
              </a:p>
              <a:p>
                <a:pPr marL="342900" indent="-342900"/>
                <a:r>
                  <a:rPr lang="en-US" altLang="zh-TW" dirty="0"/>
                  <a:t>Is the feature reusable in CART?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505E1B9-A4BF-7860-1413-3AE2EB5989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84517" y="4913622"/>
                <a:ext cx="8637815" cy="1678577"/>
              </a:xfrm>
              <a:blipFill>
                <a:blip r:embed="rId6"/>
                <a:stretch>
                  <a:fillRect l="-1270" t="-5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24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23ACD9-E4F6-43B8-B9E4-EB55A8B6A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4333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A5311C-DEF2-4F89-8407-8CF48BD7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781449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Thank you</a:t>
            </a:r>
            <a:r>
              <a:rPr lang="zh-CN" altLang="en-US" dirty="0"/>
              <a:t>！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851F8D-F781-4BC7-831F-81C066C5A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9100" y="5317351"/>
            <a:ext cx="13811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2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DBE5D-38D3-50C0-54B4-5CAE6264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Decision Tree</a:t>
            </a:r>
            <a:endParaRPr lang="zh-CN" altLang="en-US" dirty="0"/>
          </a:p>
        </p:txBody>
      </p:sp>
      <p:sp>
        <p:nvSpPr>
          <p:cNvPr id="4" name="文字方塊 69">
            <a:extLst>
              <a:ext uri="{FF2B5EF4-FFF2-40B4-BE49-F238E27FC236}">
                <a16:creationId xmlns:a16="http://schemas.microsoft.com/office/drawing/2014/main" id="{0497DF05-8AB7-8DF9-7701-92C9158DA1DE}"/>
              </a:ext>
            </a:extLst>
          </p:cNvPr>
          <p:cNvSpPr txBox="1"/>
          <p:nvPr/>
        </p:nvSpPr>
        <p:spPr>
          <a:xfrm>
            <a:off x="2879626" y="1699476"/>
            <a:ext cx="1132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Model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2FE611D-B014-8E18-CFD1-B0DBADA0234C}"/>
              </a:ext>
            </a:extLst>
          </p:cNvPr>
          <p:cNvSpPr/>
          <p:nvPr/>
        </p:nvSpPr>
        <p:spPr>
          <a:xfrm>
            <a:off x="2365827" y="2431141"/>
            <a:ext cx="2160000" cy="540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Weather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637108B-C590-3FE3-93FD-028F09913EB9}"/>
              </a:ext>
            </a:extLst>
          </p:cNvPr>
          <p:cNvCxnSpPr>
            <a:cxnSpLocks/>
            <a:stCxn id="5" idx="4"/>
            <a:endCxn id="19" idx="0"/>
          </p:cNvCxnSpPr>
          <p:nvPr/>
        </p:nvCxnSpPr>
        <p:spPr>
          <a:xfrm flipH="1">
            <a:off x="1628630" y="2971141"/>
            <a:ext cx="1817197" cy="1042303"/>
          </a:xfrm>
          <a:prstGeom prst="straightConnector1">
            <a:avLst/>
          </a:prstGeom>
          <a:ln w="25400">
            <a:solidFill>
              <a:srgbClr val="0070C0">
                <a:alpha val="9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4E3DE20-3277-8433-AAB2-F2BA45BDC5DC}"/>
              </a:ext>
            </a:extLst>
          </p:cNvPr>
          <p:cNvCxnSpPr>
            <a:cxnSpLocks/>
            <a:stCxn id="5" idx="4"/>
            <a:endCxn id="18" idx="0"/>
          </p:cNvCxnSpPr>
          <p:nvPr/>
        </p:nvCxnSpPr>
        <p:spPr>
          <a:xfrm>
            <a:off x="3445827" y="2971141"/>
            <a:ext cx="1912395" cy="1039335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F5E2DB6-C428-397A-D146-164C8BC40198}"/>
              </a:ext>
            </a:extLst>
          </p:cNvPr>
          <p:cNvCxnSpPr>
            <a:cxnSpLocks/>
            <a:stCxn id="5" idx="4"/>
            <a:endCxn id="25" idx="0"/>
          </p:cNvCxnSpPr>
          <p:nvPr/>
        </p:nvCxnSpPr>
        <p:spPr>
          <a:xfrm>
            <a:off x="3445827" y="2971141"/>
            <a:ext cx="0" cy="1032329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AA958722-342F-B5AA-F893-058F2E218481}"/>
              </a:ext>
            </a:extLst>
          </p:cNvPr>
          <p:cNvSpPr/>
          <p:nvPr/>
        </p:nvSpPr>
        <p:spPr>
          <a:xfrm>
            <a:off x="4278222" y="4010476"/>
            <a:ext cx="2160000" cy="540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Windy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3771807-59F3-0138-E50D-3FD01FAF3C64}"/>
              </a:ext>
            </a:extLst>
          </p:cNvPr>
          <p:cNvSpPr/>
          <p:nvPr/>
        </p:nvSpPr>
        <p:spPr>
          <a:xfrm>
            <a:off x="548630" y="4013444"/>
            <a:ext cx="2160000" cy="540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Humidity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3849B3-1064-038D-188A-5DA866FB635D}"/>
              </a:ext>
            </a:extLst>
          </p:cNvPr>
          <p:cNvSpPr/>
          <p:nvPr/>
        </p:nvSpPr>
        <p:spPr>
          <a:xfrm>
            <a:off x="3104741" y="4003470"/>
            <a:ext cx="682171" cy="547006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B9295C0-F9E3-84F9-3DF0-66A493835804}"/>
              </a:ext>
            </a:extLst>
          </p:cNvPr>
          <p:cNvSpPr txBox="1"/>
          <p:nvPr/>
        </p:nvSpPr>
        <p:spPr>
          <a:xfrm>
            <a:off x="1628630" y="3196771"/>
            <a:ext cx="951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Sunny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A70EDA-962F-22FB-9006-D8008F4DB248}"/>
              </a:ext>
            </a:extLst>
          </p:cNvPr>
          <p:cNvSpPr txBox="1"/>
          <p:nvPr/>
        </p:nvSpPr>
        <p:spPr>
          <a:xfrm>
            <a:off x="4261873" y="3196771"/>
            <a:ext cx="951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Rainy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4A9BA90-4DDB-1F5C-4A88-509BBD4F4AC0}"/>
              </a:ext>
            </a:extLst>
          </p:cNvPr>
          <p:cNvSpPr txBox="1"/>
          <p:nvPr/>
        </p:nvSpPr>
        <p:spPr>
          <a:xfrm>
            <a:off x="2962796" y="3364138"/>
            <a:ext cx="1111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Overcast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966C0A2-A793-3420-8EB0-7B403F8B973A}"/>
              </a:ext>
            </a:extLst>
          </p:cNvPr>
          <p:cNvSpPr/>
          <p:nvPr/>
        </p:nvSpPr>
        <p:spPr>
          <a:xfrm>
            <a:off x="582976" y="5367520"/>
            <a:ext cx="682171" cy="547006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ED3A979-3645-626C-2EB1-CE3AB93C3433}"/>
              </a:ext>
            </a:extLst>
          </p:cNvPr>
          <p:cNvSpPr/>
          <p:nvPr/>
        </p:nvSpPr>
        <p:spPr>
          <a:xfrm>
            <a:off x="1897594" y="5367520"/>
            <a:ext cx="682171" cy="547006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C671191-62C0-4143-FA46-A46D5230899E}"/>
              </a:ext>
            </a:extLst>
          </p:cNvPr>
          <p:cNvSpPr/>
          <p:nvPr/>
        </p:nvSpPr>
        <p:spPr>
          <a:xfrm>
            <a:off x="5693396" y="5367063"/>
            <a:ext cx="682171" cy="547006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BA11894-D918-B70D-82E1-6B5DE4E2BD20}"/>
              </a:ext>
            </a:extLst>
          </p:cNvPr>
          <p:cNvSpPr/>
          <p:nvPr/>
        </p:nvSpPr>
        <p:spPr>
          <a:xfrm>
            <a:off x="4378778" y="5367063"/>
            <a:ext cx="682171" cy="547006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00879F7-AF2F-D87B-18F1-0EBA350AD85F}"/>
              </a:ext>
            </a:extLst>
          </p:cNvPr>
          <p:cNvCxnSpPr>
            <a:cxnSpLocks/>
            <a:stCxn id="19" idx="4"/>
            <a:endCxn id="41" idx="0"/>
          </p:cNvCxnSpPr>
          <p:nvPr/>
        </p:nvCxnSpPr>
        <p:spPr>
          <a:xfrm flipH="1">
            <a:off x="924062" y="4553444"/>
            <a:ext cx="704568" cy="814076"/>
          </a:xfrm>
          <a:prstGeom prst="straightConnector1">
            <a:avLst/>
          </a:prstGeom>
          <a:ln w="25400">
            <a:solidFill>
              <a:srgbClr val="0070C0">
                <a:alpha val="9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9CD3B78-75B4-0CB2-1327-F4CD4DFF1030}"/>
              </a:ext>
            </a:extLst>
          </p:cNvPr>
          <p:cNvCxnSpPr>
            <a:cxnSpLocks/>
            <a:stCxn id="19" idx="4"/>
            <a:endCxn id="42" idx="0"/>
          </p:cNvCxnSpPr>
          <p:nvPr/>
        </p:nvCxnSpPr>
        <p:spPr>
          <a:xfrm>
            <a:off x="1628630" y="4553444"/>
            <a:ext cx="610050" cy="814076"/>
          </a:xfrm>
          <a:prstGeom prst="straightConnector1">
            <a:avLst/>
          </a:prstGeom>
          <a:ln w="25400">
            <a:solidFill>
              <a:srgbClr val="0070C0">
                <a:alpha val="9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6942393-E4B2-C0DA-284F-66D8B0D3BBCE}"/>
              </a:ext>
            </a:extLst>
          </p:cNvPr>
          <p:cNvCxnSpPr>
            <a:cxnSpLocks/>
            <a:stCxn id="18" idx="4"/>
            <a:endCxn id="44" idx="0"/>
          </p:cNvCxnSpPr>
          <p:nvPr/>
        </p:nvCxnSpPr>
        <p:spPr>
          <a:xfrm flipH="1">
            <a:off x="4719864" y="4550476"/>
            <a:ext cx="638358" cy="816587"/>
          </a:xfrm>
          <a:prstGeom prst="straightConnector1">
            <a:avLst/>
          </a:prstGeom>
          <a:ln w="25400">
            <a:solidFill>
              <a:srgbClr val="0070C0">
                <a:alpha val="9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64ADFDA-48F7-36B1-8B2D-A0DC65CBB0A1}"/>
              </a:ext>
            </a:extLst>
          </p:cNvPr>
          <p:cNvCxnSpPr>
            <a:cxnSpLocks/>
            <a:stCxn id="18" idx="4"/>
            <a:endCxn id="43" idx="0"/>
          </p:cNvCxnSpPr>
          <p:nvPr/>
        </p:nvCxnSpPr>
        <p:spPr>
          <a:xfrm>
            <a:off x="5358222" y="4550476"/>
            <a:ext cx="676260" cy="816587"/>
          </a:xfrm>
          <a:prstGeom prst="straightConnector1">
            <a:avLst/>
          </a:prstGeom>
          <a:ln w="25400">
            <a:solidFill>
              <a:srgbClr val="0070C0">
                <a:alpha val="9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A8F48887-FF55-F15F-7F29-A55F68446025}"/>
              </a:ext>
            </a:extLst>
          </p:cNvPr>
          <p:cNvSpPr txBox="1"/>
          <p:nvPr/>
        </p:nvSpPr>
        <p:spPr>
          <a:xfrm>
            <a:off x="520322" y="4724112"/>
            <a:ext cx="951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High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4348A11-7B77-3CF6-BB6C-8DC27FABB5D8}"/>
              </a:ext>
            </a:extLst>
          </p:cNvPr>
          <p:cNvSpPr txBox="1"/>
          <p:nvPr/>
        </p:nvSpPr>
        <p:spPr>
          <a:xfrm>
            <a:off x="1913099" y="4724112"/>
            <a:ext cx="951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Normal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13EB895-DA49-831D-3919-448F6C0B22CF}"/>
              </a:ext>
            </a:extLst>
          </p:cNvPr>
          <p:cNvSpPr txBox="1"/>
          <p:nvPr/>
        </p:nvSpPr>
        <p:spPr>
          <a:xfrm>
            <a:off x="5631428" y="4727731"/>
            <a:ext cx="951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False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8FBE575-015A-0CAE-98AB-81B009290C69}"/>
              </a:ext>
            </a:extLst>
          </p:cNvPr>
          <p:cNvSpPr txBox="1"/>
          <p:nvPr/>
        </p:nvSpPr>
        <p:spPr>
          <a:xfrm>
            <a:off x="4222909" y="4721144"/>
            <a:ext cx="951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True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9A8D069C-F985-FCFE-2ECD-C2B9F9935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96" y="1699476"/>
            <a:ext cx="5244040" cy="443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72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B4785-70E2-25F4-5795-078FEA9D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Decision Tree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FC4C720-E35C-1AD4-55FD-F2AADCF1A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994039"/>
              </p:ext>
            </p:extLst>
          </p:nvPr>
        </p:nvGraphicFramePr>
        <p:xfrm>
          <a:off x="1012064" y="2179794"/>
          <a:ext cx="990602" cy="4020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5301">
                  <a:extLst>
                    <a:ext uri="{9D8B030D-6E8A-4147-A177-3AD203B41FA5}">
                      <a16:colId xmlns:a16="http://schemas.microsoft.com/office/drawing/2014/main" val="725109025"/>
                    </a:ext>
                  </a:extLst>
                </a:gridCol>
                <a:gridCol w="495301">
                  <a:extLst>
                    <a:ext uri="{9D8B030D-6E8A-4147-A177-3AD203B41FA5}">
                      <a16:colId xmlns:a16="http://schemas.microsoft.com/office/drawing/2014/main" val="2350609561"/>
                    </a:ext>
                  </a:extLst>
                </a:gridCol>
              </a:tblGrid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04959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912401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429881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892187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530163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367024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173434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548889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423317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352490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31493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5293966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32023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009446"/>
                  </a:ext>
                </a:extLst>
              </a:tr>
            </a:tbl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0D34011A-86D2-2618-9E5A-BDF699908F6A}"/>
              </a:ext>
            </a:extLst>
          </p:cNvPr>
          <p:cNvSpPr/>
          <p:nvPr/>
        </p:nvSpPr>
        <p:spPr>
          <a:xfrm>
            <a:off x="2063173" y="3920054"/>
            <a:ext cx="2160000" cy="540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Weather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DCF3EC87-FD30-1446-2E4F-57EA3F8C5055}"/>
              </a:ext>
            </a:extLst>
          </p:cNvPr>
          <p:cNvCxnSpPr>
            <a:cxnSpLocks/>
            <a:stCxn id="5" idx="6"/>
            <a:endCxn id="24" idx="1"/>
          </p:cNvCxnSpPr>
          <p:nvPr/>
        </p:nvCxnSpPr>
        <p:spPr>
          <a:xfrm>
            <a:off x="4223173" y="4190054"/>
            <a:ext cx="1031184" cy="0"/>
          </a:xfrm>
          <a:prstGeom prst="straightConnector1">
            <a:avLst/>
          </a:prstGeom>
          <a:ln w="25400">
            <a:solidFill>
              <a:srgbClr val="0070C0">
                <a:alpha val="9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B8E469F-DD2F-9045-23EE-2BFA5490DA46}"/>
              </a:ext>
            </a:extLst>
          </p:cNvPr>
          <p:cNvCxnSpPr>
            <a:cxnSpLocks/>
            <a:stCxn id="5" idx="6"/>
            <a:endCxn id="30" idx="1"/>
          </p:cNvCxnSpPr>
          <p:nvPr/>
        </p:nvCxnSpPr>
        <p:spPr>
          <a:xfrm>
            <a:off x="4223173" y="4190054"/>
            <a:ext cx="1030113" cy="1625481"/>
          </a:xfrm>
          <a:prstGeom prst="straightConnector1">
            <a:avLst/>
          </a:prstGeom>
          <a:ln w="25400">
            <a:solidFill>
              <a:srgbClr val="0070C0">
                <a:alpha val="9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30657CE-87D0-EF86-DC58-BF0F1712FA62}"/>
              </a:ext>
            </a:extLst>
          </p:cNvPr>
          <p:cNvCxnSpPr>
            <a:cxnSpLocks/>
            <a:stCxn id="5" idx="6"/>
            <a:endCxn id="19" idx="1"/>
          </p:cNvCxnSpPr>
          <p:nvPr/>
        </p:nvCxnSpPr>
        <p:spPr>
          <a:xfrm flipV="1">
            <a:off x="4223173" y="2520315"/>
            <a:ext cx="1031184" cy="1669739"/>
          </a:xfrm>
          <a:prstGeom prst="straightConnector1">
            <a:avLst/>
          </a:prstGeom>
          <a:ln w="25400">
            <a:solidFill>
              <a:srgbClr val="0070C0">
                <a:alpha val="9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9279E6A-9D72-76AE-E1B0-458B659DA95A}"/>
              </a:ext>
            </a:extLst>
          </p:cNvPr>
          <p:cNvSpPr txBox="1"/>
          <p:nvPr/>
        </p:nvSpPr>
        <p:spPr>
          <a:xfrm>
            <a:off x="4003198" y="2972348"/>
            <a:ext cx="951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Sunny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BB4824D-0E50-3D5B-6BDE-69F1FEBD3A5E}"/>
              </a:ext>
            </a:extLst>
          </p:cNvPr>
          <p:cNvSpPr txBox="1"/>
          <p:nvPr/>
        </p:nvSpPr>
        <p:spPr>
          <a:xfrm>
            <a:off x="4003198" y="5002794"/>
            <a:ext cx="951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Rainy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F995926-FE58-AC5F-ED2F-557AB137F63D}"/>
              </a:ext>
            </a:extLst>
          </p:cNvPr>
          <p:cNvSpPr txBox="1"/>
          <p:nvPr/>
        </p:nvSpPr>
        <p:spPr>
          <a:xfrm>
            <a:off x="4223173" y="3856883"/>
            <a:ext cx="11112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Overcast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8610BAB2-17AC-75B0-AAD1-7B2E13FD3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59091"/>
              </p:ext>
            </p:extLst>
          </p:nvPr>
        </p:nvGraphicFramePr>
        <p:xfrm>
          <a:off x="5254357" y="1802365"/>
          <a:ext cx="990602" cy="14359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5301">
                  <a:extLst>
                    <a:ext uri="{9D8B030D-6E8A-4147-A177-3AD203B41FA5}">
                      <a16:colId xmlns:a16="http://schemas.microsoft.com/office/drawing/2014/main" val="725109025"/>
                    </a:ext>
                  </a:extLst>
                </a:gridCol>
                <a:gridCol w="495301">
                  <a:extLst>
                    <a:ext uri="{9D8B030D-6E8A-4147-A177-3AD203B41FA5}">
                      <a16:colId xmlns:a16="http://schemas.microsoft.com/office/drawing/2014/main" val="2350609561"/>
                    </a:ext>
                  </a:extLst>
                </a:gridCol>
              </a:tblGrid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04959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912401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548889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423317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31493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B8E1CF3D-9182-964C-BF6B-0EA2828B5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98619"/>
              </p:ext>
            </p:extLst>
          </p:nvPr>
        </p:nvGraphicFramePr>
        <p:xfrm>
          <a:off x="5254357" y="3615694"/>
          <a:ext cx="990602" cy="11487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5301">
                  <a:extLst>
                    <a:ext uri="{9D8B030D-6E8A-4147-A177-3AD203B41FA5}">
                      <a16:colId xmlns:a16="http://schemas.microsoft.com/office/drawing/2014/main" val="725109025"/>
                    </a:ext>
                  </a:extLst>
                </a:gridCol>
                <a:gridCol w="495301">
                  <a:extLst>
                    <a:ext uri="{9D8B030D-6E8A-4147-A177-3AD203B41FA5}">
                      <a16:colId xmlns:a16="http://schemas.microsoft.com/office/drawing/2014/main" val="2350609561"/>
                    </a:ext>
                  </a:extLst>
                </a:gridCol>
              </a:tblGrid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04959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912401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  <a:endParaRPr lang="en-US" sz="1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548889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423317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0CC4F841-C544-0F5C-3E35-7FDFC5625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145944"/>
              </p:ext>
            </p:extLst>
          </p:nvPr>
        </p:nvGraphicFramePr>
        <p:xfrm>
          <a:off x="5253286" y="5097585"/>
          <a:ext cx="990602" cy="14359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5301">
                  <a:extLst>
                    <a:ext uri="{9D8B030D-6E8A-4147-A177-3AD203B41FA5}">
                      <a16:colId xmlns:a16="http://schemas.microsoft.com/office/drawing/2014/main" val="725109025"/>
                    </a:ext>
                  </a:extLst>
                </a:gridCol>
                <a:gridCol w="495301">
                  <a:extLst>
                    <a:ext uri="{9D8B030D-6E8A-4147-A177-3AD203B41FA5}">
                      <a16:colId xmlns:a16="http://schemas.microsoft.com/office/drawing/2014/main" val="2350609561"/>
                    </a:ext>
                  </a:extLst>
                </a:gridCol>
              </a:tblGrid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04959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912401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548889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423317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31493"/>
                  </a:ext>
                </a:extLst>
              </a:tr>
            </a:tbl>
          </a:graphicData>
        </a:graphic>
      </p:graphicFrame>
      <p:sp>
        <p:nvSpPr>
          <p:cNvPr id="34" name="矩形 33">
            <a:extLst>
              <a:ext uri="{FF2B5EF4-FFF2-40B4-BE49-F238E27FC236}">
                <a16:creationId xmlns:a16="http://schemas.microsoft.com/office/drawing/2014/main" id="{BD680047-D895-2543-EC73-E46BBFB48D49}"/>
              </a:ext>
            </a:extLst>
          </p:cNvPr>
          <p:cNvSpPr/>
          <p:nvPr/>
        </p:nvSpPr>
        <p:spPr>
          <a:xfrm>
            <a:off x="6284470" y="3952712"/>
            <a:ext cx="682171" cy="547006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7B645A33-E53F-0485-B2FE-FA2D6841F3BB}"/>
              </a:ext>
            </a:extLst>
          </p:cNvPr>
          <p:cNvSpPr/>
          <p:nvPr/>
        </p:nvSpPr>
        <p:spPr>
          <a:xfrm>
            <a:off x="6283399" y="5545535"/>
            <a:ext cx="2160000" cy="540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Windy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637A4C3D-5F16-EBBE-3C3A-841FD094127D}"/>
              </a:ext>
            </a:extLst>
          </p:cNvPr>
          <p:cNvSpPr/>
          <p:nvPr/>
        </p:nvSpPr>
        <p:spPr>
          <a:xfrm>
            <a:off x="6284470" y="2250315"/>
            <a:ext cx="2160000" cy="540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Humidity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3323AD4-E2EC-3B87-98EC-064A1305A0A0}"/>
              </a:ext>
            </a:extLst>
          </p:cNvPr>
          <p:cNvCxnSpPr>
            <a:cxnSpLocks/>
            <a:stCxn id="36" idx="6"/>
            <a:endCxn id="54" idx="1"/>
          </p:cNvCxnSpPr>
          <p:nvPr/>
        </p:nvCxnSpPr>
        <p:spPr>
          <a:xfrm flipV="1">
            <a:off x="8444470" y="1504471"/>
            <a:ext cx="990602" cy="1015844"/>
          </a:xfrm>
          <a:prstGeom prst="straightConnector1">
            <a:avLst/>
          </a:prstGeom>
          <a:ln w="25400">
            <a:solidFill>
              <a:srgbClr val="0070C0">
                <a:alpha val="9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7B171C3-93AB-DA4B-084A-25813626E9A3}"/>
              </a:ext>
            </a:extLst>
          </p:cNvPr>
          <p:cNvCxnSpPr>
            <a:cxnSpLocks/>
            <a:stCxn id="36" idx="6"/>
            <a:endCxn id="60" idx="1"/>
          </p:cNvCxnSpPr>
          <p:nvPr/>
        </p:nvCxnSpPr>
        <p:spPr>
          <a:xfrm>
            <a:off x="8444470" y="2520315"/>
            <a:ext cx="990602" cy="780713"/>
          </a:xfrm>
          <a:prstGeom prst="straightConnector1">
            <a:avLst/>
          </a:prstGeom>
          <a:ln w="25400">
            <a:solidFill>
              <a:srgbClr val="0070C0">
                <a:alpha val="9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D6D4F39-0208-2187-FA0B-E6CEDDECD176}"/>
              </a:ext>
            </a:extLst>
          </p:cNvPr>
          <p:cNvCxnSpPr>
            <a:cxnSpLocks/>
            <a:stCxn id="35" idx="6"/>
            <a:endCxn id="64" idx="1"/>
          </p:cNvCxnSpPr>
          <p:nvPr/>
        </p:nvCxnSpPr>
        <p:spPr>
          <a:xfrm>
            <a:off x="8443399" y="5815535"/>
            <a:ext cx="991673" cy="611695"/>
          </a:xfrm>
          <a:prstGeom prst="straightConnector1">
            <a:avLst/>
          </a:prstGeom>
          <a:ln w="25400">
            <a:solidFill>
              <a:srgbClr val="0070C0">
                <a:alpha val="9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25B37F0-7E00-A703-32E1-115904EE81E3}"/>
              </a:ext>
            </a:extLst>
          </p:cNvPr>
          <p:cNvCxnSpPr>
            <a:cxnSpLocks/>
            <a:stCxn id="35" idx="6"/>
            <a:endCxn id="63" idx="1"/>
          </p:cNvCxnSpPr>
          <p:nvPr/>
        </p:nvCxnSpPr>
        <p:spPr>
          <a:xfrm flipV="1">
            <a:off x="8443399" y="5141381"/>
            <a:ext cx="991673" cy="674154"/>
          </a:xfrm>
          <a:prstGeom prst="straightConnector1">
            <a:avLst/>
          </a:prstGeom>
          <a:ln w="25400">
            <a:solidFill>
              <a:srgbClr val="0070C0">
                <a:alpha val="9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66CB4B94-D7FC-F9CD-0FD4-3D3EAF7C72DA}"/>
              </a:ext>
            </a:extLst>
          </p:cNvPr>
          <p:cNvSpPr txBox="1"/>
          <p:nvPr/>
        </p:nvSpPr>
        <p:spPr>
          <a:xfrm>
            <a:off x="8233794" y="1690688"/>
            <a:ext cx="951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High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EB3293C-CB96-CAB3-1474-3AC537176030}"/>
              </a:ext>
            </a:extLst>
          </p:cNvPr>
          <p:cNvSpPr txBox="1"/>
          <p:nvPr/>
        </p:nvSpPr>
        <p:spPr>
          <a:xfrm>
            <a:off x="8206024" y="2939234"/>
            <a:ext cx="9511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Normal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E282379-0EA0-3C79-1B9B-F541F8627A76}"/>
              </a:ext>
            </a:extLst>
          </p:cNvPr>
          <p:cNvSpPr txBox="1"/>
          <p:nvPr/>
        </p:nvSpPr>
        <p:spPr>
          <a:xfrm>
            <a:off x="8301371" y="6121236"/>
            <a:ext cx="944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False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B55D983-CD75-5EC2-5546-1A9956C31520}"/>
              </a:ext>
            </a:extLst>
          </p:cNvPr>
          <p:cNvSpPr txBox="1"/>
          <p:nvPr/>
        </p:nvSpPr>
        <p:spPr>
          <a:xfrm>
            <a:off x="8301371" y="5074153"/>
            <a:ext cx="944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True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CEE1086E-1B0E-53CB-FC1F-4BEE46082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43266"/>
              </p:ext>
            </p:extLst>
          </p:nvPr>
        </p:nvGraphicFramePr>
        <p:xfrm>
          <a:off x="9435072" y="1073701"/>
          <a:ext cx="990602" cy="8615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5301">
                  <a:extLst>
                    <a:ext uri="{9D8B030D-6E8A-4147-A177-3AD203B41FA5}">
                      <a16:colId xmlns:a16="http://schemas.microsoft.com/office/drawing/2014/main" val="725109025"/>
                    </a:ext>
                  </a:extLst>
                </a:gridCol>
                <a:gridCol w="495301">
                  <a:extLst>
                    <a:ext uri="{9D8B030D-6E8A-4147-A177-3AD203B41FA5}">
                      <a16:colId xmlns:a16="http://schemas.microsoft.com/office/drawing/2014/main" val="2350609561"/>
                    </a:ext>
                  </a:extLst>
                </a:gridCol>
              </a:tblGrid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04959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912401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548889"/>
                  </a:ext>
                </a:extLst>
              </a:tr>
            </a:tbl>
          </a:graphicData>
        </a:graphic>
      </p:graphicFrame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6AF0791C-0D53-7ADB-B7A9-08C537E2D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607691"/>
              </p:ext>
            </p:extLst>
          </p:nvPr>
        </p:nvGraphicFramePr>
        <p:xfrm>
          <a:off x="9435072" y="3013848"/>
          <a:ext cx="990602" cy="574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5301">
                  <a:extLst>
                    <a:ext uri="{9D8B030D-6E8A-4147-A177-3AD203B41FA5}">
                      <a16:colId xmlns:a16="http://schemas.microsoft.com/office/drawing/2014/main" val="725109025"/>
                    </a:ext>
                  </a:extLst>
                </a:gridCol>
                <a:gridCol w="495301">
                  <a:extLst>
                    <a:ext uri="{9D8B030D-6E8A-4147-A177-3AD203B41FA5}">
                      <a16:colId xmlns:a16="http://schemas.microsoft.com/office/drawing/2014/main" val="2350609561"/>
                    </a:ext>
                  </a:extLst>
                </a:gridCol>
              </a:tblGrid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423317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31493"/>
                  </a:ext>
                </a:extLst>
              </a:tr>
            </a:tbl>
          </a:graphicData>
        </a:graphic>
      </p:graphicFrame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04F48333-DBF5-A130-B968-E0797E12F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032835"/>
              </p:ext>
            </p:extLst>
          </p:nvPr>
        </p:nvGraphicFramePr>
        <p:xfrm>
          <a:off x="9435072" y="4854201"/>
          <a:ext cx="990602" cy="574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5301">
                  <a:extLst>
                    <a:ext uri="{9D8B030D-6E8A-4147-A177-3AD203B41FA5}">
                      <a16:colId xmlns:a16="http://schemas.microsoft.com/office/drawing/2014/main" val="725109025"/>
                    </a:ext>
                  </a:extLst>
                </a:gridCol>
                <a:gridCol w="495301">
                  <a:extLst>
                    <a:ext uri="{9D8B030D-6E8A-4147-A177-3AD203B41FA5}">
                      <a16:colId xmlns:a16="http://schemas.microsoft.com/office/drawing/2014/main" val="2350609561"/>
                    </a:ext>
                  </a:extLst>
                </a:gridCol>
              </a:tblGrid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04959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912401"/>
                  </a:ext>
                </a:extLst>
              </a:tr>
            </a:tbl>
          </a:graphicData>
        </a:graphic>
      </p:graphicFrame>
      <p:graphicFrame>
        <p:nvGraphicFramePr>
          <p:cNvPr id="64" name="表格 63">
            <a:extLst>
              <a:ext uri="{FF2B5EF4-FFF2-40B4-BE49-F238E27FC236}">
                <a16:creationId xmlns:a16="http://schemas.microsoft.com/office/drawing/2014/main" id="{0D518D0C-E458-A3E2-D822-FFE826F6A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507688"/>
              </p:ext>
            </p:extLst>
          </p:nvPr>
        </p:nvGraphicFramePr>
        <p:xfrm>
          <a:off x="9435072" y="5996460"/>
          <a:ext cx="990602" cy="8615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95301">
                  <a:extLst>
                    <a:ext uri="{9D8B030D-6E8A-4147-A177-3AD203B41FA5}">
                      <a16:colId xmlns:a16="http://schemas.microsoft.com/office/drawing/2014/main" val="725109025"/>
                    </a:ext>
                  </a:extLst>
                </a:gridCol>
                <a:gridCol w="495301">
                  <a:extLst>
                    <a:ext uri="{9D8B030D-6E8A-4147-A177-3AD203B41FA5}">
                      <a16:colId xmlns:a16="http://schemas.microsoft.com/office/drawing/2014/main" val="2350609561"/>
                    </a:ext>
                  </a:extLst>
                </a:gridCol>
              </a:tblGrid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548889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423317"/>
                  </a:ext>
                </a:extLst>
              </a:tr>
              <a:tr h="2871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31493"/>
                  </a:ext>
                </a:extLst>
              </a:tr>
            </a:tbl>
          </a:graphicData>
        </a:graphic>
      </p:graphicFrame>
      <p:sp>
        <p:nvSpPr>
          <p:cNvPr id="69" name="矩形 68">
            <a:extLst>
              <a:ext uri="{FF2B5EF4-FFF2-40B4-BE49-F238E27FC236}">
                <a16:creationId xmlns:a16="http://schemas.microsoft.com/office/drawing/2014/main" id="{948A99B4-7669-6E9F-F310-CDB2ABBFBEB4}"/>
              </a:ext>
            </a:extLst>
          </p:cNvPr>
          <p:cNvSpPr/>
          <p:nvPr/>
        </p:nvSpPr>
        <p:spPr>
          <a:xfrm>
            <a:off x="10461225" y="1230968"/>
            <a:ext cx="682171" cy="547006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9686A9B-1FD9-29CB-1E55-0A70160EA601}"/>
              </a:ext>
            </a:extLst>
          </p:cNvPr>
          <p:cNvSpPr/>
          <p:nvPr/>
        </p:nvSpPr>
        <p:spPr>
          <a:xfrm>
            <a:off x="10461225" y="3027525"/>
            <a:ext cx="682171" cy="547006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157CD16D-BC46-3DE5-CEA6-42E48A77E33C}"/>
              </a:ext>
            </a:extLst>
          </p:cNvPr>
          <p:cNvSpPr/>
          <p:nvPr/>
        </p:nvSpPr>
        <p:spPr>
          <a:xfrm>
            <a:off x="10461225" y="4854201"/>
            <a:ext cx="682171" cy="547006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98737CE2-963C-61AA-7055-783C371CE716}"/>
              </a:ext>
            </a:extLst>
          </p:cNvPr>
          <p:cNvSpPr/>
          <p:nvPr/>
        </p:nvSpPr>
        <p:spPr>
          <a:xfrm>
            <a:off x="10461225" y="6161225"/>
            <a:ext cx="682171" cy="547006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Y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48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2F67C-7AE6-9CE1-B971-0E5340818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Decision Tree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8987D17-0561-11D0-E5B2-00E654160C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6307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The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does not equal to real number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Gradient descent is invalid in this case</a:t>
                </a:r>
              </a:p>
              <a:p>
                <a:r>
                  <a:rPr lang="en-US" altLang="zh-CN" dirty="0"/>
                  <a:t>Resort to a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greedy heuristic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altLang="zh-CN" dirty="0"/>
                  <a:t>Start with the whole training set and an empty decision tree</a:t>
                </a:r>
              </a:p>
              <a:p>
                <a:pPr lvl="1"/>
                <a:r>
                  <a:rPr lang="en-US" altLang="zh-CN" dirty="0"/>
                  <a:t>Pick a feature and candidate split that would most reduce the loss</a:t>
                </a:r>
              </a:p>
              <a:p>
                <a:pPr lvl="1"/>
                <a:r>
                  <a:rPr lang="en-US" altLang="zh-CN" dirty="0"/>
                  <a:t>Split on that feature and recurse on sub-partitions</a:t>
                </a:r>
              </a:p>
              <a:p>
                <a:r>
                  <a:rPr lang="en-US" dirty="0"/>
                  <a:t>We need to design the loss function with </a:t>
                </a:r>
                <a:r>
                  <a:rPr lang="en-US" dirty="0">
                    <a:solidFill>
                      <a:srgbClr val="FF0000"/>
                    </a:solidFill>
                  </a:rPr>
                  <a:t>Entropy</a:t>
                </a:r>
              </a:p>
              <a:p>
                <a:pPr lvl="1"/>
                <a:r>
                  <a:rPr lang="en-US" dirty="0"/>
                  <a:t>Entropy is used to measure the </a:t>
                </a:r>
                <a:r>
                  <a:rPr lang="en-US" dirty="0">
                    <a:solidFill>
                      <a:srgbClr val="FF0000"/>
                    </a:solidFill>
                  </a:rPr>
                  <a:t>uncertainty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(Impurity) </a:t>
                </a:r>
                <a:r>
                  <a:rPr lang="en-US" dirty="0"/>
                  <a:t>of a group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8987D17-0561-11D0-E5B2-00E654160C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6307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35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B343C-3931-A104-2F58-7C120299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Surprise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C7A2C-06A8-6A57-30D8-3D4A39741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302" y="656665"/>
            <a:ext cx="930729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D875EE-1363-BEEB-30EE-0A2693E27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561" y="656665"/>
            <a:ext cx="881448" cy="914400"/>
          </a:xfrm>
          <a:prstGeom prst="rect">
            <a:avLst/>
          </a:prstGeom>
        </p:spPr>
      </p:pic>
      <p:sp>
        <p:nvSpPr>
          <p:cNvPr id="11" name="文字方塊 69">
            <a:extLst>
              <a:ext uri="{FF2B5EF4-FFF2-40B4-BE49-F238E27FC236}">
                <a16:creationId xmlns:a16="http://schemas.microsoft.com/office/drawing/2014/main" id="{626E9F55-57E7-514D-1C64-3D2CBEE23DE6}"/>
              </a:ext>
            </a:extLst>
          </p:cNvPr>
          <p:cNvSpPr txBox="1"/>
          <p:nvPr/>
        </p:nvSpPr>
        <p:spPr>
          <a:xfrm>
            <a:off x="838200" y="1504615"/>
            <a:ext cx="7364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sz="2400" dirty="0"/>
              <a:t>Imagine we had two types of chickens, </a:t>
            </a:r>
            <a:r>
              <a:rPr lang="en-US" altLang="zh-TW" sz="2400" dirty="0">
                <a:solidFill>
                  <a:srgbClr val="FE8800"/>
                </a:solidFill>
              </a:rPr>
              <a:t>orange</a:t>
            </a:r>
            <a:r>
              <a:rPr lang="en-US" altLang="zh-TW" sz="2400" dirty="0"/>
              <a:t> and </a:t>
            </a:r>
            <a:r>
              <a:rPr lang="en-US" altLang="zh-TW" sz="2400" dirty="0">
                <a:solidFill>
                  <a:srgbClr val="006BB1"/>
                </a:solidFill>
              </a:rPr>
              <a:t>blue</a:t>
            </a:r>
            <a:endParaRPr lang="en-US" altLang="zh-TW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BE5100-61D0-6A50-6CC7-7D9BEBABB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303" y="1999572"/>
            <a:ext cx="1781424" cy="16004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26BD33-E458-EB6F-F259-67F8A0AD4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304" y="3599995"/>
            <a:ext cx="1800476" cy="1619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E39242-E2EE-6DE6-F3ED-E316911B04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251" y="5219471"/>
            <a:ext cx="1838582" cy="1638529"/>
          </a:xfrm>
          <a:prstGeom prst="rect">
            <a:avLst/>
          </a:prstGeom>
        </p:spPr>
      </p:pic>
      <p:sp>
        <p:nvSpPr>
          <p:cNvPr id="19" name="文字方塊 69">
            <a:extLst>
              <a:ext uri="{FF2B5EF4-FFF2-40B4-BE49-F238E27FC236}">
                <a16:creationId xmlns:a16="http://schemas.microsoft.com/office/drawing/2014/main" id="{899C7040-3EDF-8C2C-12EB-DBE9182035AF}"/>
              </a:ext>
            </a:extLst>
          </p:cNvPr>
          <p:cNvSpPr txBox="1"/>
          <p:nvPr/>
        </p:nvSpPr>
        <p:spPr>
          <a:xfrm>
            <a:off x="2726727" y="2003516"/>
            <a:ext cx="7505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sz="2400" dirty="0"/>
              <a:t>Surprise is low if we picked up an orange chicken in 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sz="2400" dirty="0"/>
              <a:t>Surprise is high if we picked up an orange chicken in A</a:t>
            </a:r>
          </a:p>
        </p:txBody>
      </p:sp>
      <p:sp>
        <p:nvSpPr>
          <p:cNvPr id="21" name="文字方塊 69">
            <a:extLst>
              <a:ext uri="{FF2B5EF4-FFF2-40B4-BE49-F238E27FC236}">
                <a16:creationId xmlns:a16="http://schemas.microsoft.com/office/drawing/2014/main" id="{DAAC07A0-9538-D122-6725-004C0BB7258C}"/>
              </a:ext>
            </a:extLst>
          </p:cNvPr>
          <p:cNvSpPr txBox="1"/>
          <p:nvPr/>
        </p:nvSpPr>
        <p:spPr>
          <a:xfrm>
            <a:off x="2764833" y="3599995"/>
            <a:ext cx="7505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sz="2400" dirty="0"/>
              <a:t>Surprise is higher if we picked up an orange chicken in B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sz="2400" dirty="0"/>
              <a:t>Surprise is lower if we picked up an orange chicken in B</a:t>
            </a:r>
          </a:p>
        </p:txBody>
      </p:sp>
      <p:sp>
        <p:nvSpPr>
          <p:cNvPr id="23" name="文字方塊 69">
            <a:extLst>
              <a:ext uri="{FF2B5EF4-FFF2-40B4-BE49-F238E27FC236}">
                <a16:creationId xmlns:a16="http://schemas.microsoft.com/office/drawing/2014/main" id="{8621713C-7F39-F104-A646-88F105BD0A05}"/>
              </a:ext>
            </a:extLst>
          </p:cNvPr>
          <p:cNvSpPr txBox="1"/>
          <p:nvPr/>
        </p:nvSpPr>
        <p:spPr>
          <a:xfrm>
            <a:off x="2726727" y="5256707"/>
            <a:ext cx="75053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sz="2400" dirty="0"/>
              <a:t>It is equally surprised regardless of what color chicken we picked up</a:t>
            </a:r>
          </a:p>
        </p:txBody>
      </p:sp>
      <p:sp>
        <p:nvSpPr>
          <p:cNvPr id="25" name="文字方塊 69">
            <a:extLst>
              <a:ext uri="{FF2B5EF4-FFF2-40B4-BE49-F238E27FC236}">
                <a16:creationId xmlns:a16="http://schemas.microsoft.com/office/drawing/2014/main" id="{8BC494A6-BA97-9873-1135-B55F6CF3E1C2}"/>
              </a:ext>
            </a:extLst>
          </p:cNvPr>
          <p:cNvSpPr txBox="1"/>
          <p:nvPr/>
        </p:nvSpPr>
        <p:spPr>
          <a:xfrm>
            <a:off x="2992164" y="6124940"/>
            <a:ext cx="705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Surprise is, in some way, inversely related to probability</a:t>
            </a:r>
          </a:p>
        </p:txBody>
      </p:sp>
    </p:spTree>
    <p:extLst>
      <p:ext uri="{BB962C8B-B14F-4D97-AF65-F5344CB8AC3E}">
        <p14:creationId xmlns:p14="http://schemas.microsoft.com/office/powerpoint/2010/main" val="75653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2A7F-FFD3-1BA6-F840-6DB099DB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Surprise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5442CF-E693-D3EB-B902-65E216B19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022" y="1690688"/>
            <a:ext cx="4609978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306166FA-35B1-E4F5-5F4E-74703FFC07E0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6743822" cy="1772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Denote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  <m:r>
                      <a:rPr kumimoji="0" lang="zh-TW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𝜖</m:t>
                    </m:r>
                    <m:d>
                      <m:dPr>
                        <m:begChr m:val="{"/>
                        <m:endChr m:val="}"/>
                        <m:ctrlP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a:rPr kumimoji="0" lang="en-US" altLang="zh-TW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,…,</m:t>
                        </m:r>
                        <m:sSub>
                          <m:sSubPr>
                            <m:ctrlP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kumimoji="0" lang="en-US" altLang="zh-TW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𝐶</m:t>
                            </m:r>
                          </m:sub>
                        </m:sSub>
                      </m:e>
                    </m:d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endParaRPr lang="en-US" altLang="zh-TW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Try to define surprise as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zh-TW" sz="2400" dirty="0"/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, 0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altLang="zh-TW" sz="2400" dirty="0"/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306166FA-35B1-E4F5-5F4E-74703FFC0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6743822" cy="1772280"/>
              </a:xfrm>
              <a:prstGeom prst="rect">
                <a:avLst/>
              </a:prstGeom>
              <a:blipFill>
                <a:blip r:embed="rId3"/>
                <a:stretch>
                  <a:fillRect l="-1266" t="-2749" b="-50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7266F59E-7DB4-E9B9-58A1-74CADBCBC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26" y="5108100"/>
            <a:ext cx="724001" cy="7525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9C4936-B55D-E5CB-2F94-DE930223B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726" y="4355520"/>
            <a:ext cx="752580" cy="752580"/>
          </a:xfrm>
          <a:prstGeom prst="rect">
            <a:avLst/>
          </a:prstGeom>
        </p:spPr>
      </p:pic>
      <p:sp>
        <p:nvSpPr>
          <p:cNvPr id="17" name="文字方塊 69">
            <a:extLst>
              <a:ext uri="{FF2B5EF4-FFF2-40B4-BE49-F238E27FC236}">
                <a16:creationId xmlns:a16="http://schemas.microsoft.com/office/drawing/2014/main" id="{75FF0EED-36F7-062E-FB2A-16A9870FE42B}"/>
              </a:ext>
            </a:extLst>
          </p:cNvPr>
          <p:cNvSpPr txBox="1"/>
          <p:nvPr/>
        </p:nvSpPr>
        <p:spPr>
          <a:xfrm>
            <a:off x="838200" y="3524523"/>
            <a:ext cx="6743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sz="2400" dirty="0"/>
              <a:t>Imagine there is a terrible coin and every time we flipped it we got heads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6436190-2218-C093-AC89-52EAAB164A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4209" y="4731810"/>
            <a:ext cx="752580" cy="7525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37BE97C-6B8F-AA33-1969-A49B1C53A5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020" y="4731810"/>
            <a:ext cx="752580" cy="7525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1D0281E-F979-7639-BDA7-AAFEAD895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8484" y="4731810"/>
            <a:ext cx="752580" cy="7525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C06BDF1-0BD0-19A3-6817-A87D00619F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7800" y="4731810"/>
            <a:ext cx="752580" cy="75258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B0ADC81-A376-819E-52DD-0F5E236FA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5139" y="4731810"/>
            <a:ext cx="752580" cy="75258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B5848DB-82C4-32B6-307F-D94D75AF2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7993" y="4731810"/>
            <a:ext cx="752580" cy="752580"/>
          </a:xfrm>
          <a:prstGeom prst="rect">
            <a:avLst/>
          </a:prstGeom>
        </p:spPr>
      </p:pic>
      <p:sp>
        <p:nvSpPr>
          <p:cNvPr id="33" name="文字方塊 69">
            <a:extLst>
              <a:ext uri="{FF2B5EF4-FFF2-40B4-BE49-F238E27FC236}">
                <a16:creationId xmlns:a16="http://schemas.microsoft.com/office/drawing/2014/main" id="{52BBE4C4-CFC2-007C-5C53-A5BA07DE51BA}"/>
              </a:ext>
            </a:extLst>
          </p:cNvPr>
          <p:cNvSpPr txBox="1"/>
          <p:nvPr/>
        </p:nvSpPr>
        <p:spPr>
          <a:xfrm>
            <a:off x="838200" y="5860680"/>
            <a:ext cx="6743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sz="2400" dirty="0"/>
              <a:t>The surprise should be zero if the next flip gave us head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F8F04-CB9A-BF31-9997-D81EAF9BA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8804" y="4731810"/>
            <a:ext cx="752580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5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95D82-7C5D-B08B-648D-B536FFD6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Define Surprise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6391DF24-A2AE-4358-ED25-26DB7983535A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6743822" cy="1402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/>
                  <a:t>Try to define surprise as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US" altLang="zh-TW" sz="2400" dirty="0"/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TW" sz="2400" dirty="0"/>
                  <a:t> if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TW" sz="2400" dirty="0"/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TW" sz="2400" dirty="0"/>
                  <a:t> if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6391DF24-A2AE-4358-ED25-26DB79835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6743822" cy="1402628"/>
              </a:xfrm>
              <a:prstGeom prst="rect">
                <a:avLst/>
              </a:prstGeom>
              <a:blipFill>
                <a:blip r:embed="rId2"/>
                <a:stretch>
                  <a:fillRect l="-1266" b="-9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B043667-E349-5632-AB97-E301538CA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177" y="1690688"/>
            <a:ext cx="4616823" cy="2743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7981D8-6E37-99AA-4066-8047B24C4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265" y="3093316"/>
            <a:ext cx="2838846" cy="1790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69">
                <a:extLst>
                  <a:ext uri="{FF2B5EF4-FFF2-40B4-BE49-F238E27FC236}">
                    <a16:creationId xmlns:a16="http://schemas.microsoft.com/office/drawing/2014/main" id="{83BA3A1D-9DAD-1B3D-41B4-35C103D26820}"/>
                  </a:ext>
                </a:extLst>
              </p:cNvPr>
              <p:cNvSpPr txBox="1"/>
              <p:nvPr/>
            </p:nvSpPr>
            <p:spPr>
              <a:xfrm>
                <a:off x="524627" y="3724701"/>
                <a:ext cx="848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13" name="文字方塊 69">
                <a:extLst>
                  <a:ext uri="{FF2B5EF4-FFF2-40B4-BE49-F238E27FC236}">
                    <a16:creationId xmlns:a16="http://schemas.microsoft.com/office/drawing/2014/main" id="{83BA3A1D-9DAD-1B3D-41B4-35C103D26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27" y="3724701"/>
                <a:ext cx="848815" cy="461665"/>
              </a:xfrm>
              <a:prstGeom prst="rect">
                <a:avLst/>
              </a:prstGeom>
              <a:blipFill>
                <a:blip r:embed="rId5"/>
                <a:stretch>
                  <a:fillRect l="-1439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69">
                <a:extLst>
                  <a:ext uri="{FF2B5EF4-FFF2-40B4-BE49-F238E27FC236}">
                    <a16:creationId xmlns:a16="http://schemas.microsoft.com/office/drawing/2014/main" id="{AFD93A42-35D5-29DA-1504-3CA0A0E0B9DB}"/>
                  </a:ext>
                </a:extLst>
              </p:cNvPr>
              <p:cNvSpPr txBox="1"/>
              <p:nvPr/>
            </p:nvSpPr>
            <p:spPr>
              <a:xfrm>
                <a:off x="585618" y="4265111"/>
                <a:ext cx="8488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15" name="文字方塊 69">
                <a:extLst>
                  <a:ext uri="{FF2B5EF4-FFF2-40B4-BE49-F238E27FC236}">
                    <a16:creationId xmlns:a16="http://schemas.microsoft.com/office/drawing/2014/main" id="{AFD93A42-35D5-29DA-1504-3CA0A0E0B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18" y="4265111"/>
                <a:ext cx="848815" cy="461665"/>
              </a:xfrm>
              <a:prstGeom prst="rect">
                <a:avLst/>
              </a:prstGeom>
              <a:blipFill>
                <a:blip r:embed="rId6"/>
                <a:stretch>
                  <a:fillRect l="-1439"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69">
                <a:extLst>
                  <a:ext uri="{FF2B5EF4-FFF2-40B4-BE49-F238E27FC236}">
                    <a16:creationId xmlns:a16="http://schemas.microsoft.com/office/drawing/2014/main" id="{4B16C64F-34EE-D1E8-E711-FA2FC1B0BF3E}"/>
                  </a:ext>
                </a:extLst>
              </p:cNvPr>
              <p:cNvSpPr txBox="1"/>
              <p:nvPr/>
            </p:nvSpPr>
            <p:spPr>
              <a:xfrm>
                <a:off x="1000126" y="4884266"/>
                <a:ext cx="5095874" cy="1402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solidFill>
                      <a:srgbClr val="0070C0"/>
                    </a:solidFill>
                  </a:rPr>
                  <a:t>Expect value of the surprise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0.9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×0.15+0.1×3.32=0.47</m:t>
                    </m:r>
                  </m:oMath>
                </a14:m>
                <a:endParaRPr lang="en-US" altLang="zh-TW" sz="2400" b="0" i="1" dirty="0">
                  <a:latin typeface="Cambria Math" panose="02040503050406030204" pitchFamily="18" charset="0"/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17" name="文字方塊 69">
                <a:extLst>
                  <a:ext uri="{FF2B5EF4-FFF2-40B4-BE49-F238E27FC236}">
                    <a16:creationId xmlns:a16="http://schemas.microsoft.com/office/drawing/2014/main" id="{4B16C64F-34EE-D1E8-E711-FA2FC1B0B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6" y="4884266"/>
                <a:ext cx="5095874" cy="1402628"/>
              </a:xfrm>
              <a:prstGeom prst="rect">
                <a:avLst/>
              </a:prstGeom>
              <a:blipFill>
                <a:blip r:embed="rId7"/>
                <a:stretch>
                  <a:fillRect l="-1555" t="-3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69">
            <a:extLst>
              <a:ext uri="{FF2B5EF4-FFF2-40B4-BE49-F238E27FC236}">
                <a16:creationId xmlns:a16="http://schemas.microsoft.com/office/drawing/2014/main" id="{39EDA93B-0568-3C29-6884-21339E539932}"/>
              </a:ext>
            </a:extLst>
          </p:cNvPr>
          <p:cNvSpPr txBox="1"/>
          <p:nvPr/>
        </p:nvSpPr>
        <p:spPr>
          <a:xfrm rot="1150062">
            <a:off x="7745142" y="5659391"/>
            <a:ext cx="204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This is Entropy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224807-06A0-BC8D-4C58-3DC60C65B15C}"/>
              </a:ext>
            </a:extLst>
          </p:cNvPr>
          <p:cNvCxnSpPr>
            <a:cxnSpLocks/>
            <a:stCxn id="18" idx="1"/>
            <a:endCxn id="21" idx="3"/>
          </p:cNvCxnSpPr>
          <p:nvPr/>
        </p:nvCxnSpPr>
        <p:spPr>
          <a:xfrm flipH="1">
            <a:off x="5434785" y="5554099"/>
            <a:ext cx="2367111" cy="40771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69">
            <a:extLst>
              <a:ext uri="{FF2B5EF4-FFF2-40B4-BE49-F238E27FC236}">
                <a16:creationId xmlns:a16="http://schemas.microsoft.com/office/drawing/2014/main" id="{7EFF70F7-47E3-574F-22B3-9088275676C9}"/>
              </a:ext>
            </a:extLst>
          </p:cNvPr>
          <p:cNvSpPr txBox="1"/>
          <p:nvPr/>
        </p:nvSpPr>
        <p:spPr>
          <a:xfrm rot="1150062">
            <a:off x="6036947" y="486648"/>
            <a:ext cx="2315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2400" dirty="0">
                <a:solidFill>
                  <a:srgbClr val="FF0000"/>
                </a:solidFill>
              </a:rPr>
              <a:t>Commonly, it is the log </a:t>
            </a:r>
            <a:r>
              <a:rPr lang="en-US" altLang="zh-CN" sz="2400" dirty="0">
                <a:solidFill>
                  <a:srgbClr val="FF0000"/>
                </a:solidFill>
              </a:rPr>
              <a:t>to</a:t>
            </a:r>
            <a:r>
              <a:rPr lang="en-US" altLang="zh-TW" sz="2400" dirty="0">
                <a:solidFill>
                  <a:srgbClr val="FF0000"/>
                </a:solidFill>
              </a:rPr>
              <a:t> base 2</a:t>
            </a:r>
          </a:p>
        </p:txBody>
      </p:sp>
      <p:cxnSp>
        <p:nvCxnSpPr>
          <p:cNvPr id="6" name="Straight Arrow Connector 18">
            <a:extLst>
              <a:ext uri="{FF2B5EF4-FFF2-40B4-BE49-F238E27FC236}">
                <a16:creationId xmlns:a16="http://schemas.microsoft.com/office/drawing/2014/main" id="{EC484E43-2E51-57BD-F32A-FD5A3749D493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5570798" y="1294610"/>
            <a:ext cx="1487583" cy="5535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BC656891-1B11-3C91-57CA-90BA76E17648}"/>
              </a:ext>
            </a:extLst>
          </p:cNvPr>
          <p:cNvSpPr/>
          <p:nvPr/>
        </p:nvSpPr>
        <p:spPr>
          <a:xfrm>
            <a:off x="5348218" y="1848179"/>
            <a:ext cx="445160" cy="3659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C5B432A-7267-E912-8EF3-09FAE499C814}"/>
              </a:ext>
            </a:extLst>
          </p:cNvPr>
          <p:cNvSpPr/>
          <p:nvPr/>
        </p:nvSpPr>
        <p:spPr>
          <a:xfrm>
            <a:off x="1854927" y="5675812"/>
            <a:ext cx="3579858" cy="572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30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/>
      <p:bldP spid="16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6569-CA74-9667-4533-94EEE7A1E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8CF00679-12D0-8923-DCBD-ADEF058C4E36}"/>
                  </a:ext>
                </a:extLst>
              </p:cNvPr>
              <p:cNvSpPr txBox="1"/>
              <p:nvPr/>
            </p:nvSpPr>
            <p:spPr>
              <a:xfrm>
                <a:off x="672736" y="1658082"/>
                <a:ext cx="10846526" cy="1132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40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func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8CF00679-12D0-8923-DCBD-ADEF058C4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6" y="1658082"/>
                <a:ext cx="10846526" cy="11329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851783B-2346-C0AB-7516-6C9B6CDA6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84608"/>
            <a:ext cx="1781424" cy="1600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464B8F-9433-C6B2-7AEE-6B80895F4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761" y="2984608"/>
            <a:ext cx="1800476" cy="16194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028FE9-FE7D-21F5-3A9B-884A8FD42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218" y="2987670"/>
            <a:ext cx="1838582" cy="16385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E1651DD4-9047-D592-0EDD-DE32DD10637C}"/>
                  </a:ext>
                </a:extLst>
              </p:cNvPr>
              <p:cNvSpPr txBox="1"/>
              <p:nvPr/>
            </p:nvSpPr>
            <p:spPr>
              <a:xfrm>
                <a:off x="185737" y="4776958"/>
                <a:ext cx="3600450" cy="1154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  <m:r>
                        <m:rPr>
                          <m:brk m:alnAt="1"/>
                        </m:rP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0.41</m:t>
                      </m:r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E1651DD4-9047-D592-0EDD-DE32DD106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37" y="4776958"/>
                <a:ext cx="3600450" cy="11542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69">
                <a:extLst>
                  <a:ext uri="{FF2B5EF4-FFF2-40B4-BE49-F238E27FC236}">
                    <a16:creationId xmlns:a16="http://schemas.microsoft.com/office/drawing/2014/main" id="{E19608BE-122E-4432-869F-255603656A02}"/>
                  </a:ext>
                </a:extLst>
              </p:cNvPr>
              <p:cNvSpPr txBox="1"/>
              <p:nvPr/>
            </p:nvSpPr>
            <p:spPr>
              <a:xfrm>
                <a:off x="3714751" y="4770503"/>
                <a:ext cx="4262440" cy="1153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den>
                          </m:f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num>
                                <m:den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  <m:r>
                        <m:rPr>
                          <m:brk m:alnAt="1"/>
                        </m:rP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12" name="文字方塊 69">
                <a:extLst>
                  <a:ext uri="{FF2B5EF4-FFF2-40B4-BE49-F238E27FC236}">
                    <a16:creationId xmlns:a16="http://schemas.microsoft.com/office/drawing/2014/main" id="{E19608BE-122E-4432-869F-255603656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751" y="4770503"/>
                <a:ext cx="4262440" cy="11531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69">
                <a:extLst>
                  <a:ext uri="{FF2B5EF4-FFF2-40B4-BE49-F238E27FC236}">
                    <a16:creationId xmlns:a16="http://schemas.microsoft.com/office/drawing/2014/main" id="{176A42EC-B7CC-79D9-74F8-EDE7537A94D7}"/>
                  </a:ext>
                </a:extLst>
              </p:cNvPr>
              <p:cNvSpPr txBox="1"/>
              <p:nvPr/>
            </p:nvSpPr>
            <p:spPr>
              <a:xfrm>
                <a:off x="7929561" y="4777827"/>
                <a:ext cx="4262439" cy="1150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  <m:r>
                        <m:rPr>
                          <m:brk m:alnAt="1"/>
                        </m:rP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0.69</m:t>
                      </m:r>
                    </m:oMath>
                  </m:oMathPara>
                </a14:m>
                <a:endParaRPr lang="en-US" altLang="zh-TW" sz="2400" dirty="0"/>
              </a:p>
            </p:txBody>
          </p:sp>
        </mc:Choice>
        <mc:Fallback xmlns="">
          <p:sp>
            <p:nvSpPr>
              <p:cNvPr id="13" name="文字方塊 69">
                <a:extLst>
                  <a:ext uri="{FF2B5EF4-FFF2-40B4-BE49-F238E27FC236}">
                    <a16:creationId xmlns:a16="http://schemas.microsoft.com/office/drawing/2014/main" id="{176A42EC-B7CC-79D9-74F8-EDE7537A9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561" y="4777827"/>
                <a:ext cx="4262439" cy="11507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字方塊 69">
            <a:extLst>
              <a:ext uri="{FF2B5EF4-FFF2-40B4-BE49-F238E27FC236}">
                <a16:creationId xmlns:a16="http://schemas.microsoft.com/office/drawing/2014/main" id="{E1DD79A5-3E1D-872D-FE73-B58F0571CF06}"/>
              </a:ext>
            </a:extLst>
          </p:cNvPr>
          <p:cNvSpPr txBox="1"/>
          <p:nvPr/>
        </p:nvSpPr>
        <p:spPr>
          <a:xfrm>
            <a:off x="838199" y="6106102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TW" sz="2400" dirty="0"/>
              <a:t>The more </a:t>
            </a:r>
            <a:r>
              <a:rPr lang="en-US" altLang="zh-TW" sz="2400" dirty="0">
                <a:solidFill>
                  <a:srgbClr val="FF0000"/>
                </a:solidFill>
              </a:rPr>
              <a:t>uncertain (impure) </a:t>
            </a:r>
            <a:r>
              <a:rPr lang="en-US" altLang="zh-TW" sz="2400" dirty="0"/>
              <a:t>the group is, the higher the Entropy</a:t>
            </a:r>
          </a:p>
        </p:txBody>
      </p:sp>
    </p:spTree>
    <p:extLst>
      <p:ext uri="{BB962C8B-B14F-4D97-AF65-F5344CB8AC3E}">
        <p14:creationId xmlns:p14="http://schemas.microsoft.com/office/powerpoint/2010/main" val="81933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1892</Words>
  <Application>Microsoft Office PowerPoint</Application>
  <PresentationFormat>Widescreen</PresentationFormat>
  <Paragraphs>973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Machine Learning 11. Decision Tree</vt:lpstr>
      <vt:lpstr>Classification</vt:lpstr>
      <vt:lpstr>Decision Tree</vt:lpstr>
      <vt:lpstr>Decision Tree</vt:lpstr>
      <vt:lpstr>Decision Tree</vt:lpstr>
      <vt:lpstr>Surprise</vt:lpstr>
      <vt:lpstr>Define Surprise</vt:lpstr>
      <vt:lpstr>Define Surprise</vt:lpstr>
      <vt:lpstr>Entropy</vt:lpstr>
      <vt:lpstr>*Cross Entropy</vt:lpstr>
      <vt:lpstr>Information Gain</vt:lpstr>
      <vt:lpstr>Optimization</vt:lpstr>
      <vt:lpstr>Optimization</vt:lpstr>
      <vt:lpstr>Optimization</vt:lpstr>
      <vt:lpstr>Optimization</vt:lpstr>
      <vt:lpstr>The problem of IG</vt:lpstr>
      <vt:lpstr>ID3</vt:lpstr>
      <vt:lpstr>Information Gain Ratio</vt:lpstr>
      <vt:lpstr>Continuous Value</vt:lpstr>
      <vt:lpstr>Pre-pruning</vt:lpstr>
      <vt:lpstr>Post-pruning</vt:lpstr>
      <vt:lpstr>C4.5</vt:lpstr>
      <vt:lpstr>Gini Index</vt:lpstr>
      <vt:lpstr>CART</vt:lpstr>
      <vt:lpstr>CART</vt:lpstr>
      <vt:lpstr>Thank you！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8. Softmax Regression</dc:title>
  <dc:creator>GONG Xueyuan</dc:creator>
  <cp:lastModifiedBy>Xueyuan GONG</cp:lastModifiedBy>
  <cp:revision>336</cp:revision>
  <dcterms:created xsi:type="dcterms:W3CDTF">2022-09-15T09:57:24Z</dcterms:created>
  <dcterms:modified xsi:type="dcterms:W3CDTF">2023-12-06T10:38:48Z</dcterms:modified>
</cp:coreProperties>
</file>