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78" r:id="rId18"/>
    <p:sldId id="284" r:id="rId19"/>
    <p:sldId id="286" r:id="rId20"/>
    <p:sldId id="287" r:id="rId21"/>
    <p:sldId id="288" r:id="rId22"/>
    <p:sldId id="27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G Xueyuan" initials="GX" lastIdx="1" clrIdx="0">
    <p:extLst>
      <p:ext uri="{19B8F6BF-5375-455C-9EA6-DF929625EA0E}">
        <p15:presenceInfo xmlns:p15="http://schemas.microsoft.com/office/powerpoint/2012/main" userId="2b0d7b0725236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1"/>
    <a:srgbClr val="FE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2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E13-47B3-9446-0E32D487DB40}"/>
              </c:ext>
            </c:extLst>
          </c:dPt>
          <c:dPt>
            <c:idx val="3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13-47B3-9446-0E32D487DB40}"/>
              </c:ext>
            </c:extLst>
          </c:dPt>
          <c:dPt>
            <c:idx val="4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E13-47B3-9446-0E32D487DB40}"/>
              </c:ext>
            </c:extLst>
          </c:dPt>
          <c:dPt>
            <c:idx val="5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E13-47B3-9446-0E32D487DB40}"/>
              </c:ext>
            </c:extLst>
          </c:dPt>
          <c:dPt>
            <c:idx val="6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E13-47B3-9446-0E32D487DB40}"/>
              </c:ext>
            </c:extLst>
          </c:dPt>
          <c:dPt>
            <c:idx val="7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E13-47B3-9446-0E32D487DB40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E13-47B3-9446-0E32D487DB40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E13-47B3-9446-0E32D487DB40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E13-47B3-9446-0E32D487D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alibri (正文)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2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E13-47B3-9446-0E32D487DB40}"/>
              </c:ext>
            </c:extLst>
          </c:dPt>
          <c:dPt>
            <c:idx val="3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13-47B3-9446-0E32D487DB40}"/>
              </c:ext>
            </c:extLst>
          </c:dPt>
          <c:dPt>
            <c:idx val="4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E13-47B3-9446-0E32D487DB40}"/>
              </c:ext>
            </c:extLst>
          </c:dPt>
          <c:dPt>
            <c:idx val="5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E13-47B3-9446-0E32D487DB40}"/>
              </c:ext>
            </c:extLst>
          </c:dPt>
          <c:dPt>
            <c:idx val="6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E13-47B3-9446-0E32D487DB40}"/>
              </c:ext>
            </c:extLst>
          </c:dPt>
          <c:dPt>
            <c:idx val="7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E13-47B3-9446-0E32D487DB40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E13-47B3-9446-0E32D487DB40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E13-47B3-9446-0E32D487DB40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E13-47B3-9446-0E32D487D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alibri (正文)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2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AC8-4C40-A194-2B7408C1FB57}"/>
              </c:ext>
            </c:extLst>
          </c:dPt>
          <c:dPt>
            <c:idx val="3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AC8-4C40-A194-2B7408C1FB57}"/>
              </c:ext>
            </c:extLst>
          </c:dPt>
          <c:dPt>
            <c:idx val="4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AC8-4C40-A194-2B7408C1FB57}"/>
              </c:ext>
            </c:extLst>
          </c:dPt>
          <c:dPt>
            <c:idx val="5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AC8-4C40-A194-2B7408C1FB57}"/>
              </c:ext>
            </c:extLst>
          </c:dPt>
          <c:dPt>
            <c:idx val="6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AC8-4C40-A194-2B7408C1FB57}"/>
              </c:ext>
            </c:extLst>
          </c:dPt>
          <c:dPt>
            <c:idx val="7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AC8-4C40-A194-2B7408C1FB57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AC8-4C40-A194-2B7408C1FB57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AC8-4C40-A194-2B7408C1FB57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AC8-4C40-A194-2B7408C1F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alibri (正文)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2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AC8-4C40-A194-2B7408C1FB57}"/>
              </c:ext>
            </c:extLst>
          </c:dPt>
          <c:dPt>
            <c:idx val="3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AC8-4C40-A194-2B7408C1FB57}"/>
              </c:ext>
            </c:extLst>
          </c:dPt>
          <c:dPt>
            <c:idx val="4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AC8-4C40-A194-2B7408C1FB57}"/>
              </c:ext>
            </c:extLst>
          </c:dPt>
          <c:dPt>
            <c:idx val="5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AC8-4C40-A194-2B7408C1FB57}"/>
              </c:ext>
            </c:extLst>
          </c:dPt>
          <c:dPt>
            <c:idx val="6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AC8-4C40-A194-2B7408C1FB57}"/>
              </c:ext>
            </c:extLst>
          </c:dPt>
          <c:dPt>
            <c:idx val="7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AC8-4C40-A194-2B7408C1FB57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AC8-4C40-A194-2B7408C1FB57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AC8-4C40-A194-2B7408C1FB57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AC8-4C40-A194-2B7408C1F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alibri (正文)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2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AC8-4C40-A194-2B7408C1FB57}"/>
              </c:ext>
            </c:extLst>
          </c:dPt>
          <c:dPt>
            <c:idx val="3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AC8-4C40-A194-2B7408C1FB57}"/>
              </c:ext>
            </c:extLst>
          </c:dPt>
          <c:dPt>
            <c:idx val="4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AC8-4C40-A194-2B7408C1FB57}"/>
              </c:ext>
            </c:extLst>
          </c:dPt>
          <c:dPt>
            <c:idx val="5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AC8-4C40-A194-2B7408C1FB57}"/>
              </c:ext>
            </c:extLst>
          </c:dPt>
          <c:dPt>
            <c:idx val="6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AC8-4C40-A194-2B7408C1FB57}"/>
              </c:ext>
            </c:extLst>
          </c:dPt>
          <c:dPt>
            <c:idx val="7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AC8-4C40-A194-2B7408C1FB57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AC8-4C40-A194-2B7408C1FB57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AC8-4C40-A194-2B7408C1FB57}"/>
              </c:ext>
            </c:extLst>
          </c:dPt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8</c:v>
                </c:pt>
                <c:pt idx="5">
                  <c:v>5</c:v>
                </c:pt>
                <c:pt idx="6">
                  <c:v>9</c:v>
                </c:pt>
                <c:pt idx="7">
                  <c:v>7</c:v>
                </c:pt>
                <c:pt idx="8">
                  <c:v>8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AC8-4C40-A194-2B7408C1F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(正文)"/>
                    <a:ea typeface="+mn-ea"/>
                    <a:cs typeface="+mn-cs"/>
                  </a:defRPr>
                </a:pPr>
                <a:r>
                  <a:rPr lang="en-US"/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(正文)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latin typeface="Calibri (正文)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9853-5993-8B28-C44C-83632273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3DC9-4401-B374-22EB-0A131691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2EC-620A-EE5B-D44D-7AC6F98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0343-C711-D9ED-2D9A-20124BD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4C3-6F36-4FAA-2A04-798A577B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BA63-4096-D10E-A459-1B6F893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AC13-3CB7-09BC-7CC0-B51E623C9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AFBB-5E84-B24B-FEEF-EE22C31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FB8D-2BA6-44FC-1E47-DFBA72B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B7CB-9CCE-C55D-05CC-3F7403F2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68366-7E5C-B79A-2FE2-81BBFEA7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AC13-A728-4D8F-A5BC-71DD25E9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6DC3-4EF7-3F45-5FAD-C156D20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E36E-F5D1-F41C-A70A-37F871A1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B1FB-D780-809E-AA96-4C81EA2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5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51FE-896A-B023-2385-EDD08CBB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6DEE-CC1B-6FCE-88E7-3439D2D3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6E87-B067-5F43-AAA6-48AD8F00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C365-1AD2-0F89-9CD6-3D7FA3A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6403-2AB5-9FDE-2175-7F5993CB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2608-DD91-FCC1-0560-102C7EED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9B63-F532-5E1D-2EDF-9EFEDF52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0944-1B97-5C4D-5BB1-1187B98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2846-09F6-8B36-8617-B14AD6A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25D4-FCB3-5880-A001-00DF01D7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9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846-1774-145D-4D45-F94793D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B85-77BD-9379-5EE2-01A47B21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F6CB-80AF-CC28-4226-9F68F0B7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D6B8-2017-1FB0-D69F-5A6D331D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3FBD-563A-A023-E5BB-7BE8926B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6D-DE8A-B7C5-8C34-F39A58CB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FB8-C5AD-164B-CC51-24945DE9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EF91-EA94-1D4C-97E3-1C7103EB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0FD99-18A0-C02E-1DB1-963E9BB5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FBFE6-0D14-587E-9699-DAA641C2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4DE9-A1B0-6A1F-8F2E-6A9716ACE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3E62-8C29-11DA-D8EB-272CF420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2E140-A981-5624-8DD1-26A20DD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0B348-B252-5623-186F-A288835E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8E9-3410-E854-6593-3B32165D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F18-5B5F-F193-5908-162000F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2F537-623C-4AAB-7128-8EB3CB64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10A49-3566-2A36-50F7-10A7B02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CA44F-8D63-FEA9-48DC-5CBBC78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C7BF-7246-8A9D-31E2-3B66B802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BDDC7-BA5A-8E61-DE4D-67BADE5A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364-A11A-AF75-6AB3-86D13F1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FCA-F3FB-ECE5-E55B-6BC6C8E3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F0E8F-7CB1-871C-475B-E2A33F32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7A0E-BAAB-0D2E-582B-CCE072F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7A797-91CA-F714-EA97-E7AF44C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40CD-7468-9998-40FD-416A31E7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0A8B-B0B6-D97C-8F32-051835A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5494B-2B3A-F87A-FD04-05B49DA7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AA18-8E03-D08D-C3D5-48DDC3DC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5B57-402D-0E96-CD4F-82332F08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2F3C-6497-4301-8AA0-02D439A8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EBC7-3861-A4CA-C485-81753C54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805BD-F1FB-9DC9-F6E0-334AC868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00EE-950F-9739-352C-851DA9B3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2B86-06E6-D6BF-4E64-9FD808F01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F13-31B4-48AD-BECF-B966A98A02F5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561C-ABA8-8528-661F-5C2CEC79E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6AF9-630A-26AA-C436-C5E34DEF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hart" Target="../charts/chart3.xml"/><Relationship Id="rId7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hart" Target="../charts/chart4.xml"/><Relationship Id="rId7" Type="http://schemas.openxmlformats.org/officeDocument/2006/relationships/image" Target="../media/image5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8.png"/><Relationship Id="rId5" Type="http://schemas.openxmlformats.org/officeDocument/2006/relationships/image" Target="../media/image46.png"/><Relationship Id="rId10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hart" Target="../charts/chart5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5.png"/><Relationship Id="rId5" Type="http://schemas.openxmlformats.org/officeDocument/2006/relationships/image" Target="../media/image46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12. Ensemble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AdaBoost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E6A8FF-448C-F284-AD87-2B861D0754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2152353"/>
              <a:ext cx="2544195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EE6A8FF-448C-F284-AD87-2B861D0754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290321"/>
                  </p:ext>
                </p:extLst>
              </p:nvPr>
            </p:nvGraphicFramePr>
            <p:xfrm>
              <a:off x="838200" y="2152353"/>
              <a:ext cx="2544195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667" r="-202158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100714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39" t="-1667" r="-1439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777DD5-A848-4A40-B8C7-1C71B39611CA}"/>
              </a:ext>
            </a:extLst>
          </p:cNvPr>
          <p:cNvGraphicFramePr/>
          <p:nvPr/>
        </p:nvGraphicFramePr>
        <p:xfrm>
          <a:off x="5495580" y="2316151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字方塊 69">
            <a:extLst>
              <a:ext uri="{FF2B5EF4-FFF2-40B4-BE49-F238E27FC236}">
                <a16:creationId xmlns:a16="http://schemas.microsoft.com/office/drawing/2014/main" id="{A37D8C09-DE50-1DBA-9C65-25AA05E94D91}"/>
              </a:ext>
            </a:extLst>
          </p:cNvPr>
          <p:cNvSpPr txBox="1"/>
          <p:nvPr/>
        </p:nvSpPr>
        <p:spPr>
          <a:xfrm>
            <a:off x="1544097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 (Body)"/>
              </a:rPr>
              <a:t>Dataset</a:t>
            </a:r>
            <a:endParaRPr lang="zh-TW" altLang="en-US" sz="2400" dirty="0">
              <a:solidFill>
                <a:srgbClr val="FF0000"/>
              </a:solidFill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D1B9226-1B32-4B25-1BAB-BD69DFB76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85487"/>
                <a:ext cx="10515600" cy="107657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 (Body)"/>
                  </a:rPr>
                  <a:t>Adaboost is a framework containing many models</a:t>
                </a:r>
              </a:p>
              <a:p>
                <a:pPr lvl="1"/>
                <a:r>
                  <a:rPr lang="en-US" altLang="zh-CN" dirty="0">
                    <a:latin typeface="Calibri (Body)"/>
                  </a:rPr>
                  <a:t>The model can be an abstract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>
                  <a:latin typeface="Calibri (正文)"/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D1B9226-1B32-4B25-1BAB-BD69DFB76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85487"/>
                <a:ext cx="10515600" cy="1076570"/>
              </a:xfrm>
              <a:blipFill>
                <a:blip r:embed="rId4"/>
                <a:stretch>
                  <a:fillRect l="-1043" t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35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AdaBoost</a:t>
            </a:r>
            <a:endParaRPr lang="zh-CN" altLang="en-US" dirty="0">
              <a:latin typeface="Calibri Light (Headings)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C777DD5-A848-4A40-B8C7-1C71B39611CA}"/>
              </a:ext>
            </a:extLst>
          </p:cNvPr>
          <p:cNvGraphicFramePr/>
          <p:nvPr/>
        </p:nvGraphicFramePr>
        <p:xfrm>
          <a:off x="6200974" y="3707345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D1B9226-1B32-4B25-1BAB-BD69DFB76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01418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>
                    <a:latin typeface="Calibri (Body)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>
                  <a:latin typeface="Calibri (正文)"/>
                </a:endParaRPr>
              </a:p>
              <a:p>
                <a:pPr lvl="1"/>
                <a:r>
                  <a:rPr lang="en-US" altLang="zh-CN" dirty="0">
                    <a:latin typeface="Calibri (Body)"/>
                  </a:rPr>
                  <a:t>We can 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,</a:t>
                </a:r>
                <a:r>
                  <a:rPr lang="en-US" altLang="zh-CN" b="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 together</a:t>
                </a:r>
              </a:p>
              <a:p>
                <a:r>
                  <a:rPr lang="en-US" altLang="zh-CN" dirty="0">
                    <a:latin typeface="Calibri (Body)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Calibri (Body)"/>
                  </a:rPr>
                  <a:t> or vice versa)</a:t>
                </a:r>
              </a:p>
              <a:p>
                <a:pPr lvl="1"/>
                <a:r>
                  <a:rPr lang="en-US" altLang="zh-CN" dirty="0">
                    <a:latin typeface="Calibri (Body)"/>
                  </a:rPr>
                  <a:t>We can 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,</a:t>
                </a:r>
                <a:r>
                  <a:rPr lang="en-US" altLang="zh-CN" b="0" dirty="0">
                    <a:latin typeface="Calibri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正文)"/>
                  </a:rPr>
                  <a:t> </a:t>
                </a:r>
                <a:r>
                  <a:rPr lang="en-US" altLang="zh-CN" dirty="0">
                    <a:latin typeface="Calibri (Body)"/>
                  </a:rPr>
                  <a:t>together</a:t>
                </a: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5D1B9226-1B32-4B25-1BAB-BD69DFB76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014187"/>
              </a:xfrm>
              <a:blipFill>
                <a:blip r:embed="rId3"/>
                <a:stretch>
                  <a:fillRect l="-1043" t="-4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77CB5C87-673B-CD74-D42B-E6BE70300F5E}"/>
              </a:ext>
            </a:extLst>
          </p:cNvPr>
          <p:cNvCxnSpPr>
            <a:cxnSpLocks/>
          </p:cNvCxnSpPr>
          <p:nvPr/>
        </p:nvCxnSpPr>
        <p:spPr>
          <a:xfrm flipH="1">
            <a:off x="7622177" y="3383280"/>
            <a:ext cx="1312817" cy="3397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56CCA2D5-8E7A-C922-11BE-BFE34762F85B}"/>
              </a:ext>
            </a:extLst>
          </p:cNvPr>
          <p:cNvCxnSpPr>
            <a:cxnSpLocks/>
          </p:cNvCxnSpPr>
          <p:nvPr/>
        </p:nvCxnSpPr>
        <p:spPr>
          <a:xfrm>
            <a:off x="7001691" y="3707345"/>
            <a:ext cx="4944292" cy="20141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">
            <a:extLst>
              <a:ext uri="{FF2B5EF4-FFF2-40B4-BE49-F238E27FC236}">
                <a16:creationId xmlns:a16="http://schemas.microsoft.com/office/drawing/2014/main" id="{2905024B-AA72-7C33-9CA9-C85B2A9BA37C}"/>
              </a:ext>
            </a:extLst>
          </p:cNvPr>
          <p:cNvCxnSpPr>
            <a:cxnSpLocks/>
          </p:cNvCxnSpPr>
          <p:nvPr/>
        </p:nvCxnSpPr>
        <p:spPr>
          <a:xfrm>
            <a:off x="10051869" y="3150655"/>
            <a:ext cx="973182" cy="3517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>
            <a:extLst>
              <a:ext uri="{FF2B5EF4-FFF2-40B4-BE49-F238E27FC236}">
                <a16:creationId xmlns:a16="http://schemas.microsoft.com/office/drawing/2014/main" id="{EEE79736-AAFB-4680-2CC5-54E364BF886A}"/>
              </a:ext>
            </a:extLst>
          </p:cNvPr>
          <p:cNvCxnSpPr>
            <a:cxnSpLocks/>
          </p:cNvCxnSpPr>
          <p:nvPr/>
        </p:nvCxnSpPr>
        <p:spPr>
          <a:xfrm flipH="1">
            <a:off x="7976198" y="3130921"/>
            <a:ext cx="105357" cy="36297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C915B792-2202-BE6F-D98A-98F80F292B8D}"/>
              </a:ext>
            </a:extLst>
          </p:cNvPr>
          <p:cNvCxnSpPr>
            <a:cxnSpLocks/>
          </p:cNvCxnSpPr>
          <p:nvPr/>
        </p:nvCxnSpPr>
        <p:spPr>
          <a:xfrm flipH="1">
            <a:off x="10356197" y="3311434"/>
            <a:ext cx="54900" cy="3432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>
            <a:extLst>
              <a:ext uri="{FF2B5EF4-FFF2-40B4-BE49-F238E27FC236}">
                <a16:creationId xmlns:a16="http://schemas.microsoft.com/office/drawing/2014/main" id="{834F53B9-37BE-F396-DE12-DF89DF538508}"/>
              </a:ext>
            </a:extLst>
          </p:cNvPr>
          <p:cNvCxnSpPr>
            <a:cxnSpLocks/>
          </p:cNvCxnSpPr>
          <p:nvPr/>
        </p:nvCxnSpPr>
        <p:spPr>
          <a:xfrm>
            <a:off x="6648994" y="4630783"/>
            <a:ext cx="5172891" cy="609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69">
            <a:extLst>
              <a:ext uri="{FF2B5EF4-FFF2-40B4-BE49-F238E27FC236}">
                <a16:creationId xmlns:a16="http://schemas.microsoft.com/office/drawing/2014/main" id="{F288AD58-3F2A-F816-86C0-55BD17E9C74B}"/>
              </a:ext>
            </a:extLst>
          </p:cNvPr>
          <p:cNvSpPr txBox="1"/>
          <p:nvPr/>
        </p:nvSpPr>
        <p:spPr>
          <a:xfrm>
            <a:off x="1869452" y="3686834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  (正文)"/>
                <a:ea typeface="Verdana" panose="020B0604030504040204" pitchFamily="34" charset="0"/>
              </a:rPr>
              <a:t>Model</a:t>
            </a:r>
            <a:endParaRPr lang="zh-TW" altLang="en-US" sz="2400" dirty="0">
              <a:solidFill>
                <a:srgbClr val="FF0000"/>
              </a:solidFill>
              <a:latin typeface="Calibri  (正文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69">
                <a:extLst>
                  <a:ext uri="{FF2B5EF4-FFF2-40B4-BE49-F238E27FC236}">
                    <a16:creationId xmlns:a16="http://schemas.microsoft.com/office/drawing/2014/main" id="{D8C6D898-E2A9-05D5-E68F-14BF9D511AC7}"/>
                  </a:ext>
                </a:extLst>
              </p:cNvPr>
              <p:cNvSpPr txBox="1"/>
              <p:nvPr/>
            </p:nvSpPr>
            <p:spPr>
              <a:xfrm>
                <a:off x="202294" y="4161809"/>
                <a:ext cx="5858220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69">
                <a:extLst>
                  <a:ext uri="{FF2B5EF4-FFF2-40B4-BE49-F238E27FC236}">
                    <a16:creationId xmlns:a16="http://schemas.microsoft.com/office/drawing/2014/main" id="{D8C6D898-E2A9-05D5-E68F-14BF9D511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94" y="4161809"/>
                <a:ext cx="5858220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972D2BC4-191B-F433-91BC-210520253116}"/>
                  </a:ext>
                </a:extLst>
              </p:cNvPr>
              <p:cNvSpPr txBox="1"/>
              <p:nvPr/>
            </p:nvSpPr>
            <p:spPr>
              <a:xfrm>
                <a:off x="838200" y="5356650"/>
                <a:ext cx="2760361" cy="846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972D2BC4-191B-F433-91BC-21052025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56650"/>
                <a:ext cx="2760361" cy="846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69">
            <a:extLst>
              <a:ext uri="{FF2B5EF4-FFF2-40B4-BE49-F238E27FC236}">
                <a16:creationId xmlns:a16="http://schemas.microsoft.com/office/drawing/2014/main" id="{3FA17955-9427-7CD7-6BA0-1C5ACEAECB61}"/>
              </a:ext>
            </a:extLst>
          </p:cNvPr>
          <p:cNvSpPr txBox="1"/>
          <p:nvPr/>
        </p:nvSpPr>
        <p:spPr>
          <a:xfrm rot="20800803">
            <a:off x="3925514" y="5575319"/>
            <a:ext cx="232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 (正文)"/>
              </a:rPr>
              <a:t>The error of 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 (正文)"/>
              </a:rPr>
              <a:t>the weak learner</a:t>
            </a:r>
            <a:endParaRPr lang="zh-TW" altLang="en-US" sz="2400" dirty="0">
              <a:solidFill>
                <a:srgbClr val="FF0000"/>
              </a:solidFill>
              <a:latin typeface="Calibri (正文)"/>
            </a:endParaRPr>
          </a:p>
        </p:txBody>
      </p:sp>
      <p:cxnSp>
        <p:nvCxnSpPr>
          <p:cNvPr id="32" name="Straight Arrow Connector 5">
            <a:extLst>
              <a:ext uri="{FF2B5EF4-FFF2-40B4-BE49-F238E27FC236}">
                <a16:creationId xmlns:a16="http://schemas.microsoft.com/office/drawing/2014/main" id="{86AFA01B-A27D-0C86-FC67-DFBA91D7CC48}"/>
              </a:ext>
            </a:extLst>
          </p:cNvPr>
          <p:cNvCxnSpPr>
            <a:cxnSpLocks/>
            <a:stCxn id="31" idx="1"/>
            <a:endCxn id="51" idx="3"/>
          </p:cNvCxnSpPr>
          <p:nvPr/>
        </p:nvCxnSpPr>
        <p:spPr>
          <a:xfrm flipH="1" flipV="1">
            <a:off x="3052218" y="6028509"/>
            <a:ext cx="904611" cy="230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69">
            <a:extLst>
              <a:ext uri="{FF2B5EF4-FFF2-40B4-BE49-F238E27FC236}">
                <a16:creationId xmlns:a16="http://schemas.microsoft.com/office/drawing/2014/main" id="{B6979E9B-7E91-D5BC-1A3D-A411AE5A91A5}"/>
              </a:ext>
            </a:extLst>
          </p:cNvPr>
          <p:cNvSpPr txBox="1"/>
          <p:nvPr/>
        </p:nvSpPr>
        <p:spPr>
          <a:xfrm rot="20800803">
            <a:off x="4108904" y="3617595"/>
            <a:ext cx="232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 (正文)"/>
              </a:rPr>
              <a:t>The weak learner</a:t>
            </a:r>
            <a:endParaRPr lang="zh-TW" altLang="en-US" sz="2400" dirty="0">
              <a:solidFill>
                <a:srgbClr val="FF0000"/>
              </a:solidFill>
              <a:latin typeface="Calibri (正文)"/>
            </a:endParaRPr>
          </a:p>
        </p:txBody>
      </p:sp>
      <p:cxnSp>
        <p:nvCxnSpPr>
          <p:cNvPr id="45" name="Straight Arrow Connector 5">
            <a:extLst>
              <a:ext uri="{FF2B5EF4-FFF2-40B4-BE49-F238E27FC236}">
                <a16:creationId xmlns:a16="http://schemas.microsoft.com/office/drawing/2014/main" id="{FF6746A3-7002-C958-BCA8-3B2FA44ED105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5326166" y="4073050"/>
            <a:ext cx="3409" cy="485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097C0B3-7AB2-51C7-5D74-BAB3F24D3E10}"/>
              </a:ext>
            </a:extLst>
          </p:cNvPr>
          <p:cNvSpPr/>
          <p:nvPr/>
        </p:nvSpPr>
        <p:spPr>
          <a:xfrm>
            <a:off x="4925761" y="4558162"/>
            <a:ext cx="807628" cy="4730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DE772D2-9647-F715-1AA4-2BFF3A47EF88}"/>
              </a:ext>
            </a:extLst>
          </p:cNvPr>
          <p:cNvSpPr/>
          <p:nvPr/>
        </p:nvSpPr>
        <p:spPr>
          <a:xfrm>
            <a:off x="2647156" y="5880483"/>
            <a:ext cx="405062" cy="2960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E890959F-6ED6-7076-B1EF-ACC61F6235BC}"/>
                  </a:ext>
                </a:extLst>
              </p:cNvPr>
              <p:cNvSpPr txBox="1"/>
              <p:nvPr/>
            </p:nvSpPr>
            <p:spPr>
              <a:xfrm>
                <a:off x="844587" y="3587083"/>
                <a:ext cx="520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  <a:latin typeface="Calibri (正文)"/>
                </a:endParaRPr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E890959F-6ED6-7076-B1EF-ACC61F62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7" y="3587083"/>
                <a:ext cx="520222" cy="461665"/>
              </a:xfrm>
              <a:prstGeom prst="rect">
                <a:avLst/>
              </a:prstGeom>
              <a:blipFill>
                <a:blip r:embed="rId6"/>
                <a:stretch>
                  <a:fillRect t="-3947" r="-21176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00F3486C-700E-A7E5-3E2A-0E0FD0F166C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628145" y="4048748"/>
            <a:ext cx="476553" cy="5916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E7B4414-FA28-7182-BB0B-ED4A3518A7A8}"/>
              </a:ext>
            </a:extLst>
          </p:cNvPr>
          <p:cNvSpPr/>
          <p:nvPr/>
        </p:nvSpPr>
        <p:spPr>
          <a:xfrm>
            <a:off x="297065" y="4640438"/>
            <a:ext cx="662159" cy="3907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4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4" grpId="0"/>
      <p:bldP spid="49" grpId="0" animBg="1"/>
      <p:bldP spid="51" grpId="0" animBg="1"/>
      <p:bldP spid="14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5561-451A-22F4-7323-31A5E5EF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AdaBoost</a:t>
            </a:r>
            <a:endParaRPr lang="en-US" dirty="0">
              <a:latin typeface="Calibri Light (Headings)"/>
            </a:endParaRP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CA94F522-C65C-93C3-388D-FEBFB9E109A8}"/>
              </a:ext>
            </a:extLst>
          </p:cNvPr>
          <p:cNvSpPr txBox="1"/>
          <p:nvPr/>
        </p:nvSpPr>
        <p:spPr>
          <a:xfrm>
            <a:off x="2855309" y="1690688"/>
            <a:ext cx="2001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  (正文)"/>
                <a:ea typeface="Verdana" panose="020B0604030504040204" pitchFamily="34" charset="0"/>
              </a:rPr>
              <a:t>Loss Function</a:t>
            </a:r>
            <a:endParaRPr lang="zh-TW" altLang="en-US" sz="2400" dirty="0">
              <a:solidFill>
                <a:srgbClr val="FF0000"/>
              </a:solidFill>
              <a:latin typeface="Calibri  (正文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6425627E-1C53-31EF-F157-507C830985FC}"/>
                  </a:ext>
                </a:extLst>
              </p:cNvPr>
              <p:cNvSpPr txBox="1"/>
              <p:nvPr/>
            </p:nvSpPr>
            <p:spPr>
              <a:xfrm>
                <a:off x="1276858" y="2383185"/>
                <a:ext cx="5158114" cy="52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6425627E-1C53-31EF-F157-507C8309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58" y="2383185"/>
                <a:ext cx="5158114" cy="522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A094919-18DC-A4EC-CF0B-5C228AD3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700" y="1690688"/>
            <a:ext cx="4752941" cy="2880000"/>
          </a:xfrm>
          <a:prstGeom prst="rect">
            <a:avLst/>
          </a:prstGeom>
        </p:spPr>
      </p:pic>
      <p:sp>
        <p:nvSpPr>
          <p:cNvPr id="8" name="文字方塊 69">
            <a:extLst>
              <a:ext uri="{FF2B5EF4-FFF2-40B4-BE49-F238E27FC236}">
                <a16:creationId xmlns:a16="http://schemas.microsoft.com/office/drawing/2014/main" id="{0B073ED7-715F-314F-F423-FA97547AFB4D}"/>
              </a:ext>
            </a:extLst>
          </p:cNvPr>
          <p:cNvSpPr txBox="1"/>
          <p:nvPr/>
        </p:nvSpPr>
        <p:spPr>
          <a:xfrm>
            <a:off x="2855309" y="3591977"/>
            <a:ext cx="2001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  (正文)"/>
                <a:ea typeface="Verdana" panose="020B0604030504040204" pitchFamily="34" charset="0"/>
              </a:rPr>
              <a:t>Cost Function</a:t>
            </a:r>
            <a:endParaRPr lang="zh-TW" altLang="en-US" sz="2400" dirty="0">
              <a:solidFill>
                <a:srgbClr val="FF0000"/>
              </a:solidFill>
              <a:latin typeface="Calibri  (正文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364B27B1-3C0F-BCEA-6E8E-90F90519C6DD}"/>
                  </a:ext>
                </a:extLst>
              </p:cNvPr>
              <p:cNvSpPr txBox="1"/>
              <p:nvPr/>
            </p:nvSpPr>
            <p:spPr>
              <a:xfrm>
                <a:off x="838200" y="4210312"/>
                <a:ext cx="603543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364B27B1-3C0F-BCEA-6E8E-90F90519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10312"/>
                <a:ext cx="6035430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75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3C8EAB-E6ED-868E-63E0-0C939B4CCDA3}"/>
                  </a:ext>
                </a:extLst>
              </p:cNvPr>
              <p:cNvSpPr txBox="1"/>
              <p:nvPr/>
            </p:nvSpPr>
            <p:spPr>
              <a:xfrm>
                <a:off x="634014" y="1690687"/>
                <a:ext cx="6192915" cy="4246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3C8EAB-E6ED-868E-63E0-0C939B4C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14" y="1690687"/>
                <a:ext cx="6192915" cy="4246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B2E5E006-2383-D0A5-8AD5-2C36CDECE76C}"/>
                  </a:ext>
                </a:extLst>
              </p:cNvPr>
              <p:cNvSpPr txBox="1"/>
              <p:nvPr/>
            </p:nvSpPr>
            <p:spPr>
              <a:xfrm rot="20800803">
                <a:off x="6918413" y="4091729"/>
                <a:ext cx="4608560" cy="133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Calibri  (正文)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alibri (正文)"/>
                  </a:rPr>
                  <a:t> be the importance of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alibri (正文)"/>
                  </a:rPr>
                  <a:t>-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Calibri (正文)"/>
                  </a:rPr>
                  <a:t>th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Calibri (正文)"/>
                  </a:rPr>
                  <a:t> sample to the current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sz="2400" dirty="0">
                  <a:solidFill>
                    <a:srgbClr val="FF0000"/>
                  </a:solidFill>
                  <a:latin typeface="Calibri (正文)"/>
                </a:endParaRPr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B2E5E006-2383-D0A5-8AD5-2C36CDEC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0803">
                <a:off x="6918413" y="4091729"/>
                <a:ext cx="4608560" cy="1332288"/>
              </a:xfrm>
              <a:prstGeom prst="rect">
                <a:avLst/>
              </a:prstGeom>
              <a:blipFill>
                <a:blip r:embed="rId3"/>
                <a:stretch>
                  <a:fillRect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783C26E-937A-7057-7648-D93FB2E0E38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 Light (Headings)"/>
              </a:rPr>
              <a:t>AdaBoost</a:t>
            </a:r>
            <a:endParaRPr lang="en-US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75332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3C8EAB-E6ED-868E-63E0-0C939B4CCDA3}"/>
                  </a:ext>
                </a:extLst>
              </p:cNvPr>
              <p:cNvSpPr txBox="1"/>
              <p:nvPr/>
            </p:nvSpPr>
            <p:spPr>
              <a:xfrm>
                <a:off x="531770" y="1690688"/>
                <a:ext cx="11244308" cy="4472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3C8EAB-E6ED-868E-63E0-0C939B4C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70" y="1690688"/>
                <a:ext cx="11244308" cy="4472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BE8F1A37-F688-7835-64BF-195BD93F246A}"/>
                  </a:ext>
                </a:extLst>
              </p:cNvPr>
              <p:cNvSpPr txBox="1"/>
              <p:nvPr/>
            </p:nvSpPr>
            <p:spPr>
              <a:xfrm rot="20800803">
                <a:off x="5965556" y="1310748"/>
                <a:ext cx="80397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  <a:latin typeface="Calibri (正文)"/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BE8F1A37-F688-7835-64BF-195BD93F2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0803">
                <a:off x="5965556" y="1310748"/>
                <a:ext cx="803973" cy="565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80E3F90D-9732-9761-73D7-D0F164BC4E1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5020192" y="1686099"/>
            <a:ext cx="956178" cy="5103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50">
            <a:extLst>
              <a:ext uri="{FF2B5EF4-FFF2-40B4-BE49-F238E27FC236}">
                <a16:creationId xmlns:a16="http://schemas.microsoft.com/office/drawing/2014/main" id="{A4403153-3E1B-AC62-8D81-88A093DFCAE5}"/>
              </a:ext>
            </a:extLst>
          </p:cNvPr>
          <p:cNvSpPr/>
          <p:nvPr/>
        </p:nvSpPr>
        <p:spPr>
          <a:xfrm>
            <a:off x="4187301" y="2006353"/>
            <a:ext cx="832891" cy="3801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C1173D22-67BD-9386-7191-7E265C6F8563}"/>
                  </a:ext>
                </a:extLst>
              </p:cNvPr>
              <p:cNvSpPr txBox="1"/>
              <p:nvPr/>
            </p:nvSpPr>
            <p:spPr>
              <a:xfrm rot="20800803">
                <a:off x="7607841" y="5562697"/>
                <a:ext cx="41210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  <a:latin typeface="Calibri  (正文)"/>
                  </a:rPr>
                  <a:t>Next, we want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sz="2400" dirty="0">
                  <a:solidFill>
                    <a:srgbClr val="FF0000"/>
                  </a:solidFill>
                  <a:latin typeface="Calibri (正文)"/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C1173D22-67BD-9386-7191-7E265C6F8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0803">
                <a:off x="7607841" y="5562697"/>
                <a:ext cx="4121069" cy="461665"/>
              </a:xfrm>
              <a:prstGeom prst="rect">
                <a:avLst/>
              </a:prstGeom>
              <a:blipFill>
                <a:blip r:embed="rId4"/>
                <a:stretch>
                  <a:fillRect b="-8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9060292-79F1-371F-09AD-1882EE2F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 Light (Headings)"/>
              </a:rPr>
              <a:t>AdaBoost</a:t>
            </a:r>
            <a:endParaRPr lang="en-US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646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3C8EAB-E6ED-868E-63E0-0C939B4CCDA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527741" cy="130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3C8EAB-E6ED-868E-63E0-0C939B4C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527741" cy="130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DCC06853-CD19-B3F0-94BB-543BFF03A676}"/>
                  </a:ext>
                </a:extLst>
              </p:cNvPr>
              <p:cNvSpPr txBox="1"/>
              <p:nvPr/>
            </p:nvSpPr>
            <p:spPr>
              <a:xfrm>
                <a:off x="4836482" y="0"/>
                <a:ext cx="7355518" cy="130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DCC06853-CD19-B3F0-94BB-543BFF03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482" y="0"/>
                <a:ext cx="7355518" cy="130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56277C78-F54F-B680-4940-6E224AAD043E}"/>
                  </a:ext>
                </a:extLst>
              </p:cNvPr>
              <p:cNvSpPr txBox="1"/>
              <p:nvPr/>
            </p:nvSpPr>
            <p:spPr>
              <a:xfrm>
                <a:off x="3618020" y="2896403"/>
                <a:ext cx="5747921" cy="130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56277C78-F54F-B680-4940-6E224AAD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20" y="2896403"/>
                <a:ext cx="5747921" cy="130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AC86DBF-9B1B-9494-6B12-D631470D9180}"/>
                  </a:ext>
                </a:extLst>
              </p:cNvPr>
              <p:cNvSpPr txBox="1"/>
              <p:nvPr/>
            </p:nvSpPr>
            <p:spPr>
              <a:xfrm>
                <a:off x="6096000" y="4098173"/>
                <a:ext cx="4618978" cy="1158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AC86DBF-9B1B-9494-6B12-D631470D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8173"/>
                <a:ext cx="4618978" cy="1158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45925EB2-CD5D-DE9F-514C-ED997620C4C7}"/>
                  </a:ext>
                </a:extLst>
              </p:cNvPr>
              <p:cNvSpPr txBox="1"/>
              <p:nvPr/>
            </p:nvSpPr>
            <p:spPr>
              <a:xfrm>
                <a:off x="6994308" y="5298309"/>
                <a:ext cx="4618978" cy="1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45925EB2-CD5D-DE9F-514C-ED99762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08" y="5298309"/>
                <a:ext cx="4618978" cy="13871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A6E0009-82BE-F267-8A01-98430BA7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 Light (Headings)"/>
              </a:rPr>
              <a:t>AdaBoost</a:t>
            </a:r>
            <a:endParaRPr lang="en-US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1113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45925EB2-CD5D-DE9F-514C-ED997620C4C7}"/>
                  </a:ext>
                </a:extLst>
              </p:cNvPr>
              <p:cNvSpPr txBox="1"/>
              <p:nvPr/>
            </p:nvSpPr>
            <p:spPr>
              <a:xfrm>
                <a:off x="-137604" y="1682450"/>
                <a:ext cx="4618978" cy="1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45925EB2-CD5D-DE9F-514C-ED997620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604" y="1682450"/>
                <a:ext cx="4618978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3CD00609-6495-5A21-D35B-E2B1046D3671}"/>
                  </a:ext>
                </a:extLst>
              </p:cNvPr>
              <p:cNvSpPr txBox="1"/>
              <p:nvPr/>
            </p:nvSpPr>
            <p:spPr>
              <a:xfrm>
                <a:off x="-137604" y="3069625"/>
                <a:ext cx="4618978" cy="1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3CD00609-6495-5A21-D35B-E2B1046D3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604" y="3069625"/>
                <a:ext cx="4618978" cy="1387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E08A03D2-553F-86E0-BF72-19973AC3FADB}"/>
                  </a:ext>
                </a:extLst>
              </p:cNvPr>
              <p:cNvSpPr txBox="1"/>
              <p:nvPr/>
            </p:nvSpPr>
            <p:spPr>
              <a:xfrm>
                <a:off x="746094" y="4419200"/>
                <a:ext cx="3978492" cy="1387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E08A03D2-553F-86E0-BF72-19973AC3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4" y="4419200"/>
                <a:ext cx="3978492" cy="1387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E344C69F-13F8-C67A-1D43-BE587AD4E6F5}"/>
                  </a:ext>
                </a:extLst>
              </p:cNvPr>
              <p:cNvSpPr txBox="1"/>
              <p:nvPr/>
            </p:nvSpPr>
            <p:spPr>
              <a:xfrm>
                <a:off x="746094" y="5965669"/>
                <a:ext cx="3171548" cy="846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E344C69F-13F8-C67A-1D43-BE587AD4E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4" y="5965669"/>
                <a:ext cx="3171548" cy="846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7F192AD3-DA92-459C-262E-FB3E405A1EA6}"/>
                  </a:ext>
                </a:extLst>
              </p:cNvPr>
              <p:cNvSpPr txBox="1"/>
              <p:nvPr/>
            </p:nvSpPr>
            <p:spPr>
              <a:xfrm>
                <a:off x="5663029" y="1690688"/>
                <a:ext cx="5690771" cy="3417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Calibri (正文)"/>
                  </a:rPr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altLang="zh-TW" sz="2400" dirty="0">
                    <a:latin typeface="Calibri (正文)"/>
                  </a:rPr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TW" altLang="en-US" sz="2400" dirty="0">
                  <a:latin typeface="Calibri (正文)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altLang="zh-TW" sz="2400" b="1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Cambria Math" panose="02040503050406030204" pitchFamily="18" charset="0"/>
                  </a:rPr>
                  <a:t>The 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TW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altLang="zh-TW" sz="2400" dirty="0">
                  <a:solidFill>
                    <a:schemeClr val="tx1"/>
                  </a:solidFill>
                  <a:latin typeface="Calibri (正文)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Calibri (正文)"/>
                  </a:rPr>
                  <a:t>The error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TW" sz="2400" dirty="0">
                  <a:latin typeface="Calibri (正文)"/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7F192AD3-DA92-459C-262E-FB3E405A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29" y="1690688"/>
                <a:ext cx="5690771" cy="3417089"/>
              </a:xfrm>
              <a:prstGeom prst="rect">
                <a:avLst/>
              </a:prstGeom>
              <a:blipFill>
                <a:blip r:embed="rId6"/>
                <a:stretch>
                  <a:fillRect l="-1499" b="-2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5AF0BE1-F5CD-669A-4C12-E8E9FE05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 Light (Headings)"/>
              </a:rPr>
              <a:t>AdaBoost</a:t>
            </a:r>
            <a:endParaRPr lang="en-US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0506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AdaBoost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B1B8E-01C1-CAAD-A898-61BEABAAB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21823"/>
                <a:ext cx="11179629" cy="533617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 (正文)"/>
                  </a:rPr>
                  <a:t>Initialize the weights of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Calibri (正文)"/>
                </a:endParaRPr>
              </a:p>
              <a:p>
                <a:r>
                  <a:rPr lang="en-US" altLang="zh-CN" dirty="0">
                    <a:latin typeface="Calibri (正文)"/>
                  </a:rPr>
                  <a:t>Train a weak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 (正文)"/>
                  </a:rPr>
                  <a:t>with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Calibri (正文)"/>
                </a:endParaRPr>
              </a:p>
              <a:p>
                <a:r>
                  <a:rPr lang="en-US" altLang="zh-CN" dirty="0">
                    <a:latin typeface="Calibri (正文)"/>
                  </a:rPr>
                  <a:t>Calculate the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>
                  <a:latin typeface="Calibri (正文)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zh-TW" altLang="en-US" i="1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Calibri (正文)"/>
                </a:endParaRPr>
              </a:p>
              <a:p>
                <a:r>
                  <a:rPr lang="en-US" altLang="zh-CN" dirty="0">
                    <a:latin typeface="Calibri (正文)"/>
                  </a:rPr>
                  <a:t>Calculate the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TW" b="1" dirty="0">
                  <a:latin typeface="Calibri (正文)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altLang="zh-CN" dirty="0">
                  <a:latin typeface="Calibri (正文)"/>
                </a:endParaRPr>
              </a:p>
              <a:p>
                <a:r>
                  <a:rPr lang="en-US" altLang="zh-CN" dirty="0">
                    <a:latin typeface="Calibri (正文)"/>
                  </a:rPr>
                  <a:t>Update the weights of samples for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>
                  <a:latin typeface="Calibri (正文)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>
                  <a:latin typeface="Calibri (正文)"/>
                </a:endParaRPr>
              </a:p>
              <a:p>
                <a:r>
                  <a:rPr lang="en-US" altLang="zh-CN" dirty="0">
                    <a:latin typeface="Calibri (正文)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Calibri (正文)"/>
                  </a:rPr>
                  <a:t> times and get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dirty="0">
                  <a:latin typeface="Calibri (正文)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B1B8E-01C1-CAAD-A898-61BEABAAB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21823"/>
                <a:ext cx="11179629" cy="5336177"/>
              </a:xfrm>
              <a:blipFill>
                <a:blip r:embed="rId2"/>
                <a:stretch>
                  <a:fillRect l="-927" b="-2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C635C08-996E-DCCA-D954-9D3B350DEA04}"/>
                  </a:ext>
                </a:extLst>
              </p:cNvPr>
              <p:cNvSpPr txBox="1"/>
              <p:nvPr/>
            </p:nvSpPr>
            <p:spPr>
              <a:xfrm>
                <a:off x="6762035" y="3311372"/>
                <a:ext cx="2034467" cy="117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C635C08-996E-DCCA-D954-9D3B350D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035" y="3311372"/>
                <a:ext cx="2034467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6B979EEB-4EB2-243D-3643-C8E6319F55B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5575177" y="3521339"/>
            <a:ext cx="1186858" cy="3781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0">
            <a:extLst>
              <a:ext uri="{FF2B5EF4-FFF2-40B4-BE49-F238E27FC236}">
                <a16:creationId xmlns:a16="http://schemas.microsoft.com/office/drawing/2014/main" id="{A4CE36C0-9D61-0017-D4C3-41191D4195EB}"/>
              </a:ext>
            </a:extLst>
          </p:cNvPr>
          <p:cNvSpPr/>
          <p:nvPr/>
        </p:nvSpPr>
        <p:spPr>
          <a:xfrm>
            <a:off x="2228295" y="3311372"/>
            <a:ext cx="3346882" cy="4199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Example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90688"/>
              <a:ext cx="4238367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583280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7327837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851857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0.065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0.065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0.065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0.065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0.153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0.065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0.153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0.153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0.065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0.065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882242"/>
                  </p:ext>
                </p:extLst>
              </p:nvPr>
            </p:nvGraphicFramePr>
            <p:xfrm>
              <a:off x="838200" y="1690688"/>
              <a:ext cx="4238367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583280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7327837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851857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0" t="-6667" r="-605051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67" r="-499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20" t="-6667" r="-40404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000" t="-6667" r="-300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3030" t="-6667" r="-20303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98000" t="-6667" r="-101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40" t="-6667" r="-2020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136170" r="-101000" b="-9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236170" r="-101000" b="-8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329167" r="-101000" b="-7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438298" r="-101000" b="-6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538298" r="-101000" b="-5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638298" r="-101000" b="-4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738298" r="-101000" b="-3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820833" r="-101000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940426" r="-101000" b="-1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1040426" r="-101000" b="-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ED8FC6-8B94-6101-F53F-385443FAACF1}"/>
              </a:ext>
            </a:extLst>
          </p:cNvPr>
          <p:cNvGraphicFramePr/>
          <p:nvPr/>
        </p:nvGraphicFramePr>
        <p:xfrm>
          <a:off x="5495580" y="169068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C1B39875-C981-EC2A-D239-2494073E4296}"/>
              </a:ext>
            </a:extLst>
          </p:cNvPr>
          <p:cNvCxnSpPr>
            <a:cxnSpLocks/>
          </p:cNvCxnSpPr>
          <p:nvPr/>
        </p:nvCxnSpPr>
        <p:spPr>
          <a:xfrm>
            <a:off x="7283740" y="1364416"/>
            <a:ext cx="0" cy="33141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5F0A9DD-610E-EF4C-73A3-0A3274F93B2A}"/>
                  </a:ext>
                </a:extLst>
              </p:cNvPr>
              <p:cNvSpPr txBox="1"/>
              <p:nvPr/>
            </p:nvSpPr>
            <p:spPr>
              <a:xfrm>
                <a:off x="7283740" y="3175302"/>
                <a:ext cx="2944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−2.5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5F0A9DD-610E-EF4C-73A3-0A3274F93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40" y="3175302"/>
                <a:ext cx="2944989" cy="461665"/>
              </a:xfrm>
              <a:prstGeom prst="rect">
                <a:avLst/>
              </a:prstGeom>
              <a:blipFill>
                <a:blip r:embed="rId4"/>
                <a:stretch>
                  <a:fillRect t="-394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C55D669-1E2C-EAB2-D279-ACA5624F8C11}"/>
                  </a:ext>
                </a:extLst>
              </p:cNvPr>
              <p:cNvSpPr txBox="1"/>
              <p:nvPr/>
            </p:nvSpPr>
            <p:spPr>
              <a:xfrm>
                <a:off x="7840275" y="0"/>
                <a:ext cx="4351725" cy="11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C55D669-1E2C-EAB2-D279-ACA5624F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75" y="0"/>
                <a:ext cx="4351725" cy="1122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8974E28-93EA-14D9-BCCF-2A444616B128}"/>
                  </a:ext>
                </a:extLst>
              </p:cNvPr>
              <p:cNvSpPr txBox="1"/>
              <p:nvPr/>
            </p:nvSpPr>
            <p:spPr>
              <a:xfrm>
                <a:off x="5076569" y="137057"/>
                <a:ext cx="276370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8974E28-93EA-14D9-BCCF-2A444616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69" y="137057"/>
                <a:ext cx="276370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054D5E78-62AA-DBA0-0502-CF59146EE1EF}"/>
                  </a:ext>
                </a:extLst>
              </p:cNvPr>
              <p:cNvSpPr txBox="1"/>
              <p:nvPr/>
            </p:nvSpPr>
            <p:spPr>
              <a:xfrm>
                <a:off x="838200" y="5100685"/>
                <a:ext cx="3835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0.1+0.1+0.1=0.3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054D5E78-62AA-DBA0-0502-CF59146E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0685"/>
                <a:ext cx="383513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295015C4-8137-1E1B-7D87-D53272204FBA}"/>
                  </a:ext>
                </a:extLst>
              </p:cNvPr>
              <p:cNvSpPr txBox="1"/>
              <p:nvPr/>
            </p:nvSpPr>
            <p:spPr>
              <a:xfrm>
                <a:off x="838200" y="5677202"/>
                <a:ext cx="4026763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=0.424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295015C4-8137-1E1B-7D87-D5327220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7202"/>
                <a:ext cx="4026763" cy="8156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D8D49D41-F62B-579A-B4EE-02E9D6380048}"/>
                  </a:ext>
                </a:extLst>
              </p:cNvPr>
              <p:cNvSpPr txBox="1"/>
              <p:nvPr/>
            </p:nvSpPr>
            <p:spPr>
              <a:xfrm>
                <a:off x="5638829" y="5677202"/>
                <a:ext cx="5280706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−0.424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×1×1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0.065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D8D49D41-F62B-579A-B4EE-02E9D638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29" y="5677202"/>
                <a:ext cx="5280706" cy="56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53EC8E6-D0E0-049A-7C2B-EB68A3A955C7}"/>
                  </a:ext>
                </a:extLst>
              </p:cNvPr>
              <p:cNvSpPr txBox="1"/>
              <p:nvPr/>
            </p:nvSpPr>
            <p:spPr>
              <a:xfrm>
                <a:off x="5708217" y="4924752"/>
                <a:ext cx="5211317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−0.424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×−1×1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0.15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53EC8E6-D0E0-049A-7C2B-EB68A3A9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217" y="4924752"/>
                <a:ext cx="5211317" cy="5654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22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Example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90688"/>
              <a:ext cx="4238367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583280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7327837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851857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0.037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0.037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0.136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0.136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0.087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0.136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0.087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0.087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0.037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0.037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1185611"/>
                  </p:ext>
                </p:extLst>
              </p:nvPr>
            </p:nvGraphicFramePr>
            <p:xfrm>
              <a:off x="838200" y="1690688"/>
              <a:ext cx="4238367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583280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7327837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851857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0" t="-6667" r="-605051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67" r="-499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20" t="-6667" r="-40404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000" t="-6667" r="-300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3030" t="-6667" r="-20303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98000" t="-6667" r="-101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40" t="-6667" r="-2020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136170" r="-101000" b="-9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236170" r="-101000" b="-8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329167" r="-101000" b="-7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438298" r="-101000" b="-6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538298" r="-101000" b="-5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638298" r="-101000" b="-4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738298" r="-101000" b="-3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820833" r="-101000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940426" r="-101000" b="-1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1040426" r="-101000" b="-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ED8FC6-8B94-6101-F53F-385443FAACF1}"/>
              </a:ext>
            </a:extLst>
          </p:cNvPr>
          <p:cNvGraphicFramePr/>
          <p:nvPr/>
        </p:nvGraphicFramePr>
        <p:xfrm>
          <a:off x="5495580" y="169068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C1B39875-C981-EC2A-D239-2494073E4296}"/>
              </a:ext>
            </a:extLst>
          </p:cNvPr>
          <p:cNvCxnSpPr>
            <a:cxnSpLocks/>
          </p:cNvCxnSpPr>
          <p:nvPr/>
        </p:nvCxnSpPr>
        <p:spPr>
          <a:xfrm>
            <a:off x="9716221" y="1518244"/>
            <a:ext cx="0" cy="33141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5F0A9DD-610E-EF4C-73A3-0A3274F93B2A}"/>
                  </a:ext>
                </a:extLst>
              </p:cNvPr>
              <p:cNvSpPr txBox="1"/>
              <p:nvPr/>
            </p:nvSpPr>
            <p:spPr>
              <a:xfrm>
                <a:off x="6857398" y="3078635"/>
                <a:ext cx="2912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−8.5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5F0A9DD-610E-EF4C-73A3-0A3274F93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398" y="3078635"/>
                <a:ext cx="2912953" cy="461665"/>
              </a:xfrm>
              <a:prstGeom prst="rect">
                <a:avLst/>
              </a:prstGeom>
              <a:blipFill>
                <a:blip r:embed="rId4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C55D669-1E2C-EAB2-D279-ACA5624F8C11}"/>
                  </a:ext>
                </a:extLst>
              </p:cNvPr>
              <p:cNvSpPr txBox="1"/>
              <p:nvPr/>
            </p:nvSpPr>
            <p:spPr>
              <a:xfrm>
                <a:off x="7840275" y="0"/>
                <a:ext cx="4351725" cy="11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C55D669-1E2C-EAB2-D279-ACA5624F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75" y="0"/>
                <a:ext cx="4351725" cy="1122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8974E28-93EA-14D9-BCCF-2A444616B128}"/>
                  </a:ext>
                </a:extLst>
              </p:cNvPr>
              <p:cNvSpPr txBox="1"/>
              <p:nvPr/>
            </p:nvSpPr>
            <p:spPr>
              <a:xfrm>
                <a:off x="5076569" y="137057"/>
                <a:ext cx="276370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8974E28-93EA-14D9-BCCF-2A444616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69" y="137057"/>
                <a:ext cx="276370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054D5E78-62AA-DBA0-0502-CF59146EE1EF}"/>
                  </a:ext>
                </a:extLst>
              </p:cNvPr>
              <p:cNvSpPr txBox="1"/>
              <p:nvPr/>
            </p:nvSpPr>
            <p:spPr>
              <a:xfrm>
                <a:off x="838200" y="5100685"/>
                <a:ext cx="3835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0.071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=0.213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054D5E78-62AA-DBA0-0502-CF59146E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0685"/>
                <a:ext cx="383513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295015C4-8137-1E1B-7D87-D53272204FBA}"/>
                  </a:ext>
                </a:extLst>
              </p:cNvPr>
              <p:cNvSpPr txBox="1"/>
              <p:nvPr/>
            </p:nvSpPr>
            <p:spPr>
              <a:xfrm>
                <a:off x="838200" y="5677202"/>
                <a:ext cx="4657380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213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=0.653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295015C4-8137-1E1B-7D87-D5327220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7202"/>
                <a:ext cx="4657380" cy="793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D8D49D41-F62B-579A-B4EE-02E9D6380048}"/>
                  </a:ext>
                </a:extLst>
              </p:cNvPr>
              <p:cNvSpPr txBox="1"/>
              <p:nvPr/>
            </p:nvSpPr>
            <p:spPr>
              <a:xfrm>
                <a:off x="5708217" y="5490228"/>
                <a:ext cx="535009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0.071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0.65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=0.037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D8D49D41-F62B-579A-B4EE-02E9D638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217" y="5490228"/>
                <a:ext cx="5350093" cy="56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53EC8E6-D0E0-049A-7C2B-EB68A3A955C7}"/>
                  </a:ext>
                </a:extLst>
              </p:cNvPr>
              <p:cNvSpPr txBox="1"/>
              <p:nvPr/>
            </p:nvSpPr>
            <p:spPr>
              <a:xfrm>
                <a:off x="5708217" y="4924752"/>
                <a:ext cx="5211317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0.071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0.653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=0.136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53EC8E6-D0E0-049A-7C2B-EB68A3A9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217" y="4924752"/>
                <a:ext cx="5211317" cy="5654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2879D5DD-5FF1-746E-CC89-D1077EAB747B}"/>
                  </a:ext>
                </a:extLst>
              </p:cNvPr>
              <p:cNvSpPr txBox="1"/>
              <p:nvPr/>
            </p:nvSpPr>
            <p:spPr>
              <a:xfrm>
                <a:off x="5749643" y="6056473"/>
                <a:ext cx="535009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0.167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0.65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=0.087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2879D5DD-5FF1-746E-CC89-D1077EAB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643" y="6056473"/>
                <a:ext cx="5350093" cy="565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7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Bagging</a:t>
            </a:r>
            <a:endParaRPr lang="zh-CN" altLang="en-US" dirty="0">
              <a:latin typeface="Calibri Light (Headings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B1B8E-01C1-CAAD-A898-61BEABAA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 (Body)"/>
              </a:rPr>
              <a:t>Bagging is the abbreviation of Bootstrap </a:t>
            </a:r>
            <a:r>
              <a:rPr lang="en-US" altLang="zh-CN" dirty="0" err="1">
                <a:latin typeface="Calibri (Body)"/>
              </a:rPr>
              <a:t>AGGregating</a:t>
            </a:r>
            <a:endParaRPr lang="en-US" altLang="zh-CN" dirty="0">
              <a:latin typeface="Calibri (Body)"/>
            </a:endParaRPr>
          </a:p>
          <a:p>
            <a:r>
              <a:rPr lang="en-US" altLang="zh-CN" dirty="0">
                <a:latin typeface="Calibri (Body)"/>
              </a:rPr>
              <a:t>Recall that a model has its bias and variance</a:t>
            </a:r>
          </a:p>
          <a:p>
            <a:r>
              <a:rPr lang="en-US" altLang="zh-CN" dirty="0">
                <a:latin typeface="Calibri (Body)"/>
              </a:rPr>
              <a:t>Bagging is helpful to reduce the high variance</a:t>
            </a:r>
          </a:p>
          <a:p>
            <a:pPr lvl="1"/>
            <a:r>
              <a:rPr lang="en-US" altLang="zh-CN" dirty="0">
                <a:latin typeface="Calibri (Body)"/>
              </a:rPr>
              <a:t>Train models independently on random “resamples” of the training set</a:t>
            </a:r>
          </a:p>
          <a:p>
            <a:pPr lvl="1"/>
            <a:r>
              <a:rPr lang="en-US" altLang="zh-CN" dirty="0">
                <a:latin typeface="Calibri (Body)"/>
              </a:rPr>
              <a:t>Combine multiple models to get the average result</a:t>
            </a:r>
          </a:p>
          <a:p>
            <a:r>
              <a:rPr lang="en-US" altLang="zh-CN" dirty="0">
                <a:latin typeface="Calibri (Body)"/>
              </a:rPr>
              <a:t>It is a framework instead of just an algorithm</a:t>
            </a:r>
          </a:p>
          <a:p>
            <a:r>
              <a:rPr lang="en-US" altLang="zh-CN" dirty="0">
                <a:latin typeface="Calibri (Body)"/>
              </a:rPr>
              <a:t>The most effective way to help you win AI competitions!</a:t>
            </a:r>
            <a:endParaRPr lang="zh-CN" alt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71239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Example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90688"/>
              <a:ext cx="4238367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583280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7327837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851857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0.114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0.167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0.114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0.167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0.097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0.114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0.167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0.018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0.026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48790"/>
                  </p:ext>
                </p:extLst>
              </p:nvPr>
            </p:nvGraphicFramePr>
            <p:xfrm>
              <a:off x="838200" y="1690688"/>
              <a:ext cx="4238367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583280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732783727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851857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0" t="-6667" r="-605051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67" r="-499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20" t="-6667" r="-40404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9000" t="-6667" r="-300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3030" t="-6667" r="-20303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98000" t="-6667" r="-101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40" t="-6667" r="-2020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136170" r="-101000" b="-9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136170" r="-2020" b="-95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236170" r="-101000" b="-85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236170" r="-2020" b="-8531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329167" r="-101000" b="-735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329167" r="-2020" b="-735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438298" r="-101000" b="-6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438298" r="-2020" b="-65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538298" r="-101000" b="-5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538298" r="-2020" b="-55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638298" r="-101000" b="-4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638298" r="-2020" b="-45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738298" r="-101000" b="-35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738298" r="-2020" b="-35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0.106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820833" r="-101000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820833" r="-2020" b="-2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940426" r="-101000" b="-1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940426" r="-2020" b="-148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0.045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498000" t="-1040426" r="-101000" b="-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525" marR="9525" marT="9525" marB="0" anchor="b">
                        <a:blipFill>
                          <a:blip r:embed="rId2"/>
                          <a:stretch>
                            <a:fillRect l="-604040" t="-1040426" r="-2020" b="-48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ED8FC6-8B94-6101-F53F-385443FAACF1}"/>
              </a:ext>
            </a:extLst>
          </p:cNvPr>
          <p:cNvGraphicFramePr/>
          <p:nvPr/>
        </p:nvGraphicFramePr>
        <p:xfrm>
          <a:off x="5495580" y="169068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C1B39875-C981-EC2A-D239-2494073E4296}"/>
              </a:ext>
            </a:extLst>
          </p:cNvPr>
          <p:cNvCxnSpPr>
            <a:cxnSpLocks/>
          </p:cNvCxnSpPr>
          <p:nvPr/>
        </p:nvCxnSpPr>
        <p:spPr>
          <a:xfrm>
            <a:off x="5863880" y="2601320"/>
            <a:ext cx="54100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5F0A9DD-610E-EF4C-73A3-0A3274F93B2A}"/>
                  </a:ext>
                </a:extLst>
              </p:cNvPr>
              <p:cNvSpPr txBox="1"/>
              <p:nvPr/>
            </p:nvSpPr>
            <p:spPr>
              <a:xfrm>
                <a:off x="8924651" y="2654271"/>
                <a:ext cx="3007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6.5−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65F0A9DD-610E-EF4C-73A3-0A3274F93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51" y="2654271"/>
                <a:ext cx="3007373" cy="461665"/>
              </a:xfrm>
              <a:prstGeom prst="rect">
                <a:avLst/>
              </a:prstGeom>
              <a:blipFill>
                <a:blip r:embed="rId4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C55D669-1E2C-EAB2-D279-ACA5624F8C11}"/>
                  </a:ext>
                </a:extLst>
              </p:cNvPr>
              <p:cNvSpPr txBox="1"/>
              <p:nvPr/>
            </p:nvSpPr>
            <p:spPr>
              <a:xfrm>
                <a:off x="7840275" y="0"/>
                <a:ext cx="4351725" cy="112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FC55D669-1E2C-EAB2-D279-ACA5624F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75" y="0"/>
                <a:ext cx="4351725" cy="1122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8974E28-93EA-14D9-BCCF-2A444616B128}"/>
                  </a:ext>
                </a:extLst>
              </p:cNvPr>
              <p:cNvSpPr txBox="1"/>
              <p:nvPr/>
            </p:nvSpPr>
            <p:spPr>
              <a:xfrm>
                <a:off x="5076569" y="137057"/>
                <a:ext cx="276370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D8974E28-93EA-14D9-BCCF-2A444616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69" y="137057"/>
                <a:ext cx="2763706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054D5E78-62AA-DBA0-0502-CF59146EE1EF}"/>
                  </a:ext>
                </a:extLst>
              </p:cNvPr>
              <p:cNvSpPr txBox="1"/>
              <p:nvPr/>
            </p:nvSpPr>
            <p:spPr>
              <a:xfrm>
                <a:off x="838200" y="5100685"/>
                <a:ext cx="38351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0.045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=0.135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054D5E78-62AA-DBA0-0502-CF59146E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0685"/>
                <a:ext cx="383513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295015C4-8137-1E1B-7D87-D53272204FBA}"/>
                  </a:ext>
                </a:extLst>
              </p:cNvPr>
              <p:cNvSpPr txBox="1"/>
              <p:nvPr/>
            </p:nvSpPr>
            <p:spPr>
              <a:xfrm>
                <a:off x="838200" y="5677202"/>
                <a:ext cx="4515035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135</m:t>
                              </m:r>
                            </m:den>
                          </m:f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=0.928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295015C4-8137-1E1B-7D87-D5327220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7202"/>
                <a:ext cx="4515035" cy="7936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D8D49D41-F62B-579A-B4EE-02E9D6380048}"/>
                  </a:ext>
                </a:extLst>
              </p:cNvPr>
              <p:cNvSpPr txBox="1"/>
              <p:nvPr/>
            </p:nvSpPr>
            <p:spPr>
              <a:xfrm>
                <a:off x="5845059" y="5213003"/>
                <a:ext cx="535009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0.167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928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=0.066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D8D49D41-F62B-579A-B4EE-02E9D638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9" y="5213003"/>
                <a:ext cx="5350093" cy="5654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53EC8E6-D0E0-049A-7C2B-EB68A3A955C7}"/>
                  </a:ext>
                </a:extLst>
              </p:cNvPr>
              <p:cNvSpPr txBox="1"/>
              <p:nvPr/>
            </p:nvSpPr>
            <p:spPr>
              <a:xfrm>
                <a:off x="5845059" y="4647527"/>
                <a:ext cx="5211317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0.045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0.928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=0.114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853EC8E6-D0E0-049A-7C2B-EB68A3A9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9" y="4647527"/>
                <a:ext cx="5211317" cy="5654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2879D5DD-5FF1-746E-CC89-D1077EAB747B}"/>
                  </a:ext>
                </a:extLst>
              </p:cNvPr>
              <p:cNvSpPr txBox="1"/>
              <p:nvPr/>
            </p:nvSpPr>
            <p:spPr>
              <a:xfrm>
                <a:off x="5775670" y="5778479"/>
                <a:ext cx="535009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0.106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928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2879D5DD-5FF1-746E-CC89-D1077EAB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670" y="5778479"/>
                <a:ext cx="5350093" cy="565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7E5F026-FB23-B36F-9990-EF9C8FB3332C}"/>
                  </a:ext>
                </a:extLst>
              </p:cNvPr>
              <p:cNvSpPr txBox="1"/>
              <p:nvPr/>
            </p:nvSpPr>
            <p:spPr>
              <a:xfrm>
                <a:off x="5782090" y="6292524"/>
                <a:ext cx="5350093" cy="56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0.045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928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67E5F026-FB23-B36F-9990-EF9C8FB3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0" y="6292524"/>
                <a:ext cx="5350093" cy="565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09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Example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31876" y="1690688"/>
              <a:ext cx="2421924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B726726-37AF-5BC8-BDD7-9603EEBA44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167863"/>
                  </p:ext>
                </p:extLst>
              </p:nvPr>
            </p:nvGraphicFramePr>
            <p:xfrm>
              <a:off x="8931876" y="1690688"/>
              <a:ext cx="2421924" cy="32375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605481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  <a:gridCol w="605481">
                      <a:extLst>
                        <a:ext uri="{9D8B030D-6E8A-4147-A177-3AD203B41FA5}">
                          <a16:colId xmlns:a16="http://schemas.microsoft.com/office/drawing/2014/main" val="40678961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" t="-6667" r="-300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20" t="-6667" r="-20303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667" r="-101000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30" t="-6667" r="-2020" b="-8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chemeClr val="accent1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7F4DC65-4A3A-3F92-CCF5-3DBD56C356FF}"/>
                  </a:ext>
                </a:extLst>
              </p:cNvPr>
              <p:cNvSpPr txBox="1"/>
              <p:nvPr/>
            </p:nvSpPr>
            <p:spPr>
              <a:xfrm>
                <a:off x="838200" y="4236865"/>
                <a:ext cx="10449017" cy="1860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0.42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0.653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−8.5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0.928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6.5−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7F4DC65-4A3A-3F92-CCF5-3DBD56C3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36865"/>
                <a:ext cx="10449017" cy="1860894"/>
              </a:xfrm>
              <a:prstGeom prst="rect">
                <a:avLst/>
              </a:prstGeom>
              <a:blipFill>
                <a:blip r:embed="rId3"/>
                <a:stretch>
                  <a:fillRect b="-3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E8DF4B3-91EA-2AA1-DCB6-599597EC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59571" cy="18082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 (正文)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正文)"/>
                  </a:rPr>
                  <a:t> is perfect on the training set</a:t>
                </a:r>
              </a:p>
              <a:p>
                <a:r>
                  <a:rPr lang="en-US" altLang="zh-CN" dirty="0">
                    <a:latin typeface="Calibri (正文)"/>
                  </a:rPr>
                  <a:t>We can stop at the moment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E8DF4B3-91EA-2AA1-DCB6-599597EC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59571" cy="1808205"/>
              </a:xfrm>
              <a:blipFill>
                <a:blip r:embed="rId4"/>
                <a:stretch>
                  <a:fillRect l="-1379" t="-5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23A51F2D-35E4-52E2-106F-57AF6C54FAA8}"/>
                  </a:ext>
                </a:extLst>
              </p:cNvPr>
              <p:cNvSpPr txBox="1"/>
              <p:nvPr/>
            </p:nvSpPr>
            <p:spPr>
              <a:xfrm>
                <a:off x="1422739" y="3633830"/>
                <a:ext cx="273688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23A51F2D-35E4-52E2-106F-57AF6C54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39" y="3633830"/>
                <a:ext cx="2736885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98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Ensembles Recap</a:t>
            </a:r>
            <a:endParaRPr lang="zh-CN" altLang="en-US" dirty="0">
              <a:latin typeface="Calibri Light (Headings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B1B8E-01C1-CAAD-A898-61BEABAA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71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 (正文)"/>
              </a:rPr>
              <a:t>Ensembles combine models to improve performance</a:t>
            </a:r>
          </a:p>
          <a:p>
            <a:r>
              <a:rPr lang="en-US" altLang="zh-CN" dirty="0">
                <a:latin typeface="Calibri (正文)"/>
              </a:rPr>
              <a:t>Bagging</a:t>
            </a:r>
          </a:p>
          <a:p>
            <a:pPr lvl="1"/>
            <a:r>
              <a:rPr lang="en-US" altLang="zh-CN" dirty="0">
                <a:latin typeface="Calibri (正文)"/>
              </a:rPr>
              <a:t>Reduce variance</a:t>
            </a:r>
          </a:p>
          <a:p>
            <a:pPr lvl="1"/>
            <a:r>
              <a:rPr lang="en-US" altLang="zh-CN" dirty="0">
                <a:latin typeface="Calibri (正文)"/>
              </a:rPr>
              <a:t>Bias is not changed</a:t>
            </a:r>
          </a:p>
          <a:p>
            <a:pPr lvl="1"/>
            <a:r>
              <a:rPr lang="en-US" altLang="zh-CN" dirty="0">
                <a:latin typeface="Calibri (正文)"/>
              </a:rPr>
              <a:t>Parallel</a:t>
            </a:r>
          </a:p>
          <a:p>
            <a:pPr lvl="1"/>
            <a:r>
              <a:rPr lang="en-US" altLang="zh-CN" dirty="0">
                <a:latin typeface="Calibri (正文)"/>
              </a:rPr>
              <a:t>Want to minimize correlation between ensemble elements</a:t>
            </a:r>
          </a:p>
          <a:p>
            <a:r>
              <a:rPr lang="en-US" altLang="zh-CN" dirty="0">
                <a:latin typeface="Calibri (正文)"/>
              </a:rPr>
              <a:t>Boosting</a:t>
            </a:r>
          </a:p>
          <a:p>
            <a:pPr lvl="1"/>
            <a:r>
              <a:rPr lang="en-US" altLang="zh-CN" dirty="0">
                <a:latin typeface="Calibri (正文)"/>
              </a:rPr>
              <a:t>Reduce bias</a:t>
            </a:r>
          </a:p>
          <a:p>
            <a:pPr lvl="1"/>
            <a:r>
              <a:rPr lang="en-US" altLang="zh-CN" dirty="0">
                <a:latin typeface="Calibri (正文)"/>
              </a:rPr>
              <a:t>Increases variance</a:t>
            </a:r>
          </a:p>
          <a:p>
            <a:pPr lvl="1"/>
            <a:r>
              <a:rPr lang="en-US" altLang="zh-CN" dirty="0">
                <a:latin typeface="Calibri (正文)"/>
              </a:rPr>
              <a:t>Sequential</a:t>
            </a:r>
          </a:p>
          <a:p>
            <a:pPr lvl="1"/>
            <a:r>
              <a:rPr lang="en-US" altLang="zh-CN" dirty="0">
                <a:latin typeface="Calibri (正文)"/>
              </a:rPr>
              <a:t>High dependency between ensemble elements</a:t>
            </a:r>
          </a:p>
        </p:txBody>
      </p:sp>
    </p:spTree>
    <p:extLst>
      <p:ext uri="{BB962C8B-B14F-4D97-AF65-F5344CB8AC3E}">
        <p14:creationId xmlns:p14="http://schemas.microsoft.com/office/powerpoint/2010/main" val="410767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Calibri Light (标题)"/>
              </a:rPr>
              <a:t>Thank you</a:t>
            </a:r>
            <a:r>
              <a:rPr lang="zh-CN" altLang="en-US" dirty="0">
                <a:latin typeface="Calibri Light (标题)"/>
              </a:rPr>
              <a:t>！</a:t>
            </a:r>
            <a:endParaRPr lang="en-US" dirty="0">
              <a:latin typeface="Calibri Light (标题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Bagging</a:t>
            </a:r>
            <a:endParaRPr lang="zh-CN" altLang="en-US" dirty="0">
              <a:latin typeface="Calibri Light (Headings)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21E973-1C80-A371-D28F-64CD4EFF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85" y="2989946"/>
            <a:ext cx="8097029" cy="36000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5822866-2FA5-C704-B129-4DB62D37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7615"/>
          </a:xfrm>
        </p:spPr>
        <p:txBody>
          <a:bodyPr/>
          <a:lstStyle/>
          <a:p>
            <a:r>
              <a:rPr lang="en-US" altLang="zh-CN" dirty="0">
                <a:latin typeface="Calibri (Body)"/>
              </a:rPr>
              <a:t>First, bootstrap samples as multiple training sets from the data set</a:t>
            </a:r>
            <a:endParaRPr lang="zh-CN" alt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2257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Bagging</a:t>
            </a:r>
            <a:endParaRPr lang="zh-CN" altLang="en-US" dirty="0">
              <a:latin typeface="Calibri Light (Headings)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449112-6854-BF6B-5F81-FEA03B2E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45" y="2892875"/>
            <a:ext cx="8361510" cy="36000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7F7056A-F445-C3A0-866F-97C9D9C14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7615"/>
          </a:xfrm>
        </p:spPr>
        <p:txBody>
          <a:bodyPr/>
          <a:lstStyle/>
          <a:p>
            <a:r>
              <a:rPr lang="en-US" altLang="zh-CN" dirty="0">
                <a:latin typeface="Calibri (Body)"/>
              </a:rPr>
              <a:t>Second, average the predictions of models trained on each of these training sets</a:t>
            </a:r>
            <a:endParaRPr lang="zh-CN" alt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680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Bagging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7F7056A-F445-C3A0-866F-97C9D9C14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23415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 (Body)"/>
                  </a:rPr>
                  <a:t>Recall the example of linear regression</a:t>
                </a:r>
              </a:p>
              <a:p>
                <a:r>
                  <a:rPr lang="en-US" altLang="zh-TW" dirty="0">
                    <a:latin typeface="Calibri (Body)"/>
                  </a:rPr>
                  <a:t>The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 smtClean="0">
                            <a:latin typeface="Calibri (Body)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libri (Body)"/>
                          </a:rPr>
                          <m:t>𝑦</m:t>
                        </m:r>
                      </m:e>
                    </m:acc>
                    <m:r>
                      <a:rPr lang="en-US" altLang="zh-TW" sz="2800" b="0" i="1" smtClean="0">
                        <a:latin typeface="Calibri (Body)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latin typeface="Calibri (Body)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libri (Body)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libri (Body)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libri (Body)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latin typeface="Calibri (Body)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libri (Body)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libri (Body)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libri (Body)"/>
                      </a:rPr>
                      <m:t>𝑥</m:t>
                    </m:r>
                    <m:r>
                      <m:rPr>
                        <m:brk/>
                      </m:rPr>
                      <a:rPr lang="en-US" altLang="zh-TW" sz="2800" b="0" i="1" smtClean="0">
                        <a:latin typeface="Calibri (Body)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latin typeface="Calibri (Body)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libri (Body)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libri (Body)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TW" sz="2800" b="0" i="1" smtClean="0">
                            <a:latin typeface="Calibri (Body)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libri (Body)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libri (Body)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libri (Body)"/>
                      </a:rPr>
                      <m:t>…+</m:t>
                    </m:r>
                    <m:sSub>
                      <m:sSubPr>
                        <m:ctrlPr>
                          <a:rPr lang="en-US" altLang="zh-TW" sz="2800" b="0" i="1" smtClean="0">
                            <a:latin typeface="Calibri (Body)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libri (Body)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latin typeface="Calibri (Body)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en-US" altLang="zh-TW" sz="2800" b="0" i="1" smtClean="0">
                            <a:latin typeface="Calibri (Body)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libri (Body)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libri (Body)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>
                  <a:latin typeface="Calibri (Body)"/>
                </a:endParaRPr>
              </a:p>
              <a:p>
                <a:pPr lvl="1"/>
                <a:r>
                  <a:rPr lang="en-US" altLang="zh-CN" dirty="0">
                    <a:latin typeface="Calibri (Body)"/>
                  </a:rPr>
                  <a:t>It has a high variance</a:t>
                </a:r>
              </a:p>
              <a:p>
                <a:pPr lvl="1"/>
                <a:r>
                  <a:rPr lang="en-US" altLang="zh-CN" dirty="0">
                    <a:latin typeface="Calibri (Body)"/>
                  </a:rPr>
                  <a:t>The average of it has a low variance</a:t>
                </a:r>
              </a:p>
              <a:p>
                <a:endParaRPr lang="zh-CN" altLang="en-US" dirty="0">
                  <a:latin typeface="Calibri (Body)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7F7056A-F445-C3A0-866F-97C9D9C14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23415"/>
              </a:xfrm>
              <a:blipFill>
                <a:blip r:embed="rId2"/>
                <a:stretch>
                  <a:fillRect l="-1043" t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0">
            <a:extLst>
              <a:ext uri="{FF2B5EF4-FFF2-40B4-BE49-F238E27FC236}">
                <a16:creationId xmlns:a16="http://schemas.microsoft.com/office/drawing/2014/main" id="{1D8B4D6A-3497-FE61-C2FE-98A66CC1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571" y="4799012"/>
            <a:ext cx="3114218" cy="1828800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3EFE6D07-29C9-0166-DC23-E31C747FC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89" y="4799012"/>
            <a:ext cx="3114219" cy="1828800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0645EA5A-CDA7-4C92-B278-E1EF999B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52" y="4799012"/>
            <a:ext cx="3114219" cy="1828800"/>
          </a:xfrm>
          <a:prstGeom prst="rect">
            <a:avLst/>
          </a:prstGeom>
        </p:spPr>
      </p:pic>
      <p:sp>
        <p:nvSpPr>
          <p:cNvPr id="8" name="文字方塊 14">
            <a:extLst>
              <a:ext uri="{FF2B5EF4-FFF2-40B4-BE49-F238E27FC236}">
                <a16:creationId xmlns:a16="http://schemas.microsoft.com/office/drawing/2014/main" id="{09454A10-A700-F0FC-ACB4-0F06EDE69754}"/>
              </a:ext>
            </a:extLst>
          </p:cNvPr>
          <p:cNvSpPr txBox="1"/>
          <p:nvPr/>
        </p:nvSpPr>
        <p:spPr>
          <a:xfrm>
            <a:off x="1700102" y="4337347"/>
            <a:ext cx="201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 (Body)"/>
              </a:rPr>
              <a:t>Sample space</a:t>
            </a:r>
            <a:endParaRPr lang="zh-TW" altLang="en-US" sz="2400" dirty="0">
              <a:latin typeface="Calibri (Body)"/>
            </a:endParaRPr>
          </a:p>
        </p:txBody>
      </p:sp>
      <p:sp>
        <p:nvSpPr>
          <p:cNvPr id="9" name="文字方塊 14">
            <a:extLst>
              <a:ext uri="{FF2B5EF4-FFF2-40B4-BE49-F238E27FC236}">
                <a16:creationId xmlns:a16="http://schemas.microsoft.com/office/drawing/2014/main" id="{7F028D33-DEBC-E991-4456-7FBCFC86336C}"/>
              </a:ext>
            </a:extLst>
          </p:cNvPr>
          <p:cNvSpPr txBox="1"/>
          <p:nvPr/>
        </p:nvSpPr>
        <p:spPr>
          <a:xfrm>
            <a:off x="7853242" y="4337347"/>
            <a:ext cx="266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 (Body)"/>
              </a:rPr>
              <a:t>The average model</a:t>
            </a:r>
            <a:endParaRPr lang="zh-TW" altLang="en-US" sz="2400" dirty="0">
              <a:latin typeface="Calibri (Body)"/>
            </a:endParaRPr>
          </a:p>
        </p:txBody>
      </p:sp>
      <p:sp>
        <p:nvSpPr>
          <p:cNvPr id="10" name="文字方塊 14">
            <a:extLst>
              <a:ext uri="{FF2B5EF4-FFF2-40B4-BE49-F238E27FC236}">
                <a16:creationId xmlns:a16="http://schemas.microsoft.com/office/drawing/2014/main" id="{070A217E-8982-B7F9-C2F3-87187E58E8E0}"/>
              </a:ext>
            </a:extLst>
          </p:cNvPr>
          <p:cNvSpPr txBox="1"/>
          <p:nvPr/>
        </p:nvSpPr>
        <p:spPr>
          <a:xfrm>
            <a:off x="4996337" y="4337346"/>
            <a:ext cx="2200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 (Body)"/>
              </a:rPr>
              <a:t>Trained models</a:t>
            </a:r>
            <a:endParaRPr lang="zh-TW" alt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2824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Bagging for Binary Classification</a:t>
            </a:r>
            <a:endParaRPr lang="zh-CN" altLang="en-US" dirty="0">
              <a:latin typeface="Calibri Light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B1B8E-01C1-CAAD-A898-61BEABAAB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63295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 (Body)"/>
                  </a:rPr>
                  <a:t>If our classifiers output real-valued probabilities,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, then we can average the predictions before thresholding</a:t>
                </a:r>
                <a:endParaRPr lang="zh-CN" altLang="en-US" dirty="0">
                  <a:latin typeface="Calibri (Body)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B1B8E-01C1-CAAD-A898-61BEABAAB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63295"/>
              </a:xfrm>
              <a:blipFill>
                <a:blip r:embed="rId2"/>
                <a:stretch>
                  <a:fillRect l="-1043" t="-10063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233232D-889A-6998-88B0-DFC27C11C8BB}"/>
                  </a:ext>
                </a:extLst>
              </p:cNvPr>
              <p:cNvSpPr txBox="1"/>
              <p:nvPr/>
            </p:nvSpPr>
            <p:spPr>
              <a:xfrm>
                <a:off x="3007168" y="2787704"/>
                <a:ext cx="6358363" cy="147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233232D-889A-6998-88B0-DFC27C11C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68" y="2787704"/>
                <a:ext cx="6358363" cy="147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C4CA993D-250A-E40F-DB85-7DAE46F0A308}"/>
                  </a:ext>
                </a:extLst>
              </p:cNvPr>
              <p:cNvSpPr txBox="1"/>
              <p:nvPr/>
            </p:nvSpPr>
            <p:spPr>
              <a:xfrm>
                <a:off x="4213307" y="4259645"/>
                <a:ext cx="3765386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C4CA993D-250A-E40F-DB85-7DAE46F0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307" y="4259645"/>
                <a:ext cx="3765386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8199968-EBA1-88DE-B446-DF39CDC9C9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7" y="5221724"/>
                <a:ext cx="10696303" cy="1471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Calibri (Body)"/>
                  </a:rPr>
                  <a:t>If our classifiers output binary decisions,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 (Body)"/>
                  </a:rPr>
                  <a:t>, we can still average the predictions before thresholding</a:t>
                </a:r>
              </a:p>
              <a:p>
                <a:pPr lvl="1"/>
                <a:r>
                  <a:rPr lang="en-US" altLang="zh-CN" dirty="0">
                    <a:latin typeface="Calibri (Body)"/>
                  </a:rPr>
                  <a:t>This is the same as taking a majority vote</a:t>
                </a:r>
                <a:endParaRPr lang="zh-CN" altLang="en-US" dirty="0">
                  <a:latin typeface="Calibri (Body)"/>
                </a:endParaRP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8199968-EBA1-88DE-B446-DF39CDC9C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221724"/>
                <a:ext cx="10696303" cy="1471941"/>
              </a:xfrm>
              <a:prstGeom prst="rect">
                <a:avLst/>
              </a:prstGeom>
              <a:blipFill>
                <a:blip r:embed="rId5"/>
                <a:stretch>
                  <a:fillRect l="-969" t="-7054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95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Random</a:t>
            </a:r>
            <a:r>
              <a:rPr lang="en-US" altLang="zh-CN" dirty="0">
                <a:latin typeface="Calibri Light (标题)"/>
              </a:rPr>
              <a:t> Forests</a:t>
            </a:r>
            <a:endParaRPr lang="zh-CN" altLang="en-US" dirty="0">
              <a:latin typeface="Calibri Light (标题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B1B8E-01C1-CAAD-A898-61BEABAAB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1834" y="2088890"/>
                <a:ext cx="5101045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 (Body)"/>
                  </a:rPr>
                  <a:t>It is a group of bagged decision trees</a:t>
                </a:r>
              </a:p>
              <a:p>
                <a:r>
                  <a:rPr lang="en-US" altLang="zh-CN" dirty="0">
                    <a:latin typeface="Calibri (Body)"/>
                  </a:rPr>
                  <a:t>It has an extra trick apart from bootstrapping a random set of </a:t>
                </a:r>
                <a:r>
                  <a:rPr lang="en-US" altLang="zh-CN" dirty="0">
                    <a:solidFill>
                      <a:srgbClr val="00B050"/>
                    </a:solidFill>
                    <a:latin typeface="Calibri (Body)"/>
                  </a:rPr>
                  <a:t>samples</a:t>
                </a:r>
              </a:p>
              <a:p>
                <a:pPr lvl="1"/>
                <a:r>
                  <a:rPr lang="en-US" altLang="zh-CN" dirty="0">
                    <a:latin typeface="Calibri (Body)"/>
                  </a:rPr>
                  <a:t>Choose a random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libri (Body)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Calibri (Body)"/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  <a:latin typeface="Calibri (Body)"/>
                  </a:rPr>
                  <a:t>features</a:t>
                </a:r>
                <a:endParaRPr lang="zh-CN" altLang="en-US" dirty="0">
                  <a:solidFill>
                    <a:schemeClr val="accent2"/>
                  </a:solidFill>
                  <a:latin typeface="Calibri (Body)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B1B8E-01C1-CAAD-A898-61BEABAAB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834" y="2088890"/>
                <a:ext cx="5101045" cy="4351338"/>
              </a:xfrm>
              <a:blipFill>
                <a:blip r:embed="rId2"/>
                <a:stretch>
                  <a:fillRect l="-2151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86F3ED2-4D31-3C62-6550-02D65AA3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4159"/>
              </p:ext>
            </p:extLst>
          </p:nvPr>
        </p:nvGraphicFramePr>
        <p:xfrm>
          <a:off x="144058" y="2088890"/>
          <a:ext cx="6191426" cy="4660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2131">
                  <a:extLst>
                    <a:ext uri="{9D8B030D-6E8A-4147-A177-3AD203B41FA5}">
                      <a16:colId xmlns:a16="http://schemas.microsoft.com/office/drawing/2014/main" val="2129051108"/>
                    </a:ext>
                  </a:extLst>
                </a:gridCol>
                <a:gridCol w="1166293">
                  <a:extLst>
                    <a:ext uri="{9D8B030D-6E8A-4147-A177-3AD203B41FA5}">
                      <a16:colId xmlns:a16="http://schemas.microsoft.com/office/drawing/2014/main" val="2814972220"/>
                    </a:ext>
                  </a:extLst>
                </a:gridCol>
                <a:gridCol w="1475987">
                  <a:extLst>
                    <a:ext uri="{9D8B030D-6E8A-4147-A177-3AD203B41FA5}">
                      <a16:colId xmlns:a16="http://schemas.microsoft.com/office/drawing/2014/main" val="3948399586"/>
                    </a:ext>
                  </a:extLst>
                </a:gridCol>
                <a:gridCol w="1065262">
                  <a:extLst>
                    <a:ext uri="{9D8B030D-6E8A-4147-A177-3AD203B41FA5}">
                      <a16:colId xmlns:a16="http://schemas.microsoft.com/office/drawing/2014/main" val="1804554162"/>
                    </a:ext>
                  </a:extLst>
                </a:gridCol>
                <a:gridCol w="863190">
                  <a:extLst>
                    <a:ext uri="{9D8B030D-6E8A-4147-A177-3AD203B41FA5}">
                      <a16:colId xmlns:a16="http://schemas.microsoft.com/office/drawing/2014/main" val="1288241157"/>
                    </a:ext>
                  </a:extLst>
                </a:gridCol>
                <a:gridCol w="878563">
                  <a:extLst>
                    <a:ext uri="{9D8B030D-6E8A-4147-A177-3AD203B41FA5}">
                      <a16:colId xmlns:a16="http://schemas.microsoft.com/office/drawing/2014/main" val="14657414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 (Body)"/>
                        </a:rPr>
                        <a:t>Index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 (Body)"/>
                        </a:rPr>
                        <a:t>Weather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Calibri (Body)"/>
                        </a:rPr>
                        <a:t>Temperature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Calibri (Body)"/>
                        </a:rPr>
                        <a:t>Humidity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Calibri (Body)"/>
                        </a:rPr>
                        <a:t>Windy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Calibri (Body)"/>
                        </a:rPr>
                        <a:t>Play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Calibri (Body)"/>
                        </a:rPr>
                        <a:t>Tennis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0793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273712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09956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347030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2343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4537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08446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465644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 (Body)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8067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141708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75283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264650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779485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1949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 (Body)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43705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441AC1F-A1C5-6097-8A7B-9D2B5F3DFDEE}"/>
              </a:ext>
            </a:extLst>
          </p:cNvPr>
          <p:cNvSpPr/>
          <p:nvPr/>
        </p:nvSpPr>
        <p:spPr>
          <a:xfrm>
            <a:off x="891539" y="3013778"/>
            <a:ext cx="4562204" cy="259018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4EB782-2162-EDEE-462A-1AC780628BC1}"/>
              </a:ext>
            </a:extLst>
          </p:cNvPr>
          <p:cNvSpPr/>
          <p:nvPr/>
        </p:nvSpPr>
        <p:spPr>
          <a:xfrm>
            <a:off x="891539" y="2088890"/>
            <a:ext cx="3710941" cy="46606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Summary of Bagging</a:t>
            </a:r>
            <a:endParaRPr lang="zh-CN" altLang="en-US" dirty="0">
              <a:latin typeface="Calibri Light (Headings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B1B8E-01C1-CAAD-A898-61BEABAA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 (Body)"/>
              </a:rPr>
              <a:t>Bagging is a framework</a:t>
            </a:r>
          </a:p>
          <a:p>
            <a:r>
              <a:rPr lang="en-US" altLang="zh-CN" dirty="0">
                <a:latin typeface="Calibri (Body)"/>
              </a:rPr>
              <a:t>Used in most competition winners</a:t>
            </a:r>
          </a:p>
          <a:p>
            <a:r>
              <a:rPr lang="en-US" altLang="zh-CN" dirty="0">
                <a:latin typeface="Calibri (Body)"/>
              </a:rPr>
              <a:t>It trains each model independently</a:t>
            </a:r>
          </a:p>
          <a:p>
            <a:pPr lvl="1"/>
            <a:r>
              <a:rPr lang="en-US" altLang="zh-CN" dirty="0">
                <a:latin typeface="Calibri (Body)"/>
              </a:rPr>
              <a:t>Can execute parallelly</a:t>
            </a:r>
          </a:p>
          <a:p>
            <a:r>
              <a:rPr lang="en-US" altLang="zh-CN" dirty="0">
                <a:latin typeface="Calibri (Body)"/>
              </a:rPr>
              <a:t>It does not reduce bias</a:t>
            </a:r>
          </a:p>
          <a:p>
            <a:pPr lvl="1"/>
            <a:r>
              <a:rPr lang="en-US" altLang="zh-CN" dirty="0">
                <a:latin typeface="Calibri (Body)"/>
              </a:rPr>
              <a:t>Bagging is ineffective when the model is too simple with a small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94081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37781-44BD-2771-B798-9CFB5570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 Light (Headings)"/>
              </a:rPr>
              <a:t>Boosting</a:t>
            </a:r>
            <a:endParaRPr lang="zh-CN" altLang="en-US" dirty="0">
              <a:latin typeface="Calibri Light (Headings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B1B8E-01C1-CAAD-A898-61BEABAA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 (Body)"/>
              </a:rPr>
              <a:t>Boosting is another ensemble learning framework</a:t>
            </a:r>
          </a:p>
          <a:p>
            <a:r>
              <a:rPr lang="en-US" altLang="zh-CN" dirty="0">
                <a:latin typeface="Calibri (Body)"/>
              </a:rPr>
              <a:t>Train models sequentially</a:t>
            </a:r>
          </a:p>
          <a:p>
            <a:r>
              <a:rPr lang="en-US" altLang="zh-CN" dirty="0">
                <a:latin typeface="Calibri (Body)"/>
              </a:rPr>
              <a:t>It helps to reduce bias but not variance</a:t>
            </a:r>
          </a:p>
          <a:p>
            <a:pPr lvl="1"/>
            <a:r>
              <a:rPr lang="en-US" altLang="zh-CN" dirty="0">
                <a:latin typeface="Calibri (Body)"/>
              </a:rPr>
              <a:t>Boosting trains </a:t>
            </a:r>
            <a:r>
              <a:rPr lang="en-US" altLang="zh-CN" dirty="0">
                <a:solidFill>
                  <a:schemeClr val="accent1"/>
                </a:solidFill>
                <a:latin typeface="Calibri (Body)"/>
              </a:rPr>
              <a:t>weak learners </a:t>
            </a:r>
            <a:r>
              <a:rPr lang="en-US" altLang="zh-CN" dirty="0">
                <a:latin typeface="Calibri (Body)"/>
              </a:rPr>
              <a:t>one after one to solve the problem step by step</a:t>
            </a:r>
          </a:p>
          <a:p>
            <a:r>
              <a:rPr lang="en-US" altLang="zh-CN" dirty="0">
                <a:latin typeface="Calibri (Body)"/>
              </a:rPr>
              <a:t>AdaBoost (Adaptive Boosting) is a famous boosting approach</a:t>
            </a:r>
          </a:p>
        </p:txBody>
      </p:sp>
    </p:spTree>
    <p:extLst>
      <p:ext uri="{BB962C8B-B14F-4D97-AF65-F5344CB8AC3E}">
        <p14:creationId xmlns:p14="http://schemas.microsoft.com/office/powerpoint/2010/main" val="119595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1300</Words>
  <Application>Microsoft Office PowerPoint</Application>
  <PresentationFormat>Widescreen</PresentationFormat>
  <Paragraphs>558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  (正文)</vt:lpstr>
      <vt:lpstr>Calibri (Body)</vt:lpstr>
      <vt:lpstr>Calibri (正文)</vt:lpstr>
      <vt:lpstr>Calibri Light (Headings)</vt:lpstr>
      <vt:lpstr>Calibri Light (标题)</vt:lpstr>
      <vt:lpstr>Arial</vt:lpstr>
      <vt:lpstr>Calibri</vt:lpstr>
      <vt:lpstr>Calibri Light</vt:lpstr>
      <vt:lpstr>Cambria Math</vt:lpstr>
      <vt:lpstr>Office Theme</vt:lpstr>
      <vt:lpstr>Machine Learning 12. Ensemble Learning</vt:lpstr>
      <vt:lpstr>Bagging</vt:lpstr>
      <vt:lpstr>Bagging</vt:lpstr>
      <vt:lpstr>Bagging</vt:lpstr>
      <vt:lpstr>Bagging</vt:lpstr>
      <vt:lpstr>Bagging for Binary Classification</vt:lpstr>
      <vt:lpstr>Random Forests</vt:lpstr>
      <vt:lpstr>Summary of Bagging</vt:lpstr>
      <vt:lpstr>Boosting</vt:lpstr>
      <vt:lpstr>AdaBoost</vt:lpstr>
      <vt:lpstr>AdaBoost</vt:lpstr>
      <vt:lpstr>AdaBoost</vt:lpstr>
      <vt:lpstr>PowerPoint Presentation</vt:lpstr>
      <vt:lpstr>AdaBoost</vt:lpstr>
      <vt:lpstr>AdaBoost</vt:lpstr>
      <vt:lpstr>AdaBoost</vt:lpstr>
      <vt:lpstr>AdaBoost</vt:lpstr>
      <vt:lpstr>Example</vt:lpstr>
      <vt:lpstr>Example</vt:lpstr>
      <vt:lpstr>Example</vt:lpstr>
      <vt:lpstr>Example</vt:lpstr>
      <vt:lpstr>Ensembles Recap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8. Softmax Regression</dc:title>
  <dc:creator>GONG Xueyuan</dc:creator>
  <cp:lastModifiedBy>GONG Xueyuan</cp:lastModifiedBy>
  <cp:revision>338</cp:revision>
  <dcterms:created xsi:type="dcterms:W3CDTF">2022-09-15T09:57:24Z</dcterms:created>
  <dcterms:modified xsi:type="dcterms:W3CDTF">2022-11-22T04:33:40Z</dcterms:modified>
</cp:coreProperties>
</file>