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4" r:id="rId2"/>
    <p:sldId id="267" r:id="rId3"/>
    <p:sldId id="291" r:id="rId4"/>
    <p:sldId id="268" r:id="rId5"/>
    <p:sldId id="292" r:id="rId6"/>
    <p:sldId id="296" r:id="rId7"/>
    <p:sldId id="293" r:id="rId8"/>
    <p:sldId id="295" r:id="rId9"/>
    <p:sldId id="1335" r:id="rId10"/>
    <p:sldId id="285" r:id="rId11"/>
    <p:sldId id="1332" r:id="rId12"/>
    <p:sldId id="1334" r:id="rId13"/>
    <p:sldId id="1333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20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27267973975648"/>
          <c:y val="4.9102363701020668E-2"/>
          <c:w val="0.82738379459672862"/>
          <c:h val="0.7605901157843126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Weight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25400">
                <a:solidFill>
                  <a:srgbClr val="00B0F0"/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165</c:v>
                </c:pt>
                <c:pt idx="1">
                  <c:v>175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1C0-4B1E-97E4-7A662CEC8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9476520"/>
        <c:axId val="659477832"/>
      </c:scatterChart>
      <c:valAx>
        <c:axId val="659476520"/>
        <c:scaling>
          <c:orientation val="minMax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477832"/>
        <c:crosses val="autoZero"/>
        <c:crossBetween val="midCat"/>
      </c:valAx>
      <c:valAx>
        <c:axId val="659477832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476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1F222-642C-4F54-AEE7-B00FE6696E2C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9C73B-E394-43C7-9667-7826A6CB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6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9C73B-E394-43C7-9667-7826A6CB0F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8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Repeat again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813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DAC5-2673-6F54-D72B-92E9C9C58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23353-6F88-3429-85C4-664DF92BF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0F153-C305-9EE7-9D85-FCBEC2FBE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69CC-EC8E-434C-9470-E3702B76DDB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24549-BF12-7497-B99D-5139C0700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DF10B-8B2D-85E4-1781-D06D700B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DE10-6A52-4D55-8E20-A5627E67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8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4EC4-DAE2-DB90-A149-136F8AE3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AC14D-E9BD-604E-4C1C-64AC4A43C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1E4E4-D751-6C50-C890-D0CF23E1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69CC-EC8E-434C-9470-E3702B76DDB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EE681-43E1-A883-E787-E6A31F5A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CF09C-7D1F-4769-A9DA-87CAAFAD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DE10-6A52-4D55-8E20-A5627E67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3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70349-612E-9F24-E135-63915C1D3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4BF9F-F521-BABD-820E-A366CA09A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77C9A-19DE-FE58-5AE0-C64CB5660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69CC-EC8E-434C-9470-E3702B76DDB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ADF65-39CA-246F-269D-AAA3196F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76C2E-DB05-B9DC-F8AE-4E3D58141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DE10-6A52-4D55-8E20-A5627E67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7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1BD50-9550-FAA9-DDFC-E984A82E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9E18C-88EE-F012-B36C-E940250B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9942B-A43E-391D-678A-26C5C9F8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69CC-EC8E-434C-9470-E3702B76DDB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EDB6B-643A-BA1C-4D2E-39765C276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7C454-378A-D496-5505-37AAA9AD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DE10-6A52-4D55-8E20-A5627E67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7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F8CD-413D-17B5-3FE4-858161C5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37AD1-CF26-3A66-ADA0-EC3F80E18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D815F-54D4-5F17-5A72-C433C4DB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69CC-EC8E-434C-9470-E3702B76DDB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29BC4-CE3C-4BA8-7591-605F557F6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479D0-297C-F995-76A8-83E857B8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DE10-6A52-4D55-8E20-A5627E67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2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C914-886B-A5A1-E331-0D546504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16606-DB10-3F98-2FA9-C3A23FFFB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07D96-2752-BE49-1F9E-F3C1CDC0E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6D7BA-1298-5B6C-5FF7-EE0C8784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69CC-EC8E-434C-9470-E3702B76DDB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FBD4C-239A-F71B-9FAA-B241E4DB2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5A1F9-1F13-6C03-99BB-238384BD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DE10-6A52-4D55-8E20-A5627E67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4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C647-B125-1F47-1224-417E97794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E78C7-77A5-27B1-422E-F49834177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6F57D-8DE8-1B3F-2718-4B80EE779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0A7C25-BB24-BAD0-3AD8-4613D71F5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8E3242-E1C6-6878-4D7F-CFF72471A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BB6564-21B3-D73F-8E86-943135DF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69CC-EC8E-434C-9470-E3702B76DDB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55824-4E03-F960-CAEE-B1C3DBAF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3BCDE5-07EF-8BD6-27DF-FA51A578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DE10-6A52-4D55-8E20-A5627E67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2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3AAF-041D-362C-507B-B3EDADB0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4EF683-E704-5958-3AD8-13FDCC34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69CC-EC8E-434C-9470-E3702B76DDB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6FB12-D521-C9E4-1A0C-9F667E9A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2B268-F820-BA58-DAE9-DEB76C7E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DE10-6A52-4D55-8E20-A5627E67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3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CA061-E046-2F03-00E4-63018EFC4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69CC-EC8E-434C-9470-E3702B76DDB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D0728-0EDA-8793-A0F5-FB7DE735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8A983-77F7-3C26-0502-945B25D3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DE10-6A52-4D55-8E20-A5627E67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2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84F3-81F9-CE2C-6DDB-27673A08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8E5C4-6CF3-2538-BF22-457CB0C60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33FBA-71C5-5CF6-15F2-1B3811F29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D4226-5801-6034-AA8D-9693CEFA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69CC-EC8E-434C-9470-E3702B76DDB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785F3-592C-AD5E-3406-C36A560BE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14230-C7F6-3D29-9CFA-563A8EBD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DE10-6A52-4D55-8E20-A5627E67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6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17EB-2B15-C861-842B-3DB245F2D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0FBBF-EE7C-AB31-BC0E-2BBC0D6D6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2AEC2-D53E-AA1D-0609-5BA8CB3CB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1E7DF-46E8-4281-94A0-529D0C616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69CC-EC8E-434C-9470-E3702B76DDB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FF39F-3BAF-6AF6-5FD2-7C0846545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CDC67-B86A-551A-807B-0ECC6C3C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DE10-6A52-4D55-8E20-A5627E67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7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071B9-3BF9-1FD1-0E2A-573D5BE7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C39A9-42F3-D9ED-C5A1-290B3F60D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31E14-476E-C21E-EED7-582F24960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469CC-EC8E-434C-9470-E3702B76DDB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14060-E8A6-A272-08B3-385A96120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EC986-BDD5-4D26-F8DC-05F1B89E9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FDE10-6A52-4D55-8E20-A5627E67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4.bin"/><Relationship Id="rId7" Type="http://schemas.openxmlformats.org/officeDocument/2006/relationships/image" Target="../media/image17.jpeg"/><Relationship Id="rId12" Type="http://schemas.openxmlformats.org/officeDocument/2006/relationships/image" Target="../media/image2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0.png"/><Relationship Id="rId4" Type="http://schemas.openxmlformats.org/officeDocument/2006/relationships/image" Target="../media/image15.wmf"/><Relationship Id="rId9" Type="http://schemas.openxmlformats.org/officeDocument/2006/relationships/image" Target="../media/image19.png"/><Relationship Id="rId14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rewng.org/" TargetMode="External"/><Relationship Id="rId7" Type="http://schemas.openxmlformats.org/officeDocument/2006/relationships/hyperlink" Target="https://speech.ee.ntu.edu.tw/~hylee/ml/2022-spring.ph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eech.ee.ntu.edu.tw/~hylee/index.php" TargetMode="External"/><Relationship Id="rId5" Type="http://schemas.openxmlformats.org/officeDocument/2006/relationships/hyperlink" Target="https://www.deeplearning.ai/courses/deep-learning-specialization/" TargetMode="External"/><Relationship Id="rId4" Type="http://schemas.openxmlformats.org/officeDocument/2006/relationships/hyperlink" Target="https://www.deeplearning.ai/courses/machine-learning-specialization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wmf"/><Relationship Id="rId7" Type="http://schemas.openxmlformats.org/officeDocument/2006/relationships/image" Target="../media/image10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79A2F4-FD27-43A3-989E-4CC94B4AB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4333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8F79FC-1D44-4CB3-BD68-F280436C9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939" y="4498843"/>
            <a:ext cx="9144000" cy="137665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Machine Learning</a:t>
            </a:r>
            <a:br>
              <a:rPr lang="en-US" altLang="zh-CN" dirty="0"/>
            </a:br>
            <a:r>
              <a:rPr lang="en-US" altLang="zh-CN" dirty="0"/>
              <a:t>1. Introduction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3FFA4-F6FC-4D34-B961-E2C0BE0CF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939" y="5875498"/>
            <a:ext cx="6242620" cy="982501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zh-CN" dirty="0"/>
              <a:t>Xueyuan Gong</a:t>
            </a:r>
          </a:p>
          <a:p>
            <a:pPr algn="l"/>
            <a:r>
              <a:rPr lang="en-US" altLang="zh-CN" dirty="0"/>
              <a:t>School of Intelligent Systems Science and Engineering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52166-6B7A-4058-A0E3-EE6642F79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313" y="5165886"/>
            <a:ext cx="1381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7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Framework </a:t>
            </a:r>
            <a:endParaRPr lang="zh-TW" altLang="en-US" dirty="0"/>
          </a:p>
        </p:txBody>
      </p:sp>
      <p:sp>
        <p:nvSpPr>
          <p:cNvPr id="6" name="圓柱 5"/>
          <p:cNvSpPr/>
          <p:nvPr/>
        </p:nvSpPr>
        <p:spPr>
          <a:xfrm>
            <a:off x="2612601" y="2034600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set of function</a:t>
            </a:r>
            <a:endParaRPr lang="zh-TW" altLang="en-US" sz="2400" dirty="0"/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/>
        </p:nvGraphicFramePr>
        <p:xfrm>
          <a:off x="4344745" y="2663625"/>
          <a:ext cx="11096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520560" imgH="215640" progId="Equation.3">
                  <p:embed/>
                </p:oleObj>
              </mc:Choice>
              <mc:Fallback>
                <p:oleObj name="方程式" r:id="rId3" imgW="520560" imgH="2156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4745" y="2663625"/>
                        <a:ext cx="110966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群組 8"/>
          <p:cNvGrpSpPr/>
          <p:nvPr/>
        </p:nvGrpSpPr>
        <p:grpSpPr>
          <a:xfrm>
            <a:off x="6696838" y="760914"/>
            <a:ext cx="3342513" cy="827342"/>
            <a:chOff x="4749800" y="2047360"/>
            <a:chExt cx="3342513" cy="827342"/>
          </a:xfrm>
        </p:grpSpPr>
        <p:graphicFrame>
          <p:nvGraphicFramePr>
            <p:cNvPr id="74" name="Object 12"/>
            <p:cNvGraphicFramePr>
              <a:graphicFrameLocks noChangeAspect="1"/>
            </p:cNvGraphicFramePr>
            <p:nvPr/>
          </p:nvGraphicFramePr>
          <p:xfrm>
            <a:off x="4749800" y="2235200"/>
            <a:ext cx="2112963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5" imgW="990360" imgH="215640" progId="Equation.3">
                    <p:embed/>
                  </p:oleObj>
                </mc:Choice>
                <mc:Fallback>
                  <p:oleObj name="方程式" r:id="rId5" imgW="990360" imgH="215640" progId="Equation.3">
                    <p:embed/>
                    <p:pic>
                      <p:nvPicPr>
                        <p:cNvPr id="7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9800" y="2235200"/>
                          <a:ext cx="2112963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文字方塊 75"/>
            <p:cNvSpPr txBox="1"/>
            <p:nvPr/>
          </p:nvSpPr>
          <p:spPr>
            <a:xfrm>
              <a:off x="6654931" y="2212761"/>
              <a:ext cx="14373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“cat”</a:t>
              </a:r>
              <a:endParaRPr lang="zh-TW" altLang="en-US" sz="2400" dirty="0"/>
            </a:p>
          </p:txBody>
        </p:sp>
        <p:pic>
          <p:nvPicPr>
            <p:cNvPr id="77" name="Picture 12" descr="https://encrypted-tbn1.gstatic.com/images?q=tbn:ANd9GcRcwlRKAlSIaCI4W5PRYVbuBQQXifF-56bFqAjh9DMe-_3Lh8_YKw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731" y="2047360"/>
              <a:ext cx="1089847" cy="827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字方塊 11"/>
          <p:cNvSpPr txBox="1"/>
          <p:nvPr/>
        </p:nvSpPr>
        <p:spPr>
          <a:xfrm>
            <a:off x="5892800" y="212138"/>
            <a:ext cx="311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Image Recognition: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344746" y="2127572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Model</a:t>
            </a:r>
            <a:endParaRPr lang="zh-TW" altLang="en-US" sz="2800" dirty="0"/>
          </a:p>
        </p:txBody>
      </p:sp>
      <p:sp>
        <p:nvSpPr>
          <p:cNvPr id="23" name="圓柱 22"/>
          <p:cNvSpPr/>
          <p:nvPr/>
        </p:nvSpPr>
        <p:spPr>
          <a:xfrm>
            <a:off x="2553822" y="5215693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Training</a:t>
            </a:r>
          </a:p>
          <a:p>
            <a:pPr algn="ctr"/>
            <a:r>
              <a:rPr lang="en-US" altLang="zh-TW" sz="2400" dirty="0"/>
              <a:t>Data</a:t>
            </a:r>
            <a:endParaRPr lang="zh-TW" altLang="en-US" sz="2400" dirty="0"/>
          </a:p>
        </p:txBody>
      </p:sp>
      <p:sp>
        <p:nvSpPr>
          <p:cNvPr id="27" name="圓角矩形 26"/>
          <p:cNvSpPr/>
          <p:nvPr/>
        </p:nvSpPr>
        <p:spPr>
          <a:xfrm>
            <a:off x="2415921" y="3661531"/>
            <a:ext cx="1912095" cy="1090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Loss</a:t>
            </a:r>
          </a:p>
          <a:p>
            <a:pPr algn="ctr"/>
            <a:r>
              <a:rPr lang="en-US" altLang="zh-TW" sz="2400" dirty="0"/>
              <a:t>function f</a:t>
            </a:r>
            <a:endParaRPr lang="en-US" altLang="zh-TW" sz="2400" baseline="30000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3393025" y="4774165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3393025" y="3158798"/>
            <a:ext cx="0" cy="48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119794" y="6198775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“monkey”</a:t>
            </a:r>
            <a:endParaRPr lang="zh-TW" altLang="en-US" sz="2400" dirty="0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9516" y="5123690"/>
            <a:ext cx="931280" cy="1051432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3078" y="5123690"/>
            <a:ext cx="899978" cy="1075096"/>
          </a:xfrm>
          <a:prstGeom prst="rect">
            <a:avLst/>
          </a:prstGeom>
        </p:spPr>
      </p:pic>
      <p:sp>
        <p:nvSpPr>
          <p:cNvPr id="33" name="文字方塊 32"/>
          <p:cNvSpPr txBox="1"/>
          <p:nvPr/>
        </p:nvSpPr>
        <p:spPr>
          <a:xfrm>
            <a:off x="5730854" y="6216141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“cat”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913268" y="6178897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“dog”</a:t>
            </a:r>
            <a:endParaRPr lang="zh-TW" altLang="en-US" sz="2400" dirty="0"/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05338" y="5135510"/>
            <a:ext cx="823790" cy="1063264"/>
          </a:xfrm>
          <a:prstGeom prst="rect">
            <a:avLst/>
          </a:prstGeom>
        </p:spPr>
      </p:pic>
      <p:graphicFrame>
        <p:nvGraphicFramePr>
          <p:cNvPr id="24" name="Object 12"/>
          <p:cNvGraphicFramePr>
            <a:graphicFrameLocks noChangeAspect="1"/>
          </p:cNvGraphicFramePr>
          <p:nvPr/>
        </p:nvGraphicFramePr>
        <p:xfrm>
          <a:off x="5981700" y="4275138"/>
          <a:ext cx="4333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1" imgW="203040" imgH="228600" progId="Equation.3">
                  <p:embed/>
                </p:oleObj>
              </mc:Choice>
              <mc:Fallback>
                <p:oleObj name="方程式" r:id="rId11" imgW="203040" imgH="228600" progId="Equation.3">
                  <p:embed/>
                  <p:pic>
                    <p:nvPicPr>
                      <p:cNvPr id="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4275138"/>
                        <a:ext cx="4333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4510656" y="3713906"/>
            <a:ext cx="349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Pick the “Best” Function</a:t>
            </a:r>
            <a:endParaRPr lang="zh-TW" altLang="en-US" sz="2400" dirty="0"/>
          </a:p>
        </p:txBody>
      </p:sp>
      <p:cxnSp>
        <p:nvCxnSpPr>
          <p:cNvPr id="26" name="直線單箭頭接點 25"/>
          <p:cNvCxnSpPr/>
          <p:nvPr/>
        </p:nvCxnSpPr>
        <p:spPr>
          <a:xfrm>
            <a:off x="4344746" y="4214618"/>
            <a:ext cx="37249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圓角矩形 37"/>
          <p:cNvSpPr/>
          <p:nvPr/>
        </p:nvSpPr>
        <p:spPr>
          <a:xfrm>
            <a:off x="8098354" y="3630139"/>
            <a:ext cx="2069432" cy="10908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/>
              <a:t>    Using</a:t>
            </a:r>
          </a:p>
        </p:txBody>
      </p:sp>
      <p:cxnSp>
        <p:nvCxnSpPr>
          <p:cNvPr id="41" name="直線單箭頭接點 40"/>
          <p:cNvCxnSpPr/>
          <p:nvPr/>
        </p:nvCxnSpPr>
        <p:spPr>
          <a:xfrm flipV="1">
            <a:off x="9138083" y="4780283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V="1">
            <a:off x="9114021" y="3132833"/>
            <a:ext cx="0" cy="497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Object 12"/>
          <p:cNvGraphicFramePr>
            <a:graphicFrameLocks noChangeAspect="1"/>
          </p:cNvGraphicFramePr>
          <p:nvPr/>
        </p:nvGraphicFramePr>
        <p:xfrm>
          <a:off x="9399324" y="3931094"/>
          <a:ext cx="4333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3" imgW="203040" imgH="228600" progId="Equation.3">
                  <p:embed/>
                </p:oleObj>
              </mc:Choice>
              <mc:Fallback>
                <p:oleObj name="方程式" r:id="rId13" imgW="203040" imgH="228600" progId="Equation.3">
                  <p:embed/>
                  <p:pic>
                    <p:nvPicPr>
                      <p:cNvPr id="4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9324" y="3931094"/>
                        <a:ext cx="4333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" name="Picture 12" descr="https://encrypted-tbn1.gstatic.com/images?q=tbn:ANd9GcRcwlRKAlSIaCI4W5PRYVbuBQQXifF-56bFqAjh9DMe-_3Lh8_YK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969" y="5432555"/>
            <a:ext cx="1089847" cy="82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文字方塊 45"/>
          <p:cNvSpPr txBox="1"/>
          <p:nvPr/>
        </p:nvSpPr>
        <p:spPr>
          <a:xfrm>
            <a:off x="8395330" y="2622024"/>
            <a:ext cx="1437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“cat”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311400" y="1878529"/>
            <a:ext cx="5689842" cy="479927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7998765" y="1878529"/>
            <a:ext cx="2341328" cy="479927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6615127" y="2036496"/>
            <a:ext cx="120515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Training 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8179726" y="2019445"/>
            <a:ext cx="120515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Testing</a:t>
            </a:r>
            <a:endParaRPr lang="zh-TW" altLang="en-US" sz="2400" dirty="0"/>
          </a:p>
        </p:txBody>
      </p:sp>
      <p:sp>
        <p:nvSpPr>
          <p:cNvPr id="50" name="矩形 49"/>
          <p:cNvSpPr/>
          <p:nvPr/>
        </p:nvSpPr>
        <p:spPr>
          <a:xfrm>
            <a:off x="2425936" y="1974280"/>
            <a:ext cx="3233978" cy="12533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2425937" y="3651659"/>
            <a:ext cx="1918809" cy="1100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4700510" y="3639761"/>
            <a:ext cx="3062771" cy="1100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1802070" y="2833892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2</a:t>
            </a:r>
            <a:endParaRPr lang="zh-TW" altLang="en-US" sz="28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1813343" y="4500315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3</a:t>
            </a:r>
            <a:endParaRPr lang="zh-TW" altLang="en-US" sz="28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4544140" y="4513755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4</a:t>
            </a:r>
            <a:endParaRPr lang="zh-TW" altLang="en-US" sz="2800" dirty="0"/>
          </a:p>
        </p:txBody>
      </p:sp>
      <p:sp>
        <p:nvSpPr>
          <p:cNvPr id="40" name="矩形 49">
            <a:extLst>
              <a:ext uri="{FF2B5EF4-FFF2-40B4-BE49-F238E27FC236}">
                <a16:creationId xmlns:a16="http://schemas.microsoft.com/office/drawing/2014/main" id="{C2DD03F0-0531-655D-DE99-1244F8BD02AB}"/>
              </a:ext>
            </a:extLst>
          </p:cNvPr>
          <p:cNvSpPr/>
          <p:nvPr/>
        </p:nvSpPr>
        <p:spPr>
          <a:xfrm>
            <a:off x="2444667" y="5073767"/>
            <a:ext cx="5318614" cy="1514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52">
            <a:extLst>
              <a:ext uri="{FF2B5EF4-FFF2-40B4-BE49-F238E27FC236}">
                <a16:creationId xmlns:a16="http://schemas.microsoft.com/office/drawing/2014/main" id="{C7D141C4-8EB5-1BC8-22AD-0061043E42CD}"/>
              </a:ext>
            </a:extLst>
          </p:cNvPr>
          <p:cNvSpPr txBox="1"/>
          <p:nvPr/>
        </p:nvSpPr>
        <p:spPr>
          <a:xfrm>
            <a:off x="1620254" y="6022501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1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1932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8" grpId="0" animBg="1"/>
      <p:bldP spid="46" grpId="0"/>
      <p:bldP spid="8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40" grpId="0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8ADA-5E94-F4F3-1369-20B0753C5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Paradigm of Machine Learning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1F5B2F-74BA-A51F-D871-5CCD700D91EC}"/>
              </a:ext>
            </a:extLst>
          </p:cNvPr>
          <p:cNvSpPr/>
          <p:nvPr/>
        </p:nvSpPr>
        <p:spPr>
          <a:xfrm>
            <a:off x="3200237" y="1690688"/>
            <a:ext cx="1047565" cy="914400"/>
          </a:xfrm>
          <a:prstGeom prst="round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240222-0B93-8C12-E9E9-3494AB213F0C}"/>
              </a:ext>
            </a:extLst>
          </p:cNvPr>
          <p:cNvSpPr/>
          <p:nvPr/>
        </p:nvSpPr>
        <p:spPr>
          <a:xfrm>
            <a:off x="4785639" y="1690688"/>
            <a:ext cx="1047565" cy="914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ACF0C6-94AF-D58D-F164-98E0C8D5148D}"/>
              </a:ext>
            </a:extLst>
          </p:cNvPr>
          <p:cNvSpPr/>
          <p:nvPr/>
        </p:nvSpPr>
        <p:spPr>
          <a:xfrm>
            <a:off x="6371041" y="1690688"/>
            <a:ext cx="1047565" cy="9144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004C86-B575-E0C3-9F23-2F56FE5F6FA4}"/>
              </a:ext>
            </a:extLst>
          </p:cNvPr>
          <p:cNvSpPr/>
          <p:nvPr/>
        </p:nvSpPr>
        <p:spPr>
          <a:xfrm>
            <a:off x="7956443" y="1690688"/>
            <a:ext cx="1513643" cy="914400"/>
          </a:xfrm>
          <a:prstGeom prst="roundRect">
            <a:avLst/>
          </a:prstGeom>
          <a:solidFill>
            <a:srgbClr val="FB92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DA51420-A8DE-F6B2-6732-10A2AD6C43F9}"/>
              </a:ext>
            </a:extLst>
          </p:cNvPr>
          <p:cNvSpPr/>
          <p:nvPr/>
        </p:nvSpPr>
        <p:spPr>
          <a:xfrm>
            <a:off x="4281463" y="1957018"/>
            <a:ext cx="470515" cy="381740"/>
          </a:xfrm>
          <a:prstGeom prst="rightArrow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E138088-6CAA-E6D3-F46F-ED4B24DA9E76}"/>
              </a:ext>
            </a:extLst>
          </p:cNvPr>
          <p:cNvSpPr/>
          <p:nvPr/>
        </p:nvSpPr>
        <p:spPr>
          <a:xfrm>
            <a:off x="5866865" y="1957018"/>
            <a:ext cx="470515" cy="38174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95FFA7A-17B0-6EF3-1C7A-8B608E6BA899}"/>
              </a:ext>
            </a:extLst>
          </p:cNvPr>
          <p:cNvSpPr/>
          <p:nvPr/>
        </p:nvSpPr>
        <p:spPr>
          <a:xfrm>
            <a:off x="7452267" y="1957018"/>
            <a:ext cx="470515" cy="38174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69">
            <a:extLst>
              <a:ext uri="{FF2B5EF4-FFF2-40B4-BE49-F238E27FC236}">
                <a16:creationId xmlns:a16="http://schemas.microsoft.com/office/drawing/2014/main" id="{CF2B1AC7-BFDB-DDB8-696F-FE269FFEAB04}"/>
              </a:ext>
            </a:extLst>
          </p:cNvPr>
          <p:cNvSpPr txBox="1"/>
          <p:nvPr/>
        </p:nvSpPr>
        <p:spPr>
          <a:xfrm>
            <a:off x="3005328" y="2683253"/>
            <a:ext cx="1437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Step 1:</a:t>
            </a:r>
          </a:p>
          <a:p>
            <a:pPr algn="ctr"/>
            <a:r>
              <a:rPr lang="en-US" altLang="zh-TW" sz="2400" dirty="0"/>
              <a:t>Prepare</a:t>
            </a:r>
          </a:p>
          <a:p>
            <a:pPr algn="ctr"/>
            <a:r>
              <a:rPr lang="en-US" altLang="zh-CN" sz="2400" dirty="0"/>
              <a:t>training</a:t>
            </a:r>
          </a:p>
          <a:p>
            <a:pPr algn="ctr"/>
            <a:r>
              <a:rPr lang="en-US" altLang="zh-TW" sz="2400" dirty="0"/>
              <a:t>data</a:t>
            </a:r>
            <a:endParaRPr lang="zh-TW" altLang="en-US" sz="2400" dirty="0"/>
          </a:p>
        </p:txBody>
      </p:sp>
      <p:sp>
        <p:nvSpPr>
          <p:cNvPr id="12" name="文字方塊 69">
            <a:extLst>
              <a:ext uri="{FF2B5EF4-FFF2-40B4-BE49-F238E27FC236}">
                <a16:creationId xmlns:a16="http://schemas.microsoft.com/office/drawing/2014/main" id="{5E42F004-3BA3-6AA0-9E10-00FEF08A098D}"/>
              </a:ext>
            </a:extLst>
          </p:cNvPr>
          <p:cNvSpPr txBox="1"/>
          <p:nvPr/>
        </p:nvSpPr>
        <p:spPr>
          <a:xfrm>
            <a:off x="4590730" y="2683253"/>
            <a:ext cx="1437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Step 2:</a:t>
            </a:r>
          </a:p>
          <a:p>
            <a:pPr algn="ctr"/>
            <a:r>
              <a:rPr lang="en-US" altLang="zh-TW" sz="2400" dirty="0"/>
              <a:t>Define</a:t>
            </a:r>
          </a:p>
          <a:p>
            <a:pPr algn="ctr"/>
            <a:r>
              <a:rPr lang="en-US" altLang="zh-TW" sz="2400" dirty="0"/>
              <a:t>a set of</a:t>
            </a:r>
          </a:p>
          <a:p>
            <a:pPr algn="ctr"/>
            <a:r>
              <a:rPr lang="en-US" altLang="zh-TW" sz="2400" dirty="0"/>
              <a:t>functions</a:t>
            </a:r>
            <a:endParaRPr lang="zh-TW" altLang="en-US" sz="2400" dirty="0"/>
          </a:p>
        </p:txBody>
      </p:sp>
      <p:sp>
        <p:nvSpPr>
          <p:cNvPr id="13" name="文字方塊 69">
            <a:extLst>
              <a:ext uri="{FF2B5EF4-FFF2-40B4-BE49-F238E27FC236}">
                <a16:creationId xmlns:a16="http://schemas.microsoft.com/office/drawing/2014/main" id="{E648AAC5-FBEE-25CD-A5E4-CC180A70B446}"/>
              </a:ext>
            </a:extLst>
          </p:cNvPr>
          <p:cNvSpPr txBox="1"/>
          <p:nvPr/>
        </p:nvSpPr>
        <p:spPr>
          <a:xfrm>
            <a:off x="6107701" y="2660251"/>
            <a:ext cx="16936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Step 3:</a:t>
            </a:r>
          </a:p>
          <a:p>
            <a:pPr algn="ctr"/>
            <a:r>
              <a:rPr lang="en-US" altLang="zh-TW" sz="2400" dirty="0"/>
              <a:t>Define the</a:t>
            </a:r>
          </a:p>
          <a:p>
            <a:pPr algn="ctr"/>
            <a:r>
              <a:rPr lang="en-US" altLang="zh-TW" sz="2400" dirty="0"/>
              <a:t>goodness of functions</a:t>
            </a:r>
            <a:endParaRPr lang="zh-TW" altLang="en-US" sz="2400" dirty="0"/>
          </a:p>
        </p:txBody>
      </p:sp>
      <p:sp>
        <p:nvSpPr>
          <p:cNvPr id="14" name="文字方塊 69">
            <a:extLst>
              <a:ext uri="{FF2B5EF4-FFF2-40B4-BE49-F238E27FC236}">
                <a16:creationId xmlns:a16="http://schemas.microsoft.com/office/drawing/2014/main" id="{B3080B3F-2FD4-6C2D-DF5F-C41768B7B92F}"/>
              </a:ext>
            </a:extLst>
          </p:cNvPr>
          <p:cNvSpPr txBox="1"/>
          <p:nvPr/>
        </p:nvSpPr>
        <p:spPr>
          <a:xfrm>
            <a:off x="7801305" y="2683253"/>
            <a:ext cx="18239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Step 4:</a:t>
            </a:r>
          </a:p>
          <a:p>
            <a:pPr algn="ctr"/>
            <a:r>
              <a:rPr lang="en-US" altLang="zh-TW" sz="2400" dirty="0"/>
              <a:t>Find a way to pick the best function</a:t>
            </a:r>
            <a:endParaRPr lang="zh-TW" altLang="en-US" sz="2400" dirty="0"/>
          </a:p>
        </p:txBody>
      </p:sp>
      <p:sp>
        <p:nvSpPr>
          <p:cNvPr id="15" name="文字方塊 69">
            <a:extLst>
              <a:ext uri="{FF2B5EF4-FFF2-40B4-BE49-F238E27FC236}">
                <a16:creationId xmlns:a16="http://schemas.microsoft.com/office/drawing/2014/main" id="{07D10280-1602-6D69-69DE-0F51B3C43229}"/>
              </a:ext>
            </a:extLst>
          </p:cNvPr>
          <p:cNvSpPr txBox="1"/>
          <p:nvPr/>
        </p:nvSpPr>
        <p:spPr>
          <a:xfrm>
            <a:off x="1033109" y="5194668"/>
            <a:ext cx="49174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AI trainer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Pick up the model, the loss, and the optimizing algorithm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Experienced trainer is required</a:t>
            </a:r>
            <a:endParaRPr lang="zh-TW" altLang="en-US" sz="2400" dirty="0"/>
          </a:p>
        </p:txBody>
      </p:sp>
      <p:sp>
        <p:nvSpPr>
          <p:cNvPr id="16" name="文字方塊 69">
            <a:extLst>
              <a:ext uri="{FF2B5EF4-FFF2-40B4-BE49-F238E27FC236}">
                <a16:creationId xmlns:a16="http://schemas.microsoft.com/office/drawing/2014/main" id="{5CBFD5D5-E428-E0B2-A3F4-D9B2F6C46FEA}"/>
              </a:ext>
            </a:extLst>
          </p:cNvPr>
          <p:cNvSpPr txBox="1"/>
          <p:nvPr/>
        </p:nvSpPr>
        <p:spPr>
          <a:xfrm>
            <a:off x="5929443" y="5199406"/>
            <a:ext cx="4917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/>
              <a:t>Pokemon</a:t>
            </a:r>
            <a:r>
              <a:rPr lang="en-US" altLang="zh-TW" sz="2400" dirty="0"/>
              <a:t> trainer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Pick up the suitable </a:t>
            </a:r>
            <a:r>
              <a:rPr lang="en-US" altLang="zh-TW" sz="2400" dirty="0" err="1"/>
              <a:t>Pokemon</a:t>
            </a:r>
            <a:endParaRPr lang="en-US" altLang="zh-TW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Experienced trainer is required</a:t>
            </a:r>
            <a:endParaRPr lang="zh-TW" altLang="en-US" sz="2400" dirty="0"/>
          </a:p>
        </p:txBody>
      </p:sp>
      <p:sp>
        <p:nvSpPr>
          <p:cNvPr id="22" name="文字方塊 69">
            <a:extLst>
              <a:ext uri="{FF2B5EF4-FFF2-40B4-BE49-F238E27FC236}">
                <a16:creationId xmlns:a16="http://schemas.microsoft.com/office/drawing/2014/main" id="{5E67E004-F067-2BE4-6213-87D9AF4DCCC8}"/>
              </a:ext>
            </a:extLst>
          </p:cNvPr>
          <p:cNvSpPr txBox="1"/>
          <p:nvPr/>
        </p:nvSpPr>
        <p:spPr>
          <a:xfrm rot="21226737">
            <a:off x="3225237" y="4422004"/>
            <a:ext cx="576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There are exceptions, e.g. Zero-shot Learning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49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3B08-240F-F158-17BF-66982E84F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56910-B1CE-0883-9EE8-8725B9854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1062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exact category</a:t>
            </a:r>
          </a:p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Classification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Dimensionality reduction</a:t>
            </a:r>
          </a:p>
          <a:p>
            <a:r>
              <a:rPr lang="en-US" dirty="0"/>
              <a:t>Ensemble Learning</a:t>
            </a:r>
          </a:p>
          <a:p>
            <a:r>
              <a:rPr lang="en-US" dirty="0"/>
              <a:t>Reinforcement Learning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77AAC3-4A56-BFA9-42C4-8ECB28139D90}"/>
              </a:ext>
            </a:extLst>
          </p:cNvPr>
          <p:cNvSpPr txBox="1">
            <a:spLocks/>
          </p:cNvSpPr>
          <p:nvPr/>
        </p:nvSpPr>
        <p:spPr>
          <a:xfrm>
            <a:off x="6096000" y="1825624"/>
            <a:ext cx="5021062" cy="46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Yet, we have a lot more others</a:t>
            </a:r>
          </a:p>
          <a:p>
            <a:pPr lvl="1"/>
            <a:r>
              <a:rPr lang="en-US" dirty="0"/>
              <a:t>Few-shot Learning</a:t>
            </a:r>
          </a:p>
          <a:p>
            <a:pPr lvl="1"/>
            <a:r>
              <a:rPr lang="en-US" dirty="0"/>
              <a:t>Long-tailed Learning</a:t>
            </a:r>
          </a:p>
          <a:p>
            <a:pPr lvl="1"/>
            <a:r>
              <a:rPr lang="en-US" dirty="0"/>
              <a:t>Zero-shot Learning</a:t>
            </a:r>
          </a:p>
          <a:p>
            <a:pPr lvl="1"/>
            <a:r>
              <a:rPr lang="en-US" dirty="0"/>
              <a:t>Life-long Learning</a:t>
            </a:r>
          </a:p>
          <a:p>
            <a:pPr lvl="1"/>
            <a:r>
              <a:rPr lang="en-US" dirty="0"/>
              <a:t>Generative Adversarial Learning</a:t>
            </a:r>
          </a:p>
          <a:p>
            <a:pPr lvl="1"/>
            <a:r>
              <a:rPr lang="en-US" dirty="0"/>
              <a:t>Transfer Learning</a:t>
            </a:r>
          </a:p>
          <a:p>
            <a:pPr lvl="1"/>
            <a:r>
              <a:rPr lang="en-US" dirty="0"/>
              <a:t>Meta Learning</a:t>
            </a:r>
          </a:p>
          <a:p>
            <a:pPr lvl="1"/>
            <a:r>
              <a:rPr lang="en-US" altLang="zh-CN" dirty="0"/>
              <a:t>Federated Learning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5" name="矩形 49">
            <a:extLst>
              <a:ext uri="{FF2B5EF4-FFF2-40B4-BE49-F238E27FC236}">
                <a16:creationId xmlns:a16="http://schemas.microsoft.com/office/drawing/2014/main" id="{86302386-43E5-C470-AD9C-7285264A9179}"/>
              </a:ext>
            </a:extLst>
          </p:cNvPr>
          <p:cNvSpPr/>
          <p:nvPr/>
        </p:nvSpPr>
        <p:spPr>
          <a:xfrm>
            <a:off x="6559024" y="2248599"/>
            <a:ext cx="4413776" cy="3603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69">
            <a:extLst>
              <a:ext uri="{FF2B5EF4-FFF2-40B4-BE49-F238E27FC236}">
                <a16:creationId xmlns:a16="http://schemas.microsoft.com/office/drawing/2014/main" id="{673F8713-AA66-5539-E2DF-0813A12DFA05}"/>
              </a:ext>
            </a:extLst>
          </p:cNvPr>
          <p:cNvSpPr txBox="1"/>
          <p:nvPr/>
        </p:nvSpPr>
        <p:spPr>
          <a:xfrm rot="21226737">
            <a:off x="1547485" y="5990725"/>
            <a:ext cx="4536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Deep networks, i.e. Deep Learning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7" name="直線單箭頭接點 41">
            <a:extLst>
              <a:ext uri="{FF2B5EF4-FFF2-40B4-BE49-F238E27FC236}">
                <a16:creationId xmlns:a16="http://schemas.microsoft.com/office/drawing/2014/main" id="{D3FF73D0-93B5-0AA6-F87E-C602E6EF6DB7}"/>
              </a:ext>
            </a:extLst>
          </p:cNvPr>
          <p:cNvCxnSpPr>
            <a:cxnSpLocks/>
          </p:cNvCxnSpPr>
          <p:nvPr/>
        </p:nvCxnSpPr>
        <p:spPr>
          <a:xfrm flipV="1">
            <a:off x="5623560" y="5056632"/>
            <a:ext cx="850392" cy="795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7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2C861-E5A1-157F-DE26-9DABCA73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towards training masters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65A919-67FF-829E-FFF9-75C4F31F0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351" y="2149349"/>
            <a:ext cx="5753903" cy="3620005"/>
          </a:xfrm>
        </p:spPr>
      </p:pic>
      <p:sp>
        <p:nvSpPr>
          <p:cNvPr id="9" name="文字方塊 69">
            <a:extLst>
              <a:ext uri="{FF2B5EF4-FFF2-40B4-BE49-F238E27FC236}">
                <a16:creationId xmlns:a16="http://schemas.microsoft.com/office/drawing/2014/main" id="{5816C5C8-4529-C989-F72E-1321424A41DB}"/>
              </a:ext>
            </a:extLst>
          </p:cNvPr>
          <p:cNvSpPr txBox="1"/>
          <p:nvPr/>
        </p:nvSpPr>
        <p:spPr>
          <a:xfrm rot="20725118">
            <a:off x="2596937" y="3728519"/>
            <a:ext cx="576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以宝可梦训练大师为目标迈进吧！</a:t>
            </a:r>
            <a:endParaRPr lang="zh-TW" altLang="en-US" sz="24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7738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23ACD9-E4F6-43B8-B9E4-EB55A8B6A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4333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A5311C-DEF2-4F89-8407-8CF48BD7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781449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Thank you</a:t>
            </a:r>
            <a:r>
              <a:rPr lang="zh-CN" altLang="en-US" dirty="0"/>
              <a:t>！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851F8D-F781-4BC7-831F-81C066C5A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9100" y="5317351"/>
            <a:ext cx="1381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2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F14AF-D506-4262-53F5-AB09D999B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6573253" cy="43481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Text/</a:t>
            </a:r>
            <a:r>
              <a:rPr lang="en-US" altLang="zh-CN" dirty="0"/>
              <a:t>Reference</a:t>
            </a:r>
            <a:r>
              <a:rPr lang="en-US" dirty="0"/>
              <a:t> books</a:t>
            </a:r>
          </a:p>
          <a:p>
            <a:pPr lvl="1"/>
            <a:r>
              <a:rPr lang="zh-CN" altLang="en-US" dirty="0"/>
              <a:t>机器学习（西瓜书），周志华，清华大学出版社</a:t>
            </a:r>
            <a:endParaRPr lang="en-US" altLang="zh-CN" dirty="0"/>
          </a:p>
          <a:p>
            <a:pPr lvl="2"/>
            <a:r>
              <a:rPr lang="zh-CN" altLang="en-US" dirty="0"/>
              <a:t>机器学习公式详解（南瓜书），谢文睿，人民邮电出版社</a:t>
            </a:r>
            <a:endParaRPr lang="en-US" altLang="zh-CN" dirty="0"/>
          </a:p>
          <a:p>
            <a:pPr lvl="1"/>
            <a:r>
              <a:rPr lang="zh-CN" altLang="en-US" dirty="0"/>
              <a:t>统计学习方法，李航，清华大学出版社</a:t>
            </a:r>
            <a:endParaRPr lang="en-US" altLang="zh-CN" dirty="0"/>
          </a:p>
          <a:p>
            <a:pPr lvl="1"/>
            <a:r>
              <a:rPr lang="zh-CN" altLang="en-US" dirty="0"/>
              <a:t>神经网络与深度学习（蒲公英书），邱锡鹏，机械工业出版社</a:t>
            </a:r>
            <a:endParaRPr lang="en-US" altLang="zh-CN" dirty="0"/>
          </a:p>
          <a:p>
            <a:pPr lvl="1"/>
            <a:r>
              <a:rPr lang="en-US" altLang="zh-CN" dirty="0"/>
              <a:t>Deep learning</a:t>
            </a:r>
            <a:r>
              <a:rPr lang="zh-CN" altLang="en-US" dirty="0"/>
              <a:t> （花书）</a:t>
            </a:r>
            <a:r>
              <a:rPr lang="en-US" altLang="zh-CN" dirty="0"/>
              <a:t>, Ian Goodfellow, </a:t>
            </a:r>
            <a:r>
              <a:rPr lang="zh-CN" altLang="en-US" dirty="0"/>
              <a:t>人民邮电出版社</a:t>
            </a:r>
            <a:endParaRPr lang="en-US" altLang="zh-CN" dirty="0"/>
          </a:p>
          <a:p>
            <a:pPr lvl="1"/>
            <a:r>
              <a:rPr lang="en-US" dirty="0"/>
              <a:t>Pattern Recognition and Machine Learning, Christopher M. Bishop, Springer</a:t>
            </a:r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45AC74-18AB-EDAE-89D8-BC601FBFA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986" y="2173426"/>
            <a:ext cx="2176329" cy="22270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709693-C65D-5CD7-5994-692DAA25E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414" y="4682593"/>
            <a:ext cx="1295018" cy="1937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4B58A7-3EDC-D897-0F71-2117E0123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3000" y="2322932"/>
            <a:ext cx="1476325" cy="196460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F206EB1-B292-0BE8-C016-37EDD1E5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Books</a:t>
            </a:r>
          </a:p>
        </p:txBody>
      </p:sp>
      <p:pic>
        <p:nvPicPr>
          <p:cNvPr id="1026" name="Picture 2" descr="机器学习中的重点问题（含Pattern Recognition and Machine Learning作业）">
            <a:extLst>
              <a:ext uri="{FF2B5EF4-FFF2-40B4-BE49-F238E27FC236}">
                <a16:creationId xmlns:a16="http://schemas.microsoft.com/office/drawing/2014/main" id="{FD443537-9E8E-037A-1F7D-8C1386A58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317" y="4745091"/>
            <a:ext cx="1754382" cy="180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CB19BB-EACC-1EC0-761D-8E7350FC2C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9325" y="2322932"/>
            <a:ext cx="1552675" cy="197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9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BD81-8843-4DF0-B95E-3DB04DF9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Schedule</a:t>
            </a:r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94BACFBA-72CA-4506-B8BB-2FD3A345B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089546"/>
              </p:ext>
            </p:extLst>
          </p:nvPr>
        </p:nvGraphicFramePr>
        <p:xfrm>
          <a:off x="2032000" y="1945640"/>
          <a:ext cx="8128000" cy="3337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149722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48399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Ch1: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Introduction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Ch8: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Neural Networks</a:t>
                      </a:r>
                      <a:endParaRPr lang="en-US" altLang="zh-CN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079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Ch2: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Ch9: Convolutional Neural Networks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27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Ch3: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Linear Regression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Ch9: Convolutional Neural Networks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85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Ch3: Linear Regression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Ch10: Face Recognition Models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97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Ch4: Logistic Regression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Ch10: Face Recognition Models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844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Ch5: Model Selection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Ch14: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Decision Tree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53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Ch6: Regularization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Ch15: Support Vector Machine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68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Ch7: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Softmax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Regression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Review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80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Ch8: Neural Networks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Review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17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51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6BD7-684B-5D02-6DD8-8EC4BEB4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73F5B-6835-81D1-8D14-CE1B5335D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Attendance: 10%</a:t>
            </a:r>
          </a:p>
          <a:p>
            <a:endParaRPr lang="en-US" dirty="0"/>
          </a:p>
          <a:p>
            <a:r>
              <a:rPr lang="en-US" dirty="0"/>
              <a:t>Homework: 30%</a:t>
            </a:r>
          </a:p>
          <a:p>
            <a:endParaRPr lang="en-US" dirty="0"/>
          </a:p>
          <a:p>
            <a:r>
              <a:rPr lang="en-US" dirty="0"/>
              <a:t>Final exam: 60%</a:t>
            </a:r>
          </a:p>
          <a:p>
            <a:endParaRPr lang="en-US" dirty="0"/>
          </a:p>
          <a:p>
            <a:r>
              <a:rPr lang="en-US" dirty="0"/>
              <a:t>Total = Attendance + Homework + Final exam</a:t>
            </a:r>
          </a:p>
        </p:txBody>
      </p:sp>
    </p:spTree>
    <p:extLst>
      <p:ext uri="{BB962C8B-B14F-4D97-AF65-F5344CB8AC3E}">
        <p14:creationId xmlns:p14="http://schemas.microsoft.com/office/powerpoint/2010/main" val="387027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114F4-420A-5CE8-DC44-7F31E61B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D1D7-2CC4-9D2A-9B21-047C74CA0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Calculus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Linear algebra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Probability and statistics</a:t>
            </a:r>
          </a:p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C/C++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Python</a:t>
            </a:r>
          </a:p>
          <a:p>
            <a:pPr lvl="1"/>
            <a:r>
              <a:rPr lang="en-US" dirty="0"/>
              <a:t>Data structure</a:t>
            </a:r>
          </a:p>
          <a:p>
            <a:pPr lvl="1"/>
            <a:r>
              <a:rPr lang="en-US" dirty="0"/>
              <a:t>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11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F72F-AB18-0EFB-931C-BF62CABC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Extracurricular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2F1D6-9335-98C6-9517-19EEBAD0C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Andrew Ng</a:t>
            </a:r>
          </a:p>
          <a:p>
            <a:pPr lvl="1"/>
            <a:r>
              <a:rPr lang="en-US" dirty="0"/>
              <a:t>Homepage: </a:t>
            </a:r>
            <a:r>
              <a:rPr lang="en-US" dirty="0">
                <a:hlinkClick r:id="rId3"/>
              </a:rPr>
              <a:t>https://www.andrewng.org/</a:t>
            </a:r>
            <a:endParaRPr lang="en-US" dirty="0"/>
          </a:p>
          <a:p>
            <a:pPr lvl="1"/>
            <a:r>
              <a:rPr lang="en-US" dirty="0"/>
              <a:t>Machine Learning: </a:t>
            </a:r>
            <a:r>
              <a:rPr lang="en-US" dirty="0">
                <a:hlinkClick r:id="rId4"/>
              </a:rPr>
              <a:t>https://www.deeplearning.ai/courses/machine-learning-specialization/</a:t>
            </a:r>
            <a:endParaRPr lang="en-US" dirty="0"/>
          </a:p>
          <a:p>
            <a:pPr lvl="1"/>
            <a:r>
              <a:rPr lang="en-US" dirty="0"/>
              <a:t>Deep Learning: </a:t>
            </a:r>
            <a:r>
              <a:rPr lang="en-US" dirty="0">
                <a:hlinkClick r:id="rId5"/>
              </a:rPr>
              <a:t>https://www.deeplearning.ai/courses/deep-learning-specialization/</a:t>
            </a:r>
            <a:endParaRPr lang="en-US" dirty="0"/>
          </a:p>
          <a:p>
            <a:r>
              <a:rPr lang="en-US" dirty="0"/>
              <a:t>Hung-Yi Lee</a:t>
            </a:r>
          </a:p>
          <a:p>
            <a:pPr lvl="1"/>
            <a:r>
              <a:rPr lang="en-US" dirty="0"/>
              <a:t>Homepage: </a:t>
            </a:r>
            <a:r>
              <a:rPr lang="en-US" dirty="0">
                <a:hlinkClick r:id="rId6"/>
              </a:rPr>
              <a:t>https://speech.ee.ntu.edu.tw/~hylee/index.php</a:t>
            </a:r>
            <a:endParaRPr lang="en-US" dirty="0"/>
          </a:p>
          <a:p>
            <a:pPr lvl="1"/>
            <a:r>
              <a:rPr lang="en-US" dirty="0"/>
              <a:t>M</a:t>
            </a:r>
            <a:r>
              <a:rPr lang="en-US" altLang="zh-CN" dirty="0"/>
              <a:t>achine Learning: </a:t>
            </a:r>
            <a:r>
              <a:rPr lang="en-US" altLang="zh-CN" dirty="0">
                <a:hlinkClick r:id="rId7"/>
              </a:rPr>
              <a:t>https://speech.ee.ntu.edu.tw/~hylee/ml/2022-spring.php</a:t>
            </a:r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C966FB-B5A4-9941-441B-564ADF71970B}"/>
              </a:ext>
            </a:extLst>
          </p:cNvPr>
          <p:cNvSpPr txBox="1"/>
          <p:nvPr/>
        </p:nvSpPr>
        <p:spPr>
          <a:xfrm>
            <a:off x="150920" y="5807631"/>
            <a:ext cx="4328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They contribute a lot to my slides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2B90DF9-5A7C-925F-971D-8332DC3C6A44}"/>
              </a:ext>
            </a:extLst>
          </p:cNvPr>
          <p:cNvCxnSpPr>
            <a:cxnSpLocks/>
          </p:cNvCxnSpPr>
          <p:nvPr/>
        </p:nvCxnSpPr>
        <p:spPr>
          <a:xfrm flipV="1">
            <a:off x="328474" y="2183907"/>
            <a:ext cx="639192" cy="36237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67E6B6-A3B1-19C3-868D-821246B99D44}"/>
              </a:ext>
            </a:extLst>
          </p:cNvPr>
          <p:cNvCxnSpPr>
            <a:cxnSpLocks/>
          </p:cNvCxnSpPr>
          <p:nvPr/>
        </p:nvCxnSpPr>
        <p:spPr>
          <a:xfrm flipV="1">
            <a:off x="736847" y="4500979"/>
            <a:ext cx="230819" cy="13066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80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4DE0-AA9A-FAEC-469D-5E0E0D1E4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Intelligence vs.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B1059-E324-E201-A6AC-96A34BBC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exact definition for them</a:t>
            </a:r>
          </a:p>
          <a:p>
            <a:r>
              <a:rPr lang="en-US" dirty="0"/>
              <a:t>ML is a subset of AI</a:t>
            </a:r>
          </a:p>
          <a:p>
            <a:r>
              <a:rPr lang="en-US" dirty="0"/>
              <a:t>As long as something own intelligence since humans, it is AI</a:t>
            </a:r>
          </a:p>
          <a:p>
            <a:r>
              <a:rPr lang="en-US" dirty="0"/>
              <a:t>As long as something can learn by itself, it is 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51B5F3-D633-E237-BEAD-6D1D07C878D8}"/>
              </a:ext>
            </a:extLst>
          </p:cNvPr>
          <p:cNvSpPr txBox="1"/>
          <p:nvPr/>
        </p:nvSpPr>
        <p:spPr>
          <a:xfrm>
            <a:off x="8986980" y="4664486"/>
            <a:ext cx="2004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Defined by me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5CB3B2-5B36-7D87-DAC0-1C72726C71B9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7813963" y="3879272"/>
            <a:ext cx="1173017" cy="1016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FF9A74-8982-E61B-D1A3-DEB938F8FD8A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9568871" y="3334449"/>
            <a:ext cx="420467" cy="13300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48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C2681-7297-088E-CBA4-589B5D0C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≈ Looking for a Function 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D99D2058-B28E-B13F-34F0-19F3E2311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886700" cy="4918843"/>
          </a:xfrm>
        </p:spPr>
        <p:txBody>
          <a:bodyPr>
            <a:normAutofit/>
          </a:bodyPr>
          <a:lstStyle/>
          <a:p>
            <a:r>
              <a:rPr lang="en-US" altLang="zh-TW" dirty="0"/>
              <a:t>Stock Price Prediction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Image Recognition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Playing Go</a:t>
            </a:r>
          </a:p>
          <a:p>
            <a:endParaRPr lang="en-US" altLang="zh-TW" dirty="0"/>
          </a:p>
        </p:txBody>
      </p:sp>
      <p:graphicFrame>
        <p:nvGraphicFramePr>
          <p:cNvPr id="17" name="Object 12">
            <a:extLst>
              <a:ext uri="{FF2B5EF4-FFF2-40B4-BE49-F238E27FC236}">
                <a16:creationId xmlns:a16="http://schemas.microsoft.com/office/drawing/2014/main" id="{C0C7D73F-3E69-3380-6986-C85D96C70F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951461"/>
              </p:ext>
            </p:extLst>
          </p:nvPr>
        </p:nvGraphicFramePr>
        <p:xfrm>
          <a:off x="2201459" y="2431302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790640" imgH="215640" progId="Equation.3">
                  <p:embed/>
                </p:oleObj>
              </mc:Choice>
              <mc:Fallback>
                <p:oleObj name="方程式" r:id="rId2" imgW="1790640" imgH="215640" progId="Equation.3">
                  <p:embed/>
                  <p:pic>
                    <p:nvPicPr>
                      <p:cNvPr id="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459" y="2431302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>
            <a:extLst>
              <a:ext uri="{FF2B5EF4-FFF2-40B4-BE49-F238E27FC236}">
                <a16:creationId xmlns:a16="http://schemas.microsoft.com/office/drawing/2014/main" id="{F74691AF-6A14-77D3-2335-9622099762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347672"/>
              </p:ext>
            </p:extLst>
          </p:nvPr>
        </p:nvGraphicFramePr>
        <p:xfrm>
          <a:off x="2201459" y="3916743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790640" imgH="215640" progId="Equation.3">
                  <p:embed/>
                </p:oleObj>
              </mc:Choice>
              <mc:Fallback>
                <p:oleObj name="方程式" r:id="rId4" imgW="1790640" imgH="21564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459" y="3916743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2">
            <a:extLst>
              <a:ext uri="{FF2B5EF4-FFF2-40B4-BE49-F238E27FC236}">
                <a16:creationId xmlns:a16="http://schemas.microsoft.com/office/drawing/2014/main" id="{5CD3FA18-CC23-AC97-0D74-2407E4489B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093117"/>
              </p:ext>
            </p:extLst>
          </p:nvPr>
        </p:nvGraphicFramePr>
        <p:xfrm>
          <a:off x="2201459" y="5512655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1790640" imgH="215640" progId="Equation.3">
                  <p:embed/>
                </p:oleObj>
              </mc:Choice>
              <mc:Fallback>
                <p:oleObj name="方程式" r:id="rId5" imgW="1790640" imgH="21564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459" y="5512655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字方塊 7">
            <a:extLst>
              <a:ext uri="{FF2B5EF4-FFF2-40B4-BE49-F238E27FC236}">
                <a16:creationId xmlns:a16="http://schemas.microsoft.com/office/drawing/2014/main" id="{AA51385A-0FD4-3989-1812-6D4C7BB37E89}"/>
              </a:ext>
            </a:extLst>
          </p:cNvPr>
          <p:cNvSpPr txBox="1"/>
          <p:nvPr/>
        </p:nvSpPr>
        <p:spPr>
          <a:xfrm>
            <a:off x="6024159" y="3885320"/>
            <a:ext cx="947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prstClr val="black"/>
                </a:solidFill>
              </a:rPr>
              <a:t>“Cat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”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文字方塊 8">
            <a:extLst>
              <a:ext uri="{FF2B5EF4-FFF2-40B4-BE49-F238E27FC236}">
                <a16:creationId xmlns:a16="http://schemas.microsoft.com/office/drawing/2014/main" id="{1D24A551-3F82-6CB3-BF6D-D817859EBAB3}"/>
              </a:ext>
            </a:extLst>
          </p:cNvPr>
          <p:cNvSpPr txBox="1"/>
          <p:nvPr/>
        </p:nvSpPr>
        <p:spPr>
          <a:xfrm>
            <a:off x="6024159" y="2400119"/>
            <a:ext cx="229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“</a:t>
            </a:r>
            <a:r>
              <a:rPr lang="en-US" altLang="zh-TW" sz="2800" dirty="0">
                <a:solidFill>
                  <a:prstClr val="black"/>
                </a:solidFill>
              </a:rPr>
              <a:t>28.5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”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9">
            <a:extLst>
              <a:ext uri="{FF2B5EF4-FFF2-40B4-BE49-F238E27FC236}">
                <a16:creationId xmlns:a16="http://schemas.microsoft.com/office/drawing/2014/main" id="{B3BBEA9D-8D0D-A5EA-371C-7BA8BFB129BF}"/>
              </a:ext>
            </a:extLst>
          </p:cNvPr>
          <p:cNvSpPr txBox="1"/>
          <p:nvPr/>
        </p:nvSpPr>
        <p:spPr>
          <a:xfrm>
            <a:off x="6024160" y="5454966"/>
            <a:ext cx="123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prstClr val="black"/>
                </a:solidFill>
              </a:rPr>
              <a:t>“5-5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”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24" name="Picture 2" descr="http://y2.ifengimg.com/a/2016_11/2c7ef418c729099.jpg">
            <a:extLst>
              <a:ext uri="{FF2B5EF4-FFF2-40B4-BE49-F238E27FC236}">
                <a16:creationId xmlns:a16="http://schemas.microsoft.com/office/drawing/2014/main" id="{CE80E3F6-04F9-F762-740C-EC13D98C9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957" y="5338119"/>
            <a:ext cx="1144109" cy="85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9F6F6A-B695-CCB3-58D5-2A400297CD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8957" y="3632291"/>
            <a:ext cx="1062512" cy="1076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797C78-D913-20F3-5FE9-8980D1B52D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9590" y="2211422"/>
            <a:ext cx="1701245" cy="91973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2E7CF07-37BC-A18C-8FCE-637155657A9E}"/>
              </a:ext>
            </a:extLst>
          </p:cNvPr>
          <p:cNvSpPr txBox="1"/>
          <p:nvPr/>
        </p:nvSpPr>
        <p:spPr>
          <a:xfrm rot="20173350">
            <a:off x="6869531" y="5139959"/>
            <a:ext cx="4804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human a kind of function???</a:t>
            </a:r>
          </a:p>
        </p:txBody>
      </p:sp>
    </p:spTree>
    <p:extLst>
      <p:ext uri="{BB962C8B-B14F-4D97-AF65-F5344CB8AC3E}">
        <p14:creationId xmlns:p14="http://schemas.microsoft.com/office/powerpoint/2010/main" val="336225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20" grpId="0" uiExpand="1"/>
      <p:bldP spid="21" grpId="0" uiExpand="1"/>
      <p:bldP spid="22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1335-3A2A-6D3A-DCCD-A8B30FBD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≈ Looking for a Function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659DF5-E005-29C9-FC39-28246F298A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894612" cy="2475103"/>
              </a:xfrm>
            </p:spPr>
            <p:txBody>
              <a:bodyPr/>
              <a:lstStyle/>
              <a:p>
                <a:r>
                  <a:rPr lang="en-US" dirty="0"/>
                  <a:t>Find the line passing through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165,60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175,70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The equation of a line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Solve the system of equations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60=165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70=175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−105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659DF5-E005-29C9-FC39-28246F298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894612" cy="2475103"/>
              </a:xfrm>
              <a:blipFill>
                <a:blip r:embed="rId2"/>
                <a:stretch>
                  <a:fillRect l="-1592" t="-3931" b="-4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>
            <a:extLst>
              <a:ext uri="{FF2B5EF4-FFF2-40B4-BE49-F238E27FC236}">
                <a16:creationId xmlns:a16="http://schemas.microsoft.com/office/drawing/2014/main" id="{71535935-138F-6122-79F5-968C3E8A1B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16DB031-A9A9-3D83-C89E-86B2C4149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60" y="4031983"/>
            <a:ext cx="2597468" cy="275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51D56B2-7BB0-BFF8-DD4C-A882A82DC5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105949"/>
              </p:ext>
            </p:extLst>
          </p:nvPr>
        </p:nvGraphicFramePr>
        <p:xfrm>
          <a:off x="7732812" y="1825625"/>
          <a:ext cx="4218396" cy="2018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D07F58-261C-8990-44E0-8D38BA03268A}"/>
              </a:ext>
            </a:extLst>
          </p:cNvPr>
          <p:cNvCxnSpPr>
            <a:cxnSpLocks/>
          </p:cNvCxnSpPr>
          <p:nvPr/>
        </p:nvCxnSpPr>
        <p:spPr>
          <a:xfrm flipV="1">
            <a:off x="9509760" y="1690688"/>
            <a:ext cx="2212848" cy="21534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BC6A8D9C-B5A5-D21B-9E20-74E31AF08F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289044"/>
                <a:ext cx="6894612" cy="24751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Predict the weight based on the height</a:t>
                </a:r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=105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More </a:t>
                </a:r>
                <a:r>
                  <a:rPr lang="en-US" dirty="0">
                    <a:solidFill>
                      <a:srgbClr val="FF0000"/>
                    </a:solidFill>
                  </a:rPr>
                  <a:t>data</a:t>
                </a:r>
              </a:p>
              <a:p>
                <a:pPr lvl="2"/>
                <a:r>
                  <a:rPr lang="en-US" dirty="0"/>
                  <a:t>Another function (</a:t>
                </a:r>
                <a:r>
                  <a:rPr lang="en-US" dirty="0">
                    <a:solidFill>
                      <a:srgbClr val="FF0000"/>
                    </a:solidFill>
                  </a:rPr>
                  <a:t>model</a:t>
                </a:r>
                <a:r>
                  <a:rPr lang="en-US" dirty="0"/>
                  <a:t>)</a:t>
                </a:r>
              </a:p>
              <a:p>
                <a:pPr lvl="2"/>
                <a:r>
                  <a:rPr lang="en-US" altLang="zh-CN" dirty="0"/>
                  <a:t>Define a “goodness” (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loss</a:t>
                </a:r>
                <a:r>
                  <a:rPr lang="en-US" altLang="zh-CN" dirty="0"/>
                  <a:t>) function</a:t>
                </a:r>
              </a:p>
              <a:p>
                <a:pPr lvl="2"/>
                <a:r>
                  <a:rPr lang="en-US" altLang="zh-CN" dirty="0"/>
                  <a:t>Propose a search (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optimization</a:t>
                </a:r>
                <a:r>
                  <a:rPr lang="en-US" altLang="zh-CN" dirty="0"/>
                  <a:t>) algorithm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BC6A8D9C-B5A5-D21B-9E20-74E31AF08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89044"/>
                <a:ext cx="6894612" cy="2475103"/>
              </a:xfrm>
              <a:prstGeom prst="rect">
                <a:avLst/>
              </a:prstGeom>
              <a:blipFill>
                <a:blip r:embed="rId5"/>
                <a:stretch>
                  <a:fillRect l="-1592" t="-4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62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5928</TotalTime>
  <Words>642</Words>
  <Application>Microsoft Office PowerPoint</Application>
  <PresentationFormat>Widescreen</PresentationFormat>
  <Paragraphs>159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方程式</vt:lpstr>
      <vt:lpstr>Machine Learning 1. Introduction</vt:lpstr>
      <vt:lpstr>Books</vt:lpstr>
      <vt:lpstr>Schedule</vt:lpstr>
      <vt:lpstr>Grading</vt:lpstr>
      <vt:lpstr>Prerequisite</vt:lpstr>
      <vt:lpstr>Extracurricular Materials</vt:lpstr>
      <vt:lpstr>Artificial Intelligence vs. Machine Learning</vt:lpstr>
      <vt:lpstr>Machine Learning ≈ Looking for a Function </vt:lpstr>
      <vt:lpstr>Machine Learning ≈ Looking for a Function </vt:lpstr>
      <vt:lpstr>Framework </vt:lpstr>
      <vt:lpstr>Paradigm of Machine Learning</vt:lpstr>
      <vt:lpstr>Categories of Machine Learning</vt:lpstr>
      <vt:lpstr>Head towards training masters</vt:lpstr>
      <vt:lpstr>Thank you！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GONG Xueyuan</dc:creator>
  <cp:lastModifiedBy>Xueyuan GONG</cp:lastModifiedBy>
  <cp:revision>209</cp:revision>
  <dcterms:created xsi:type="dcterms:W3CDTF">2022-07-26T13:37:19Z</dcterms:created>
  <dcterms:modified xsi:type="dcterms:W3CDTF">2024-08-28T04:22:28Z</dcterms:modified>
</cp:coreProperties>
</file>