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4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G Xueyuan" initials="GX" lastIdx="1" clrIdx="0">
    <p:extLst>
      <p:ext uri="{19B8F6BF-5375-455C-9EA6-DF929625EA0E}">
        <p15:presenceInfo xmlns:p15="http://schemas.microsoft.com/office/powerpoint/2012/main" userId="2b0d7b0725236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C9D4-6B6E-5515-65E5-4B72336F6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F00E9-2C39-2E99-C386-79BF947D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A01D-EF9B-03F1-8C53-5921C400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19F3-4611-8323-9002-833F4099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D1D9-1C44-E0C1-7EBE-0C0F8C76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383B-3DB9-4D53-2EE2-91FC001F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1121-FC9A-982D-D74A-25FE2072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10C9-696E-3E52-8728-D0F282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075F-9318-249D-CDEE-13CA9C92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6053-0772-2DD0-916A-E532DAE6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9D6B4-B87C-494C-0985-80AE7FB12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08A3-79E9-7318-C6F8-86789950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1038-2F33-C05C-0B99-5F5A9C74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E170-C199-7596-265B-08569B57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2AC5-1742-B17D-29A4-F8CEA3BF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BD2-4BF1-F572-BC21-472EBA5C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BE1B-6D0D-1435-E668-0E4AA98D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0BC4-D841-A847-1F02-51418962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A9C5-8030-D680-023D-CE74463D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D953-B8E0-F38D-12B1-7D29D422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67E3-4B89-BE9C-035B-E94FB88F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7A224-FBBF-C132-AE6E-6B395450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882A-5863-0A87-AE95-530DE738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FDD6-D1BB-8E55-A696-BC77DB7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A06D-2712-2E26-1889-04B37BBE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B2B-2D1E-D595-178E-D9B6F5BF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512D-884D-5295-24E2-6AC329EA6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F91C-6433-CED6-9258-1DFD6E01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2439-CF35-DCF6-5105-F6D3A2F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01AC-470D-8507-043C-F742BDDC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9573-D835-6428-0E52-1BF8A2B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0D7E-1EAF-FD59-5715-79050A5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7ECC-840D-669B-B943-92AA2835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A265-CBDB-A89A-7533-AC402877D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8C8C2-5E5B-D5D8-8C24-942D576C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96892-94B5-8400-B598-21A5B12D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35334-3F88-C9E4-42F3-FF9650E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0ED0D-E54C-E237-2F72-20AD86F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1B2D0-32EA-B4CB-2965-601CD6E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3D15-99F9-19CE-5567-D17C83EC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64F94-C048-CE43-99DC-288E908D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EB731-2057-7063-3319-A9379C3D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F62CD-1417-0EF7-25C0-6D3D2B4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C2E8F-11E8-25FF-532B-2F2A285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DA49A-0216-5B6D-4A20-BB0A9D01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34712-04FF-6B78-D5FA-24A636CD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A0A-5E7F-61CC-EAEE-94EC539D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0DA6-5D9D-392C-5FD6-560BA6EF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0FD45-69F3-F117-E3A1-CEDAE58A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5F642-208C-EA2B-0F59-87964419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268EE-EAF6-D7C6-D0D2-63EBEB5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2C05-6F57-3FDF-1A95-F94A952A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CEC7-A11C-6E51-F1C4-7E2B9A4A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BDBB1-460E-7D9D-C6E0-A2B0E1DF9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3B7D-57C8-275A-EC7E-40BFA88F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85EF-6F48-9B89-6B08-44183D48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A36D-28C2-95FA-D23E-E1763D2E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84AF-4C5A-09CD-AA83-F6B5346E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937F7-DF78-3923-0F54-DE068BA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68F53-F8EC-8F67-3002-66683611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F08F-9CFB-5DA5-9161-1676C976D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A91F-5CC6-C1C4-9C04-8A6A1858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EFFA-A30D-A74D-7575-62160BBED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9.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D52F-45EA-61C6-77D9-0F8D2091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 (Gradient Descent)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72488-121E-EC27-D761-8FD25EB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816"/>
            <a:ext cx="3115070" cy="29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36A34-20E9-D239-E3FD-B59692FC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8" y="4497896"/>
            <a:ext cx="3711993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7AF8314-0A79-147C-7B30-1FFA970631BD}"/>
                  </a:ext>
                </a:extLst>
              </p:cNvPr>
              <p:cNvSpPr txBox="1"/>
              <p:nvPr/>
            </p:nvSpPr>
            <p:spPr>
              <a:xfrm>
                <a:off x="6096000" y="3890665"/>
                <a:ext cx="3941686" cy="154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7AF8314-0A79-147C-7B30-1FFA97063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90665"/>
                <a:ext cx="3941686" cy="1549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0625C30-D3DB-6E50-F1EB-A245249C1692}"/>
                  </a:ext>
                </a:extLst>
              </p:cNvPr>
              <p:cNvSpPr txBox="1"/>
              <p:nvPr/>
            </p:nvSpPr>
            <p:spPr>
              <a:xfrm>
                <a:off x="4663735" y="1921520"/>
                <a:ext cx="6690065" cy="154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0625C30-D3DB-6E50-F1EB-A245249C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35" y="1921520"/>
                <a:ext cx="6690065" cy="1549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69">
            <a:extLst>
              <a:ext uri="{FF2B5EF4-FFF2-40B4-BE49-F238E27FC236}">
                <a16:creationId xmlns:a16="http://schemas.microsoft.com/office/drawing/2014/main" id="{2A6AF50D-C994-BD3A-3E5E-BF537A536537}"/>
              </a:ext>
            </a:extLst>
          </p:cNvPr>
          <p:cNvSpPr txBox="1"/>
          <p:nvPr/>
        </p:nvSpPr>
        <p:spPr>
          <a:xfrm>
            <a:off x="7275713" y="1459855"/>
            <a:ext cx="146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69">
            <a:extLst>
              <a:ext uri="{FF2B5EF4-FFF2-40B4-BE49-F238E27FC236}">
                <a16:creationId xmlns:a16="http://schemas.microsoft.com/office/drawing/2014/main" id="{20360EA7-7C9D-57FC-D2AB-9DE6C1047BB7}"/>
              </a:ext>
            </a:extLst>
          </p:cNvPr>
          <p:cNvSpPr txBox="1"/>
          <p:nvPr/>
        </p:nvSpPr>
        <p:spPr>
          <a:xfrm>
            <a:off x="6807399" y="3429000"/>
            <a:ext cx="25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 Descent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026D8775-7142-B26B-4EAC-7A0AE5528DBA}"/>
                  </a:ext>
                </a:extLst>
              </p:cNvPr>
              <p:cNvSpPr txBox="1"/>
              <p:nvPr/>
            </p:nvSpPr>
            <p:spPr>
              <a:xfrm>
                <a:off x="8741821" y="5776307"/>
                <a:ext cx="2910441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026D8775-7142-B26B-4EAC-7A0AE552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21" y="5776307"/>
                <a:ext cx="2910441" cy="857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9380EA-F9FB-9368-56DF-11631580B89F}"/>
                  </a:ext>
                </a:extLst>
              </p:cNvPr>
              <p:cNvSpPr txBox="1"/>
              <p:nvPr/>
            </p:nvSpPr>
            <p:spPr>
              <a:xfrm>
                <a:off x="5806440" y="5828611"/>
                <a:ext cx="27502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at the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update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9380EA-F9FB-9368-56DF-11631580B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40" y="5828611"/>
                <a:ext cx="2750247" cy="830997"/>
              </a:xfrm>
              <a:prstGeom prst="rect">
                <a:avLst/>
              </a:prstGeom>
              <a:blipFill>
                <a:blip r:embed="rId7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F841-BFBC-6B72-602C-636D013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5780D-1B5F-A2FD-6414-A54A9853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60" y="3300984"/>
            <a:ext cx="3008671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855BC-CAE1-93AB-B68E-27FE08EE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0984"/>
            <a:ext cx="4224042" cy="2743200"/>
          </a:xfrm>
          <a:prstGeom prst="rect">
            <a:avLst/>
          </a:prstGeom>
        </p:spPr>
      </p:pic>
      <p:sp>
        <p:nvSpPr>
          <p:cNvPr id="6" name="文字方塊 69">
            <a:extLst>
              <a:ext uri="{FF2B5EF4-FFF2-40B4-BE49-F238E27FC236}">
                <a16:creationId xmlns:a16="http://schemas.microsoft.com/office/drawing/2014/main" id="{35D067ED-91B2-52C3-64F2-D6863867CB82}"/>
              </a:ext>
            </a:extLst>
          </p:cNvPr>
          <p:cNvSpPr txBox="1"/>
          <p:nvPr/>
        </p:nvSpPr>
        <p:spPr>
          <a:xfrm>
            <a:off x="6096000" y="16906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Same learning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Different scales of partial derivatives on different directions</a:t>
            </a:r>
            <a:endParaRPr lang="zh-TW" altLang="en-US" sz="2400" dirty="0"/>
          </a:p>
        </p:txBody>
      </p:sp>
      <p:sp>
        <p:nvSpPr>
          <p:cNvPr id="7" name="文字方塊 69">
            <a:extLst>
              <a:ext uri="{FF2B5EF4-FFF2-40B4-BE49-F238E27FC236}">
                <a16:creationId xmlns:a16="http://schemas.microsoft.com/office/drawing/2014/main" id="{1D330B8B-5A4B-3724-46FC-1F3BA2FAEF5E}"/>
              </a:ext>
            </a:extLst>
          </p:cNvPr>
          <p:cNvSpPr txBox="1"/>
          <p:nvPr/>
        </p:nvSpPr>
        <p:spPr>
          <a:xfrm>
            <a:off x="838200" y="16906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Stuck at </a:t>
            </a:r>
            <a:r>
              <a:rPr lang="en-US" altLang="zh-TW" sz="2400" dirty="0">
                <a:solidFill>
                  <a:srgbClr val="0070C0"/>
                </a:solidFill>
              </a:rPr>
              <a:t>local minimum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Stuck at </a:t>
            </a:r>
            <a:r>
              <a:rPr lang="en-US" altLang="zh-TW" sz="2400" dirty="0">
                <a:solidFill>
                  <a:srgbClr val="0070C0"/>
                </a:solidFill>
              </a:rPr>
              <a:t>saddle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Slow at the </a:t>
            </a:r>
            <a:r>
              <a:rPr lang="en-US" altLang="zh-TW" sz="2400" dirty="0">
                <a:solidFill>
                  <a:srgbClr val="0070C0"/>
                </a:solidFill>
              </a:rPr>
              <a:t>plateau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74F-F12A-4577-F960-249046A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GDM (GD with Momentum)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97F8C22-4435-239A-7D9E-C22C53D8DDAD}"/>
                  </a:ext>
                </a:extLst>
              </p:cNvPr>
              <p:cNvSpPr txBox="1"/>
              <p:nvPr/>
            </p:nvSpPr>
            <p:spPr>
              <a:xfrm>
                <a:off x="7848270" y="1686867"/>
                <a:ext cx="4086726" cy="12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97F8C22-4435-239A-7D9E-C22C53D8D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1686867"/>
                <a:ext cx="4086726" cy="1226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51">
            <a:extLst>
              <a:ext uri="{FF2B5EF4-FFF2-40B4-BE49-F238E27FC236}">
                <a16:creationId xmlns:a16="http://schemas.microsoft.com/office/drawing/2014/main" id="{FC4D2A0E-7805-DF2F-5E58-C0FBDF9B8E75}"/>
              </a:ext>
            </a:extLst>
          </p:cNvPr>
          <p:cNvCxnSpPr/>
          <p:nvPr/>
        </p:nvCxnSpPr>
        <p:spPr>
          <a:xfrm>
            <a:off x="6493489" y="4333901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58">
            <a:extLst>
              <a:ext uri="{FF2B5EF4-FFF2-40B4-BE49-F238E27FC236}">
                <a16:creationId xmlns:a16="http://schemas.microsoft.com/office/drawing/2014/main" id="{9A732E3D-5F5A-1CA3-C359-AACADC9E8E0C}"/>
              </a:ext>
            </a:extLst>
          </p:cNvPr>
          <p:cNvCxnSpPr/>
          <p:nvPr/>
        </p:nvCxnSpPr>
        <p:spPr>
          <a:xfrm>
            <a:off x="2595874" y="4333901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40">
            <a:extLst>
              <a:ext uri="{FF2B5EF4-FFF2-40B4-BE49-F238E27FC236}">
                <a16:creationId xmlns:a16="http://schemas.microsoft.com/office/drawing/2014/main" id="{8F225843-1028-636E-3289-7BD4A8786C8B}"/>
              </a:ext>
            </a:extLst>
          </p:cNvPr>
          <p:cNvCxnSpPr/>
          <p:nvPr/>
        </p:nvCxnSpPr>
        <p:spPr>
          <a:xfrm>
            <a:off x="4693414" y="5061146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">
            <a:extLst>
              <a:ext uri="{FF2B5EF4-FFF2-40B4-BE49-F238E27FC236}">
                <a16:creationId xmlns:a16="http://schemas.microsoft.com/office/drawing/2014/main" id="{D469EC32-A8E3-8160-9468-F09D509ACDF5}"/>
              </a:ext>
            </a:extLst>
          </p:cNvPr>
          <p:cNvSpPr/>
          <p:nvPr/>
        </p:nvSpPr>
        <p:spPr>
          <a:xfrm>
            <a:off x="406405" y="2138798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6">
            <a:extLst>
              <a:ext uri="{FF2B5EF4-FFF2-40B4-BE49-F238E27FC236}">
                <a16:creationId xmlns:a16="http://schemas.microsoft.com/office/drawing/2014/main" id="{53B30765-743F-E06F-15FE-F81F3CE1AE01}"/>
              </a:ext>
            </a:extLst>
          </p:cNvPr>
          <p:cNvCxnSpPr/>
          <p:nvPr/>
        </p:nvCxnSpPr>
        <p:spPr>
          <a:xfrm>
            <a:off x="110398" y="5681342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7">
            <a:extLst>
              <a:ext uri="{FF2B5EF4-FFF2-40B4-BE49-F238E27FC236}">
                <a16:creationId xmlns:a16="http://schemas.microsoft.com/office/drawing/2014/main" id="{66DE1DB6-453C-D43A-E32E-19D9E13FD8F5}"/>
              </a:ext>
            </a:extLst>
          </p:cNvPr>
          <p:cNvCxnSpPr/>
          <p:nvPr/>
        </p:nvCxnSpPr>
        <p:spPr>
          <a:xfrm flipV="1">
            <a:off x="110398" y="2170296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14">
            <a:extLst>
              <a:ext uri="{FF2B5EF4-FFF2-40B4-BE49-F238E27FC236}">
                <a16:creationId xmlns:a16="http://schemas.microsoft.com/office/drawing/2014/main" id="{394E0EB2-380E-0A4C-D5C2-F8761C2EDAC9}"/>
              </a:ext>
            </a:extLst>
          </p:cNvPr>
          <p:cNvSpPr/>
          <p:nvPr/>
        </p:nvSpPr>
        <p:spPr>
          <a:xfrm>
            <a:off x="4379071" y="4671021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17">
            <a:extLst>
              <a:ext uri="{FF2B5EF4-FFF2-40B4-BE49-F238E27FC236}">
                <a16:creationId xmlns:a16="http://schemas.microsoft.com/office/drawing/2014/main" id="{8986FC1D-9501-A22A-648D-0D84CB97D1AA}"/>
              </a:ext>
            </a:extLst>
          </p:cNvPr>
          <p:cNvSpPr/>
          <p:nvPr/>
        </p:nvSpPr>
        <p:spPr>
          <a:xfrm>
            <a:off x="511465" y="2170296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" name="直線單箭頭接點 33">
            <a:extLst>
              <a:ext uri="{FF2B5EF4-FFF2-40B4-BE49-F238E27FC236}">
                <a16:creationId xmlns:a16="http://schemas.microsoft.com/office/drawing/2014/main" id="{9464E637-DD44-FFB5-2230-6B1C53348BB9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939071" y="5683989"/>
            <a:ext cx="591707" cy="257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34">
            <a:extLst>
              <a:ext uri="{FF2B5EF4-FFF2-40B4-BE49-F238E27FC236}">
                <a16:creationId xmlns:a16="http://schemas.microsoft.com/office/drawing/2014/main" id="{E9C27D2C-548A-9F6D-CA99-CB74793C6CAC}"/>
              </a:ext>
            </a:extLst>
          </p:cNvPr>
          <p:cNvCxnSpPr>
            <a:cxnSpLocks/>
          </p:cNvCxnSpPr>
          <p:nvPr/>
        </p:nvCxnSpPr>
        <p:spPr>
          <a:xfrm>
            <a:off x="825441" y="5363705"/>
            <a:ext cx="732628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54">
            <a:extLst>
              <a:ext uri="{FF2B5EF4-FFF2-40B4-BE49-F238E27FC236}">
                <a16:creationId xmlns:a16="http://schemas.microsoft.com/office/drawing/2014/main" id="{9EC46EA2-70E6-A3A9-1A3B-216068EC27B8}"/>
              </a:ext>
            </a:extLst>
          </p:cNvPr>
          <p:cNvSpPr/>
          <p:nvPr/>
        </p:nvSpPr>
        <p:spPr>
          <a:xfrm>
            <a:off x="6137982" y="3956626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7" name="直線單箭頭接點 57">
            <a:extLst>
              <a:ext uri="{FF2B5EF4-FFF2-40B4-BE49-F238E27FC236}">
                <a16:creationId xmlns:a16="http://schemas.microsoft.com/office/drawing/2014/main" id="{9E14B6C5-1D24-A143-B2F4-64D0C4D87136}"/>
              </a:ext>
            </a:extLst>
          </p:cNvPr>
          <p:cNvCxnSpPr/>
          <p:nvPr/>
        </p:nvCxnSpPr>
        <p:spPr>
          <a:xfrm flipH="1">
            <a:off x="5995383" y="5348994"/>
            <a:ext cx="45912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63">
            <a:extLst>
              <a:ext uri="{FF2B5EF4-FFF2-40B4-BE49-F238E27FC236}">
                <a16:creationId xmlns:a16="http://schemas.microsoft.com/office/drawing/2014/main" id="{D1F043AD-EDEF-B7FC-6480-CC3C1906BD57}"/>
              </a:ext>
            </a:extLst>
          </p:cNvPr>
          <p:cNvCxnSpPr/>
          <p:nvPr/>
        </p:nvCxnSpPr>
        <p:spPr>
          <a:xfrm>
            <a:off x="6560533" y="5670885"/>
            <a:ext cx="342708" cy="41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36">
            <a:extLst>
              <a:ext uri="{FF2B5EF4-FFF2-40B4-BE49-F238E27FC236}">
                <a16:creationId xmlns:a16="http://schemas.microsoft.com/office/drawing/2014/main" id="{6FF1360F-FB0A-FA4E-32F2-DFBADACB7B52}"/>
              </a:ext>
            </a:extLst>
          </p:cNvPr>
          <p:cNvSpPr/>
          <p:nvPr/>
        </p:nvSpPr>
        <p:spPr>
          <a:xfrm>
            <a:off x="2264654" y="4175488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單箭頭接點 37">
            <a:extLst>
              <a:ext uri="{FF2B5EF4-FFF2-40B4-BE49-F238E27FC236}">
                <a16:creationId xmlns:a16="http://schemas.microsoft.com/office/drawing/2014/main" id="{093B307B-546A-BDE5-962D-A997B0E60AE1}"/>
              </a:ext>
            </a:extLst>
          </p:cNvPr>
          <p:cNvCxnSpPr/>
          <p:nvPr/>
        </p:nvCxnSpPr>
        <p:spPr>
          <a:xfrm>
            <a:off x="2595874" y="5333106"/>
            <a:ext cx="33983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38">
            <a:extLst>
              <a:ext uri="{FF2B5EF4-FFF2-40B4-BE49-F238E27FC236}">
                <a16:creationId xmlns:a16="http://schemas.microsoft.com/office/drawing/2014/main" id="{FF0A14F7-382A-D58E-A976-B22732949717}"/>
              </a:ext>
            </a:extLst>
          </p:cNvPr>
          <p:cNvCxnSpPr>
            <a:cxnSpLocks/>
          </p:cNvCxnSpPr>
          <p:nvPr/>
        </p:nvCxnSpPr>
        <p:spPr>
          <a:xfrm>
            <a:off x="2935704" y="5346083"/>
            <a:ext cx="649413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39">
            <a:extLst>
              <a:ext uri="{FF2B5EF4-FFF2-40B4-BE49-F238E27FC236}">
                <a16:creationId xmlns:a16="http://schemas.microsoft.com/office/drawing/2014/main" id="{32E4E8CD-AB7F-E957-B8AD-DACB06A9916E}"/>
              </a:ext>
            </a:extLst>
          </p:cNvPr>
          <p:cNvCxnSpPr/>
          <p:nvPr/>
        </p:nvCxnSpPr>
        <p:spPr>
          <a:xfrm>
            <a:off x="4693414" y="5685387"/>
            <a:ext cx="77724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42">
            <a:extLst>
              <a:ext uri="{FF2B5EF4-FFF2-40B4-BE49-F238E27FC236}">
                <a16:creationId xmlns:a16="http://schemas.microsoft.com/office/drawing/2014/main" id="{49555B5B-6174-D78D-6A55-EC17CD38CD49}"/>
              </a:ext>
            </a:extLst>
          </p:cNvPr>
          <p:cNvCxnSpPr/>
          <p:nvPr/>
        </p:nvCxnSpPr>
        <p:spPr>
          <a:xfrm>
            <a:off x="808829" y="2757834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45">
            <a:extLst>
              <a:ext uri="{FF2B5EF4-FFF2-40B4-BE49-F238E27FC236}">
                <a16:creationId xmlns:a16="http://schemas.microsoft.com/office/drawing/2014/main" id="{551BA04A-C6FF-939B-93E0-427A75C406AB}"/>
              </a:ext>
            </a:extLst>
          </p:cNvPr>
          <p:cNvSpPr/>
          <p:nvPr/>
        </p:nvSpPr>
        <p:spPr>
          <a:xfrm>
            <a:off x="722954" y="557850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46">
            <a:extLst>
              <a:ext uri="{FF2B5EF4-FFF2-40B4-BE49-F238E27FC236}">
                <a16:creationId xmlns:a16="http://schemas.microsoft.com/office/drawing/2014/main" id="{8000B31D-3B20-6774-46FC-E7B189CD2399}"/>
              </a:ext>
            </a:extLst>
          </p:cNvPr>
          <p:cNvSpPr/>
          <p:nvPr/>
        </p:nvSpPr>
        <p:spPr>
          <a:xfrm>
            <a:off x="2487816" y="557817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48">
            <a:extLst>
              <a:ext uri="{FF2B5EF4-FFF2-40B4-BE49-F238E27FC236}">
                <a16:creationId xmlns:a16="http://schemas.microsoft.com/office/drawing/2014/main" id="{B28C17F4-65DE-0C6B-28BA-588835C2D332}"/>
              </a:ext>
            </a:extLst>
          </p:cNvPr>
          <p:cNvSpPr/>
          <p:nvPr/>
        </p:nvSpPr>
        <p:spPr>
          <a:xfrm>
            <a:off x="4608217" y="559546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橢圓 49">
            <a:extLst>
              <a:ext uri="{FF2B5EF4-FFF2-40B4-BE49-F238E27FC236}">
                <a16:creationId xmlns:a16="http://schemas.microsoft.com/office/drawing/2014/main" id="{09BC98B8-B488-71E2-41FE-88909378F192}"/>
              </a:ext>
            </a:extLst>
          </p:cNvPr>
          <p:cNvSpPr/>
          <p:nvPr/>
        </p:nvSpPr>
        <p:spPr>
          <a:xfrm>
            <a:off x="6394771" y="5559838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9" name="群組 77">
            <a:extLst>
              <a:ext uri="{FF2B5EF4-FFF2-40B4-BE49-F238E27FC236}">
                <a16:creationId xmlns:a16="http://schemas.microsoft.com/office/drawing/2014/main" id="{82351B6E-C027-5445-F285-50605200E2C1}"/>
              </a:ext>
            </a:extLst>
          </p:cNvPr>
          <p:cNvGrpSpPr/>
          <p:nvPr/>
        </p:nvGrpSpPr>
        <p:grpSpPr>
          <a:xfrm>
            <a:off x="5543381" y="1907497"/>
            <a:ext cx="2304888" cy="1363780"/>
            <a:chOff x="4244734" y="2308754"/>
            <a:chExt cx="2304888" cy="1363780"/>
          </a:xfrm>
        </p:grpSpPr>
        <p:cxnSp>
          <p:nvCxnSpPr>
            <p:cNvPr id="60" name="直線單箭頭接點 27">
              <a:extLst>
                <a:ext uri="{FF2B5EF4-FFF2-40B4-BE49-F238E27FC236}">
                  <a16:creationId xmlns:a16="http://schemas.microsoft.com/office/drawing/2014/main" id="{7BADBC9C-898B-1692-AD7C-096657C4E737}"/>
                </a:ext>
              </a:extLst>
            </p:cNvPr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28">
              <a:extLst>
                <a:ext uri="{FF2B5EF4-FFF2-40B4-BE49-F238E27FC236}">
                  <a16:creationId xmlns:a16="http://schemas.microsoft.com/office/drawing/2014/main" id="{D05EA9EF-2089-AA0A-E5BA-F0512B8D27EB}"/>
                </a:ext>
              </a:extLst>
            </p:cNvPr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30">
                  <a:extLst>
                    <a:ext uri="{FF2B5EF4-FFF2-40B4-BE49-F238E27FC236}">
                      <a16:creationId xmlns:a16="http://schemas.microsoft.com/office/drawing/2014/main" id="{6537D9C6-2DA5-AB80-27D5-1D7F415A0446}"/>
                    </a:ext>
                  </a:extLst>
                </p:cNvPr>
                <p:cNvSpPr txBox="1"/>
                <p:nvPr/>
              </p:nvSpPr>
              <p:spPr>
                <a:xfrm>
                  <a:off x="4947980" y="2308754"/>
                  <a:ext cx="1601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TW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文字方塊 30">
                  <a:extLst>
                    <a:ext uri="{FF2B5EF4-FFF2-40B4-BE49-F238E27FC236}">
                      <a16:creationId xmlns:a16="http://schemas.microsoft.com/office/drawing/2014/main" id="{6537D9C6-2DA5-AB80-27D5-1D7F415A0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80" y="2308754"/>
                  <a:ext cx="16016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單箭頭接點 31">
              <a:extLst>
                <a:ext uri="{FF2B5EF4-FFF2-40B4-BE49-F238E27FC236}">
                  <a16:creationId xmlns:a16="http://schemas.microsoft.com/office/drawing/2014/main" id="{375954A6-8C8E-7661-6C50-87BD5B479E02}"/>
                </a:ext>
              </a:extLst>
            </p:cNvPr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32">
                  <a:extLst>
                    <a:ext uri="{FF2B5EF4-FFF2-40B4-BE49-F238E27FC236}">
                      <a16:creationId xmlns:a16="http://schemas.microsoft.com/office/drawing/2014/main" id="{49D2B440-DC70-14F7-97BD-A2A78DB1CCA7}"/>
                    </a:ext>
                  </a:extLst>
                </p:cNvPr>
                <p:cNvSpPr txBox="1"/>
                <p:nvPr/>
              </p:nvSpPr>
              <p:spPr>
                <a:xfrm>
                  <a:off x="4955188" y="2754441"/>
                  <a:ext cx="940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文字方塊 32">
                  <a:extLst>
                    <a:ext uri="{FF2B5EF4-FFF2-40B4-BE49-F238E27FC236}">
                      <a16:creationId xmlns:a16="http://schemas.microsoft.com/office/drawing/2014/main" id="{49D2B440-DC70-14F7-97BD-A2A78DB1C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188" y="2754441"/>
                  <a:ext cx="9405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53">
                  <a:extLst>
                    <a:ext uri="{FF2B5EF4-FFF2-40B4-BE49-F238E27FC236}">
                      <a16:creationId xmlns:a16="http://schemas.microsoft.com/office/drawing/2014/main" id="{0616250B-255E-5F09-AF0F-EA08F5641035}"/>
                    </a:ext>
                  </a:extLst>
                </p:cNvPr>
                <p:cNvSpPr txBox="1"/>
                <p:nvPr/>
              </p:nvSpPr>
              <p:spPr>
                <a:xfrm>
                  <a:off x="4947980" y="3210869"/>
                  <a:ext cx="7094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文字方塊 53">
                  <a:extLst>
                    <a:ext uri="{FF2B5EF4-FFF2-40B4-BE49-F238E27FC236}">
                      <a16:creationId xmlns:a16="http://schemas.microsoft.com/office/drawing/2014/main" id="{0616250B-255E-5F09-AF0F-EA08F5641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80" y="3210869"/>
                  <a:ext cx="70947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直線單箭頭接點 61">
            <a:extLst>
              <a:ext uri="{FF2B5EF4-FFF2-40B4-BE49-F238E27FC236}">
                <a16:creationId xmlns:a16="http://schemas.microsoft.com/office/drawing/2014/main" id="{D3DC8517-3963-9AF0-CF92-91A29B31161B}"/>
              </a:ext>
            </a:extLst>
          </p:cNvPr>
          <p:cNvCxnSpPr>
            <a:cxnSpLocks/>
          </p:cNvCxnSpPr>
          <p:nvPr/>
        </p:nvCxnSpPr>
        <p:spPr>
          <a:xfrm>
            <a:off x="4693414" y="5377669"/>
            <a:ext cx="77724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5E8DD44-EF2B-56C6-9F6A-9ADE4FBFB14A}"/>
              </a:ext>
            </a:extLst>
          </p:cNvPr>
          <p:cNvCxnSpPr/>
          <p:nvPr/>
        </p:nvCxnSpPr>
        <p:spPr>
          <a:xfrm>
            <a:off x="6536463" y="5346083"/>
            <a:ext cx="652424" cy="1119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8">
            <a:extLst>
              <a:ext uri="{FF2B5EF4-FFF2-40B4-BE49-F238E27FC236}">
                <a16:creationId xmlns:a16="http://schemas.microsoft.com/office/drawing/2014/main" id="{ACBF5213-9511-2F69-6CC4-A67E2AF11D1F}"/>
              </a:ext>
            </a:extLst>
          </p:cNvPr>
          <p:cNvCxnSpPr>
            <a:cxnSpLocks/>
          </p:cNvCxnSpPr>
          <p:nvPr/>
        </p:nvCxnSpPr>
        <p:spPr>
          <a:xfrm>
            <a:off x="2626629" y="5674422"/>
            <a:ext cx="95848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69">
                <a:extLst>
                  <a:ext uri="{FF2B5EF4-FFF2-40B4-BE49-F238E27FC236}">
                    <a16:creationId xmlns:a16="http://schemas.microsoft.com/office/drawing/2014/main" id="{2CD65C61-9166-28D3-84BC-CA244D225E71}"/>
                  </a:ext>
                </a:extLst>
              </p:cNvPr>
              <p:cNvSpPr txBox="1"/>
              <p:nvPr/>
            </p:nvSpPr>
            <p:spPr>
              <a:xfrm>
                <a:off x="7848271" y="3096924"/>
                <a:ext cx="434373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400" dirty="0"/>
                  <a:t> is a hyperparameter to control the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69">
                <a:extLst>
                  <a:ext uri="{FF2B5EF4-FFF2-40B4-BE49-F238E27FC236}">
                    <a16:creationId xmlns:a16="http://schemas.microsoft.com/office/drawing/2014/main" id="{2CD65C61-9166-28D3-84BC-CA244D22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1" y="3096924"/>
                <a:ext cx="4343730" cy="1569660"/>
              </a:xfrm>
              <a:prstGeom prst="rect">
                <a:avLst/>
              </a:prstGeom>
              <a:blipFill>
                <a:blip r:embed="rId6"/>
                <a:stretch>
                  <a:fillRect l="-1823" t="-3101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7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5C9599-17C4-D2C9-0C95-5C6CFD74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Exponential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633A004-D93F-8087-D6B3-0349DF4CFBA6}"/>
                  </a:ext>
                </a:extLst>
              </p:cNvPr>
              <p:cNvSpPr txBox="1"/>
              <p:nvPr/>
            </p:nvSpPr>
            <p:spPr>
              <a:xfrm>
                <a:off x="838200" y="1889286"/>
                <a:ext cx="3821871" cy="85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633A004-D93F-8087-D6B3-0349DF4CF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9286"/>
                <a:ext cx="3821871" cy="856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B4B18B6-187E-F99B-7084-C4EEB671490C}"/>
                  </a:ext>
                </a:extLst>
              </p:cNvPr>
              <p:cNvSpPr txBox="1"/>
              <p:nvPr/>
            </p:nvSpPr>
            <p:spPr>
              <a:xfrm>
                <a:off x="4522590" y="1889286"/>
                <a:ext cx="2100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B4B18B6-187E-F99B-7084-C4EEB6714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90" y="1889286"/>
                <a:ext cx="21000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4FF65BB-2768-6124-ADD7-9B2D23D26A53}"/>
                  </a:ext>
                </a:extLst>
              </p:cNvPr>
              <p:cNvSpPr txBox="1"/>
              <p:nvPr/>
            </p:nvSpPr>
            <p:spPr>
              <a:xfrm>
                <a:off x="4892681" y="2350951"/>
                <a:ext cx="2749778" cy="85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4FF65BB-2768-6124-ADD7-9B2D23D2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681" y="2350951"/>
                <a:ext cx="2749778" cy="856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B7B069C9-7B7E-E068-EDFE-406DD33AB7A1}"/>
                  </a:ext>
                </a:extLst>
              </p:cNvPr>
              <p:cNvSpPr txBox="1"/>
              <p:nvPr/>
            </p:nvSpPr>
            <p:spPr>
              <a:xfrm>
                <a:off x="4660071" y="3207917"/>
                <a:ext cx="4086726" cy="85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B7B069C9-7B7E-E068-EDFE-406DD33A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71" y="3207917"/>
                <a:ext cx="4086726" cy="856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22D8C55B-9D47-EE2D-1D56-4E269D4CCB35}"/>
                  </a:ext>
                </a:extLst>
              </p:cNvPr>
              <p:cNvSpPr txBox="1"/>
              <p:nvPr/>
            </p:nvSpPr>
            <p:spPr>
              <a:xfrm>
                <a:off x="5004495" y="4066807"/>
                <a:ext cx="5020056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22D8C55B-9D47-EE2D-1D56-4E269D4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95" y="4066807"/>
                <a:ext cx="5020056" cy="855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2D6FE822-27D7-2150-648D-02B6981B17A4}"/>
                  </a:ext>
                </a:extLst>
              </p:cNvPr>
              <p:cNvSpPr txBox="1"/>
              <p:nvPr/>
            </p:nvSpPr>
            <p:spPr>
              <a:xfrm>
                <a:off x="4660071" y="4921849"/>
                <a:ext cx="7653528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2D6FE822-27D7-2150-648D-02B6981B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71" y="4921849"/>
                <a:ext cx="7653528" cy="855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631EEB7-D568-65AE-9DCC-AB846F4A0114}"/>
                  </a:ext>
                </a:extLst>
              </p:cNvPr>
              <p:cNvSpPr txBox="1"/>
              <p:nvPr/>
            </p:nvSpPr>
            <p:spPr>
              <a:xfrm>
                <a:off x="5004495" y="5814102"/>
                <a:ext cx="1301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631EEB7-D568-65AE-9DCC-AB846F4A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95" y="5814102"/>
                <a:ext cx="1301697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3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單箭頭接點 6">
            <a:extLst>
              <a:ext uri="{FF2B5EF4-FFF2-40B4-BE49-F238E27FC236}">
                <a16:creationId xmlns:a16="http://schemas.microsoft.com/office/drawing/2014/main" id="{9D0B7924-7BE1-32E8-E71B-3E6E9CBCF349}"/>
              </a:ext>
            </a:extLst>
          </p:cNvPr>
          <p:cNvCxnSpPr>
            <a:cxnSpLocks/>
          </p:cNvCxnSpPr>
          <p:nvPr/>
        </p:nvCxnSpPr>
        <p:spPr>
          <a:xfrm>
            <a:off x="4140226" y="6618871"/>
            <a:ext cx="45922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6">
            <a:extLst>
              <a:ext uri="{FF2B5EF4-FFF2-40B4-BE49-F238E27FC236}">
                <a16:creationId xmlns:a16="http://schemas.microsoft.com/office/drawing/2014/main" id="{22FD5FCE-2832-ED6F-F75A-6B0F6BA7E0FA}"/>
              </a:ext>
            </a:extLst>
          </p:cNvPr>
          <p:cNvCxnSpPr>
            <a:cxnSpLocks/>
          </p:cNvCxnSpPr>
          <p:nvPr/>
        </p:nvCxnSpPr>
        <p:spPr>
          <a:xfrm>
            <a:off x="4137679" y="4417911"/>
            <a:ext cx="35924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76C57E-92D0-DD7C-E62F-EBBBC123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r>
              <a:rPr lang="en-US" dirty="0"/>
              <a:t> (Adaptive Gradient)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3C7CCCE-8FF8-D3C3-1BDB-C6AE4D91F734}"/>
                  </a:ext>
                </a:extLst>
              </p:cNvPr>
              <p:cNvSpPr txBox="1"/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𝒥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3C7CCCE-8FF8-D3C3-1BDB-C6AE4D91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4F6565-C433-E95E-31E9-F5597F28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6" y="3483872"/>
            <a:ext cx="3008671" cy="27432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B7DE52-3B27-3E19-0C3E-DFD48557EEFE}"/>
              </a:ext>
            </a:extLst>
          </p:cNvPr>
          <p:cNvSpPr/>
          <p:nvPr/>
        </p:nvSpPr>
        <p:spPr>
          <a:xfrm>
            <a:off x="4310740" y="1998353"/>
            <a:ext cx="3054096" cy="2313456"/>
          </a:xfrm>
          <a:custGeom>
            <a:avLst/>
            <a:gdLst>
              <a:gd name="connsiteX0" fmla="*/ 0 w 3054096"/>
              <a:gd name="connsiteY0" fmla="*/ 36576 h 2313456"/>
              <a:gd name="connsiteX1" fmla="*/ 1536192 w 3054096"/>
              <a:gd name="connsiteY1" fmla="*/ 2313432 h 2313456"/>
              <a:gd name="connsiteX2" fmla="*/ 3054096 w 3054096"/>
              <a:gd name="connsiteY2" fmla="*/ 0 h 23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096" h="2313456">
                <a:moveTo>
                  <a:pt x="0" y="36576"/>
                </a:moveTo>
                <a:cubicBezTo>
                  <a:pt x="513588" y="1178052"/>
                  <a:pt x="1027176" y="2319528"/>
                  <a:pt x="1536192" y="2313432"/>
                </a:cubicBezTo>
                <a:cubicBezTo>
                  <a:pt x="2045208" y="2307336"/>
                  <a:pt x="2549652" y="1153668"/>
                  <a:pt x="3054096" y="0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1A921-3BA2-8D8D-9CF9-F6943116F111}"/>
              </a:ext>
            </a:extLst>
          </p:cNvPr>
          <p:cNvSpPr/>
          <p:nvPr/>
        </p:nvSpPr>
        <p:spPr>
          <a:xfrm>
            <a:off x="4316436" y="6099050"/>
            <a:ext cx="4147127" cy="258660"/>
          </a:xfrm>
          <a:custGeom>
            <a:avLst/>
            <a:gdLst>
              <a:gd name="connsiteX0" fmla="*/ 0 w 4147127"/>
              <a:gd name="connsiteY0" fmla="*/ 0 h 258660"/>
              <a:gd name="connsiteX1" fmla="*/ 2244436 w 4147127"/>
              <a:gd name="connsiteY1" fmla="*/ 258618 h 258660"/>
              <a:gd name="connsiteX2" fmla="*/ 4147127 w 4147127"/>
              <a:gd name="connsiteY2" fmla="*/ 18472 h 25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7127" h="258660">
                <a:moveTo>
                  <a:pt x="0" y="0"/>
                </a:moveTo>
                <a:cubicBezTo>
                  <a:pt x="776624" y="127769"/>
                  <a:pt x="1553248" y="255539"/>
                  <a:pt x="2244436" y="258618"/>
                </a:cubicBezTo>
                <a:cubicBezTo>
                  <a:pt x="2935624" y="261697"/>
                  <a:pt x="3810000" y="96981"/>
                  <a:pt x="4147127" y="18472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39">
            <a:extLst>
              <a:ext uri="{FF2B5EF4-FFF2-40B4-BE49-F238E27FC236}">
                <a16:creationId xmlns:a16="http://schemas.microsoft.com/office/drawing/2014/main" id="{5D072244-53AC-E4BC-BC58-11FD0FB397C5}"/>
              </a:ext>
            </a:extLst>
          </p:cNvPr>
          <p:cNvCxnSpPr>
            <a:cxnSpLocks/>
          </p:cNvCxnSpPr>
          <p:nvPr/>
        </p:nvCxnSpPr>
        <p:spPr>
          <a:xfrm flipV="1">
            <a:off x="2250317" y="3811198"/>
            <a:ext cx="0" cy="17822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39">
            <a:extLst>
              <a:ext uri="{FF2B5EF4-FFF2-40B4-BE49-F238E27FC236}">
                <a16:creationId xmlns:a16="http://schemas.microsoft.com/office/drawing/2014/main" id="{53D5120B-3B23-EB68-B5DB-4F626701DBE8}"/>
              </a:ext>
            </a:extLst>
          </p:cNvPr>
          <p:cNvCxnSpPr>
            <a:cxnSpLocks/>
          </p:cNvCxnSpPr>
          <p:nvPr/>
        </p:nvCxnSpPr>
        <p:spPr>
          <a:xfrm>
            <a:off x="1313496" y="4720972"/>
            <a:ext cx="187364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39">
            <a:extLst>
              <a:ext uri="{FF2B5EF4-FFF2-40B4-BE49-F238E27FC236}">
                <a16:creationId xmlns:a16="http://schemas.microsoft.com/office/drawing/2014/main" id="{785F4CF4-C761-1CC4-2ECF-264E77873A61}"/>
              </a:ext>
            </a:extLst>
          </p:cNvPr>
          <p:cNvCxnSpPr>
            <a:cxnSpLocks/>
          </p:cNvCxnSpPr>
          <p:nvPr/>
        </p:nvCxnSpPr>
        <p:spPr>
          <a:xfrm>
            <a:off x="5466064" y="6607268"/>
            <a:ext cx="26826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39">
            <a:extLst>
              <a:ext uri="{FF2B5EF4-FFF2-40B4-BE49-F238E27FC236}">
                <a16:creationId xmlns:a16="http://schemas.microsoft.com/office/drawing/2014/main" id="{9176DB1D-1FD4-7A62-91DB-C659B2C69B65}"/>
              </a:ext>
            </a:extLst>
          </p:cNvPr>
          <p:cNvCxnSpPr>
            <a:cxnSpLocks/>
          </p:cNvCxnSpPr>
          <p:nvPr/>
        </p:nvCxnSpPr>
        <p:spPr>
          <a:xfrm>
            <a:off x="4528230" y="6613824"/>
            <a:ext cx="2295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39">
            <a:extLst>
              <a:ext uri="{FF2B5EF4-FFF2-40B4-BE49-F238E27FC236}">
                <a16:creationId xmlns:a16="http://schemas.microsoft.com/office/drawing/2014/main" id="{DF9B49B8-E27E-B33A-4739-384A513AC64D}"/>
              </a:ext>
            </a:extLst>
          </p:cNvPr>
          <p:cNvCxnSpPr>
            <a:cxnSpLocks/>
          </p:cNvCxnSpPr>
          <p:nvPr/>
        </p:nvCxnSpPr>
        <p:spPr>
          <a:xfrm>
            <a:off x="4701726" y="6607269"/>
            <a:ext cx="267829" cy="65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39">
            <a:extLst>
              <a:ext uri="{FF2B5EF4-FFF2-40B4-BE49-F238E27FC236}">
                <a16:creationId xmlns:a16="http://schemas.microsoft.com/office/drawing/2014/main" id="{9BF57D57-43BE-435B-87A1-D6FC937B9A61}"/>
              </a:ext>
            </a:extLst>
          </p:cNvPr>
          <p:cNvCxnSpPr>
            <a:cxnSpLocks/>
          </p:cNvCxnSpPr>
          <p:nvPr/>
        </p:nvCxnSpPr>
        <p:spPr>
          <a:xfrm>
            <a:off x="4923288" y="6607268"/>
            <a:ext cx="219328" cy="65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39">
            <a:extLst>
              <a:ext uri="{FF2B5EF4-FFF2-40B4-BE49-F238E27FC236}">
                <a16:creationId xmlns:a16="http://schemas.microsoft.com/office/drawing/2014/main" id="{EDA7C0DD-2591-F7ED-31A5-A6D39EA59B26}"/>
              </a:ext>
            </a:extLst>
          </p:cNvPr>
          <p:cNvCxnSpPr>
            <a:cxnSpLocks/>
          </p:cNvCxnSpPr>
          <p:nvPr/>
        </p:nvCxnSpPr>
        <p:spPr>
          <a:xfrm flipV="1">
            <a:off x="5099682" y="6610546"/>
            <a:ext cx="216430" cy="32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39">
            <a:extLst>
              <a:ext uri="{FF2B5EF4-FFF2-40B4-BE49-F238E27FC236}">
                <a16:creationId xmlns:a16="http://schemas.microsoft.com/office/drawing/2014/main" id="{9E24E43A-4E8E-6ECC-3B37-55321770DFC8}"/>
              </a:ext>
            </a:extLst>
          </p:cNvPr>
          <p:cNvCxnSpPr>
            <a:cxnSpLocks/>
          </p:cNvCxnSpPr>
          <p:nvPr/>
        </p:nvCxnSpPr>
        <p:spPr>
          <a:xfrm>
            <a:off x="5266393" y="6607268"/>
            <a:ext cx="2649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9">
            <a:extLst>
              <a:ext uri="{FF2B5EF4-FFF2-40B4-BE49-F238E27FC236}">
                <a16:creationId xmlns:a16="http://schemas.microsoft.com/office/drawing/2014/main" id="{1D97BDAC-3698-1454-401D-49B683D32225}"/>
              </a:ext>
            </a:extLst>
          </p:cNvPr>
          <p:cNvCxnSpPr>
            <a:cxnSpLocks/>
          </p:cNvCxnSpPr>
          <p:nvPr/>
        </p:nvCxnSpPr>
        <p:spPr>
          <a:xfrm>
            <a:off x="4687901" y="4382193"/>
            <a:ext cx="21967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D9FA852C-E6E8-DF53-5787-76D7C3066AAE}"/>
              </a:ext>
            </a:extLst>
          </p:cNvPr>
          <p:cNvCxnSpPr>
            <a:cxnSpLocks/>
          </p:cNvCxnSpPr>
          <p:nvPr/>
        </p:nvCxnSpPr>
        <p:spPr>
          <a:xfrm flipH="1">
            <a:off x="4354373" y="4470179"/>
            <a:ext cx="245076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39">
            <a:extLst>
              <a:ext uri="{FF2B5EF4-FFF2-40B4-BE49-F238E27FC236}">
                <a16:creationId xmlns:a16="http://schemas.microsoft.com/office/drawing/2014/main" id="{ECC1F5CF-DD2E-D4FB-1AA1-109D521D35A0}"/>
              </a:ext>
            </a:extLst>
          </p:cNvPr>
          <p:cNvCxnSpPr>
            <a:cxnSpLocks/>
          </p:cNvCxnSpPr>
          <p:nvPr/>
        </p:nvCxnSpPr>
        <p:spPr>
          <a:xfrm>
            <a:off x="4378710" y="4546766"/>
            <a:ext cx="285506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622E8C26-D8F0-F6ED-0AFE-080E7AE5DD2A}"/>
                  </a:ext>
                </a:extLst>
              </p:cNvPr>
              <p:cNvSpPr txBox="1"/>
              <p:nvPr/>
            </p:nvSpPr>
            <p:spPr>
              <a:xfrm>
                <a:off x="4378710" y="1365693"/>
                <a:ext cx="271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needs to be small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622E8C26-D8F0-F6ED-0AFE-080E7AE5D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10" y="1365693"/>
                <a:ext cx="2711237" cy="461665"/>
              </a:xfrm>
              <a:prstGeom prst="rect">
                <a:avLst/>
              </a:prstGeom>
              <a:blipFill>
                <a:blip r:embed="rId4"/>
                <a:stretch>
                  <a:fillRect t="-10526" r="-157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30AC686D-CD20-3DA9-8C65-28C3AC3DEF1B}"/>
                  </a:ext>
                </a:extLst>
              </p:cNvPr>
              <p:cNvSpPr txBox="1"/>
              <p:nvPr/>
            </p:nvSpPr>
            <p:spPr>
              <a:xfrm>
                <a:off x="4578284" y="4840425"/>
                <a:ext cx="271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needs to be large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30AC686D-CD20-3DA9-8C65-28C3AC3D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284" y="4840425"/>
                <a:ext cx="2711237" cy="461665"/>
              </a:xfrm>
              <a:prstGeom prst="rect">
                <a:avLst/>
              </a:prstGeom>
              <a:blipFill>
                <a:blip r:embed="rId5"/>
                <a:stretch>
                  <a:fillRect t="-10526" r="-89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7BB333D4-0018-BA0E-3FE6-E51A18A4BB29}"/>
                  </a:ext>
                </a:extLst>
              </p:cNvPr>
              <p:cNvSpPr txBox="1"/>
              <p:nvPr/>
            </p:nvSpPr>
            <p:spPr>
              <a:xfrm>
                <a:off x="7848270" y="3865823"/>
                <a:ext cx="434373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is a hyperparameter to </a:t>
                </a:r>
                <a:r>
                  <a:rPr lang="en-US" altLang="zh-CN" sz="2400" dirty="0"/>
                  <a:t>avoid division by zero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7BB333D4-0018-BA0E-3FE6-E51A18A4B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3865823"/>
                <a:ext cx="4343730" cy="1569660"/>
              </a:xfrm>
              <a:prstGeom prst="rect">
                <a:avLst/>
              </a:prstGeom>
              <a:blipFill>
                <a:blip r:embed="rId6"/>
                <a:stretch>
                  <a:fillRect l="-1823" t="-3101" r="-3086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7">
            <a:extLst>
              <a:ext uri="{FF2B5EF4-FFF2-40B4-BE49-F238E27FC236}">
                <a16:creationId xmlns:a16="http://schemas.microsoft.com/office/drawing/2014/main" id="{96783ACB-0FAF-7109-4775-AD4916B0DDA7}"/>
              </a:ext>
            </a:extLst>
          </p:cNvPr>
          <p:cNvCxnSpPr>
            <a:cxnSpLocks/>
          </p:cNvCxnSpPr>
          <p:nvPr/>
        </p:nvCxnSpPr>
        <p:spPr>
          <a:xfrm flipV="1">
            <a:off x="4137679" y="1827358"/>
            <a:ext cx="0" cy="25905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36">
            <a:extLst>
              <a:ext uri="{FF2B5EF4-FFF2-40B4-BE49-F238E27FC236}">
                <a16:creationId xmlns:a16="http://schemas.microsoft.com/office/drawing/2014/main" id="{A44F4C45-E1E2-7648-F108-F01B8E1D5EB1}"/>
              </a:ext>
            </a:extLst>
          </p:cNvPr>
          <p:cNvSpPr/>
          <p:nvPr/>
        </p:nvSpPr>
        <p:spPr>
          <a:xfrm>
            <a:off x="4371378" y="1822321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" name="直線接點 42">
            <a:extLst>
              <a:ext uri="{FF2B5EF4-FFF2-40B4-BE49-F238E27FC236}">
                <a16:creationId xmlns:a16="http://schemas.microsoft.com/office/drawing/2014/main" id="{2F51ECAF-346B-9F9D-1896-6EB14EA7C49F}"/>
              </a:ext>
            </a:extLst>
          </p:cNvPr>
          <p:cNvCxnSpPr>
            <a:cxnSpLocks/>
          </p:cNvCxnSpPr>
          <p:nvPr/>
        </p:nvCxnSpPr>
        <p:spPr>
          <a:xfrm>
            <a:off x="4687901" y="2455367"/>
            <a:ext cx="0" cy="19268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7">
            <a:extLst>
              <a:ext uri="{FF2B5EF4-FFF2-40B4-BE49-F238E27FC236}">
                <a16:creationId xmlns:a16="http://schemas.microsoft.com/office/drawing/2014/main" id="{E6450932-585E-2215-338B-882E09629D36}"/>
              </a:ext>
            </a:extLst>
          </p:cNvPr>
          <p:cNvCxnSpPr>
            <a:cxnSpLocks/>
          </p:cNvCxnSpPr>
          <p:nvPr/>
        </p:nvCxnSpPr>
        <p:spPr>
          <a:xfrm flipV="1">
            <a:off x="4140226" y="5181015"/>
            <a:ext cx="3149" cy="1437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36">
            <a:extLst>
              <a:ext uri="{FF2B5EF4-FFF2-40B4-BE49-F238E27FC236}">
                <a16:creationId xmlns:a16="http://schemas.microsoft.com/office/drawing/2014/main" id="{429985AB-C3AF-76EA-B0A8-F8553062C9AE}"/>
              </a:ext>
            </a:extLst>
          </p:cNvPr>
          <p:cNvSpPr/>
          <p:nvPr/>
        </p:nvSpPr>
        <p:spPr>
          <a:xfrm>
            <a:off x="4228754" y="5481252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2" name="直線接點 42">
            <a:extLst>
              <a:ext uri="{FF2B5EF4-FFF2-40B4-BE49-F238E27FC236}">
                <a16:creationId xmlns:a16="http://schemas.microsoft.com/office/drawing/2014/main" id="{B022CA44-24EC-47C7-4CC7-504E93F2D6F4}"/>
              </a:ext>
            </a:extLst>
          </p:cNvPr>
          <p:cNvCxnSpPr>
            <a:cxnSpLocks/>
          </p:cNvCxnSpPr>
          <p:nvPr/>
        </p:nvCxnSpPr>
        <p:spPr>
          <a:xfrm>
            <a:off x="4528230" y="6114298"/>
            <a:ext cx="0" cy="5051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69">
                <a:extLst>
                  <a:ext uri="{FF2B5EF4-FFF2-40B4-BE49-F238E27FC236}">
                    <a16:creationId xmlns:a16="http://schemas.microsoft.com/office/drawing/2014/main" id="{C35C2DE4-8926-B8CD-AA1E-9909FF4F04FC}"/>
                  </a:ext>
                </a:extLst>
              </p:cNvPr>
              <p:cNvSpPr txBox="1"/>
              <p:nvPr/>
            </p:nvSpPr>
            <p:spPr>
              <a:xfrm>
                <a:off x="1721130" y="1943915"/>
                <a:ext cx="1769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84" name="文字方塊 69">
                <a:extLst>
                  <a:ext uri="{FF2B5EF4-FFF2-40B4-BE49-F238E27FC236}">
                    <a16:creationId xmlns:a16="http://schemas.microsoft.com/office/drawing/2014/main" id="{C35C2DE4-8926-B8CD-AA1E-9909FF4F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30" y="1943915"/>
                <a:ext cx="1769276" cy="461665"/>
              </a:xfrm>
              <a:prstGeom prst="rect">
                <a:avLst/>
              </a:prstGeom>
              <a:blipFill>
                <a:blip r:embed="rId7"/>
                <a:stretch>
                  <a:fillRect t="-125000" r="-1099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33">
            <a:extLst>
              <a:ext uri="{FF2B5EF4-FFF2-40B4-BE49-F238E27FC236}">
                <a16:creationId xmlns:a16="http://schemas.microsoft.com/office/drawing/2014/main" id="{F3AE4A19-0366-1EDE-C235-D756BEA5DFFB}"/>
              </a:ext>
            </a:extLst>
          </p:cNvPr>
          <p:cNvCxnSpPr>
            <a:cxnSpLocks/>
          </p:cNvCxnSpPr>
          <p:nvPr/>
        </p:nvCxnSpPr>
        <p:spPr>
          <a:xfrm>
            <a:off x="970719" y="2174748"/>
            <a:ext cx="75041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C9EEBA4-F4E6-D1BC-BEC3-106267C4F257}"/>
              </a:ext>
            </a:extLst>
          </p:cNvPr>
          <p:cNvSpPr/>
          <p:nvPr/>
        </p:nvSpPr>
        <p:spPr>
          <a:xfrm>
            <a:off x="552142" y="1392330"/>
            <a:ext cx="6465326" cy="4293933"/>
          </a:xfrm>
          <a:custGeom>
            <a:avLst/>
            <a:gdLst>
              <a:gd name="connsiteX0" fmla="*/ 518 w 6465326"/>
              <a:gd name="connsiteY0" fmla="*/ 0 h 4293933"/>
              <a:gd name="connsiteX1" fmla="*/ 411998 w 6465326"/>
              <a:gd name="connsiteY1" fmla="*/ 2066544 h 4293933"/>
              <a:gd name="connsiteX2" fmla="*/ 2505974 w 6465326"/>
              <a:gd name="connsiteY2" fmla="*/ 2350008 h 4293933"/>
              <a:gd name="connsiteX3" fmla="*/ 4563374 w 6465326"/>
              <a:gd name="connsiteY3" fmla="*/ 2697480 h 4293933"/>
              <a:gd name="connsiteX4" fmla="*/ 5523494 w 6465326"/>
              <a:gd name="connsiteY4" fmla="*/ 4279392 h 4293933"/>
              <a:gd name="connsiteX5" fmla="*/ 6465326 w 6465326"/>
              <a:gd name="connsiteY5" fmla="*/ 1655064 h 429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5326" h="4293933">
                <a:moveTo>
                  <a:pt x="518" y="0"/>
                </a:moveTo>
                <a:cubicBezTo>
                  <a:pt x="-2530" y="837438"/>
                  <a:pt x="-5578" y="1674876"/>
                  <a:pt x="411998" y="2066544"/>
                </a:cubicBezTo>
                <a:cubicBezTo>
                  <a:pt x="829574" y="2458212"/>
                  <a:pt x="1814078" y="2244852"/>
                  <a:pt x="2505974" y="2350008"/>
                </a:cubicBezTo>
                <a:cubicBezTo>
                  <a:pt x="3197870" y="2455164"/>
                  <a:pt x="4060454" y="2375916"/>
                  <a:pt x="4563374" y="2697480"/>
                </a:cubicBezTo>
                <a:cubicBezTo>
                  <a:pt x="5066294" y="3019044"/>
                  <a:pt x="5206502" y="4453128"/>
                  <a:pt x="5523494" y="4279392"/>
                </a:cubicBezTo>
                <a:cubicBezTo>
                  <a:pt x="5840486" y="4105656"/>
                  <a:pt x="6152906" y="2880360"/>
                  <a:pt x="6465326" y="1655064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FD308-0320-5C3D-17F0-47EB86D8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r>
              <a:rPr lang="en-US" dirty="0"/>
              <a:t> (Root Mean Square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E9F1352-1F1F-8F77-298E-BDD3A3606C92}"/>
                  </a:ext>
                </a:extLst>
              </p:cNvPr>
              <p:cNvSpPr txBox="1"/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𝒥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E9F1352-1F1F-8F77-298E-BDD3A360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E954D74-F0D3-CFC0-F5F9-D0F2F0D78C05}"/>
                  </a:ext>
                </a:extLst>
              </p:cNvPr>
              <p:cNvSpPr txBox="1"/>
              <p:nvPr/>
            </p:nvSpPr>
            <p:spPr>
              <a:xfrm>
                <a:off x="7598664" y="3865823"/>
                <a:ext cx="45933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400" dirty="0"/>
                  <a:t> is a hyperparameter to control the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is a hyperparameter to </a:t>
                </a:r>
                <a:r>
                  <a:rPr lang="en-US" altLang="zh-CN" sz="2400" dirty="0"/>
                  <a:t>avoid division by zero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E954D74-F0D3-CFC0-F5F9-D0F2F0D78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64" y="3865823"/>
                <a:ext cx="4593336" cy="2308324"/>
              </a:xfrm>
              <a:prstGeom prst="rect">
                <a:avLst/>
              </a:prstGeom>
              <a:blipFill>
                <a:blip r:embed="rId3"/>
                <a:stretch>
                  <a:fillRect l="-1859" t="-2111" r="-2523" b="-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6">
            <a:extLst>
              <a:ext uri="{FF2B5EF4-FFF2-40B4-BE49-F238E27FC236}">
                <a16:creationId xmlns:a16="http://schemas.microsoft.com/office/drawing/2014/main" id="{985AD3DD-334D-0C9E-E4FF-869F69CE691E}"/>
              </a:ext>
            </a:extLst>
          </p:cNvPr>
          <p:cNvCxnSpPr>
            <a:cxnSpLocks/>
          </p:cNvCxnSpPr>
          <p:nvPr/>
        </p:nvCxnSpPr>
        <p:spPr>
          <a:xfrm>
            <a:off x="257004" y="5882228"/>
            <a:ext cx="71042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7">
            <a:extLst>
              <a:ext uri="{FF2B5EF4-FFF2-40B4-BE49-F238E27FC236}">
                <a16:creationId xmlns:a16="http://schemas.microsoft.com/office/drawing/2014/main" id="{C43DBAF4-F470-3F0C-E6AF-8685E82D0126}"/>
              </a:ext>
            </a:extLst>
          </p:cNvPr>
          <p:cNvCxnSpPr>
            <a:cxnSpLocks/>
          </p:cNvCxnSpPr>
          <p:nvPr/>
        </p:nvCxnSpPr>
        <p:spPr>
          <a:xfrm flipV="1">
            <a:off x="257004" y="2371182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7">
            <a:extLst>
              <a:ext uri="{FF2B5EF4-FFF2-40B4-BE49-F238E27FC236}">
                <a16:creationId xmlns:a16="http://schemas.microsoft.com/office/drawing/2014/main" id="{8BCC626A-537C-7E1B-A59B-17E79ADDB022}"/>
              </a:ext>
            </a:extLst>
          </p:cNvPr>
          <p:cNvSpPr/>
          <p:nvPr/>
        </p:nvSpPr>
        <p:spPr>
          <a:xfrm>
            <a:off x="552142" y="1622589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42">
            <a:extLst>
              <a:ext uri="{FF2B5EF4-FFF2-40B4-BE49-F238E27FC236}">
                <a16:creationId xmlns:a16="http://schemas.microsoft.com/office/drawing/2014/main" id="{D42913AF-FB5A-3BF4-5314-137868A77053}"/>
              </a:ext>
            </a:extLst>
          </p:cNvPr>
          <p:cNvCxnSpPr>
            <a:cxnSpLocks/>
          </p:cNvCxnSpPr>
          <p:nvPr/>
        </p:nvCxnSpPr>
        <p:spPr>
          <a:xfrm>
            <a:off x="868665" y="2255635"/>
            <a:ext cx="0" cy="36122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33">
            <a:extLst>
              <a:ext uri="{FF2B5EF4-FFF2-40B4-BE49-F238E27FC236}">
                <a16:creationId xmlns:a16="http://schemas.microsoft.com/office/drawing/2014/main" id="{0AE99442-2837-9E6E-8991-6AB55FF0B8C0}"/>
              </a:ext>
            </a:extLst>
          </p:cNvPr>
          <p:cNvCxnSpPr>
            <a:cxnSpLocks/>
          </p:cNvCxnSpPr>
          <p:nvPr/>
        </p:nvCxnSpPr>
        <p:spPr>
          <a:xfrm flipV="1">
            <a:off x="868744" y="5881107"/>
            <a:ext cx="858900" cy="11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7">
            <a:extLst>
              <a:ext uri="{FF2B5EF4-FFF2-40B4-BE49-F238E27FC236}">
                <a16:creationId xmlns:a16="http://schemas.microsoft.com/office/drawing/2014/main" id="{CB22D02B-F1B4-8B3F-7D9E-75D8D2DEB7AD}"/>
              </a:ext>
            </a:extLst>
          </p:cNvPr>
          <p:cNvSpPr/>
          <p:nvPr/>
        </p:nvSpPr>
        <p:spPr>
          <a:xfrm>
            <a:off x="1766717" y="3055429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接點 42">
            <a:extLst>
              <a:ext uri="{FF2B5EF4-FFF2-40B4-BE49-F238E27FC236}">
                <a16:creationId xmlns:a16="http://schemas.microsoft.com/office/drawing/2014/main" id="{92F09D19-6ADA-AC92-288D-26EBF5C2A0A3}"/>
              </a:ext>
            </a:extLst>
          </p:cNvPr>
          <p:cNvCxnSpPr>
            <a:cxnSpLocks/>
          </p:cNvCxnSpPr>
          <p:nvPr/>
        </p:nvCxnSpPr>
        <p:spPr>
          <a:xfrm>
            <a:off x="2081648" y="3688475"/>
            <a:ext cx="1592" cy="21926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33">
            <a:extLst>
              <a:ext uri="{FF2B5EF4-FFF2-40B4-BE49-F238E27FC236}">
                <a16:creationId xmlns:a16="http://schemas.microsoft.com/office/drawing/2014/main" id="{7B119CB5-486E-AA36-C162-68BDF6E0793C}"/>
              </a:ext>
            </a:extLst>
          </p:cNvPr>
          <p:cNvCxnSpPr>
            <a:cxnSpLocks/>
          </p:cNvCxnSpPr>
          <p:nvPr/>
        </p:nvCxnSpPr>
        <p:spPr>
          <a:xfrm>
            <a:off x="2081648" y="5881107"/>
            <a:ext cx="53718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17">
            <a:extLst>
              <a:ext uri="{FF2B5EF4-FFF2-40B4-BE49-F238E27FC236}">
                <a16:creationId xmlns:a16="http://schemas.microsoft.com/office/drawing/2014/main" id="{8E419830-743F-B893-8384-CEFB21CA6C24}"/>
              </a:ext>
            </a:extLst>
          </p:cNvPr>
          <p:cNvSpPr/>
          <p:nvPr/>
        </p:nvSpPr>
        <p:spPr>
          <a:xfrm>
            <a:off x="3151759" y="3119363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接點 42">
            <a:extLst>
              <a:ext uri="{FF2B5EF4-FFF2-40B4-BE49-F238E27FC236}">
                <a16:creationId xmlns:a16="http://schemas.microsoft.com/office/drawing/2014/main" id="{BB16B77D-1D7B-5AF0-AF1A-7390A1144888}"/>
              </a:ext>
            </a:extLst>
          </p:cNvPr>
          <p:cNvCxnSpPr>
            <a:cxnSpLocks/>
          </p:cNvCxnSpPr>
          <p:nvPr/>
        </p:nvCxnSpPr>
        <p:spPr>
          <a:xfrm>
            <a:off x="3466690" y="3752409"/>
            <a:ext cx="1592" cy="21155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33">
            <a:extLst>
              <a:ext uri="{FF2B5EF4-FFF2-40B4-BE49-F238E27FC236}">
                <a16:creationId xmlns:a16="http://schemas.microsoft.com/office/drawing/2014/main" id="{3D1ACCA1-80F7-8106-14CE-81E708C24444}"/>
              </a:ext>
            </a:extLst>
          </p:cNvPr>
          <p:cNvCxnSpPr>
            <a:cxnSpLocks/>
          </p:cNvCxnSpPr>
          <p:nvPr/>
        </p:nvCxnSpPr>
        <p:spPr>
          <a:xfrm>
            <a:off x="3466690" y="5867910"/>
            <a:ext cx="34242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1D6D81A5-12D6-92BE-AA44-5996F7C15D57}"/>
                  </a:ext>
                </a:extLst>
              </p:cNvPr>
              <p:cNvSpPr txBox="1"/>
              <p:nvPr/>
            </p:nvSpPr>
            <p:spPr>
              <a:xfrm>
                <a:off x="5427053" y="1883590"/>
                <a:ext cx="1769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1D6D81A5-12D6-92BE-AA44-5996F7C1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53" y="1883590"/>
                <a:ext cx="1769276" cy="461665"/>
              </a:xfrm>
              <a:prstGeom prst="rect">
                <a:avLst/>
              </a:prstGeom>
              <a:blipFill>
                <a:blip r:embed="rId4"/>
                <a:stretch>
                  <a:fillRect t="-125000" r="-1099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3">
            <a:extLst>
              <a:ext uri="{FF2B5EF4-FFF2-40B4-BE49-F238E27FC236}">
                <a16:creationId xmlns:a16="http://schemas.microsoft.com/office/drawing/2014/main" id="{0E162EA5-959E-7B7B-043C-ECC5E5352925}"/>
              </a:ext>
            </a:extLst>
          </p:cNvPr>
          <p:cNvCxnSpPr>
            <a:cxnSpLocks/>
          </p:cNvCxnSpPr>
          <p:nvPr/>
        </p:nvCxnSpPr>
        <p:spPr>
          <a:xfrm>
            <a:off x="4676642" y="2114423"/>
            <a:ext cx="75041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69">
            <a:extLst>
              <a:ext uri="{FF2B5EF4-FFF2-40B4-BE49-F238E27FC236}">
                <a16:creationId xmlns:a16="http://schemas.microsoft.com/office/drawing/2014/main" id="{6F388AA8-846D-1B2E-4196-0ED0A6563236}"/>
              </a:ext>
            </a:extLst>
          </p:cNvPr>
          <p:cNvSpPr txBox="1"/>
          <p:nvPr/>
        </p:nvSpPr>
        <p:spPr>
          <a:xfrm rot="21344367">
            <a:off x="2744592" y="6067287"/>
            <a:ext cx="498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AdaGrad</a:t>
            </a:r>
            <a:r>
              <a:rPr lang="en-US" altLang="zh-TW" sz="2400" dirty="0">
                <a:solidFill>
                  <a:srgbClr val="FF0000"/>
                </a:solidFill>
              </a:rPr>
              <a:t> does not fit this situation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5E51D4-145C-A694-A71E-22CA18855895}"/>
              </a:ext>
            </a:extLst>
          </p:cNvPr>
          <p:cNvCxnSpPr>
            <a:cxnSpLocks/>
          </p:cNvCxnSpPr>
          <p:nvPr/>
        </p:nvCxnSpPr>
        <p:spPr>
          <a:xfrm flipH="1" flipV="1">
            <a:off x="1947672" y="5961888"/>
            <a:ext cx="1033272" cy="5309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DD43-CAFD-0FEF-C4B5-9B177096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(Adaptive Moment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AF65D793-317E-A840-9116-45AD12A6A345}"/>
                  </a:ext>
                </a:extLst>
              </p:cNvPr>
              <p:cNvSpPr txBox="1"/>
              <p:nvPr/>
            </p:nvSpPr>
            <p:spPr>
              <a:xfrm>
                <a:off x="6829926" y="2893299"/>
                <a:ext cx="4523874" cy="177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𝒥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AF65D793-317E-A840-9116-45AD12A6A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26" y="2893299"/>
                <a:ext cx="4523874" cy="1776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5044FEC5-6A07-6F40-31C3-62500E64FEBE}"/>
                  </a:ext>
                </a:extLst>
              </p:cNvPr>
              <p:cNvSpPr txBox="1"/>
              <p:nvPr/>
            </p:nvSpPr>
            <p:spPr>
              <a:xfrm>
                <a:off x="838200" y="2963799"/>
                <a:ext cx="4086726" cy="1635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5044FEC5-6A07-6F40-31C3-62500E64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3799"/>
                <a:ext cx="4086726" cy="1635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F83F06B1-9E8B-868A-6B85-08700681C78F}"/>
                  </a:ext>
                </a:extLst>
              </p:cNvPr>
              <p:cNvSpPr txBox="1"/>
              <p:nvPr/>
            </p:nvSpPr>
            <p:spPr>
              <a:xfrm>
                <a:off x="3520913" y="1887380"/>
                <a:ext cx="4086726" cy="879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F83F06B1-9E8B-868A-6B85-08700681C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3" y="1887380"/>
                <a:ext cx="4086726" cy="879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7F8316-EC21-2853-23EA-226E5B9FF3E5}"/>
                  </a:ext>
                </a:extLst>
              </p:cNvPr>
              <p:cNvSpPr txBox="1"/>
              <p:nvPr/>
            </p:nvSpPr>
            <p:spPr>
              <a:xfrm>
                <a:off x="838200" y="4705810"/>
                <a:ext cx="1051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Adam is 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GDM plus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RMSProp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are two hyperparameters to control the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is a hyperparameter to </a:t>
                </a:r>
                <a:r>
                  <a:rPr lang="en-US" altLang="zh-CN" sz="2400" dirty="0"/>
                  <a:t>avoid division by zero</a:t>
                </a:r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zh-TW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7F8316-EC21-2853-23EA-226E5B9F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5810"/>
                <a:ext cx="10515600" cy="1938992"/>
              </a:xfrm>
              <a:prstGeom prst="rect">
                <a:avLst/>
              </a:prstGeom>
              <a:blipFill>
                <a:blip r:embed="rId5"/>
                <a:stretch>
                  <a:fillRect l="-812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6ABF39F0-8F9A-3E22-7D47-942F4745C259}"/>
              </a:ext>
            </a:extLst>
          </p:cNvPr>
          <p:cNvSpPr txBox="1"/>
          <p:nvPr/>
        </p:nvSpPr>
        <p:spPr>
          <a:xfrm>
            <a:off x="2148509" y="2431634"/>
            <a:ext cx="146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GDM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69">
            <a:extLst>
              <a:ext uri="{FF2B5EF4-FFF2-40B4-BE49-F238E27FC236}">
                <a16:creationId xmlns:a16="http://schemas.microsoft.com/office/drawing/2014/main" id="{E4C45A23-D093-5B5C-5C8A-BDD0C953F573}"/>
              </a:ext>
            </a:extLst>
          </p:cNvPr>
          <p:cNvSpPr txBox="1"/>
          <p:nvPr/>
        </p:nvSpPr>
        <p:spPr>
          <a:xfrm>
            <a:off x="8358809" y="2413256"/>
            <a:ext cx="146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RMSProp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0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FF-70F5-CC7E-3932-0DAFEFF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Gradient Descents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C8CB098E-7D4E-990F-F248-FABA85C3E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02061"/>
                  </p:ext>
                </p:extLst>
              </p:nvPr>
            </p:nvGraphicFramePr>
            <p:xfrm>
              <a:off x="8903631" y="2406635"/>
              <a:ext cx="2909456" cy="408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54728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1454728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Sqaure meter </a:t>
                          </a:r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Price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(Million)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1.232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01060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2.112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85566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497586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2.376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184406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253875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46812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780678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2.628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9417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C8CB098E-7D4E-990F-F248-FABA85C3E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02061"/>
                  </p:ext>
                </p:extLst>
              </p:nvPr>
            </p:nvGraphicFramePr>
            <p:xfrm>
              <a:off x="8903631" y="2406635"/>
              <a:ext cx="2909456" cy="408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54728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1454728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8" t="-4762" r="-100837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Price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(Million)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1.232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01060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2.112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85566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497586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2.376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184406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253875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46812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780678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2.628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9417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69">
            <a:extLst>
              <a:ext uri="{FF2B5EF4-FFF2-40B4-BE49-F238E27FC236}">
                <a16:creationId xmlns:a16="http://schemas.microsoft.com/office/drawing/2014/main" id="{8DCADFA0-CA95-C34D-1663-EF7957D8A7F8}"/>
              </a:ext>
            </a:extLst>
          </p:cNvPr>
          <p:cNvSpPr txBox="1"/>
          <p:nvPr/>
        </p:nvSpPr>
        <p:spPr>
          <a:xfrm>
            <a:off x="9792159" y="1817829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EB6BE8C-C924-809A-3436-6F869971AA4F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79321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Sometimes, the dimensionality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 is large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Sometimes, the number of samples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/>
                  <a:t> is large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Batch GD </a:t>
                </a:r>
                <a:r>
                  <a:rPr lang="en-US" altLang="zh-CN" sz="2400" dirty="0"/>
                  <a:t>is computationally expensive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EB6BE8C-C924-809A-3436-6F869971A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7932174" cy="1200329"/>
              </a:xfrm>
              <a:prstGeom prst="rect">
                <a:avLst/>
              </a:prstGeom>
              <a:blipFill>
                <a:blip r:embed="rId3"/>
                <a:stretch>
                  <a:fillRect l="-107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8B9A7592-D3DB-E979-7040-CF9153E26A33}"/>
                  </a:ext>
                </a:extLst>
              </p:cNvPr>
              <p:cNvSpPr txBox="1"/>
              <p:nvPr/>
            </p:nvSpPr>
            <p:spPr>
              <a:xfrm>
                <a:off x="1175813" y="2891017"/>
                <a:ext cx="510746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8B9A7592-D3DB-E979-7040-CF9153E2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13" y="2891017"/>
                <a:ext cx="5107460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69">
            <a:extLst>
              <a:ext uri="{FF2B5EF4-FFF2-40B4-BE49-F238E27FC236}">
                <a16:creationId xmlns:a16="http://schemas.microsoft.com/office/drawing/2014/main" id="{D88B2727-373A-C04B-8198-AF8CF6E88398}"/>
              </a:ext>
            </a:extLst>
          </p:cNvPr>
          <p:cNvSpPr txBox="1"/>
          <p:nvPr/>
        </p:nvSpPr>
        <p:spPr>
          <a:xfrm>
            <a:off x="2773436" y="4021839"/>
            <a:ext cx="191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Stochastic GD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D2EF888-D1DC-F4B8-B89F-E286A07BB6EE}"/>
                  </a:ext>
                </a:extLst>
              </p:cNvPr>
              <p:cNvSpPr txBox="1"/>
              <p:nvPr/>
            </p:nvSpPr>
            <p:spPr>
              <a:xfrm>
                <a:off x="1175813" y="4461328"/>
                <a:ext cx="510746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D2EF888-D1DC-F4B8-B89F-E286A07B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13" y="4461328"/>
                <a:ext cx="510746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69">
            <a:extLst>
              <a:ext uri="{FF2B5EF4-FFF2-40B4-BE49-F238E27FC236}">
                <a16:creationId xmlns:a16="http://schemas.microsoft.com/office/drawing/2014/main" id="{64DD706A-7394-0151-CDB4-F853C8A24DE5}"/>
              </a:ext>
            </a:extLst>
          </p:cNvPr>
          <p:cNvSpPr txBox="1"/>
          <p:nvPr/>
        </p:nvSpPr>
        <p:spPr>
          <a:xfrm>
            <a:off x="2682777" y="5222956"/>
            <a:ext cx="209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Mini-batch GD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39828E3C-47F9-B285-40F7-3523B3ADF836}"/>
                  </a:ext>
                </a:extLst>
              </p:cNvPr>
              <p:cNvSpPr txBox="1"/>
              <p:nvPr/>
            </p:nvSpPr>
            <p:spPr>
              <a:xfrm>
                <a:off x="1175813" y="5614326"/>
                <a:ext cx="510746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39828E3C-47F9-B285-40F7-3523B3ADF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13" y="5614326"/>
                <a:ext cx="5107460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50095165-4550-67B4-8645-50CAE6583C31}"/>
              </a:ext>
            </a:extLst>
          </p:cNvPr>
          <p:cNvSpPr/>
          <p:nvPr/>
        </p:nvSpPr>
        <p:spPr>
          <a:xfrm>
            <a:off x="8520173" y="3052343"/>
            <a:ext cx="383458" cy="1130822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FD37DAF6-7452-BA53-BDA0-519ADCB87EBF}"/>
                  </a:ext>
                </a:extLst>
              </p:cNvPr>
              <p:cNvSpPr txBox="1"/>
              <p:nvPr/>
            </p:nvSpPr>
            <p:spPr>
              <a:xfrm>
                <a:off x="6829074" y="3353374"/>
                <a:ext cx="1912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samples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FD37DAF6-7452-BA53-BDA0-519ADCB87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74" y="3353374"/>
                <a:ext cx="1912214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69">
            <a:extLst>
              <a:ext uri="{FF2B5EF4-FFF2-40B4-BE49-F238E27FC236}">
                <a16:creationId xmlns:a16="http://schemas.microsoft.com/office/drawing/2014/main" id="{8858798C-9148-2296-307D-A08858B808EA}"/>
              </a:ext>
            </a:extLst>
          </p:cNvPr>
          <p:cNvSpPr txBox="1"/>
          <p:nvPr/>
        </p:nvSpPr>
        <p:spPr>
          <a:xfrm rot="20744355">
            <a:off x="6515710" y="4629812"/>
            <a:ext cx="209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Always used in Deep Learning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9BC33-5934-C5E9-4EC6-478E50881C9E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776309" y="5303166"/>
            <a:ext cx="1771658" cy="1506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441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Machine Learning 9. Optimization</vt:lpstr>
      <vt:lpstr>GD (Gradient Descent)</vt:lpstr>
      <vt:lpstr>Problems of GD</vt:lpstr>
      <vt:lpstr> GDM (GD with Momentum)</vt:lpstr>
      <vt:lpstr>Exponential Moving Average</vt:lpstr>
      <vt:lpstr>AdaGrad (Adaptive Gradient)</vt:lpstr>
      <vt:lpstr>RMSProp (Root Mean Square Propagation)</vt:lpstr>
      <vt:lpstr>Adam (Adaptive Moment Estimation)</vt:lpstr>
      <vt:lpstr>Other Gradient Descents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10. Family of Gradient Descents</dc:title>
  <dc:creator>GONG Xueyuan</dc:creator>
  <cp:lastModifiedBy>Xueyuan GONG</cp:lastModifiedBy>
  <cp:revision>124</cp:revision>
  <dcterms:created xsi:type="dcterms:W3CDTF">2022-09-30T04:36:17Z</dcterms:created>
  <dcterms:modified xsi:type="dcterms:W3CDTF">2023-10-25T10:05:52Z</dcterms:modified>
</cp:coreProperties>
</file>