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2"/>
  </p:notesMasterIdLst>
  <p:handoutMasterIdLst>
    <p:handoutMasterId r:id="rId13"/>
  </p:handoutMasterIdLst>
  <p:sldIdLst>
    <p:sldId id="256" r:id="rId3"/>
    <p:sldId id="257" r:id="rId4"/>
    <p:sldId id="325" r:id="rId5"/>
    <p:sldId id="326" r:id="rId6"/>
    <p:sldId id="327" r:id="rId7"/>
    <p:sldId id="330" r:id="rId8"/>
    <p:sldId id="332" r:id="rId9"/>
    <p:sldId id="336" r:id="rId10"/>
    <p:sldId id="264" r:id="rId11"/>
  </p:sldIdLst>
  <p:sldSz cx="1219263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2b428e-9664-47ee-8658-c233c427306a}">
          <p14:sldIdLst>
            <p14:sldId id="256"/>
            <p14:sldId id="257"/>
            <p14:sldId id="325"/>
            <p14:sldId id="326"/>
            <p14:sldId id="327"/>
            <p14:sldId id="330"/>
            <p14:sldId id="332"/>
            <p14:sldId id="336"/>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FF"/>
    <a:srgbClr val="F5F4F4"/>
    <a:srgbClr val="B9CFFF"/>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6.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1"/>
          </p:cNvPicPr>
          <p:nvPr userDrawn="1"/>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1"/>
          </p:cNvPicPr>
          <p:nvPr userDrawn="1"/>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descr="图片1"/>
          <p:cNvPicPr/>
          <p:nvPr userDrawn="1"/>
        </p:nvPicPr>
        <p:blipFill>
          <a:blip r:embed="rId4"/>
          <a:stretch>
            <a:fillRect/>
          </a:stretch>
        </p:blipFill>
        <p:spPr>
          <a:xfrm>
            <a:off x="-24138" y="-26670"/>
            <a:ext cx="12244045" cy="6912000"/>
          </a:xfrm>
          <a:prstGeom prst="rect">
            <a:avLst/>
          </a:prstGeom>
        </p:spPr>
      </p:pic>
      <p:pic>
        <p:nvPicPr>
          <p:cNvPr id="9" name="图片 8"/>
          <p:cNvPicPr>
            <a:picLocks noChangeAspect="1"/>
          </p:cNvPicPr>
          <p:nvPr userDrawn="1"/>
        </p:nvPicPr>
        <p:blipFill>
          <a:blip r:embed="rId5"/>
          <a:stretch>
            <a:fillRect/>
          </a:stretch>
        </p:blipFill>
        <p:spPr>
          <a:xfrm>
            <a:off x="589627" y="668655"/>
            <a:ext cx="6514077" cy="701675"/>
          </a:xfrm>
          <a:prstGeom prst="rect">
            <a:avLst/>
          </a:prstGeom>
        </p:spPr>
      </p:pic>
      <p:sp>
        <p:nvSpPr>
          <p:cNvPr id="4" name="标题 3"/>
          <p:cNvSpPr>
            <a:spLocks noGrp="1"/>
          </p:cNvSpPr>
          <p:nvPr>
            <p:ph type="ctrTitle" hasCustomPrompt="1"/>
          </p:nvPr>
        </p:nvSpPr>
        <p:spPr>
          <a:xfrm>
            <a:off x="589621" y="2117725"/>
            <a:ext cx="9147022" cy="1082040"/>
          </a:xfrm>
        </p:spPr>
        <p:txBody>
          <a:bodyPr anchor="b">
            <a:noAutofit/>
          </a:bodyPr>
          <a:lstStyle>
            <a:lvl1pPr algn="l">
              <a:lnSpc>
                <a:spcPct val="130000"/>
              </a:lnSpc>
              <a:defRPr sz="4400">
                <a:solidFill>
                  <a:srgbClr val="0050FF"/>
                </a:solidFill>
                <a:effectLst/>
                <a:latin typeface="Noto Sans CJK SC Regular" panose="020B0500000000000000" charset="-122"/>
                <a:ea typeface="Noto Sans CJK SC Regular" panose="020B0500000000000000" charset="-122"/>
              </a:defRPr>
            </a:lvl1pPr>
          </a:lstStyle>
          <a:p>
            <a:r>
              <a:rPr lang="zh-CN" altLang="en-US" dirty="0"/>
              <a:t>单击此处添加标题</a:t>
            </a:r>
            <a:endParaRPr lang="zh-CN" altLang="en-US" dirty="0"/>
          </a:p>
        </p:txBody>
      </p:sp>
      <p:sp>
        <p:nvSpPr>
          <p:cNvPr id="5" name="副标题 4"/>
          <p:cNvSpPr>
            <a:spLocks noGrp="1"/>
          </p:cNvSpPr>
          <p:nvPr>
            <p:ph type="subTitle" idx="1" hasCustomPrompt="1"/>
          </p:nvPr>
        </p:nvSpPr>
        <p:spPr>
          <a:xfrm>
            <a:off x="575651" y="3416300"/>
            <a:ext cx="9147022" cy="942975"/>
          </a:xfrm>
        </p:spPr>
        <p:txBody>
          <a:bodyPr>
            <a:normAutofit/>
          </a:bodyPr>
          <a:lstStyle>
            <a:lvl1pPr marL="0" indent="0" algn="l">
              <a:buNone/>
              <a:defRPr sz="3200">
                <a:solidFill>
                  <a:srgbClr val="0050FF"/>
                </a:solidFill>
                <a:effectLst/>
                <a:latin typeface="Noto Sans CJK SC Regular" panose="020B0500000000000000" charset="-122"/>
                <a:ea typeface="Noto Sans CJK SC Regular" panose="020B0500000000000000"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descr="new logo_画板 1 副本 4"/>
          <p:cNvPicPr>
            <a:picLocks noChangeAspect="1"/>
          </p:cNvPicPr>
          <p:nvPr userDrawn="1"/>
        </p:nvPicPr>
        <p:blipFill>
          <a:blip r:embed="rId6"/>
          <a:stretch>
            <a:fillRect/>
          </a:stretch>
        </p:blipFill>
        <p:spPr>
          <a:xfrm>
            <a:off x="9814028" y="6294120"/>
            <a:ext cx="1838451" cy="432000"/>
          </a:xfrm>
          <a:prstGeom prst="rect">
            <a:avLst/>
          </a:prstGeom>
        </p:spPr>
      </p:pic>
      <p:pic>
        <p:nvPicPr>
          <p:cNvPr id="7" name="图片 6" descr="20210809_094342"/>
          <p:cNvPicPr>
            <a:picLocks noChangeAspect="1"/>
          </p:cNvPicPr>
          <p:nvPr userDrawn="1"/>
        </p:nvPicPr>
        <p:blipFill>
          <a:blip r:embed="rId7"/>
          <a:stretch>
            <a:fillRect/>
          </a:stretch>
        </p:blipFill>
        <p:spPr>
          <a:xfrm>
            <a:off x="589915" y="6405245"/>
            <a:ext cx="2124075" cy="20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5" name="图片 4" descr="new logo_画板 1 副本 4"/>
          <p:cNvPicPr>
            <a:picLocks noChangeAspect="1"/>
          </p:cNvPicPr>
          <p:nvPr userDrawn="1"/>
        </p:nvPicPr>
        <p:blipFill>
          <a:blip r:embed="rId3"/>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2"/>
          <a:stretch>
            <a:fillRect/>
          </a:stretch>
        </p:blipFill>
        <p:spPr>
          <a:xfrm>
            <a:off x="-14610" y="-8890"/>
            <a:ext cx="12225022" cy="6876000"/>
          </a:xfrm>
          <a:prstGeom prst="rect">
            <a:avLst/>
          </a:prstGeom>
        </p:spPr>
      </p:pic>
      <p:pic>
        <p:nvPicPr>
          <p:cNvPr id="6148" name="图片 2" descr="二维码_画板 1"/>
          <p:cNvPicPr>
            <a:picLocks noChangeAspect="1"/>
          </p:cNvPicPr>
          <p:nvPr userDrawn="1"/>
        </p:nvPicPr>
        <p:blipFill>
          <a:blip r:embed="rId3"/>
          <a:stretch>
            <a:fillRect/>
          </a:stretch>
        </p:blipFill>
        <p:spPr>
          <a:xfrm>
            <a:off x="10251819" y="5295900"/>
            <a:ext cx="1445102" cy="1444625"/>
          </a:xfrm>
          <a:prstGeom prst="rect">
            <a:avLst/>
          </a:prstGeom>
          <a:noFill/>
          <a:ln w="9525">
            <a:noFill/>
          </a:ln>
        </p:spPr>
      </p:pic>
      <p:sp>
        <p:nvSpPr>
          <p:cNvPr id="3" name="圆角矩形 2"/>
          <p:cNvSpPr/>
          <p:nvPr userDrawn="1"/>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2" name="图片 1"/>
          <p:cNvPicPr>
            <a:picLocks noChangeAspect="1"/>
          </p:cNvPicPr>
          <p:nvPr userDrawn="1"/>
        </p:nvPicPr>
        <p:blipFill>
          <a:blip r:embed="rId4"/>
          <a:stretch>
            <a:fillRect/>
          </a:stretch>
        </p:blipFill>
        <p:spPr>
          <a:xfrm>
            <a:off x="589627" y="668655"/>
            <a:ext cx="6514077" cy="701675"/>
          </a:xfrm>
          <a:prstGeom prst="rect">
            <a:avLst/>
          </a:prstGeom>
        </p:spPr>
      </p:pic>
      <p:pic>
        <p:nvPicPr>
          <p:cNvPr id="5" name="图片 4" descr="20210809_094342"/>
          <p:cNvPicPr>
            <a:picLocks noChangeAspect="1"/>
          </p:cNvPicPr>
          <p:nvPr userDrawn="1"/>
        </p:nvPicPr>
        <p:blipFill>
          <a:blip r:embed="rId5"/>
          <a:stretch>
            <a:fillRect/>
          </a:stretch>
        </p:blipFill>
        <p:spPr>
          <a:xfrm>
            <a:off x="589915" y="6405245"/>
            <a:ext cx="2124075" cy="209550"/>
          </a:xfrm>
          <a:prstGeom prst="rect">
            <a:avLst/>
          </a:prstGeom>
        </p:spPr>
      </p:pic>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1"/>
        </p:nvCxnSpPr>
        <p:spPr>
          <a:xfrm>
            <a:off x="628223" y="1997710"/>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1"/>
        </p:nvCxnSpPr>
        <p:spPr>
          <a:xfrm>
            <a:off x="628223" y="3223895"/>
            <a:ext cx="2880952"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1"/>
          </p:cNvPicPr>
          <p:nvPr userDrawn="1"/>
        </p:nvPicPr>
        <p:blipFill>
          <a:blip r:embed="rId2"/>
          <a:stretch>
            <a:fillRect/>
          </a:stretch>
        </p:blipFill>
        <p:spPr>
          <a:xfrm>
            <a:off x="589915" y="6405245"/>
            <a:ext cx="2124075" cy="209550"/>
          </a:xfrm>
          <a:prstGeom prst="rect">
            <a:avLst/>
          </a:prstGeom>
        </p:spPr>
      </p:pic>
      <p:pic>
        <p:nvPicPr>
          <p:cNvPr id="5" name="图片 4" descr="new logo_画板 1 副本 4"/>
          <p:cNvPicPr>
            <a:picLocks noChangeAspect="1"/>
          </p:cNvPicPr>
          <p:nvPr userDrawn="1"/>
        </p:nvPicPr>
        <p:blipFill>
          <a:blip r:embed="rId3"/>
          <a:stretch>
            <a:fillRect/>
          </a:stretch>
        </p:blipFill>
        <p:spPr>
          <a:xfrm>
            <a:off x="9723858" y="271780"/>
            <a:ext cx="1838451" cy="432000"/>
          </a:xfrm>
          <a:prstGeom prst="rect">
            <a:avLst/>
          </a:prstGeom>
        </p:spPr>
      </p:pic>
      <p:pic>
        <p:nvPicPr>
          <p:cNvPr id="4" name="图片 7168" descr="pasted-image.pdf"/>
          <p:cNvPicPr>
            <a:picLocks noChangeAspect="1"/>
          </p:cNvPicPr>
          <p:nvPr userDrawn="1"/>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sp>
        <p:nvSpPr>
          <p:cNvPr id="33795" name="标题 1"/>
          <p:cNvSpPr>
            <a:spLocks noGrp="1"/>
          </p:cNvSpPr>
          <p:nvPr userDrawn="1"/>
        </p:nvSpPr>
        <p:spPr>
          <a:xfrm>
            <a:off x="4240006" y="2767965"/>
            <a:ext cx="4208900" cy="610235"/>
          </a:xfrm>
          <a:prstGeom prst="rect">
            <a:avLst/>
          </a:prstGeom>
          <a:blipFill rotWithShape="1">
            <a:blip r:embed="rId3"/>
            <a:stretch>
              <a:fillRect/>
            </a:stretch>
          </a:blipFill>
          <a:ln w="9525">
            <a:noFill/>
          </a:ln>
        </p:spPr>
        <p:txBody>
          <a:bodyPr anchor="b"/>
          <a:p>
            <a:pPr indent="0" algn="ctr" defTabSz="1828800">
              <a:lnSpc>
                <a:spcPct val="130000"/>
              </a:lnSpc>
            </a:pPr>
            <a:endParaRPr lang="zh-CN" altLang="en-US" sz="8000" b="1">
              <a:solidFill>
                <a:srgbClr val="0050FF"/>
              </a:solidFill>
              <a:latin typeface="Noto Sans CJK SC Regular" panose="020B0500000000000000" charset="-122"/>
              <a:ea typeface="Noto Sans CJK SC Regular" panose="020B0500000000000000" charset="-122"/>
            </a:endParaRPr>
          </a:p>
        </p:txBody>
      </p:sp>
      <p:cxnSp>
        <p:nvCxnSpPr>
          <p:cNvPr id="9" name="直接连接符 8"/>
          <p:cNvCxnSpPr/>
          <p:nvPr userDrawn="1"/>
        </p:nvCxnSpPr>
        <p:spPr>
          <a:xfrm>
            <a:off x="3643564" y="4128770"/>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a:xfrm>
            <a:off x="3643564" y="2164715"/>
            <a:ext cx="5401784" cy="0"/>
          </a:xfrm>
          <a:prstGeom prst="line">
            <a:avLst/>
          </a:prstGeom>
          <a:ln>
            <a:solidFill>
              <a:srgbClr val="0050FF"/>
            </a:solidFill>
          </a:ln>
        </p:spPr>
        <p:style>
          <a:lnRef idx="1">
            <a:schemeClr val="dk1"/>
          </a:lnRef>
          <a:fillRef idx="0">
            <a:schemeClr val="dk1"/>
          </a:fillRef>
          <a:effectRef idx="0">
            <a:schemeClr val="dk1"/>
          </a:effectRef>
          <a:fontRef idx="minor">
            <a:schemeClr val="tx1"/>
          </a:fontRef>
        </p:style>
      </p:cxnSp>
      <p:pic>
        <p:nvPicPr>
          <p:cNvPr id="3" name="图片 2" descr="20210809_094342"/>
          <p:cNvPicPr>
            <a:picLocks noChangeAspect="1"/>
          </p:cNvPicPr>
          <p:nvPr userDrawn="1"/>
        </p:nvPicPr>
        <p:blipFill>
          <a:blip r:embed="rId4"/>
          <a:stretch>
            <a:fillRect/>
          </a:stretch>
        </p:blipFill>
        <p:spPr>
          <a:xfrm>
            <a:off x="589915" y="6405245"/>
            <a:ext cx="2124075" cy="209550"/>
          </a:xfrm>
          <a:prstGeom prst="rect">
            <a:avLst/>
          </a:prstGeom>
        </p:spPr>
      </p:pic>
      <p:pic>
        <p:nvPicPr>
          <p:cNvPr id="4" name="图片 3" descr="new logo_画板 1 副本 4"/>
          <p:cNvPicPr>
            <a:picLocks noChangeAspect="1"/>
          </p:cNvPicPr>
          <p:nvPr userDrawn="1"/>
        </p:nvPicPr>
        <p:blipFill>
          <a:blip r:embed="rId5"/>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50FF"/>
                </a:solidFill>
                <a:effectLst/>
                <a:uLnTx/>
                <a:uFillTx/>
                <a:latin typeface="思源黑体 CN Regular" panose="020B0500000000000000" charset="-122"/>
                <a:ea typeface="思源黑体 CN Regular" panose="020B0500000000000000" charset="-122"/>
                <a:cs typeface="+mn-cs"/>
                <a:sym typeface="思源宋体" panose="02020400000000000000" pitchFamily="18"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descr="new logo_画板 1 副本 4"/>
          <p:cNvPicPr>
            <a:picLocks noChangeAspect="1"/>
          </p:cNvPicPr>
          <p:nvPr userDrawn="1"/>
        </p:nvPicPr>
        <p:blipFill>
          <a:blip r:embed="rId2"/>
          <a:stretch>
            <a:fillRect/>
          </a:stretch>
        </p:blipFill>
        <p:spPr>
          <a:xfrm>
            <a:off x="9723858" y="271780"/>
            <a:ext cx="1838451" cy="432000"/>
          </a:xfrm>
          <a:prstGeom prst="rect">
            <a:avLst/>
          </a:prstGeom>
        </p:spPr>
      </p:pic>
      <p:pic>
        <p:nvPicPr>
          <p:cNvPr id="10" name="图片 9"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2" name="标题 1"/>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6" name="图片 7168" descr="pasted-image.pdf"/>
          <p:cNvPicPr>
            <a:picLocks noChangeAspect="1"/>
          </p:cNvPicPr>
          <p:nvPr userDrawn="1"/>
        </p:nvPicPr>
        <p:blipFill>
          <a:blip r:embed="rId4"/>
          <a:stretch>
            <a:fillRect/>
          </a:stretch>
        </p:blipFill>
        <p:spPr>
          <a:xfrm>
            <a:off x="8753352" y="5439569"/>
            <a:ext cx="3439661"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50FF"/>
                </a:solidFill>
                <a:latin typeface="Noto Sans CJK SC Regular" panose="020B0500000000000000" charset="-122"/>
                <a:ea typeface="Noto Sans CJK SC Regular" panose="020B0500000000000000" charset="-122"/>
              </a:defRPr>
            </a:lvl1pPr>
            <a:lvl2pPr eaLnBrk="1" fontAlgn="auto" latinLnBrk="0" hangingPunct="1">
              <a:lnSpc>
                <a:spcPct val="130000"/>
              </a:lnSpc>
              <a:buFont typeface="Wingdings" panose="05000000000000000000" charset="0"/>
              <a:buChar char=""/>
              <a:defRPr sz="2000">
                <a:solidFill>
                  <a:srgbClr val="0050FF"/>
                </a:solidFill>
                <a:latin typeface="Noto Sans CJK SC Regular" panose="020B0500000000000000" charset="-122"/>
                <a:ea typeface="Noto Sans CJK SC Regular" panose="020B0500000000000000"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8" name="内容占位符 7"/>
          <p:cNvSpPr>
            <a:spLocks noGrp="1"/>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sp>
        <p:nvSpPr>
          <p:cNvPr id="9" name="内容占位符 8"/>
          <p:cNvSpPr>
            <a:spLocks noGrp="1"/>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50FF"/>
                </a:solidFill>
                <a:latin typeface="Noto Sans CJK SC Regular" panose="020B0500000000000000" charset="-122"/>
                <a:ea typeface="Noto Sans CJK SC Regular" panose="020B0500000000000000" charset="-122"/>
                <a:cs typeface="+mn-cs"/>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5" name="图片 4"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6" name="标题 5"/>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1"/>
          </p:cNvSpPr>
          <p:nvPr>
            <p:ph type="body" idx="19" hasCustomPrompt="1"/>
          </p:nvPr>
        </p:nvSpPr>
        <p:spPr>
          <a:xfrm>
            <a:off x="781308" y="3336290"/>
            <a:ext cx="3309443"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6" name="文本占位符 5"/>
          <p:cNvSpPr>
            <a:spLocks noGrp="1"/>
          </p:cNvSpPr>
          <p:nvPr>
            <p:ph type="body" idx="21" hasCustomPrompt="1"/>
          </p:nvPr>
        </p:nvSpPr>
        <p:spPr>
          <a:xfrm>
            <a:off x="4488393" y="3336290"/>
            <a:ext cx="3308173"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7" name="文本占位符 6"/>
          <p:cNvSpPr>
            <a:spLocks noGrp="1"/>
          </p:cNvSpPr>
          <p:nvPr>
            <p:ph type="body" idx="22" hasCustomPrompt="1"/>
          </p:nvPr>
        </p:nvSpPr>
        <p:spPr>
          <a:xfrm>
            <a:off x="8192301" y="3336290"/>
            <a:ext cx="3311984" cy="779145"/>
          </a:xfrm>
        </p:spPr>
        <p:txBody>
          <a:bodyPr lIns="71755" tIns="71755" rIns="71755" bIns="71755" anchor="t" anchorCtr="0"/>
          <a:lstStyle>
            <a:lvl1pPr marL="0" indent="0" algn="ctr">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sym typeface="+mn-ea"/>
              </a:rPr>
              <a:t>单击此处输入简介</a:t>
            </a:r>
            <a:endParaRPr lang="zh-CN" altLang="en-US" smtClean="0"/>
          </a:p>
        </p:txBody>
      </p:sp>
      <p:sp>
        <p:nvSpPr>
          <p:cNvPr id="12" name="龙芯…"/>
          <p:cNvSpPr/>
          <p:nvPr userDrawn="1"/>
        </p:nvSpPr>
        <p:spPr>
          <a:xfrm>
            <a:off x="96361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a:p>
        </p:txBody>
      </p:sp>
      <p:sp>
        <p:nvSpPr>
          <p:cNvPr id="13" name="文本占位符 12"/>
          <p:cNvSpPr>
            <a:spLocks noGrp="1"/>
          </p:cNvSpPr>
          <p:nvPr>
            <p:ph type="body" idx="15" hasCustomPrompt="1"/>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a:t>
            </a:r>
            <a:endParaRPr lang="zh-CN" altLang="en-US" smtClean="0">
              <a:sym typeface="+mn-ea"/>
            </a:endParaRPr>
          </a:p>
        </p:txBody>
      </p:sp>
      <p:sp>
        <p:nvSpPr>
          <p:cNvPr id="15" name="龙芯…"/>
          <p:cNvSpPr/>
          <p:nvPr userDrawn="1"/>
        </p:nvSpPr>
        <p:spPr>
          <a:xfrm>
            <a:off x="8375877"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2" name="文本占位符 21"/>
          <p:cNvSpPr>
            <a:spLocks noGrp="1"/>
          </p:cNvSpPr>
          <p:nvPr>
            <p:ph type="body" idx="26" hasCustomPrompt="1"/>
          </p:nvPr>
        </p:nvSpPr>
        <p:spPr>
          <a:xfrm>
            <a:off x="8441303" y="4305300"/>
            <a:ext cx="2813980"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8" name="龙芯…"/>
          <p:cNvSpPr/>
          <p:nvPr userDrawn="1"/>
        </p:nvSpPr>
        <p:spPr>
          <a:xfrm>
            <a:off x="4670063" y="4209415"/>
            <a:ext cx="2944833" cy="1724660"/>
          </a:xfrm>
          <a:prstGeom prst="roundRect">
            <a:avLst>
              <a:gd name="adj" fmla="val 11206"/>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endParaRPr lang="zh-CN" altLang="en-US" sz="2200">
              <a:solidFill>
                <a:schemeClr val="bg1"/>
              </a:solidFill>
              <a:latin typeface="Noto Sans CJK SC" panose="020B0500000000000000" charset="-122"/>
              <a:ea typeface="Noto Sans CJK SC" panose="020B0500000000000000" charset="-122"/>
              <a:cs typeface="Noto Sans CJK SC" panose="020B0500000000000000" charset="-122"/>
              <a:sym typeface="+mn-ea"/>
            </a:endParaRPr>
          </a:p>
        </p:txBody>
      </p:sp>
      <p:sp>
        <p:nvSpPr>
          <p:cNvPr id="29" name="文本占位符 28"/>
          <p:cNvSpPr>
            <a:spLocks noGrp="1"/>
          </p:cNvSpPr>
          <p:nvPr>
            <p:ph type="body" idx="27" hasCustomPrompt="1"/>
          </p:nvPr>
        </p:nvSpPr>
        <p:spPr>
          <a:xfrm>
            <a:off x="4751370" y="4305300"/>
            <a:ext cx="2782219"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Noto Sans CJK SC Regular" panose="020B0500000000000000" charset="-122"/>
                <a:ea typeface="Noto Sans CJK SC Regular"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单击此处输入简介说明</a:t>
            </a:r>
            <a:r>
              <a:rPr lang="zh-CN" altLang="en-US" smtClean="0">
                <a:sym typeface="+mn-ea"/>
              </a:rPr>
              <a:t>单击此处输入简介说明单击此处输入简介说明单击此处输入简介说明</a:t>
            </a:r>
            <a:endParaRPr lang="zh-CN" altLang="en-US" smtClean="0">
              <a:sym typeface="+mn-ea"/>
            </a:endParaRPr>
          </a:p>
        </p:txBody>
      </p:sp>
      <p:sp>
        <p:nvSpPr>
          <p:cNvPr id="2" name="图片占位符 1"/>
          <p:cNvSpPr>
            <a:spLocks noGrp="1"/>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1"/>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1"/>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3" name="图片 2"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9" name="标题 8"/>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1"/>
          </p:cNvSpPr>
          <p:nvPr>
            <p:ph type="body" idx="1" hasCustomPrompt="1"/>
          </p:nvPr>
        </p:nvSpPr>
        <p:spPr>
          <a:xfrm>
            <a:off x="5585460" y="1515110"/>
            <a:ext cx="5302250" cy="680720"/>
          </a:xfrm>
        </p:spPr>
        <p:txBody>
          <a:bodyPr lIns="107950" tIns="71755" rIns="107950" bIns="71755" anchor="t" anchorCtr="0">
            <a:noAutofit/>
          </a:bodyPr>
          <a:lstStyle>
            <a:lvl1pPr marL="0" indent="0" algn="l">
              <a:buNone/>
              <a:defRPr sz="24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单击此处添加段落标题</a:t>
            </a:r>
            <a:endParaRPr lang="zh-CN" altLang="en-US" smtClean="0"/>
          </a:p>
        </p:txBody>
      </p:sp>
      <p:sp>
        <p:nvSpPr>
          <p:cNvPr id="8" name="文本占位符 7"/>
          <p:cNvSpPr>
            <a:spLocks noGrp="1"/>
          </p:cNvSpPr>
          <p:nvPr>
            <p:ph type="body" idx="21" hasCustomPrompt="1"/>
          </p:nvPr>
        </p:nvSpPr>
        <p:spPr>
          <a:xfrm>
            <a:off x="5585460" y="2494280"/>
            <a:ext cx="5302250" cy="3162935"/>
          </a:xfrm>
        </p:spPr>
        <p:txBody>
          <a:bodyPr lIns="107950" tIns="71755" rIns="107950" bIns="71755" anchor="t" anchorCtr="0">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Noto Sans CJK SC" panose="020B0500000000000000" charset="-122"/>
                <a:ea typeface="Noto Sans CJK SC" panose="020B0500000000000000" charset="-122"/>
                <a:cs typeface="Noto Sans CJK SC" panose="020B0500000000000000"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单击此处添加段落文字</a:t>
            </a:r>
            <a:r>
              <a:rPr lang="zh-CN" altLang="en-US" smtClean="0">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smtClean="0">
              <a:sym typeface="+mn-ea"/>
            </a:endParaRPr>
          </a:p>
        </p:txBody>
      </p:sp>
      <p:sp>
        <p:nvSpPr>
          <p:cNvPr id="13" name="图片占位符 12"/>
          <p:cNvSpPr>
            <a:spLocks noGrp="1"/>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1"/>
        </p:nvSpPr>
        <p:spPr>
          <a:xfrm>
            <a:off x="1530865" y="5190490"/>
            <a:ext cx="2835577" cy="466725"/>
          </a:xfrm>
          <a:prstGeom prst="roundRect">
            <a:avLst>
              <a:gd name="adj" fmla="val 24941"/>
            </a:avLst>
          </a:prstGeom>
          <a:solidFill>
            <a:srgbClr val="0050FF"/>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0" compatLnSpc="1"/>
          <a:p>
            <a:pPr algn="ctr"/>
            <a:r>
              <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rPr>
              <a:t>单击添加文字 </a:t>
            </a:r>
            <a:endParaRPr lang="zh-CN" altLang="en-US" sz="1400">
              <a:solidFill>
                <a:schemeClr val="bg1"/>
              </a:solidFill>
              <a:latin typeface="Noto Sans CJK SC Regular" panose="020B0500000000000000" charset="-122"/>
              <a:ea typeface="Noto Sans CJK SC Regular" panose="020B0500000000000000" charset="-122"/>
              <a:cs typeface="Noto Sans CJK SC Regular" panose="020B0500000000000000" charset="-122"/>
              <a:sym typeface="+mn-ea"/>
            </a:endParaRPr>
          </a:p>
        </p:txBody>
      </p:sp>
      <p:pic>
        <p:nvPicPr>
          <p:cNvPr id="5122"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3" name="标题 2"/>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sp>
        <p:nvSpPr>
          <p:cNvPr id="6" name="文本占位符 5"/>
          <p:cNvSpPr>
            <a:spLocks noGrp="1"/>
          </p:cNvSpPr>
          <p:nvPr>
            <p:ph type="body" idx="1"/>
          </p:nvPr>
        </p:nvSpPr>
        <p:spPr>
          <a:xfrm>
            <a:off x="589915" y="1249680"/>
            <a:ext cx="10887710" cy="4927600"/>
          </a:xfrm>
          <a:prstGeom prst="rect">
            <a:avLst/>
          </a:prstGeom>
        </p:spPr>
        <p:txBody>
          <a:bodyPr vert="horz" lIns="91440" tIns="45720" rIns="91440" bIns="45720" rtlCol="0">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8" name="标题 7"/>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11" name="图片 10"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descr="pasted-image.pdf"/>
          <p:cNvPicPr>
            <a:picLocks noChangeAspect="1"/>
          </p:cNvPicPr>
          <p:nvPr userDrawn="1"/>
        </p:nvPicPr>
        <p:blipFill>
          <a:blip r:embed="rId2"/>
          <a:stretch>
            <a:fillRect/>
          </a:stretch>
        </p:blipFill>
        <p:spPr>
          <a:xfrm>
            <a:off x="8753352" y="5439569"/>
            <a:ext cx="3439661" cy="1427956"/>
          </a:xfrm>
          <a:prstGeom prst="rect">
            <a:avLst/>
          </a:prstGeom>
          <a:noFill/>
          <a:ln w="12700">
            <a:noFill/>
          </a:ln>
        </p:spPr>
      </p:pic>
      <p:pic>
        <p:nvPicPr>
          <p:cNvPr id="2" name="图片 1" descr="20210809_094342"/>
          <p:cNvPicPr>
            <a:picLocks noChangeAspect="1"/>
          </p:cNvPicPr>
          <p:nvPr userDrawn="1"/>
        </p:nvPicPr>
        <p:blipFill>
          <a:blip r:embed="rId3"/>
          <a:stretch>
            <a:fillRect/>
          </a:stretch>
        </p:blipFill>
        <p:spPr>
          <a:xfrm>
            <a:off x="589915" y="6405245"/>
            <a:ext cx="2124075" cy="209550"/>
          </a:xfrm>
          <a:prstGeom prst="rect">
            <a:avLst/>
          </a:prstGeom>
        </p:spPr>
      </p:pic>
      <p:sp>
        <p:nvSpPr>
          <p:cNvPr id="5" name="标题 4"/>
          <p:cNvSpPr>
            <a:spLocks noGrp="1"/>
          </p:cNvSpPr>
          <p:nvPr>
            <p:ph type="title" hasCustomPrompt="1"/>
          </p:nvPr>
        </p:nvSpPr>
        <p:spPr>
          <a:xfrm>
            <a:off x="589915" y="313690"/>
            <a:ext cx="7084695" cy="389890"/>
          </a:xfrm>
        </p:spPr>
        <p:txBody>
          <a:bodyPr anchor="ctr" anchorCtr="0">
            <a:noAutofit/>
          </a:bodyPr>
          <a:lstStyle>
            <a:lvl1pPr>
              <a:defRPr sz="2800" b="1">
                <a:effectLst/>
              </a:defRPr>
            </a:lvl1pPr>
          </a:lstStyle>
          <a:p>
            <a:r>
              <a:rPr lang="zh-CN" altLang="en-US" dirty="0"/>
              <a:t>单击此处编辑标题</a:t>
            </a:r>
            <a:endParaRPr lang="zh-CN" altLang="en-US" dirty="0"/>
          </a:p>
        </p:txBody>
      </p:sp>
      <p:pic>
        <p:nvPicPr>
          <p:cNvPr id="7" name="图片 6" descr="new logo_画板 1 副本 4"/>
          <p:cNvPicPr>
            <a:picLocks noChangeAspect="1"/>
          </p:cNvPicPr>
          <p:nvPr userDrawn="1"/>
        </p:nvPicPr>
        <p:blipFill>
          <a:blip r:embed="rId4"/>
          <a:stretch>
            <a:fillRect/>
          </a:stretch>
        </p:blipFill>
        <p:spPr>
          <a:xfrm>
            <a:off x="9723858" y="271780"/>
            <a:ext cx="1838451" cy="432000"/>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4919" y="300355"/>
            <a:ext cx="11012633" cy="687070"/>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3" name="文本占位符 2"/>
          <p:cNvSpPr>
            <a:spLocks noGrp="1"/>
          </p:cNvSpPr>
          <p:nvPr>
            <p:ph type="body" idx="1"/>
          </p:nvPr>
        </p:nvSpPr>
        <p:spPr>
          <a:xfrm>
            <a:off x="344919" y="1249680"/>
            <a:ext cx="11012633" cy="4927600"/>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userDrawn="1"/>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50FF"/>
                </a:solidFill>
              </a:rPr>
            </a:fld>
            <a:endParaRPr lang="en-US" altLang="zh-CN" smtClean="0">
              <a:solidFill>
                <a:srgbClr val="0050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rgbClr val="0050FF"/>
          </a:solidFill>
          <a:latin typeface="Noto Sans CJK SC Regular" panose="020B0500000000000000" charset="-122"/>
          <a:ea typeface="Noto Sans CJK SC Regular" panose="020B0500000000000000"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50FF"/>
          </a:solidFill>
          <a:latin typeface="Noto Sans CJK SC Regular" panose="020B0500000000000000" charset="-122"/>
          <a:ea typeface="Noto Sans CJK SC Regular" panose="020B0500000000000000" charset="-122"/>
          <a:cs typeface="+mn-cs"/>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50FF"/>
          </a:solidFill>
          <a:latin typeface="Noto Sans CJK SC Regular" panose="020B0500000000000000" charset="-122"/>
          <a:ea typeface="Noto Sans CJK SC Regular" panose="020B0500000000000000" charset="-122"/>
          <a:cs typeface="+mn-cs"/>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50FF"/>
          </a:solidFill>
          <a:latin typeface="Noto Sans CJK SC Regular" panose="020B0500000000000000" charset="-122"/>
          <a:ea typeface="Noto Sans CJK SC Regular" panose="020B0500000000000000" charset="-122"/>
          <a:cs typeface="+mn-cs"/>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50FF"/>
          </a:solidFill>
          <a:latin typeface="Noto Sans CJK SC Regular" panose="020B0500000000000000" charset="-122"/>
          <a:ea typeface="Noto Sans CJK SC Regular" panose="020B0500000000000000" charset="-122"/>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存储小组工作规划</a:t>
            </a:r>
            <a:endParaRPr lang="zh-CN" altLang="en-US"/>
          </a:p>
        </p:txBody>
      </p:sp>
      <p:sp>
        <p:nvSpPr>
          <p:cNvPr id="4" name="Shape 39"/>
          <p:cNvSpPr txBox="1"/>
          <p:nvPr/>
        </p:nvSpPr>
        <p:spPr>
          <a:xfrm>
            <a:off x="590024" y="4653598"/>
            <a:ext cx="4100512" cy="461962"/>
          </a:xfrm>
          <a:prstGeom prst="rect">
            <a:avLst/>
          </a:prstGeom>
          <a:noFill/>
          <a:ln w="9525">
            <a:noFill/>
          </a:ln>
        </p:spPr>
        <p:txBody>
          <a:bodyPr lIns="91425" tIns="45700" rIns="91425" bIns="45700" anchor="t" anchorCtr="0"/>
          <a:p>
            <a:pPr indent="0">
              <a:buSzPct val="25000"/>
            </a:pPr>
            <a:r>
              <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rPr>
              <a:t>苟浩</a:t>
            </a:r>
            <a:endParaRPr lang="zh-CN" altLang="en-US" sz="2000" b="1">
              <a:solidFill>
                <a:srgbClr val="0050FF"/>
              </a:solidFill>
              <a:latin typeface="思源黑体 CN Regular" panose="020B0500000000000000" charset="-122"/>
              <a:ea typeface="思源黑体 CN Regular" panose="020B0500000000000000" charset="-122"/>
              <a:sym typeface="Montserrat" panose="02000505000000020004"/>
            </a:endParaRPr>
          </a:p>
        </p:txBody>
      </p:sp>
      <p:sp>
        <p:nvSpPr>
          <p:cNvPr id="5" name="Shape 39"/>
          <p:cNvSpPr txBox="1"/>
          <p:nvPr/>
        </p:nvSpPr>
        <p:spPr>
          <a:xfrm>
            <a:off x="590024" y="5276533"/>
            <a:ext cx="4100512" cy="461962"/>
          </a:xfrm>
          <a:prstGeom prst="rect">
            <a:avLst/>
          </a:prstGeom>
          <a:noFill/>
          <a:ln w="9525">
            <a:noFill/>
          </a:ln>
        </p:spPr>
        <p:txBody>
          <a:bodyPr lIns="91425" tIns="45700" rIns="91425" bIns="45700" anchor="t" anchorCtr="0"/>
          <a:p>
            <a:pPr indent="0">
              <a:buSzPct val="25000"/>
            </a:pP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2023</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年</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06</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月</a:t>
            </a:r>
            <a:r>
              <a:rPr lang="en-US" altLang="zh-CN"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27</a:t>
            </a:r>
            <a:r>
              <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rPr>
              <a:t>日</a:t>
            </a:r>
            <a:endParaRPr lang="zh-CN" altLang="en-US" sz="2000" b="1">
              <a:solidFill>
                <a:srgbClr val="0050FF"/>
              </a:solidFill>
              <a:latin typeface="思源黑体 CN Regular" panose="020B0500000000000000" charset="-122"/>
              <a:ea typeface="思源黑体 CN Regular" panose="020B0500000000000000" charset="-122"/>
              <a:cs typeface="思源黑体 CN Regular" panose="020B0500000000000000" charset="-122"/>
              <a:sym typeface="Montserrat" panose="02000505000000020004"/>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1"/>
          <p:cNvSpPr>
            <a:spLocks noGrp="1"/>
          </p:cNvSpPr>
          <p:nvPr userDrawn="1"/>
        </p:nvSpPr>
        <p:spPr>
          <a:xfrm>
            <a:off x="5926564" y="4096385"/>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7" name="标题 1"/>
          <p:cNvSpPr>
            <a:spLocks noGrp="1"/>
          </p:cNvSpPr>
          <p:nvPr userDrawn="1"/>
        </p:nvSpPr>
        <p:spPr>
          <a:xfrm>
            <a:off x="5926564" y="3385820"/>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6" name="标题 1"/>
          <p:cNvSpPr>
            <a:spLocks noGrp="1"/>
          </p:cNvSpPr>
          <p:nvPr userDrawn="1"/>
        </p:nvSpPr>
        <p:spPr>
          <a:xfrm>
            <a:off x="5926564" y="2707640"/>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32773" name="标题 1"/>
          <p:cNvSpPr>
            <a:spLocks noGrp="1"/>
          </p:cNvSpPr>
          <p:nvPr userDrawn="1"/>
        </p:nvSpPr>
        <p:spPr>
          <a:xfrm>
            <a:off x="5926564" y="2002155"/>
            <a:ext cx="4269105" cy="482600"/>
          </a:xfrm>
          <a:prstGeom prst="rect">
            <a:avLst/>
          </a:prstGeom>
          <a:blipFill rotWithShape="1">
            <a:blip r:embed="rId1"/>
            <a:stretch>
              <a:fillRect/>
            </a:stretch>
          </a:blipFill>
          <a:ln w="9525">
            <a:noFill/>
          </a:ln>
        </p:spPr>
        <p:txBody>
          <a:bodyPr anchor="ctr"/>
          <a:p>
            <a:pPr indent="0"/>
            <a:endParaRPr lang="zh-CN" altLang="en-US" sz="2800" b="1" dirty="0">
              <a:solidFill>
                <a:srgbClr val="0050FF"/>
              </a:solidFill>
              <a:latin typeface="Noto Sans CJK SC Regular" panose="020B0500000000000000" charset="-122"/>
              <a:ea typeface="Noto Sans CJK SC Regular" panose="020B0500000000000000" charset="-122"/>
            </a:endParaRPr>
          </a:p>
        </p:txBody>
      </p:sp>
      <p:sp>
        <p:nvSpPr>
          <p:cNvPr id="4" name="标题 1"/>
          <p:cNvSpPr>
            <a:spLocks noGrp="1"/>
          </p:cNvSpPr>
          <p:nvPr userDrawn="1"/>
        </p:nvSpPr>
        <p:spPr>
          <a:xfrm>
            <a:off x="4939774" y="3264535"/>
            <a:ext cx="913765" cy="570865"/>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3</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3" name="标题 1"/>
          <p:cNvSpPr>
            <a:spLocks noGrp="1"/>
          </p:cNvSpPr>
          <p:nvPr userDrawn="1"/>
        </p:nvSpPr>
        <p:spPr>
          <a:xfrm>
            <a:off x="4942314" y="2593340"/>
            <a:ext cx="911225" cy="596900"/>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2</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8" name="标题 1"/>
          <p:cNvSpPr>
            <a:spLocks noGrp="1"/>
          </p:cNvSpPr>
          <p:nvPr userDrawn="1"/>
        </p:nvSpPr>
        <p:spPr>
          <a:xfrm>
            <a:off x="4939774" y="4008120"/>
            <a:ext cx="913765" cy="570865"/>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4</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0" name="标题 1"/>
          <p:cNvSpPr>
            <a:spLocks noGrp="1"/>
          </p:cNvSpPr>
          <p:nvPr userDrawn="1"/>
        </p:nvSpPr>
        <p:spPr>
          <a:xfrm>
            <a:off x="4942314" y="1912620"/>
            <a:ext cx="911225" cy="572135"/>
          </a:xfrm>
          <a:prstGeom prst="rect">
            <a:avLst/>
          </a:prstGeom>
          <a:blipFill rotWithShape="1">
            <a:blip r:embed="rId1"/>
            <a:stretch>
              <a:fillRect/>
            </a:stretch>
          </a:blipFill>
          <a:ln w="9525">
            <a:noFill/>
          </a:ln>
        </p:spPr>
        <p:txBody>
          <a:bodyPr anchor="ctr"/>
          <a:p>
            <a:pPr indent="0"/>
            <a:r>
              <a:rPr lang="en-US" altLang="zh-CN" sz="2800" b="1" dirty="0">
                <a:solidFill>
                  <a:srgbClr val="0050FF"/>
                </a:solidFill>
                <a:latin typeface="Noto Sans CJK SC Regular" panose="020B0500000000000000" charset="-122"/>
                <a:ea typeface="Noto Sans CJK SC Regular" panose="020B0500000000000000" charset="-122"/>
              </a:rPr>
              <a:t>1</a:t>
            </a:r>
            <a:endParaRPr lang="en-US" altLang="zh-CN" sz="2800" b="1" dirty="0">
              <a:solidFill>
                <a:srgbClr val="0050FF"/>
              </a:solidFill>
              <a:latin typeface="Noto Sans CJK SC Regular" panose="020B0500000000000000" charset="-122"/>
              <a:ea typeface="Noto Sans CJK SC Regular" panose="020B0500000000000000" charset="-122"/>
            </a:endParaRPr>
          </a:p>
        </p:txBody>
      </p:sp>
      <p:sp>
        <p:nvSpPr>
          <p:cNvPr id="18" name="MH_Others_1"/>
          <p:cNvSpPr txBox="1"/>
          <p:nvPr>
            <p:custDataLst>
              <p:tags r:id="rId2"/>
            </p:custDataLst>
          </p:nvPr>
        </p:nvSpPr>
        <p:spPr>
          <a:xfrm>
            <a:off x="980394" y="2182297"/>
            <a:ext cx="2188731" cy="923290"/>
          </a:xfrm>
          <a:prstGeom prst="rect">
            <a:avLst/>
          </a:prstGeom>
          <a:noFill/>
        </p:spPr>
        <p:txBody>
          <a:bodyPr vert="horz" wrap="square" lIns="0" tIns="0" rIns="0" bIns="0" rtlCol="0" anchor="ctr" anchorCtr="0">
            <a:spAutoFit/>
          </a:bodyPr>
          <a:lstStyle/>
          <a:p>
            <a:pPr algn="dist"/>
            <a:r>
              <a:rPr lang="zh-CN" altLang="en-US" sz="6000" b="1" dirty="0">
                <a:solidFill>
                  <a:srgbClr val="0050FF"/>
                </a:solidFill>
                <a:latin typeface="思源黑体 CN Bold" panose="020B0800000000000000" charset="-122"/>
                <a:ea typeface="思源黑体 CN Bold" panose="020B0800000000000000" charset="-122"/>
                <a:cs typeface="+mn-ea"/>
                <a:sym typeface="+mn-lt"/>
              </a:rPr>
              <a:t>目录</a:t>
            </a:r>
            <a:endParaRPr lang="zh-CN" altLang="en-US" sz="6000" b="1" dirty="0">
              <a:solidFill>
                <a:srgbClr val="0050FF"/>
              </a:solidFill>
              <a:latin typeface="思源黑体 CN Bold" panose="020B0800000000000000" charset="-122"/>
              <a:ea typeface="思源黑体 CN Bold" panose="020B0800000000000000" charset="-122"/>
              <a:cs typeface="+mn-ea"/>
              <a:sym typeface="+mn-lt"/>
            </a:endParaRPr>
          </a:p>
        </p:txBody>
      </p:sp>
      <p:sp>
        <p:nvSpPr>
          <p:cNvPr id="19" name="MH_Others_2"/>
          <p:cNvSpPr txBox="1"/>
          <p:nvPr>
            <p:custDataLst>
              <p:tags r:id="rId3"/>
            </p:custDataLst>
          </p:nvPr>
        </p:nvSpPr>
        <p:spPr>
          <a:xfrm>
            <a:off x="1038266" y="3343505"/>
            <a:ext cx="2346037" cy="492125"/>
          </a:xfrm>
          <a:prstGeom prst="rect">
            <a:avLst/>
          </a:prstGeom>
          <a:noFill/>
        </p:spPr>
        <p:txBody>
          <a:bodyPr wrap="square" lIns="0" tIns="0" rIns="0" bIns="0">
            <a:spAutoFit/>
          </a:bodyPr>
          <a:lstStyle/>
          <a:p>
            <a:pPr algn="dist">
              <a:defRPr/>
            </a:pPr>
            <a:r>
              <a:rPr lang="en-US" altLang="zh-CN" sz="2800" b="1" dirty="0">
                <a:solidFill>
                  <a:srgbClr val="0050FF"/>
                </a:solidFill>
                <a:latin typeface="思源黑体 CN Regular" panose="020B0500000000000000" charset="-122"/>
                <a:ea typeface="思源黑体 CN Regular" panose="020B0500000000000000" charset="-122"/>
                <a:cs typeface="+mn-ea"/>
                <a:sym typeface="+mn-lt"/>
              </a:rPr>
              <a:t>CONTENT</a:t>
            </a:r>
            <a:r>
              <a:rPr lang="en-US" altLang="zh-CN" sz="3200" b="1" dirty="0">
                <a:solidFill>
                  <a:schemeClr val="bg1"/>
                </a:solidFill>
                <a:latin typeface="思源黑体 CN Regular" panose="020B0500000000000000" charset="-122"/>
                <a:ea typeface="思源黑体 CN Regular" panose="020B0500000000000000" charset="-122"/>
                <a:cs typeface="+mn-ea"/>
                <a:sym typeface="+mn-lt"/>
              </a:rPr>
              <a:t>S</a:t>
            </a:r>
            <a:endParaRPr lang="zh-CN" altLang="en-US" sz="3200" b="1" dirty="0">
              <a:solidFill>
                <a:schemeClr val="bg1"/>
              </a:solidFill>
              <a:latin typeface="思源黑体 CN Regular" panose="020B0500000000000000" charset="-122"/>
              <a:ea typeface="思源黑体 CN Regular" panose="020B0500000000000000" charset="-122"/>
              <a:cs typeface="+mn-ea"/>
              <a:sym typeface="+mn-lt"/>
            </a:endParaRPr>
          </a:p>
        </p:txBody>
      </p:sp>
      <p:sp>
        <p:nvSpPr>
          <p:cNvPr id="28" name="矩形 39"/>
          <p:cNvSpPr>
            <a:spLocks noChangeArrowheads="1"/>
          </p:cNvSpPr>
          <p:nvPr/>
        </p:nvSpPr>
        <p:spPr bwMode="auto">
          <a:xfrm>
            <a:off x="6309985" y="1775664"/>
            <a:ext cx="2594644" cy="475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SimSun" pitchFamily="2" charset="-122"/>
              </a:defRPr>
            </a:lvl1pPr>
            <a:lvl2pPr marL="742950" indent="-285750">
              <a:defRPr>
                <a:solidFill>
                  <a:schemeClr val="tx1"/>
                </a:solidFill>
                <a:latin typeface="Calibri" panose="020F0502020204030204" charset="0"/>
                <a:ea typeface="SimSun" pitchFamily="2" charset="-122"/>
              </a:defRPr>
            </a:lvl2pPr>
            <a:lvl3pPr marL="1143000" indent="-228600">
              <a:defRPr>
                <a:solidFill>
                  <a:schemeClr val="tx1"/>
                </a:solidFill>
                <a:latin typeface="Calibri" panose="020F0502020204030204" charset="0"/>
                <a:ea typeface="SimSun" pitchFamily="2" charset="-122"/>
              </a:defRPr>
            </a:lvl3pPr>
            <a:lvl4pPr marL="1600200" indent="-228600">
              <a:defRPr>
                <a:solidFill>
                  <a:schemeClr val="tx1"/>
                </a:solidFill>
                <a:latin typeface="Calibri" panose="020F0502020204030204" charset="0"/>
                <a:ea typeface="SimSun" pitchFamily="2" charset="-122"/>
              </a:defRPr>
            </a:lvl4pPr>
            <a:lvl5pPr marL="2057400" indent="-228600">
              <a:defRPr>
                <a:solidFill>
                  <a:schemeClr val="tx1"/>
                </a:solidFill>
                <a:latin typeface="Calibri" panose="020F0502020204030204" charset="0"/>
                <a:ea typeface="SimSun"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itchFamily="2" charset="-122"/>
              </a:defRPr>
            </a:lvl9pPr>
          </a:lstStyle>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自我介绍</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技术体系</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zh-CN" altLang="en-US" sz="2800" dirty="0">
                <a:solidFill>
                  <a:srgbClr val="0050FF"/>
                </a:solidFill>
                <a:latin typeface="思源黑体 CN Medium" panose="020B0600000000000000" charset="-122"/>
                <a:ea typeface="思源黑体 CN Medium" panose="020B0600000000000000" charset="-122"/>
                <a:cs typeface="+mn-ea"/>
                <a:sym typeface="+mn-lt"/>
              </a:rPr>
              <a:t>总体规划</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r>
              <a:rPr lang="en-US" altLang="zh-CN" sz="2800" dirty="0">
                <a:solidFill>
                  <a:srgbClr val="0050FF"/>
                </a:solidFill>
                <a:latin typeface="思源黑体 CN Medium" panose="020B0600000000000000" charset="-122"/>
                <a:ea typeface="思源黑体 CN Medium" panose="020B0600000000000000" charset="-122"/>
                <a:cs typeface="+mn-ea"/>
                <a:sym typeface="+mn-lt"/>
              </a:rPr>
              <a:t>2023</a:t>
            </a:r>
            <a:r>
              <a:rPr lang="zh-CN" altLang="en-US" sz="2800" dirty="0">
                <a:solidFill>
                  <a:srgbClr val="0050FF"/>
                </a:solidFill>
                <a:latin typeface="思源黑体 CN Medium" panose="020B0600000000000000" charset="-122"/>
                <a:ea typeface="思源黑体 CN Medium" panose="020B0600000000000000" charset="-122"/>
                <a:cs typeface="+mn-ea"/>
                <a:sym typeface="+mn-lt"/>
              </a:rPr>
              <a:t>规划</a:t>
            </a:r>
            <a:endParaRPr lang="zh-CN" altLang="en-US" sz="28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a:p>
            <a:pPr>
              <a:lnSpc>
                <a:spcPct val="150000"/>
              </a:lnSpc>
              <a:spcBef>
                <a:spcPts val="565"/>
              </a:spcBef>
            </a:pPr>
            <a:endParaRPr lang="zh-CN" altLang="en-US" sz="2400" dirty="0">
              <a:solidFill>
                <a:srgbClr val="0050FF"/>
              </a:solidFill>
              <a:latin typeface="思源黑体 CN Medium" panose="020B0600000000000000" charset="-122"/>
              <a:ea typeface="思源黑体 CN Medium" panose="020B06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a:xfrm>
            <a:off x="589915" y="1249680"/>
            <a:ext cx="4617085" cy="4852035"/>
          </a:xfrm>
        </p:spPr>
        <p:txBody>
          <a:bodyPr>
            <a:normAutofit lnSpcReduction="10000"/>
          </a:bodyPr>
          <a:p>
            <a:pPr marL="0" indent="0">
              <a:buNone/>
            </a:pPr>
            <a:r>
              <a:rPr lang="zh-CN" altLang="en-US" sz="1400">
                <a:sym typeface="+mn-ea"/>
              </a:rPr>
              <a:t>工作经历</a:t>
            </a:r>
            <a:r>
              <a:rPr lang="en-US" altLang="zh-CN" sz="1400">
                <a:sym typeface="+mn-ea"/>
              </a:rPr>
              <a:t>: 8</a:t>
            </a:r>
            <a:r>
              <a:rPr lang="zh-CN" altLang="en-US" sz="1400">
                <a:sym typeface="+mn-ea"/>
              </a:rPr>
              <a:t>年工作经验</a:t>
            </a:r>
            <a:endParaRPr lang="en-US" sz="1400">
              <a:sym typeface="+mn-ea"/>
            </a:endParaRPr>
          </a:p>
          <a:p>
            <a:r>
              <a:rPr lang="en-US" sz="1400">
                <a:sym typeface="+mn-ea"/>
              </a:rPr>
              <a:t>2015.07~2021.05: </a:t>
            </a:r>
            <a:r>
              <a:rPr lang="zh-CN" altLang="en-US" sz="1400">
                <a:sym typeface="+mn-ea"/>
              </a:rPr>
              <a:t>郑州信大捷安信息技术有限公司西安分公司</a:t>
            </a:r>
            <a:endParaRPr lang="zh-CN" altLang="en-US" sz="1400">
              <a:sym typeface="+mn-ea"/>
            </a:endParaRPr>
          </a:p>
          <a:p>
            <a:pPr marL="457200" lvl="1" indent="0">
              <a:buNone/>
            </a:pPr>
            <a:r>
              <a:rPr lang="en-US" altLang="zh-CN" sz="1200">
                <a:sym typeface="+mn-ea"/>
              </a:rPr>
              <a:t>2015.07~2019.12: Android App </a:t>
            </a:r>
            <a:r>
              <a:rPr lang="zh-CN" altLang="en-US" sz="1200">
                <a:sym typeface="+mn-ea"/>
              </a:rPr>
              <a:t>开发</a:t>
            </a:r>
            <a:endParaRPr lang="zh-CN" altLang="en-US" sz="1200">
              <a:sym typeface="+mn-ea"/>
            </a:endParaRPr>
          </a:p>
          <a:p>
            <a:pPr marL="457200" lvl="1" indent="0">
              <a:buNone/>
            </a:pPr>
            <a:r>
              <a:rPr lang="zh-CN" altLang="en-US" sz="1200">
                <a:sym typeface="+mn-ea"/>
              </a:rPr>
              <a:t>主要项目</a:t>
            </a:r>
            <a:r>
              <a:rPr lang="en-US" altLang="zh-CN" sz="1200">
                <a:sym typeface="+mn-ea"/>
              </a:rPr>
              <a:t>: </a:t>
            </a:r>
            <a:r>
              <a:rPr lang="zh-CN" altLang="en-US" sz="1200">
                <a:sym typeface="+mn-ea"/>
              </a:rPr>
              <a:t>警视</a:t>
            </a:r>
            <a:r>
              <a:rPr lang="en-US" altLang="zh-CN" sz="1200">
                <a:sym typeface="+mn-ea"/>
              </a:rPr>
              <a:t>.</a:t>
            </a:r>
            <a:endParaRPr lang="en-US" altLang="zh-CN" sz="1200">
              <a:sym typeface="+mn-ea"/>
            </a:endParaRPr>
          </a:p>
          <a:p>
            <a:pPr marL="457200" lvl="1" indent="0">
              <a:buNone/>
            </a:pPr>
            <a:r>
              <a:rPr lang="zh-CN" altLang="en-US" sz="1200">
                <a:sym typeface="+mn-ea"/>
              </a:rPr>
              <a:t>负责</a:t>
            </a:r>
            <a:r>
              <a:rPr lang="en-US" altLang="zh-CN" sz="1200">
                <a:sym typeface="+mn-ea"/>
              </a:rPr>
              <a:t>Android</a:t>
            </a:r>
            <a:r>
              <a:rPr lang="zh-CN" altLang="en-US" sz="1200">
                <a:sym typeface="+mn-ea"/>
              </a:rPr>
              <a:t>端架构设计</a:t>
            </a:r>
            <a:r>
              <a:rPr lang="en-US" altLang="zh-CN" sz="1200">
                <a:sym typeface="+mn-ea"/>
              </a:rPr>
              <a:t>, </a:t>
            </a:r>
            <a:r>
              <a:rPr lang="zh-CN" altLang="en-US" sz="1200">
                <a:sym typeface="+mn-ea"/>
              </a:rPr>
              <a:t>音视频采集处理</a:t>
            </a:r>
            <a:r>
              <a:rPr lang="en-US" altLang="zh-CN" sz="1200">
                <a:sym typeface="+mn-ea"/>
              </a:rPr>
              <a:t>, </a:t>
            </a:r>
            <a:r>
              <a:rPr lang="zh-CN" altLang="en-US" sz="1200">
                <a:sym typeface="+mn-ea"/>
              </a:rPr>
              <a:t>地图等模块</a:t>
            </a:r>
            <a:r>
              <a:rPr lang="en-US" altLang="zh-CN" sz="1200">
                <a:sym typeface="+mn-ea"/>
              </a:rPr>
              <a:t>.</a:t>
            </a:r>
            <a:endParaRPr lang="en-US" altLang="zh-CN" sz="1200">
              <a:sym typeface="+mn-ea"/>
            </a:endParaRPr>
          </a:p>
          <a:p>
            <a:pPr marL="457200" lvl="1" indent="0">
              <a:buNone/>
            </a:pPr>
            <a:endParaRPr lang="en-US" altLang="zh-CN" sz="1200">
              <a:sym typeface="+mn-ea"/>
            </a:endParaRPr>
          </a:p>
          <a:p>
            <a:pPr marL="457200" lvl="1" indent="0">
              <a:buNone/>
            </a:pPr>
            <a:r>
              <a:rPr lang="en-US" altLang="zh-CN" sz="1200">
                <a:sym typeface="+mn-ea"/>
              </a:rPr>
              <a:t>2020.01~2021.05: Linux </a:t>
            </a:r>
            <a:r>
              <a:rPr lang="zh-CN" altLang="en-US" sz="1200">
                <a:sym typeface="+mn-ea"/>
              </a:rPr>
              <a:t>开发</a:t>
            </a:r>
            <a:endParaRPr lang="zh-CN" altLang="en-US" sz="1200">
              <a:sym typeface="+mn-ea"/>
            </a:endParaRPr>
          </a:p>
          <a:p>
            <a:pPr marL="457200" lvl="1" indent="0">
              <a:buNone/>
            </a:pPr>
            <a:r>
              <a:rPr lang="zh-CN" altLang="en-US" sz="1200">
                <a:sym typeface="+mn-ea"/>
              </a:rPr>
              <a:t>主要项目</a:t>
            </a:r>
            <a:r>
              <a:rPr lang="en-US" altLang="zh-CN" sz="1200">
                <a:sym typeface="+mn-ea"/>
              </a:rPr>
              <a:t>: </a:t>
            </a:r>
            <a:r>
              <a:rPr lang="zh-CN" altLang="en-US" sz="1200">
                <a:sym typeface="+mn-ea"/>
              </a:rPr>
              <a:t>金石操作系统</a:t>
            </a:r>
            <a:endParaRPr lang="zh-CN" altLang="en-US" sz="1200">
              <a:sym typeface="+mn-ea"/>
            </a:endParaRPr>
          </a:p>
          <a:p>
            <a:pPr marL="457200" lvl="1" indent="0">
              <a:buNone/>
            </a:pPr>
            <a:r>
              <a:rPr lang="zh-CN" altLang="en-US" sz="1200">
                <a:sym typeface="+mn-ea"/>
              </a:rPr>
              <a:t>负责镜像编译</a:t>
            </a:r>
            <a:r>
              <a:rPr lang="en-US" altLang="zh-CN" sz="1200">
                <a:sym typeface="+mn-ea"/>
              </a:rPr>
              <a:t>,</a:t>
            </a:r>
            <a:r>
              <a:rPr lang="zh-CN" altLang="en-US" sz="1200">
                <a:sym typeface="+mn-ea"/>
              </a:rPr>
              <a:t>打包</a:t>
            </a:r>
            <a:r>
              <a:rPr lang="en-US" altLang="zh-CN" sz="1200">
                <a:sym typeface="+mn-ea"/>
              </a:rPr>
              <a:t>, rpm</a:t>
            </a:r>
            <a:r>
              <a:rPr lang="zh-CN" altLang="en-US" sz="1200">
                <a:sym typeface="+mn-ea"/>
              </a:rPr>
              <a:t>包制件</a:t>
            </a:r>
            <a:r>
              <a:rPr lang="en-US" altLang="zh-CN" sz="1200">
                <a:sym typeface="+mn-ea"/>
              </a:rPr>
              <a:t>,</a:t>
            </a:r>
            <a:r>
              <a:rPr lang="zh-CN" altLang="en-US" sz="1200">
                <a:sym typeface="+mn-ea"/>
              </a:rPr>
              <a:t>编译</a:t>
            </a:r>
            <a:r>
              <a:rPr lang="en-US" altLang="zh-CN" sz="1200">
                <a:sym typeface="+mn-ea"/>
              </a:rPr>
              <a:t>, </a:t>
            </a:r>
            <a:r>
              <a:rPr lang="zh-CN" altLang="en-US" sz="1200">
                <a:sym typeface="+mn-ea"/>
              </a:rPr>
              <a:t>增量编译等工程工作</a:t>
            </a:r>
            <a:r>
              <a:rPr lang="en-US" altLang="zh-CN" sz="1200">
                <a:sym typeface="+mn-ea"/>
              </a:rPr>
              <a:t>.</a:t>
            </a:r>
            <a:endParaRPr lang="zh-CN" altLang="en-US" sz="1200">
              <a:sym typeface="+mn-ea"/>
            </a:endParaRPr>
          </a:p>
          <a:p>
            <a:pPr marL="457200" lvl="1" indent="0">
              <a:buNone/>
            </a:pPr>
            <a:r>
              <a:rPr lang="zh-CN" altLang="en-US" sz="1200">
                <a:sym typeface="+mn-ea"/>
              </a:rPr>
              <a:t>负责</a:t>
            </a:r>
            <a:r>
              <a:rPr lang="en-US" altLang="zh-CN" sz="1200">
                <a:sym typeface="+mn-ea"/>
              </a:rPr>
              <a:t>Anaconda, gnome-login, gdm, </a:t>
            </a:r>
            <a:r>
              <a:rPr lang="zh-CN" altLang="en-US" sz="1200">
                <a:sym typeface="+mn-ea"/>
              </a:rPr>
              <a:t>锁屏和其它自研软件</a:t>
            </a:r>
            <a:r>
              <a:rPr lang="en-US" altLang="zh-CN" sz="1200">
                <a:sym typeface="+mn-ea"/>
              </a:rPr>
              <a:t>.</a:t>
            </a:r>
            <a:endParaRPr lang="zh-CN" altLang="en-US" sz="1200">
              <a:sym typeface="+mn-ea"/>
            </a:endParaRPr>
          </a:p>
          <a:p>
            <a:r>
              <a:rPr lang="en-US" altLang="zh-CN" sz="1400">
                <a:sym typeface="+mn-ea"/>
              </a:rPr>
              <a:t>2021.05~</a:t>
            </a:r>
            <a:r>
              <a:rPr lang="zh-CN" altLang="en-US" sz="1400">
                <a:sym typeface="+mn-ea"/>
              </a:rPr>
              <a:t>至今</a:t>
            </a:r>
            <a:r>
              <a:rPr lang="en-US" altLang="zh-CN" sz="1400">
                <a:sym typeface="+mn-ea"/>
              </a:rPr>
              <a:t>: </a:t>
            </a:r>
            <a:r>
              <a:rPr lang="zh-CN" altLang="en-US" sz="1400">
                <a:sym typeface="+mn-ea"/>
              </a:rPr>
              <a:t>统信软件西安分公司</a:t>
            </a:r>
            <a:r>
              <a:rPr lang="en-US" altLang="zh-CN" sz="1400">
                <a:sym typeface="+mn-ea"/>
              </a:rPr>
              <a:t>  </a:t>
            </a:r>
            <a:r>
              <a:rPr lang="zh-CN" altLang="en-US" sz="1400">
                <a:sym typeface="+mn-ea"/>
              </a:rPr>
              <a:t>内核开发</a:t>
            </a:r>
            <a:endParaRPr lang="zh-CN" altLang="en-US" sz="1400">
              <a:sym typeface="+mn-ea"/>
            </a:endParaRPr>
          </a:p>
          <a:p>
            <a:pPr marL="457200" lvl="1" indent="0">
              <a:buNone/>
            </a:pPr>
            <a:r>
              <a:rPr lang="zh-CN" altLang="en-US" sz="1165">
                <a:sym typeface="+mn-ea"/>
              </a:rPr>
              <a:t>负责内核相关</a:t>
            </a:r>
            <a:r>
              <a:rPr lang="en-US" altLang="zh-CN" sz="1165">
                <a:sym typeface="+mn-ea"/>
              </a:rPr>
              <a:t>bugfix, </a:t>
            </a:r>
            <a:r>
              <a:rPr lang="zh-CN" altLang="en-US" sz="1165">
                <a:sym typeface="+mn-ea"/>
              </a:rPr>
              <a:t>性能优化</a:t>
            </a:r>
            <a:r>
              <a:rPr lang="en-US" altLang="zh-CN" sz="1165">
                <a:sym typeface="+mn-ea"/>
              </a:rPr>
              <a:t>, 4.19, 5.10</a:t>
            </a:r>
            <a:r>
              <a:rPr lang="zh-CN" altLang="en-US" sz="1165">
                <a:sym typeface="+mn-ea"/>
              </a:rPr>
              <a:t>内核维护等任务</a:t>
            </a:r>
            <a:r>
              <a:rPr lang="en-US" altLang="zh-CN" sz="1165">
                <a:sym typeface="+mn-ea"/>
              </a:rPr>
              <a:t>.</a:t>
            </a:r>
            <a:endParaRPr lang="en-US" altLang="zh-CN" sz="1400">
              <a:sym typeface="+mn-ea"/>
            </a:endParaRPr>
          </a:p>
          <a:p>
            <a:pPr marL="0" lvl="0" indent="0">
              <a:buNone/>
            </a:pPr>
            <a:endParaRPr lang="en-US" altLang="zh-CN" sz="1400">
              <a:sym typeface="+mn-ea"/>
            </a:endParaRPr>
          </a:p>
        </p:txBody>
      </p:sp>
      <p:sp>
        <p:nvSpPr>
          <p:cNvPr id="10" name="标题 9"/>
          <p:cNvSpPr>
            <a:spLocks noGrp="1"/>
          </p:cNvSpPr>
          <p:nvPr>
            <p:ph type="title"/>
          </p:nvPr>
        </p:nvSpPr>
        <p:spPr/>
        <p:txBody>
          <a:bodyPr/>
          <a:p>
            <a:r>
              <a:rPr lang="zh-CN" altLang="en-US"/>
              <a:t>自我介绍</a:t>
            </a:r>
            <a:endParaRPr lang="zh-CN" altLang="en-US"/>
          </a:p>
        </p:txBody>
      </p:sp>
      <p:sp>
        <p:nvSpPr>
          <p:cNvPr id="3" name="Text Box 2"/>
          <p:cNvSpPr txBox="1"/>
          <p:nvPr/>
        </p:nvSpPr>
        <p:spPr>
          <a:xfrm>
            <a:off x="5565775" y="1249680"/>
            <a:ext cx="6167755" cy="2866390"/>
          </a:xfrm>
          <a:prstGeom prst="rect">
            <a:avLst/>
          </a:prstGeom>
          <a:noFill/>
        </p:spPr>
        <p:txBody>
          <a:bodyPr wrap="square" rtlCol="0">
            <a:spAutoFit/>
          </a:bodyPr>
          <a:p>
            <a:pPr marL="0" lvl="0" algn="l">
              <a:lnSpc>
                <a:spcPct val="150000"/>
              </a:lnSpc>
              <a:spcBef>
                <a:spcPts val="1000"/>
              </a:spcBef>
              <a:buClrTx/>
              <a:buSzTx/>
              <a:buNone/>
            </a:pPr>
            <a:r>
              <a:rPr lang="zh-CN" altLang="en-US" sz="1400">
                <a:solidFill>
                  <a:srgbClr val="0050FF"/>
                </a:solidFill>
                <a:latin typeface="Noto Sans CJK SC Regular" panose="020B0500000000000000" charset="-122"/>
                <a:ea typeface="Noto Sans CJK SC Regular" panose="020B0500000000000000" charset="-122"/>
                <a:sym typeface="+mn-ea"/>
              </a:rPr>
              <a:t>技术栈:</a:t>
            </a:r>
            <a:endParaRPr lang="zh-CN" altLang="en-US" sz="1400">
              <a:solidFill>
                <a:srgbClr val="0050FF"/>
              </a:solidFill>
              <a:latin typeface="Noto Sans CJK SC Regular" panose="020B0500000000000000" charset="-122"/>
              <a:ea typeface="Noto Sans CJK SC Regular" panose="020B0500000000000000" charset="-122"/>
              <a:sym typeface="+mn-ea"/>
            </a:endParaRPr>
          </a:p>
          <a:p>
            <a:pPr marL="0" lvl="0" algn="l">
              <a:lnSpc>
                <a:spcPct val="150000"/>
              </a:lnSpc>
              <a:spcBef>
                <a:spcPts val="1000"/>
              </a:spcBef>
              <a:buClrTx/>
              <a:buSzTx/>
              <a:buNone/>
            </a:pPr>
            <a:r>
              <a:rPr lang="zh-CN" altLang="en-US" sz="1400">
                <a:solidFill>
                  <a:srgbClr val="0050FF"/>
                </a:solidFill>
                <a:latin typeface="Noto Sans CJK SC Regular" panose="020B0500000000000000" charset="-122"/>
                <a:ea typeface="Noto Sans CJK SC Regular" panose="020B0500000000000000" charset="-122"/>
                <a:sym typeface="+mn-ea"/>
              </a:rPr>
              <a:t>编程语言</a:t>
            </a:r>
            <a:r>
              <a:rPr lang="en-US" altLang="zh-CN" sz="1400">
                <a:solidFill>
                  <a:srgbClr val="0050FF"/>
                </a:solidFill>
                <a:latin typeface="Noto Sans CJK SC Regular" panose="020B0500000000000000" charset="-122"/>
                <a:ea typeface="Noto Sans CJK SC Regular" panose="020B0500000000000000" charset="-122"/>
                <a:sym typeface="+mn-ea"/>
              </a:rPr>
              <a:t>: C, Java, python, </a:t>
            </a:r>
            <a:r>
              <a:rPr lang="en-US" altLang="zh-CN" sz="1400">
                <a:solidFill>
                  <a:srgbClr val="0050FF"/>
                </a:solidFill>
                <a:latin typeface="Noto Sans CJK SC Regular" panose="020B0500000000000000" charset="-122"/>
                <a:ea typeface="Noto Sans CJK SC Regular" panose="020B0500000000000000" charset="-122"/>
                <a:sym typeface="+mn-ea"/>
              </a:rPr>
              <a:t>kotlin, </a:t>
            </a:r>
            <a:r>
              <a:rPr lang="en-US" altLang="zh-CN" sz="1400">
                <a:solidFill>
                  <a:srgbClr val="0050FF"/>
                </a:solidFill>
                <a:latin typeface="Noto Sans CJK SC Regular" panose="020B0500000000000000" charset="-122"/>
                <a:ea typeface="Noto Sans CJK SC Regular" panose="020B0500000000000000" charset="-122"/>
                <a:sym typeface="+mn-ea"/>
              </a:rPr>
              <a:t>javascript.</a:t>
            </a:r>
            <a:endParaRPr lang="en-US" altLang="zh-CN" sz="1400">
              <a:solidFill>
                <a:srgbClr val="0050FF"/>
              </a:solidFill>
              <a:latin typeface="Noto Sans CJK SC Regular" panose="020B0500000000000000" charset="-122"/>
              <a:ea typeface="Noto Sans CJK SC Regular" panose="020B0500000000000000" charset="-122"/>
              <a:sym typeface="+mn-ea"/>
            </a:endParaRPr>
          </a:p>
          <a:p>
            <a:pPr marL="0" lvl="0" algn="l">
              <a:lnSpc>
                <a:spcPct val="150000"/>
              </a:lnSpc>
              <a:spcBef>
                <a:spcPts val="1000"/>
              </a:spcBef>
              <a:buClrTx/>
              <a:buSzTx/>
              <a:buNone/>
            </a:pPr>
            <a:r>
              <a:rPr lang="en-US" altLang="zh-CN" sz="1400">
                <a:solidFill>
                  <a:srgbClr val="0050FF"/>
                </a:solidFill>
                <a:latin typeface="Noto Sans CJK SC Regular" panose="020B0500000000000000" charset="-122"/>
                <a:ea typeface="Noto Sans CJK SC Regular" panose="020B0500000000000000" charset="-122"/>
                <a:sym typeface="+mn-ea"/>
              </a:rPr>
              <a:t>Android: 4</a:t>
            </a:r>
            <a:r>
              <a:rPr lang="zh-CN" altLang="en-US" sz="1400">
                <a:solidFill>
                  <a:srgbClr val="0050FF"/>
                </a:solidFill>
                <a:latin typeface="Noto Sans CJK SC Regular" panose="020B0500000000000000" charset="-122"/>
                <a:ea typeface="Noto Sans CJK SC Regular" panose="020B0500000000000000" charset="-122"/>
                <a:sym typeface="+mn-ea"/>
              </a:rPr>
              <a:t>大组件的使用</a:t>
            </a:r>
            <a:r>
              <a:rPr lang="en-US" altLang="zh-CN" sz="1400">
                <a:solidFill>
                  <a:srgbClr val="0050FF"/>
                </a:solidFill>
                <a:latin typeface="Noto Sans CJK SC Regular" panose="020B0500000000000000" charset="-122"/>
                <a:ea typeface="Noto Sans CJK SC Regular" panose="020B0500000000000000" charset="-122"/>
                <a:sym typeface="+mn-ea"/>
              </a:rPr>
              <a:t>, sqlite</a:t>
            </a:r>
            <a:r>
              <a:rPr lang="zh-CN" altLang="en-US" sz="1400">
                <a:solidFill>
                  <a:srgbClr val="0050FF"/>
                </a:solidFill>
                <a:latin typeface="Noto Sans CJK SC Regular" panose="020B0500000000000000" charset="-122"/>
                <a:ea typeface="Noto Sans CJK SC Regular" panose="020B0500000000000000" charset="-122"/>
                <a:sym typeface="+mn-ea"/>
              </a:rPr>
              <a:t>数据库</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多线程编程</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设计模式</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混合开发及其它常用框架</a:t>
            </a:r>
            <a:r>
              <a:rPr lang="en-US" altLang="zh-CN" sz="1400">
                <a:solidFill>
                  <a:srgbClr val="0050FF"/>
                </a:solidFill>
                <a:latin typeface="Noto Sans CJK SC Regular" panose="020B0500000000000000" charset="-122"/>
                <a:ea typeface="Noto Sans CJK SC Regular" panose="020B0500000000000000" charset="-122"/>
                <a:sym typeface="+mn-ea"/>
              </a:rPr>
              <a:t>.</a:t>
            </a:r>
            <a:endParaRPr lang="en-US" altLang="zh-CN" sz="1400">
              <a:solidFill>
                <a:srgbClr val="0050FF"/>
              </a:solidFill>
              <a:latin typeface="Noto Sans CJK SC Regular" panose="020B0500000000000000" charset="-122"/>
              <a:ea typeface="Noto Sans CJK SC Regular" panose="020B0500000000000000" charset="-122"/>
              <a:sym typeface="+mn-ea"/>
            </a:endParaRPr>
          </a:p>
          <a:p>
            <a:pPr marL="0" lvl="0" algn="l">
              <a:lnSpc>
                <a:spcPct val="150000"/>
              </a:lnSpc>
              <a:spcBef>
                <a:spcPts val="1000"/>
              </a:spcBef>
              <a:buClrTx/>
              <a:buSzTx/>
              <a:buNone/>
            </a:pPr>
            <a:r>
              <a:rPr lang="en-US" altLang="zh-CN" sz="1400">
                <a:solidFill>
                  <a:srgbClr val="0050FF"/>
                </a:solidFill>
                <a:latin typeface="Noto Sans CJK SC Regular" panose="020B0500000000000000" charset="-122"/>
                <a:ea typeface="Noto Sans CJK SC Regular" panose="020B0500000000000000" charset="-122"/>
                <a:sym typeface="+mn-ea"/>
              </a:rPr>
              <a:t>Linux: </a:t>
            </a:r>
            <a:r>
              <a:rPr lang="zh-CN" altLang="en-US" sz="1400">
                <a:solidFill>
                  <a:srgbClr val="0050FF"/>
                </a:solidFill>
                <a:latin typeface="Noto Sans CJK SC Regular" panose="020B0500000000000000" charset="-122"/>
                <a:ea typeface="Noto Sans CJK SC Regular" panose="020B0500000000000000" charset="-122"/>
                <a:sym typeface="+mn-ea"/>
              </a:rPr>
              <a:t>常用</a:t>
            </a:r>
            <a:r>
              <a:rPr lang="en-US" altLang="zh-CN" sz="1400">
                <a:solidFill>
                  <a:srgbClr val="0050FF"/>
                </a:solidFill>
                <a:latin typeface="Noto Sans CJK SC Regular" panose="020B0500000000000000" charset="-122"/>
                <a:ea typeface="Noto Sans CJK SC Regular" panose="020B0500000000000000" charset="-122"/>
                <a:sym typeface="+mn-ea"/>
              </a:rPr>
              <a:t>glibc</a:t>
            </a:r>
            <a:r>
              <a:rPr lang="zh-CN" altLang="en-US" sz="1400">
                <a:solidFill>
                  <a:srgbClr val="0050FF"/>
                </a:solidFill>
                <a:latin typeface="Noto Sans CJK SC Regular" panose="020B0500000000000000" charset="-122"/>
                <a:ea typeface="Noto Sans CJK SC Regular" panose="020B0500000000000000" charset="-122"/>
                <a:sym typeface="+mn-ea"/>
              </a:rPr>
              <a:t>接口</a:t>
            </a:r>
            <a:r>
              <a:rPr lang="en-US" altLang="zh-CN" sz="1400">
                <a:solidFill>
                  <a:srgbClr val="0050FF"/>
                </a:solidFill>
                <a:latin typeface="Noto Sans CJK SC Regular" panose="020B0500000000000000" charset="-122"/>
                <a:ea typeface="Noto Sans CJK SC Regular" panose="020B0500000000000000" charset="-122"/>
                <a:sym typeface="+mn-ea"/>
              </a:rPr>
              <a:t>, rpm</a:t>
            </a:r>
            <a:r>
              <a:rPr lang="zh-CN" altLang="en-US" sz="1400">
                <a:solidFill>
                  <a:srgbClr val="0050FF"/>
                </a:solidFill>
                <a:latin typeface="Noto Sans CJK SC Regular" panose="020B0500000000000000" charset="-122"/>
                <a:ea typeface="Noto Sans CJK SC Regular" panose="020B0500000000000000" charset="-122"/>
                <a:sym typeface="+mn-ea"/>
              </a:rPr>
              <a:t>制作及编译</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多线程编程</a:t>
            </a:r>
            <a:r>
              <a:rPr lang="en-US" altLang="zh-CN" sz="1400">
                <a:solidFill>
                  <a:srgbClr val="0050FF"/>
                </a:solidFill>
                <a:latin typeface="Noto Sans CJK SC Regular" panose="020B0500000000000000" charset="-122"/>
                <a:ea typeface="Noto Sans CJK SC Regular" panose="020B0500000000000000" charset="-122"/>
                <a:sym typeface="+mn-ea"/>
              </a:rPr>
              <a:t>, gtk+</a:t>
            </a:r>
            <a:r>
              <a:rPr lang="zh-CN" altLang="en-US" sz="1400">
                <a:solidFill>
                  <a:srgbClr val="0050FF"/>
                </a:solidFill>
                <a:latin typeface="Noto Sans CJK SC Regular" panose="020B0500000000000000" charset="-122"/>
                <a:ea typeface="Noto Sans CJK SC Regular" panose="020B0500000000000000" charset="-122"/>
                <a:sym typeface="+mn-ea"/>
              </a:rPr>
              <a:t>界面开发</a:t>
            </a:r>
            <a:r>
              <a:rPr lang="en-US" altLang="zh-CN" sz="1400">
                <a:solidFill>
                  <a:srgbClr val="0050FF"/>
                </a:solidFill>
                <a:latin typeface="Noto Sans CJK SC Regular" panose="020B0500000000000000" charset="-122"/>
                <a:ea typeface="Noto Sans CJK SC Regular" panose="020B0500000000000000" charset="-122"/>
                <a:sym typeface="+mn-ea"/>
              </a:rPr>
              <a:t>.</a:t>
            </a:r>
            <a:endParaRPr lang="zh-CN" altLang="en-US" sz="1400">
              <a:solidFill>
                <a:srgbClr val="0050FF"/>
              </a:solidFill>
              <a:latin typeface="Noto Sans CJK SC Regular" panose="020B0500000000000000" charset="-122"/>
              <a:ea typeface="Noto Sans CJK SC Regular" panose="020B0500000000000000" charset="-122"/>
              <a:sym typeface="+mn-ea"/>
            </a:endParaRPr>
          </a:p>
          <a:p>
            <a:pPr marL="0" lvl="0" algn="l">
              <a:lnSpc>
                <a:spcPct val="150000"/>
              </a:lnSpc>
              <a:spcBef>
                <a:spcPts val="1000"/>
              </a:spcBef>
              <a:buClrTx/>
              <a:buSzTx/>
              <a:buNone/>
            </a:pPr>
            <a:r>
              <a:rPr lang="en-US" altLang="zh-CN" sz="1400">
                <a:solidFill>
                  <a:srgbClr val="0050FF"/>
                </a:solidFill>
                <a:latin typeface="Noto Sans CJK SC Regular" panose="020B0500000000000000" charset="-122"/>
                <a:ea typeface="Noto Sans CJK SC Regular" panose="020B0500000000000000" charset="-122"/>
                <a:sym typeface="+mn-ea"/>
              </a:rPr>
              <a:t>Linux</a:t>
            </a:r>
            <a:r>
              <a:rPr lang="zh-CN" altLang="en-US" sz="1400">
                <a:solidFill>
                  <a:srgbClr val="0050FF"/>
                </a:solidFill>
                <a:latin typeface="Noto Sans CJK SC Regular" panose="020B0500000000000000" charset="-122"/>
                <a:ea typeface="Noto Sans CJK SC Regular" panose="020B0500000000000000" charset="-122"/>
                <a:sym typeface="+mn-ea"/>
              </a:rPr>
              <a:t>内核</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熟悉存储相关: vfs, ext2, fuse, io_uring, pagecache, block, scsi</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熟悉slab, slub子系统</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了解内存管理</a:t>
            </a:r>
            <a:r>
              <a:rPr lang="en-US" altLang="zh-CN" sz="1400">
                <a:solidFill>
                  <a:srgbClr val="0050FF"/>
                </a:solidFill>
                <a:latin typeface="Noto Sans CJK SC Regular" panose="020B0500000000000000" charset="-122"/>
                <a:ea typeface="Noto Sans CJK SC Regular" panose="020B0500000000000000" charset="-122"/>
                <a:sym typeface="+mn-ea"/>
              </a:rPr>
              <a:t>, </a:t>
            </a:r>
            <a:r>
              <a:rPr lang="zh-CN" altLang="en-US" sz="1400">
                <a:solidFill>
                  <a:srgbClr val="0050FF"/>
                </a:solidFill>
                <a:latin typeface="Noto Sans CJK SC Regular" panose="020B0500000000000000" charset="-122"/>
                <a:ea typeface="Noto Sans CJK SC Regular" panose="020B0500000000000000" charset="-122"/>
                <a:sym typeface="+mn-ea"/>
              </a:rPr>
              <a:t>进程管理及调度相关原理</a:t>
            </a:r>
            <a:r>
              <a:rPr lang="en-US" altLang="zh-CN" sz="1400">
                <a:solidFill>
                  <a:srgbClr val="0050FF"/>
                </a:solidFill>
                <a:latin typeface="Noto Sans CJK SC Regular" panose="020B0500000000000000" charset="-122"/>
                <a:ea typeface="Noto Sans CJK SC Regular" panose="020B0500000000000000" charset="-122"/>
                <a:sym typeface="+mn-ea"/>
              </a:rPr>
              <a:t>.</a:t>
            </a:r>
            <a:endParaRPr lang="en-US" altLang="zh-CN" sz="1400">
              <a:solidFill>
                <a:srgbClr val="0050FF"/>
              </a:solidFill>
              <a:latin typeface="Noto Sans CJK SC Regular" panose="020B0500000000000000" charset="-122"/>
              <a:ea typeface="Noto Sans CJK SC Regular" panose="020B0500000000000000" charset="-122"/>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a:xfrm>
            <a:off x="4106545" y="953770"/>
            <a:ext cx="7371080" cy="5223510"/>
          </a:xfrm>
        </p:spPr>
        <p:txBody>
          <a:bodyPr>
            <a:normAutofit lnSpcReduction="10000"/>
          </a:bodyPr>
          <a:p>
            <a:r>
              <a:rPr lang="zh-CN" altLang="en-US"/>
              <a:t>系统调用</a:t>
            </a:r>
            <a:r>
              <a:rPr lang="en-US" altLang="zh-CN"/>
              <a:t>: </a:t>
            </a:r>
            <a:r>
              <a:rPr lang="zh-CN" altLang="en-US"/>
              <a:t>向用户层提供接口</a:t>
            </a:r>
            <a:endParaRPr lang="zh-CN" altLang="en-US"/>
          </a:p>
          <a:p>
            <a:r>
              <a:rPr lang="en-US" altLang="zh-CN"/>
              <a:t>vfs: </a:t>
            </a:r>
            <a:r>
              <a:rPr lang="zh-CN" altLang="en-US"/>
              <a:t>连接具体文件系统与</a:t>
            </a:r>
            <a:r>
              <a:rPr lang="en-US" altLang="zh-CN"/>
              <a:t>syscall</a:t>
            </a:r>
            <a:endParaRPr lang="en-US" altLang="zh-CN"/>
          </a:p>
          <a:p>
            <a:r>
              <a:rPr lang="en-US" altLang="zh-CN">
                <a:sym typeface="+mn-ea"/>
              </a:rPr>
              <a:t>fs: </a:t>
            </a:r>
            <a:r>
              <a:rPr lang="zh-CN" altLang="en-US">
                <a:sym typeface="+mn-ea"/>
              </a:rPr>
              <a:t>具体文件系统</a:t>
            </a:r>
            <a:endParaRPr lang="en-US" altLang="zh-CN"/>
          </a:p>
          <a:p>
            <a:r>
              <a:rPr lang="en-US" altLang="zh-CN"/>
              <a:t>pagecache: </a:t>
            </a:r>
            <a:r>
              <a:rPr lang="zh-CN" altLang="en-US"/>
              <a:t>内核实现的一种缓存策略</a:t>
            </a:r>
            <a:r>
              <a:rPr lang="en-US" altLang="zh-CN"/>
              <a:t>,</a:t>
            </a:r>
            <a:r>
              <a:rPr lang="zh-CN" altLang="en-US"/>
              <a:t>缓存磁盘数据</a:t>
            </a:r>
            <a:endParaRPr lang="zh-CN" altLang="en-US"/>
          </a:p>
          <a:p>
            <a:r>
              <a:rPr lang="en-US" altLang="zh-CN"/>
              <a:t>block: </a:t>
            </a:r>
            <a:r>
              <a:rPr lang="zh-CN" altLang="en-US"/>
              <a:t>向</a:t>
            </a:r>
            <a:r>
              <a:rPr lang="en-US" altLang="zh-CN"/>
              <a:t>fs</a:t>
            </a:r>
            <a:r>
              <a:rPr lang="zh-CN" altLang="en-US"/>
              <a:t>层提供统一的硬件请求接口</a:t>
            </a:r>
            <a:endParaRPr lang="zh-CN" altLang="en-US"/>
          </a:p>
          <a:p>
            <a:r>
              <a:rPr lang="en-US" altLang="zh-CN"/>
              <a:t>driver: </a:t>
            </a:r>
            <a:r>
              <a:rPr lang="zh-CN" altLang="en-US"/>
              <a:t>管理具体设备</a:t>
            </a:r>
            <a:r>
              <a:rPr lang="en-US" altLang="zh-CN"/>
              <a:t>,</a:t>
            </a:r>
            <a:r>
              <a:rPr lang="zh-CN" altLang="en-US"/>
              <a:t>进行</a:t>
            </a:r>
            <a:r>
              <a:rPr lang="en-US" altLang="zh-CN"/>
              <a:t>io</a:t>
            </a:r>
            <a:endParaRPr lang="en-US" altLang="zh-CN"/>
          </a:p>
          <a:p>
            <a:r>
              <a:rPr lang="en-US" altLang="zh-CN"/>
              <a:t>hardware: </a:t>
            </a:r>
            <a:r>
              <a:rPr lang="zh-CN" altLang="en-US"/>
              <a:t>具体硬件设备的驱动</a:t>
            </a:r>
            <a:endParaRPr lang="zh-CN" altLang="en-US"/>
          </a:p>
          <a:p>
            <a:r>
              <a:rPr lang="en-US" altLang="zh-CN"/>
              <a:t>remote: </a:t>
            </a:r>
            <a:r>
              <a:rPr lang="zh-CN" altLang="en-US"/>
              <a:t>涉及到远程文件系统时</a:t>
            </a:r>
            <a:r>
              <a:rPr lang="en-US" altLang="zh-CN"/>
              <a:t>,</a:t>
            </a:r>
            <a:r>
              <a:rPr lang="zh-CN" altLang="en-US"/>
              <a:t>与远端交互</a:t>
            </a:r>
            <a:endParaRPr lang="en-US" altLang="zh-CN"/>
          </a:p>
        </p:txBody>
      </p:sp>
      <p:sp>
        <p:nvSpPr>
          <p:cNvPr id="10" name="标题 9"/>
          <p:cNvSpPr>
            <a:spLocks noGrp="1"/>
          </p:cNvSpPr>
          <p:nvPr>
            <p:ph type="title"/>
          </p:nvPr>
        </p:nvSpPr>
        <p:spPr/>
        <p:txBody>
          <a:bodyPr/>
          <a:p>
            <a:r>
              <a:rPr lang="zh-CN" altLang="en-US"/>
              <a:t>技术体系</a:t>
            </a:r>
            <a:endParaRPr lang="en-US" altLang="zh-CN"/>
          </a:p>
        </p:txBody>
      </p:sp>
      <p:pic>
        <p:nvPicPr>
          <p:cNvPr id="2" name="Picture 1"/>
          <p:cNvPicPr>
            <a:picLocks noChangeAspect="1"/>
          </p:cNvPicPr>
          <p:nvPr/>
        </p:nvPicPr>
        <p:blipFill>
          <a:blip r:embed="rId1"/>
          <a:stretch>
            <a:fillRect/>
          </a:stretch>
        </p:blipFill>
        <p:spPr>
          <a:xfrm>
            <a:off x="589915" y="703580"/>
            <a:ext cx="2789555" cy="569531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a:xfrm>
            <a:off x="6038850" y="703580"/>
            <a:ext cx="5438775" cy="5473700"/>
          </a:xfrm>
        </p:spPr>
        <p:txBody>
          <a:bodyPr/>
          <a:p>
            <a:r>
              <a:rPr lang="zh-CN" altLang="en-US"/>
              <a:t>常见文件系统技术：本地：</a:t>
            </a:r>
            <a:r>
              <a:rPr lang="en-US" altLang="zh-CN"/>
              <a:t>ext4, xfs,btrfs</a:t>
            </a:r>
            <a:r>
              <a:rPr lang="zh-CN" altLang="en-US"/>
              <a:t>；虚拟化：</a:t>
            </a:r>
            <a:r>
              <a:rPr lang="en-US" altLang="zh-CN"/>
              <a:t>virtiofs</a:t>
            </a:r>
            <a:r>
              <a:rPr lang="zh-CN" altLang="en-US"/>
              <a:t>；分布式：</a:t>
            </a:r>
            <a:r>
              <a:rPr lang="en-US" altLang="zh-CN"/>
              <a:t>ceph</a:t>
            </a:r>
            <a:r>
              <a:rPr lang="zh-CN" altLang="en-US"/>
              <a:t>；网络：</a:t>
            </a:r>
            <a:r>
              <a:rPr lang="en-US" altLang="zh-CN"/>
              <a:t>nfs</a:t>
            </a:r>
            <a:r>
              <a:rPr lang="zh-CN" altLang="en-US"/>
              <a:t>；容器：</a:t>
            </a:r>
            <a:r>
              <a:rPr lang="en-US" altLang="zh-CN"/>
              <a:t>blkcg, overlay</a:t>
            </a:r>
            <a:r>
              <a:rPr lang="zh-CN" altLang="en-US"/>
              <a:t>。</a:t>
            </a:r>
            <a:endParaRPr lang="zh-CN" altLang="en-US"/>
          </a:p>
          <a:p>
            <a:endParaRPr lang="zh-CN" altLang="en-US"/>
          </a:p>
          <a:p>
            <a:r>
              <a:rPr lang="zh-CN" altLang="en-US"/>
              <a:t>常见硬件：机械硬盘</a:t>
            </a:r>
            <a:r>
              <a:rPr lang="en-US" altLang="zh-CN"/>
              <a:t>, SSD, RAID</a:t>
            </a:r>
            <a:r>
              <a:rPr lang="zh-CN" altLang="en-US"/>
              <a:t>卡</a:t>
            </a:r>
            <a:r>
              <a:rPr lang="en-US" altLang="zh-CN"/>
              <a:t>, USB, NVDIMM</a:t>
            </a:r>
            <a:endParaRPr lang="en-US" altLang="zh-CN"/>
          </a:p>
        </p:txBody>
      </p:sp>
      <p:sp>
        <p:nvSpPr>
          <p:cNvPr id="10" name="标题 9"/>
          <p:cNvSpPr>
            <a:spLocks noGrp="1"/>
          </p:cNvSpPr>
          <p:nvPr>
            <p:ph type="title"/>
          </p:nvPr>
        </p:nvSpPr>
        <p:spPr/>
        <p:txBody>
          <a:bodyPr/>
          <a:p>
            <a:r>
              <a:rPr lang="zh-CN" altLang="en-US"/>
              <a:t>技术体系</a:t>
            </a:r>
            <a:endParaRPr lang="zh-CN" altLang="en-US"/>
          </a:p>
        </p:txBody>
      </p:sp>
      <p:pic>
        <p:nvPicPr>
          <p:cNvPr id="5" name="Picture 4"/>
          <p:cNvPicPr>
            <a:picLocks noChangeAspect="1"/>
          </p:cNvPicPr>
          <p:nvPr/>
        </p:nvPicPr>
        <p:blipFill>
          <a:blip r:embed="rId1"/>
          <a:stretch>
            <a:fillRect/>
          </a:stretch>
        </p:blipFill>
        <p:spPr>
          <a:xfrm>
            <a:off x="589280" y="1060450"/>
            <a:ext cx="5449570" cy="1778635"/>
          </a:xfrm>
          <a:prstGeom prst="rect">
            <a:avLst/>
          </a:prstGeom>
        </p:spPr>
      </p:pic>
      <p:pic>
        <p:nvPicPr>
          <p:cNvPr id="2" name="Picture 1"/>
          <p:cNvPicPr>
            <a:picLocks noChangeAspect="1"/>
          </p:cNvPicPr>
          <p:nvPr/>
        </p:nvPicPr>
        <p:blipFill>
          <a:blip r:embed="rId2"/>
          <a:stretch>
            <a:fillRect/>
          </a:stretch>
        </p:blipFill>
        <p:spPr>
          <a:xfrm>
            <a:off x="589915" y="3195955"/>
            <a:ext cx="5489575" cy="191960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p:txBody>
          <a:bodyPr>
            <a:normAutofit lnSpcReduction="20000"/>
          </a:bodyPr>
          <a:p>
            <a:pPr marL="0" indent="0">
              <a:buNone/>
            </a:pPr>
            <a:r>
              <a:rPr lang="zh-CN" altLang="en-US"/>
              <a:t>第</a:t>
            </a:r>
            <a:r>
              <a:rPr lang="en-US" altLang="zh-CN"/>
              <a:t>1</a:t>
            </a:r>
            <a:r>
              <a:rPr lang="zh-CN" altLang="en-US"/>
              <a:t>阶段：熟悉常用存储技术原理及调试使用方法</a:t>
            </a:r>
            <a:r>
              <a:rPr lang="en-US" altLang="zh-CN"/>
              <a:t>.</a:t>
            </a:r>
            <a:r>
              <a:rPr lang="zh-CN" altLang="en-US"/>
              <a:t>（</a:t>
            </a:r>
            <a:r>
              <a:rPr lang="en-US" altLang="zh-CN"/>
              <a:t>6</a:t>
            </a:r>
            <a:r>
              <a:rPr lang="zh-CN" altLang="en-US"/>
              <a:t>个月）</a:t>
            </a:r>
            <a:endParaRPr lang="en-US" altLang="zh-CN"/>
          </a:p>
          <a:p>
            <a:pPr marL="0" indent="0">
              <a:buNone/>
            </a:pPr>
            <a:r>
              <a:rPr lang="zh-CN" altLang="en-US" sz="1200"/>
              <a:t>目标</a:t>
            </a:r>
            <a:r>
              <a:rPr lang="en-US" altLang="zh-CN" sz="1200"/>
              <a:t>: </a:t>
            </a:r>
            <a:r>
              <a:rPr lang="zh-CN" altLang="en-US" sz="1200"/>
              <a:t>学会各种存储技术的原理及调试方法，对接前场或者测试的问题。</a:t>
            </a:r>
            <a:endParaRPr lang="zh-CN" altLang="en-US" sz="1200"/>
          </a:p>
          <a:p>
            <a:pPr marL="0" indent="0">
              <a:buNone/>
            </a:pPr>
            <a:r>
              <a:rPr lang="zh-CN" altLang="en-US" sz="1200"/>
              <a:t>能力</a:t>
            </a:r>
            <a:r>
              <a:rPr lang="en-US" altLang="zh-CN" sz="1200"/>
              <a:t>: </a:t>
            </a:r>
            <a:r>
              <a:rPr lang="zh-CN" altLang="en-US" sz="1200"/>
              <a:t>可以定位到问题的大概范围或根因</a:t>
            </a:r>
            <a:r>
              <a:rPr lang="en-US" altLang="zh-CN" sz="1200"/>
              <a:t>. </a:t>
            </a:r>
            <a:r>
              <a:rPr lang="zh-CN" altLang="en-US" sz="1200"/>
              <a:t>对问题的解决</a:t>
            </a:r>
            <a:r>
              <a:rPr lang="en-US" altLang="zh-CN" sz="1200"/>
              <a:t>, </a:t>
            </a:r>
            <a:r>
              <a:rPr lang="zh-CN" altLang="en-US" sz="1200"/>
              <a:t>可以自行处理或者求助社区</a:t>
            </a:r>
            <a:r>
              <a:rPr lang="en-US" altLang="zh-CN" sz="1200"/>
              <a:t>.</a:t>
            </a:r>
            <a:endParaRPr lang="en-US" altLang="zh-CN" sz="1200"/>
          </a:p>
          <a:p>
            <a:pPr marL="0" indent="0">
              <a:buNone/>
            </a:pPr>
            <a:r>
              <a:rPr lang="zh-CN" altLang="en-US"/>
              <a:t>第</a:t>
            </a:r>
            <a:r>
              <a:rPr lang="en-US" altLang="zh-CN"/>
              <a:t>2</a:t>
            </a:r>
            <a:r>
              <a:rPr lang="zh-CN" altLang="en-US"/>
              <a:t>阶段：熟悉存储各个模块源码</a:t>
            </a:r>
            <a:r>
              <a:rPr lang="en-US" altLang="zh-CN"/>
              <a:t>.</a:t>
            </a:r>
            <a:r>
              <a:rPr lang="zh-CN" altLang="en-US"/>
              <a:t>（</a:t>
            </a:r>
            <a:r>
              <a:rPr lang="en-US" altLang="zh-CN"/>
              <a:t>12</a:t>
            </a:r>
            <a:r>
              <a:rPr lang="zh-CN" altLang="en-US"/>
              <a:t>个月）</a:t>
            </a:r>
            <a:endParaRPr lang="en-US" altLang="zh-CN"/>
          </a:p>
          <a:p>
            <a:pPr marL="0" indent="0">
              <a:buNone/>
            </a:pPr>
            <a:r>
              <a:rPr lang="zh-CN" altLang="en-US" sz="1200"/>
              <a:t>目标</a:t>
            </a:r>
            <a:r>
              <a:rPr lang="en-US" altLang="zh-CN" sz="1200"/>
              <a:t>: </a:t>
            </a:r>
            <a:r>
              <a:rPr lang="zh-CN" altLang="en-US" sz="1200"/>
              <a:t>从源码层面熟悉各种存储技术的主要流程</a:t>
            </a:r>
            <a:endParaRPr lang="zh-CN" altLang="en-US" sz="1200"/>
          </a:p>
          <a:p>
            <a:pPr marL="0" indent="0">
              <a:buNone/>
            </a:pPr>
            <a:r>
              <a:rPr lang="zh-CN" altLang="en-US" sz="1200"/>
              <a:t>方法</a:t>
            </a:r>
            <a:r>
              <a:rPr lang="en-US" altLang="zh-CN" sz="1200"/>
              <a:t>: </a:t>
            </a:r>
            <a:r>
              <a:rPr lang="zh-CN" altLang="en-US" sz="1200"/>
              <a:t>通过研习存储核心源码，熟悉主要流程</a:t>
            </a:r>
            <a:endParaRPr lang="en-US" altLang="zh-CN" sz="1200"/>
          </a:p>
          <a:p>
            <a:pPr marL="0" indent="0">
              <a:buNone/>
            </a:pPr>
            <a:r>
              <a:rPr lang="zh-CN" altLang="en-US" sz="1200"/>
              <a:t>能力</a:t>
            </a:r>
            <a:r>
              <a:rPr lang="en-US" altLang="zh-CN" sz="1200"/>
              <a:t>: </a:t>
            </a:r>
            <a:r>
              <a:rPr lang="zh-CN" altLang="en-US" sz="1200"/>
              <a:t>需要定位到问题根因</a:t>
            </a:r>
            <a:r>
              <a:rPr lang="en-US" altLang="zh-CN" sz="1200"/>
              <a:t>,  </a:t>
            </a:r>
            <a:r>
              <a:rPr lang="zh-CN" altLang="en-US" sz="1200"/>
              <a:t>具备解决问题的能力</a:t>
            </a:r>
            <a:endParaRPr lang="en-US" altLang="zh-CN"/>
          </a:p>
          <a:p>
            <a:pPr marL="0" indent="0">
              <a:buNone/>
            </a:pPr>
            <a:r>
              <a:rPr lang="zh-CN" altLang="en-US">
                <a:sym typeface="+mn-ea"/>
              </a:rPr>
              <a:t>第</a:t>
            </a:r>
            <a:r>
              <a:rPr lang="en-US" altLang="zh-CN">
                <a:sym typeface="+mn-ea"/>
              </a:rPr>
              <a:t>3</a:t>
            </a:r>
            <a:r>
              <a:rPr lang="zh-CN" altLang="en-US">
                <a:sym typeface="+mn-ea"/>
              </a:rPr>
              <a:t>阶段：研发新特性（</a:t>
            </a:r>
            <a:r>
              <a:rPr lang="en-US" altLang="zh-CN">
                <a:sym typeface="+mn-ea"/>
              </a:rPr>
              <a:t>12</a:t>
            </a:r>
            <a:r>
              <a:rPr lang="zh-CN" altLang="en-US">
                <a:sym typeface="+mn-ea"/>
              </a:rPr>
              <a:t>个月）</a:t>
            </a:r>
            <a:endParaRPr lang="zh-CN" altLang="en-US">
              <a:sym typeface="+mn-ea"/>
            </a:endParaRPr>
          </a:p>
          <a:p>
            <a:pPr marL="0" indent="0">
              <a:buNone/>
            </a:pPr>
            <a:r>
              <a:rPr lang="zh-CN" altLang="en-US" sz="1200"/>
              <a:t>目标</a:t>
            </a:r>
            <a:r>
              <a:rPr lang="en-US" altLang="zh-CN" sz="1200"/>
              <a:t>: </a:t>
            </a:r>
            <a:r>
              <a:rPr lang="zh-CN" altLang="en-US" sz="1200">
                <a:sym typeface="+mn-ea"/>
              </a:rPr>
              <a:t>精通存储各模块</a:t>
            </a:r>
            <a:r>
              <a:rPr lang="en-US" altLang="zh-CN" sz="1200">
                <a:sym typeface="+mn-ea"/>
              </a:rPr>
              <a:t>(</a:t>
            </a:r>
            <a:r>
              <a:rPr lang="zh-CN" altLang="en-US" sz="1200">
                <a:sym typeface="+mn-ea"/>
              </a:rPr>
              <a:t>软硬件</a:t>
            </a:r>
            <a:r>
              <a:rPr lang="en-US" altLang="zh-CN" sz="1200">
                <a:sym typeface="+mn-ea"/>
              </a:rPr>
              <a:t>)</a:t>
            </a:r>
            <a:r>
              <a:rPr lang="zh-CN" altLang="en-US" sz="1200">
                <a:sym typeface="+mn-ea"/>
              </a:rPr>
              <a:t>的代码</a:t>
            </a:r>
            <a:endParaRPr lang="zh-CN" altLang="en-US" sz="1200">
              <a:sym typeface="+mn-ea"/>
            </a:endParaRPr>
          </a:p>
          <a:p>
            <a:pPr marL="0" indent="0">
              <a:buNone/>
            </a:pPr>
            <a:r>
              <a:rPr lang="zh-CN" altLang="en-US" sz="1200"/>
              <a:t>方法</a:t>
            </a:r>
            <a:r>
              <a:rPr lang="en-US" altLang="zh-CN" sz="1200"/>
              <a:t>: </a:t>
            </a:r>
            <a:r>
              <a:rPr lang="zh-CN" altLang="en-US" sz="1200"/>
              <a:t>研习存储各模块代码细节</a:t>
            </a:r>
            <a:endParaRPr lang="en-US" altLang="zh-CN" sz="1200"/>
          </a:p>
          <a:p>
            <a:pPr marL="0" indent="0">
              <a:buNone/>
            </a:pPr>
            <a:r>
              <a:rPr lang="zh-CN" altLang="en-US" sz="1200"/>
              <a:t>能力</a:t>
            </a:r>
            <a:r>
              <a:rPr lang="en-US" altLang="zh-CN" sz="1200"/>
              <a:t>: </a:t>
            </a:r>
            <a:r>
              <a:rPr lang="zh-CN" altLang="en-US" sz="1200">
                <a:sym typeface="+mn-ea"/>
              </a:rPr>
              <a:t>可以根据需求研发新特性</a:t>
            </a:r>
            <a:r>
              <a:rPr lang="en-US" altLang="zh-CN" sz="1200">
                <a:sym typeface="+mn-ea"/>
              </a:rPr>
              <a:t>, </a:t>
            </a:r>
            <a:r>
              <a:rPr lang="zh-CN" altLang="en-US" sz="1200">
                <a:sym typeface="+mn-ea"/>
              </a:rPr>
              <a:t>向外部输出存储解决方案</a:t>
            </a:r>
            <a:r>
              <a:rPr lang="en-US" altLang="zh-CN" sz="1200">
                <a:sym typeface="+mn-ea"/>
              </a:rPr>
              <a:t>, </a:t>
            </a:r>
            <a:r>
              <a:rPr lang="zh-CN" altLang="en-US" sz="1200">
                <a:sym typeface="+mn-ea"/>
              </a:rPr>
              <a:t>对存储性能问题进行优化</a:t>
            </a:r>
            <a:endParaRPr lang="en-US" altLang="zh-CN" sz="1200"/>
          </a:p>
          <a:p>
            <a:pPr marL="0" indent="0">
              <a:buNone/>
            </a:pPr>
            <a:endParaRPr lang="en-US" altLang="zh-CN" sz="1200"/>
          </a:p>
        </p:txBody>
      </p:sp>
      <p:sp>
        <p:nvSpPr>
          <p:cNvPr id="10" name="标题 9"/>
          <p:cNvSpPr>
            <a:spLocks noGrp="1"/>
          </p:cNvSpPr>
          <p:nvPr>
            <p:ph type="title"/>
          </p:nvPr>
        </p:nvSpPr>
        <p:spPr/>
        <p:txBody>
          <a:bodyPr/>
          <a:p>
            <a:r>
              <a:rPr lang="zh-CN"/>
              <a:t>总体规划</a:t>
            </a:r>
            <a:endParaRPr 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a:xfrm>
            <a:off x="589915" y="1249680"/>
            <a:ext cx="5193665" cy="4927600"/>
          </a:xfrm>
        </p:spPr>
        <p:txBody>
          <a:bodyPr>
            <a:normAutofit fontScale="25000"/>
          </a:bodyPr>
          <a:p>
            <a:pPr marL="0" algn="l">
              <a:buClrTx/>
              <a:buSzTx/>
              <a:buNone/>
            </a:pPr>
            <a:r>
              <a:rPr lang="en-US" altLang="zh-CN" sz="3000">
                <a:sym typeface="+mn-ea"/>
              </a:rPr>
              <a:t>1. 前场, 测试, 商业, 生态问题及技术支持</a:t>
            </a:r>
            <a:endParaRPr lang="en-US" altLang="zh-CN" sz="3000">
              <a:sym typeface="+mn-ea"/>
            </a:endParaRPr>
          </a:p>
          <a:p>
            <a:pPr marL="0" algn="l">
              <a:buClrTx/>
              <a:buSzTx/>
              <a:buNone/>
            </a:pPr>
            <a:r>
              <a:rPr lang="en-US" altLang="zh-CN" sz="3000">
                <a:sym typeface="+mn-ea"/>
              </a:rPr>
              <a:t>目标: 对这些部门提出的存储相关问题进行分析, 直至解决. 或者向其提供技术支持</a:t>
            </a:r>
            <a:endParaRPr lang="en-US" altLang="zh-CN" sz="3000">
              <a:sym typeface="+mn-ea"/>
            </a:endParaRPr>
          </a:p>
          <a:p>
            <a:pPr marL="0" algn="l">
              <a:buClrTx/>
              <a:buSzTx/>
              <a:buNone/>
            </a:pPr>
            <a:r>
              <a:rPr lang="en-US" altLang="zh-CN" sz="3000">
                <a:sym typeface="+mn-ea"/>
              </a:rPr>
              <a:t>实施计划:全员持续进行. 这些工作优先级较高, 根据实际情况动态调整工作安排.</a:t>
            </a:r>
            <a:endParaRPr lang="en-US" altLang="zh-CN" sz="3000">
              <a:sym typeface="+mn-ea"/>
            </a:endParaRPr>
          </a:p>
          <a:p>
            <a:pPr marL="0" algn="l">
              <a:buClrTx/>
              <a:buSzTx/>
              <a:buNone/>
            </a:pPr>
            <a:endParaRPr lang="en-US" altLang="zh-CN" sz="3000">
              <a:sym typeface="+mn-ea"/>
            </a:endParaRPr>
          </a:p>
          <a:p>
            <a:pPr marL="0" algn="l">
              <a:buClrTx/>
              <a:buSzTx/>
              <a:buNone/>
            </a:pPr>
            <a:r>
              <a:rPr lang="en-US" altLang="zh-CN" sz="3000">
                <a:sym typeface="+mn-ea"/>
              </a:rPr>
              <a:t>2. benchmark性能优化</a:t>
            </a:r>
            <a:endParaRPr lang="en-US" altLang="zh-CN" sz="3000">
              <a:sym typeface="+mn-ea"/>
            </a:endParaRPr>
          </a:p>
          <a:p>
            <a:pPr marL="0" algn="l">
              <a:buClrTx/>
              <a:buSzTx/>
              <a:buNone/>
            </a:pPr>
            <a:r>
              <a:rPr lang="en-US" altLang="zh-CN" sz="3000">
                <a:sym typeface="+mn-ea"/>
              </a:rPr>
              <a:t>目标: 追平与竞品的劣势项</a:t>
            </a:r>
            <a:endParaRPr lang="en-US" altLang="zh-CN" sz="3000">
              <a:sym typeface="+mn-ea"/>
            </a:endParaRPr>
          </a:p>
          <a:p>
            <a:pPr marL="0" algn="l">
              <a:buClrTx/>
              <a:buSzTx/>
              <a:buNone/>
            </a:pPr>
            <a:r>
              <a:rPr lang="en-US" altLang="zh-CN" sz="3000">
                <a:sym typeface="+mn-ea"/>
              </a:rPr>
              <a:t>实施计划: 全员持续进行, 根据测试的结果, 每人均分一些测试项的优化工作.持续进行.</a:t>
            </a:r>
            <a:endParaRPr lang="en-US" altLang="zh-CN" sz="3000">
              <a:sym typeface="+mn-ea"/>
            </a:endParaRPr>
          </a:p>
          <a:p>
            <a:pPr marL="0" algn="l">
              <a:buClrTx/>
              <a:buSzTx/>
              <a:buNone/>
            </a:pPr>
            <a:endParaRPr lang="en-US" altLang="zh-CN" sz="3000">
              <a:sym typeface="+mn-ea"/>
            </a:endParaRPr>
          </a:p>
          <a:p>
            <a:pPr marL="0" algn="l">
              <a:buClrTx/>
              <a:buSzTx/>
              <a:buNone/>
            </a:pPr>
            <a:r>
              <a:rPr lang="en-US" altLang="zh-CN" sz="3000">
                <a:sym typeface="+mn-ea"/>
              </a:rPr>
              <a:t>3. cve修复</a:t>
            </a:r>
            <a:endParaRPr lang="en-US" altLang="zh-CN" sz="3000">
              <a:sym typeface="+mn-ea"/>
            </a:endParaRPr>
          </a:p>
          <a:p>
            <a:pPr marL="0" algn="l">
              <a:buClrTx/>
              <a:buSzTx/>
              <a:buNone/>
            </a:pPr>
            <a:r>
              <a:rPr lang="en-US" altLang="zh-CN" sz="3000">
                <a:sym typeface="+mn-ea"/>
              </a:rPr>
              <a:t>目标: 及时将公开批漏的存储相关cve合入我们的代码</a:t>
            </a:r>
            <a:endParaRPr lang="en-US" altLang="zh-CN" sz="3000">
              <a:sym typeface="+mn-ea"/>
            </a:endParaRPr>
          </a:p>
          <a:p>
            <a:pPr marL="0" algn="l">
              <a:buClrTx/>
              <a:buSzTx/>
              <a:buNone/>
            </a:pPr>
            <a:r>
              <a:rPr lang="en-US" altLang="zh-CN" sz="3000">
                <a:sym typeface="+mn-ea"/>
              </a:rPr>
              <a:t>实施计划: 3人每周一进行. 每人分别负责4.19A/E, 5.10. 从nvd/欧拉社区同步相关cve信息, 分析在我们的代码(4.19 &amp; 5.10)是否存在此cve, 如若存在则改之.</a:t>
            </a:r>
            <a:endParaRPr lang="en-US" altLang="zh-CN" sz="3000">
              <a:sym typeface="+mn-ea"/>
            </a:endParaRPr>
          </a:p>
          <a:p>
            <a:pPr marL="0" algn="l">
              <a:buClrTx/>
              <a:buSzTx/>
              <a:buNone/>
            </a:pPr>
            <a:endParaRPr lang="en-US" altLang="zh-CN" sz="3000">
              <a:sym typeface="+mn-ea"/>
            </a:endParaRPr>
          </a:p>
          <a:p>
            <a:pPr marL="0" algn="l">
              <a:buClrTx/>
              <a:buSzTx/>
              <a:buNone/>
            </a:pPr>
            <a:r>
              <a:rPr lang="en-US" altLang="zh-CN" sz="3000">
                <a:sym typeface="+mn-ea"/>
              </a:rPr>
              <a:t>4. 4.19-lts维护</a:t>
            </a:r>
            <a:endParaRPr lang="en-US" altLang="zh-CN" sz="3000">
              <a:sym typeface="+mn-ea"/>
            </a:endParaRPr>
          </a:p>
          <a:p>
            <a:pPr marL="0" algn="l">
              <a:buClrTx/>
              <a:buSzTx/>
              <a:buNone/>
            </a:pPr>
            <a:r>
              <a:rPr lang="en-US" altLang="zh-CN" sz="3000">
                <a:sym typeface="+mn-ea"/>
              </a:rPr>
              <a:t>目标: 与社区4.19-lts拉齐存储相关补丁</a:t>
            </a:r>
            <a:endParaRPr lang="en-US" altLang="zh-CN" sz="3000">
              <a:sym typeface="+mn-ea"/>
            </a:endParaRPr>
          </a:p>
          <a:p>
            <a:pPr marL="0" algn="l">
              <a:buClrTx/>
              <a:buSzTx/>
              <a:buNone/>
            </a:pPr>
            <a:r>
              <a:rPr lang="en-US" altLang="zh-CN" sz="3000">
                <a:sym typeface="+mn-ea"/>
              </a:rPr>
              <a:t>实施计划: 3人每周二进行. 社区指anolis, euler, stable. 每人负责一个社区的补丁, 将这3个社区的补丁分别同步到4.19A/E分支</a:t>
            </a:r>
            <a:r>
              <a:rPr lang="en-US" altLang="zh-CN" sz="1715">
                <a:sym typeface="+mn-ea"/>
              </a:rPr>
              <a:t>.</a:t>
            </a:r>
            <a:endParaRPr lang="en-US" altLang="zh-CN" sz="1715">
              <a:sym typeface="+mn-ea"/>
            </a:endParaRPr>
          </a:p>
        </p:txBody>
      </p:sp>
      <p:sp>
        <p:nvSpPr>
          <p:cNvPr id="10" name="标题 9"/>
          <p:cNvSpPr>
            <a:spLocks noGrp="1"/>
          </p:cNvSpPr>
          <p:nvPr>
            <p:ph type="title"/>
          </p:nvPr>
        </p:nvSpPr>
        <p:spPr/>
        <p:txBody>
          <a:bodyPr/>
          <a:p>
            <a:r>
              <a:rPr lang="en-US" altLang="zh-CN"/>
              <a:t>2023</a:t>
            </a:r>
            <a:r>
              <a:rPr lang="zh-CN">
                <a:sym typeface="+mn-ea"/>
              </a:rPr>
              <a:t>规划</a:t>
            </a:r>
            <a:r>
              <a:rPr lang="en-US" altLang="zh-CN">
                <a:sym typeface="+mn-ea"/>
              </a:rPr>
              <a:t>-</a:t>
            </a:r>
            <a:r>
              <a:rPr lang="zh-CN" altLang="en-US">
                <a:sym typeface="+mn-ea"/>
              </a:rPr>
              <a:t>工作篇</a:t>
            </a:r>
            <a:endParaRPr lang="zh-CN" altLang="en-US">
              <a:sym typeface="+mn-ea"/>
            </a:endParaRPr>
          </a:p>
        </p:txBody>
      </p:sp>
      <p:sp>
        <p:nvSpPr>
          <p:cNvPr id="4" name="Text Box 3"/>
          <p:cNvSpPr txBox="1"/>
          <p:nvPr/>
        </p:nvSpPr>
        <p:spPr>
          <a:xfrm>
            <a:off x="5906135" y="1249680"/>
            <a:ext cx="5768975" cy="4436110"/>
          </a:xfrm>
          <a:prstGeom prst="rect">
            <a:avLst/>
          </a:prstGeom>
          <a:noFill/>
        </p:spPr>
        <p:txBody>
          <a:bodyPr wrap="square" rtlCol="0">
            <a:spAutoFit/>
          </a:bodyPr>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5. 5.10-lts维护</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目标: 与社区5.10拉齐存储相关补丁</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实施计划: 3个每周三进行. 社区指anolis, euler, stable. 每人负责一个社区的补丁, 将这3个社区的补丁分别同步到5.10内核.</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6. 4.19与5.10拉齐</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目标: 将4.19至5.10的bugfix和特性拉齐</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实施计划: 全员持续进行. 将我们5.10现有代码合入的特性, bugfix, 评估合入到4.19的可行性, 如若可行则合之. </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7. mainline补丁拉齐</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目标: 将mainline的bugfix和特性拉齐</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实施计划: 全员持续进行. 这个工作在工作6完成之后进行. 分析mainline之后合入的补丁,根据评估可行性,如若可行则合之.</a:t>
            </a: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None/>
            </a:pPr>
            <a:endParaRPr sz="800">
              <a:solidFill>
                <a:srgbClr val="0050FF"/>
              </a:solidFill>
              <a:latin typeface="Noto Sans CJK SC Regular" panose="020B0500000000000000" charset="-122"/>
              <a:ea typeface="Noto Sans CJK SC Regular" panose="020B0500000000000000" charset="-122"/>
              <a:sym typeface="+mn-ea"/>
            </a:endParaRPr>
          </a:p>
          <a:p>
            <a:pPr marL="0" indent="-228600" algn="l">
              <a:lnSpc>
                <a:spcPct val="150000"/>
              </a:lnSpc>
              <a:spcBef>
                <a:spcPts val="1000"/>
              </a:spcBef>
              <a:buClrTx/>
              <a:buSzTx/>
              <a:buFontTx/>
              <a:buNone/>
            </a:pPr>
            <a:r>
              <a:rPr sz="1200">
                <a:solidFill>
                  <a:srgbClr val="0050FF"/>
                </a:solidFill>
                <a:latin typeface="Noto Sans CJK SC Regular" panose="020B0500000000000000" charset="-122"/>
                <a:ea typeface="Noto Sans CJK SC Regular" panose="020B0500000000000000" charset="-122"/>
                <a:sym typeface="+mn-ea"/>
              </a:rPr>
              <a:t>人力需求：至少需要5人.</a:t>
            </a:r>
            <a:endParaRPr sz="1200">
              <a:solidFill>
                <a:srgbClr val="0050FF"/>
              </a:solidFill>
              <a:latin typeface="Noto Sans CJK SC Regular" panose="020B0500000000000000" charset="-122"/>
              <a:ea typeface="Noto Sans CJK SC Regular" panose="020B0500000000000000" charset="-122"/>
            </a:endParaRPr>
          </a:p>
          <a:p>
            <a:pPr marL="0" indent="-228600" algn="l">
              <a:lnSpc>
                <a:spcPct val="150000"/>
              </a:lnSpc>
              <a:spcBef>
                <a:spcPts val="1000"/>
              </a:spcBef>
              <a:buClrTx/>
              <a:buSzTx/>
              <a:buNone/>
            </a:pPr>
            <a:r>
              <a:rPr sz="800">
                <a:solidFill>
                  <a:srgbClr val="0050FF"/>
                </a:solidFill>
                <a:latin typeface="Noto Sans CJK SC Regular" panose="020B0500000000000000" charset="-122"/>
                <a:ea typeface="Noto Sans CJK SC Regular" panose="020B0500000000000000" charset="-122"/>
                <a:sym typeface="+mn-ea"/>
              </a:rPr>
              <a:t> </a:t>
            </a:r>
            <a:endParaRPr sz="800">
              <a:solidFill>
                <a:srgbClr val="0050FF"/>
              </a:solidFill>
              <a:latin typeface="Noto Sans CJK SC Regular" panose="020B0500000000000000" charset="-122"/>
              <a:ea typeface="Noto Sans CJK SC Regular" panose="020B0500000000000000" charset="-122"/>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8"/>
          <p:cNvSpPr>
            <a:spLocks noGrp="1"/>
          </p:cNvSpPr>
          <p:nvPr>
            <p:ph type="body" idx="1"/>
          </p:nvPr>
        </p:nvSpPr>
        <p:spPr/>
        <p:txBody>
          <a:bodyPr>
            <a:normAutofit fontScale="60000"/>
          </a:bodyPr>
          <a:p>
            <a:pPr marL="0" indent="0">
              <a:buNone/>
            </a:pPr>
            <a:r>
              <a:rPr lang="zh-CN" altLang="en-US"/>
              <a:t>1. 学习内核常用调试技术</a:t>
            </a:r>
            <a:endParaRPr lang="zh-CN" altLang="en-US"/>
          </a:p>
          <a:p>
            <a:pPr marL="0" indent="0">
              <a:buNone/>
            </a:pPr>
            <a:r>
              <a:rPr lang="zh-CN" altLang="en-US"/>
              <a:t>目标: 掌握trace, kprobe, debugfs等常用调试手段</a:t>
            </a:r>
            <a:endParaRPr lang="zh-CN" altLang="en-US"/>
          </a:p>
          <a:p>
            <a:pPr marL="0" indent="0">
              <a:buNone/>
            </a:pPr>
            <a:r>
              <a:rPr lang="zh-CN" altLang="en-US"/>
              <a:t>实施计划: 通过技术分享及实践来掌握这些技术</a:t>
            </a:r>
            <a:endParaRPr lang="zh-CN" altLang="en-US"/>
          </a:p>
          <a:p>
            <a:pPr marL="0" indent="0">
              <a:buNone/>
            </a:pPr>
            <a:endParaRPr lang="zh-CN" altLang="en-US"/>
          </a:p>
          <a:p>
            <a:pPr marL="0" indent="0">
              <a:buNone/>
            </a:pPr>
            <a:r>
              <a:rPr lang="zh-CN" altLang="en-US"/>
              <a:t>2. 学习常用存储技术</a:t>
            </a:r>
            <a:endParaRPr lang="zh-CN" altLang="en-US"/>
          </a:p>
          <a:p>
            <a:pPr marL="0" indent="0">
              <a:buNone/>
            </a:pPr>
            <a:r>
              <a:rPr lang="zh-CN" altLang="en-US"/>
              <a:t>目标: 掌握本地文件系统, 虚拟化, 分布式, 网络, 容器等常用存储的原理,使用及调试方法</a:t>
            </a:r>
            <a:endParaRPr lang="zh-CN" altLang="en-US"/>
          </a:p>
          <a:p>
            <a:pPr marL="0" indent="0">
              <a:buNone/>
            </a:pPr>
            <a:r>
              <a:rPr lang="zh-CN" altLang="en-US"/>
              <a:t>实施计划: 每人负责一些技术的调研,输出学习笔记,然后与其他人分享学习.</a:t>
            </a:r>
            <a:endParaRPr lang="zh-CN" altLang="en-US"/>
          </a:p>
          <a:p>
            <a:pPr marL="0" indent="0">
              <a:buNone/>
            </a:pPr>
            <a:endParaRPr lang="zh-CN" altLang="en-US"/>
          </a:p>
          <a:p>
            <a:pPr marL="0" indent="0">
              <a:buNone/>
            </a:pPr>
            <a:r>
              <a:rPr lang="zh-CN" altLang="en-US"/>
              <a:t>3. 学习常用存储硬件技术</a:t>
            </a:r>
            <a:endParaRPr lang="zh-CN" altLang="en-US"/>
          </a:p>
          <a:p>
            <a:pPr marL="0" indent="0">
              <a:buNone/>
            </a:pPr>
            <a:r>
              <a:rPr lang="zh-CN" altLang="en-US"/>
              <a:t>目标:掌握常用存储硬件的工作原理, 连接接口, 相关驱动的大概流程及调试等技术</a:t>
            </a:r>
            <a:endParaRPr lang="zh-CN" altLang="en-US"/>
          </a:p>
          <a:p>
            <a:pPr marL="0" indent="0">
              <a:buNone/>
            </a:pPr>
            <a:r>
              <a:rPr lang="zh-CN" altLang="en-US"/>
              <a:t>实施计划: 每人负责一些硬件的调研,输出学习笔记,然后与其他人分享学习.</a:t>
            </a:r>
            <a:endParaRPr lang="zh-CN" altLang="en-US"/>
          </a:p>
        </p:txBody>
      </p:sp>
      <p:sp>
        <p:nvSpPr>
          <p:cNvPr id="10" name="标题 9"/>
          <p:cNvSpPr>
            <a:spLocks noGrp="1"/>
          </p:cNvSpPr>
          <p:nvPr>
            <p:ph type="title"/>
          </p:nvPr>
        </p:nvSpPr>
        <p:spPr/>
        <p:txBody>
          <a:bodyPr/>
          <a:p>
            <a:r>
              <a:rPr lang="en-US" altLang="zh-CN">
                <a:sym typeface="+mn-ea"/>
              </a:rPr>
              <a:t>2023</a:t>
            </a:r>
            <a:r>
              <a:rPr lang="zh-CN">
                <a:sym typeface="+mn-ea"/>
              </a:rPr>
              <a:t>规划</a:t>
            </a:r>
            <a:r>
              <a:rPr lang="en-US" altLang="zh-CN">
                <a:sym typeface="+mn-ea"/>
              </a:rPr>
              <a:t>-</a:t>
            </a:r>
            <a:r>
              <a:rPr lang="zh-CN" altLang="en-US">
                <a:sym typeface="+mn-ea"/>
              </a:rPr>
              <a:t>学习篇</a:t>
            </a:r>
            <a:endParaRPr 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4339"/>
          <p:cNvSpPr txBox="1"/>
          <p:nvPr/>
        </p:nvSpPr>
        <p:spPr>
          <a:xfrm>
            <a:off x="569704" y="2364423"/>
            <a:ext cx="6927057" cy="2435860"/>
          </a:xfrm>
          <a:prstGeom prst="rect">
            <a:avLst/>
          </a:prstGeom>
          <a:noFill/>
          <a:ln w="12700">
            <a:noFill/>
          </a:ln>
        </p:spPr>
        <p:txBody>
          <a:bodyPr wrap="square" lIns="25400" tIns="25400" rIns="25400" bIns="25400" anchor="ctr" anchorCtr="0">
            <a:spAutoFit/>
            <a:scene3d>
              <a:camera prst="orthographicFront"/>
              <a:lightRig rig="soft" dir="t">
                <a:rot lat="0" lon="0" rev="15600000"/>
              </a:lightRig>
            </a:scene3d>
            <a:sp3d extrusionH="57150" prstMaterial="softEdge">
              <a:bevelT w="25400" h="38100"/>
            </a:sp3d>
          </a:bodyPr>
          <a:p>
            <a:pPr fontAlgn="auto" hangingPunct="0">
              <a:spcBef>
                <a:spcPts val="1200"/>
              </a:spcBef>
              <a:spcAft>
                <a:spcPts val="12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因理想而奋斗</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a:p>
            <a:pPr fontAlgn="auto" hangingPunct="0">
              <a:spcBef>
                <a:spcPts val="1800"/>
              </a:spcBef>
              <a:spcAft>
                <a:spcPts val="1800"/>
              </a:spcAft>
            </a:pPr>
            <a:r>
              <a:rPr lang="zh-CN" altLang="en-US" sz="6500" b="1">
                <a:solidFill>
                  <a:srgbClr val="0050FF"/>
                </a:solidFill>
                <a:effectLst/>
                <a:latin typeface="思源黑体 CN Bold" panose="020B0800000000000000" charset="-122"/>
                <a:ea typeface="思源黑体 CN Bold" panose="020B0800000000000000" charset="-122"/>
                <a:sym typeface="Helvetica" charset="0"/>
              </a:rPr>
              <a:t>为责任而成长</a:t>
            </a:r>
            <a:endParaRPr lang="zh-CN" altLang="en-US" sz="6500" b="1">
              <a:solidFill>
                <a:srgbClr val="0050FF"/>
              </a:solidFill>
              <a:effectLst/>
              <a:latin typeface="思源黑体 CN Bold" panose="020B0800000000000000" charset="-122"/>
              <a:ea typeface="思源黑体 CN Bold" panose="020B0800000000000000" charset="-122"/>
              <a:sym typeface="Helvetica"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WPS Presentation</Application>
  <PresentationFormat>宽屏</PresentationFormat>
  <Paragraphs>130</Paragraphs>
  <Slides>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9</vt:i4>
      </vt:variant>
    </vt:vector>
  </HeadingPairs>
  <TitlesOfParts>
    <vt:vector size="32" baseType="lpstr">
      <vt:lpstr>Arial</vt:lpstr>
      <vt:lpstr>SimSun</vt:lpstr>
      <vt:lpstr>Wingdings</vt:lpstr>
      <vt:lpstr>Noto Sans CJK SC Regular</vt:lpstr>
      <vt:lpstr>Wingdings</vt:lpstr>
      <vt:lpstr>Nimbus Roman No9 L</vt:lpstr>
      <vt:lpstr>思源黑体 CN Regular</vt:lpstr>
      <vt:lpstr>方正黑体_GBK</vt:lpstr>
      <vt:lpstr>思源宋体</vt:lpstr>
      <vt:lpstr>方正书宋_GBK</vt:lpstr>
      <vt:lpstr>Noto Sans CJK SC</vt:lpstr>
      <vt:lpstr>Montserrat</vt:lpstr>
      <vt:lpstr>思源黑体 CN Bold</vt:lpstr>
      <vt:lpstr>Calibri</vt:lpstr>
      <vt:lpstr>思源黑体 CN Medium</vt:lpstr>
      <vt:lpstr>Helvetica</vt:lpstr>
      <vt:lpstr>Microsoft YaHei</vt:lpstr>
      <vt:lpstr>Arial Unicode MS</vt:lpstr>
      <vt:lpstr>DejaVu Sans</vt:lpstr>
      <vt:lpstr>Microsoft YaHei</vt:lpstr>
      <vt:lpstr>DejaVu Math TeX Gyre</vt:lpstr>
      <vt:lpstr>Bitstream Vera Sans</vt:lpstr>
      <vt:lpstr>Office 主题</vt:lpstr>
      <vt:lpstr>存储小组工作规划</vt:lpstr>
      <vt:lpstr>PowerPoint 演示文稿</vt:lpstr>
      <vt:lpstr>自我介绍</vt:lpstr>
      <vt:lpstr>技术体系</vt:lpstr>
      <vt:lpstr>技术体系</vt:lpstr>
      <vt:lpstr>总体规划</vt:lpstr>
      <vt:lpstr>2023规划-工作篇</vt:lpstr>
      <vt:lpstr>2023规划-学习篇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ut003637</cp:lastModifiedBy>
  <cp:revision>267</cp:revision>
  <dcterms:created xsi:type="dcterms:W3CDTF">2023-06-13T07:54:24Z</dcterms:created>
  <dcterms:modified xsi:type="dcterms:W3CDTF">2023-06-13T07:54:24Z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16F2A34F187D44609129E743E51AB841</vt:lpwstr>
  </property>
  <property fmtid="{D5CDD505-2E9C-101B-9397-08002B2CF9AE}" pid="3" name="KSOProductBuildVer">
    <vt:lpwstr>1033-11.8.2.1121</vt:lpwstr>
  </property>
</Properties>
</file>