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1.xml" ContentType="application/vnd.openxmlformats-officedocument.drawingml.chart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8" r:id="rId3"/>
    <p:sldId id="279" r:id="rId4"/>
    <p:sldId id="290" r:id="rId5"/>
    <p:sldId id="259" r:id="rId6"/>
    <p:sldId id="261" r:id="rId7"/>
    <p:sldId id="262" r:id="rId8"/>
    <p:sldId id="281" r:id="rId9"/>
    <p:sldId id="291" r:id="rId10"/>
    <p:sldId id="282" r:id="rId11"/>
    <p:sldId id="265" r:id="rId12"/>
    <p:sldId id="267" r:id="rId13"/>
    <p:sldId id="266" r:id="rId14"/>
    <p:sldId id="292" r:id="rId15"/>
    <p:sldId id="274" r:id="rId16"/>
    <p:sldId id="284" r:id="rId17"/>
    <p:sldId id="271" r:id="rId18"/>
    <p:sldId id="273" r:id="rId19"/>
    <p:sldId id="287" r:id="rId20"/>
    <p:sldId id="289" r:id="rId21"/>
    <p:sldId id="288" r:id="rId22"/>
    <p:sldId id="286" r:id="rId23"/>
    <p:sldId id="293" r:id="rId2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381" autoAdjust="0"/>
  </p:normalViewPr>
  <p:slideViewPr>
    <p:cSldViewPr>
      <p:cViewPr>
        <p:scale>
          <a:sx n="100" d="100"/>
          <a:sy n="100" d="100"/>
        </p:scale>
        <p:origin x="-1932" y="-2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outaki\Dropbox\2013\&#31934;&#23494;&#24037;&#23398;&#20250;&#26619;&#35501;&#36820;&#20107;\&#29305;&#38598;&#21495;\&#12412;&#12369;&#37327;&#25512;&#23450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901132983377079"/>
          <c:y val="5.5984448400093097E-2"/>
          <c:w val="0.78299086425506303"/>
          <c:h val="0.69974686656474461"/>
        </c:manualLayout>
      </c:layout>
      <c:lineChart>
        <c:grouping val="standard"/>
        <c:varyColors val="0"/>
        <c:ser>
          <c:idx val="1"/>
          <c:order val="0"/>
          <c:tx>
            <c:v>Previous (1-template)</c:v>
          </c:tx>
          <c:spPr>
            <a:ln w="25400">
              <a:solidFill>
                <a:sysClr val="windowText" lastClr="000000"/>
              </a:solidFill>
              <a:prstDash val="sysDash"/>
            </a:ln>
          </c:spPr>
          <c:marker>
            <c:symbol val="diamond"/>
            <c:size val="9"/>
            <c:spPr>
              <a:solidFill>
                <a:schemeClr val="tx1"/>
              </a:solidFill>
              <a:ln>
                <a:noFill/>
              </a:ln>
            </c:spPr>
          </c:marker>
          <c:cat>
            <c:numRef>
              <c:f>CROSまとめ!$B$48:$B$52</c:f>
              <c:numCache>
                <c:formatCode>0.0_ 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CROSまとめ!$D$48:$D$52</c:f>
              <c:numCache>
                <c:formatCode>General</c:formatCode>
                <c:ptCount val="5"/>
                <c:pt idx="0">
                  <c:v>6.4263157894742309E-2</c:v>
                </c:pt>
                <c:pt idx="1">
                  <c:v>5.221052631580303E-2</c:v>
                </c:pt>
                <c:pt idx="2">
                  <c:v>0.11100000000000425</c:v>
                </c:pt>
                <c:pt idx="3">
                  <c:v>0.65078947368420725</c:v>
                </c:pt>
                <c:pt idx="4">
                  <c:v>1.3496842105262992</c:v>
                </c:pt>
              </c:numCache>
            </c:numRef>
          </c:val>
          <c:smooth val="0"/>
        </c:ser>
        <c:ser>
          <c:idx val="3"/>
          <c:order val="1"/>
          <c:tx>
            <c:v>Previous (4-templates)</c:v>
          </c:tx>
          <c:spPr>
            <a:ln w="15875">
              <a:solidFill>
                <a:sysClr val="windowText" lastClr="000000"/>
              </a:solidFill>
              <a:prstDash val="sysDash"/>
            </a:ln>
          </c:spPr>
          <c:marker>
            <c:spPr>
              <a:ln>
                <a:solidFill>
                  <a:sysClr val="windowText" lastClr="000000"/>
                </a:solidFill>
              </a:ln>
            </c:spPr>
          </c:marker>
          <c:cat>
            <c:numRef>
              <c:f>CROSまとめ!$B$48:$B$52</c:f>
              <c:numCache>
                <c:formatCode>0.0_ 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CROSまとめ!$E$48:$E$52</c:f>
              <c:numCache>
                <c:formatCode>General</c:formatCode>
                <c:ptCount val="5"/>
                <c:pt idx="0">
                  <c:v>4.5842105263174233E-2</c:v>
                </c:pt>
                <c:pt idx="1">
                  <c:v>6.0789473684223251E-2</c:v>
                </c:pt>
                <c:pt idx="2">
                  <c:v>9.536842105264122E-2</c:v>
                </c:pt>
                <c:pt idx="3">
                  <c:v>0.35394736842105301</c:v>
                </c:pt>
                <c:pt idx="4">
                  <c:v>0.35457894736840562</c:v>
                </c:pt>
              </c:numCache>
            </c:numRef>
          </c:val>
          <c:smooth val="0"/>
        </c:ser>
        <c:ser>
          <c:idx val="2"/>
          <c:order val="2"/>
          <c:tx>
            <c:v>Proposed</c:v>
          </c:tx>
          <c:spPr>
            <a:ln w="19050">
              <a:solidFill>
                <a:sysClr val="windowText" lastClr="000000"/>
              </a:solidFill>
              <a:prstDash val="solid"/>
            </a:ln>
          </c:spPr>
          <c:marker>
            <c:symbol val="triangle"/>
            <c:size val="8"/>
            <c:spPr>
              <a:solidFill>
                <a:schemeClr val="tx1"/>
              </a:solidFill>
              <a:ln>
                <a:solidFill>
                  <a:sysClr val="windowText" lastClr="000000"/>
                </a:solidFill>
              </a:ln>
            </c:spPr>
          </c:marker>
          <c:cat>
            <c:numRef>
              <c:f>CROSまとめ!$B$48:$B$52</c:f>
              <c:numCache>
                <c:formatCode>0.0_ 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CROSまとめ!$C$48:$C$52</c:f>
              <c:numCache>
                <c:formatCode>General</c:formatCode>
                <c:ptCount val="5"/>
                <c:pt idx="0">
                  <c:v>5.557894736843115E-2</c:v>
                </c:pt>
                <c:pt idx="1">
                  <c:v>5.4052631578960841E-2</c:v>
                </c:pt>
                <c:pt idx="2">
                  <c:v>0.11273684210527046</c:v>
                </c:pt>
                <c:pt idx="3">
                  <c:v>0.24384210526316361</c:v>
                </c:pt>
                <c:pt idx="4">
                  <c:v>0.14036842105261502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9923456"/>
        <c:axId val="119925760"/>
      </c:lineChart>
      <c:catAx>
        <c:axId val="1199234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>
                    <a:latin typeface="Times New Roman" pitchFamily="18" charset="0"/>
                    <a:cs typeface="Times New Roman" pitchFamily="18" charset="0"/>
                  </a:defRPr>
                </a:pPr>
                <a:r>
                  <a:rPr lang="en-US" altLang="ja-JP" sz="1200">
                    <a:latin typeface="Symbol" pitchFamily="18" charset="2"/>
                    <a:cs typeface="Times New Roman" pitchFamily="18" charset="0"/>
                  </a:rPr>
                  <a:t>D</a:t>
                </a:r>
                <a:r>
                  <a:rPr lang="en-US" altLang="ja-JP" sz="1200">
                    <a:latin typeface="Times New Roman" pitchFamily="18" charset="0"/>
                    <a:cs typeface="Times New Roman" pitchFamily="18" charset="0"/>
                  </a:rPr>
                  <a:t>z[mm]</a:t>
                </a:r>
                <a:endParaRPr lang="ja-JP" altLang="en-US" sz="1200">
                  <a:latin typeface="Times New Roman" pitchFamily="18" charset="0"/>
                  <a:cs typeface="Times New Roman" pitchFamily="18" charset="0"/>
                </a:endParaRPr>
              </a:p>
            </c:rich>
          </c:tx>
          <c:layout/>
          <c:overlay val="0"/>
        </c:title>
        <c:numFmt formatCode="0.0_ " sourceLinked="1"/>
        <c:majorTickMark val="out"/>
        <c:minorTickMark val="none"/>
        <c:tickLblPos val="nextTo"/>
        <c:spPr>
          <a:ln>
            <a:solidFill>
              <a:sysClr val="windowText" lastClr="000000"/>
            </a:solidFill>
          </a:ln>
        </c:spPr>
        <c:txPr>
          <a:bodyPr/>
          <a:lstStyle/>
          <a:p>
            <a:pPr>
              <a:defRPr>
                <a:latin typeface="Times New Roman" pitchFamily="18" charset="0"/>
                <a:cs typeface="Times New Roman" pitchFamily="18" charset="0"/>
              </a:defRPr>
            </a:pPr>
            <a:endParaRPr lang="ja-JP"/>
          </a:p>
        </c:txPr>
        <c:crossAx val="119925760"/>
        <c:crosses val="autoZero"/>
        <c:auto val="1"/>
        <c:lblAlgn val="ctr"/>
        <c:lblOffset val="100"/>
        <c:noMultiLvlLbl val="0"/>
      </c:catAx>
      <c:valAx>
        <c:axId val="119925760"/>
        <c:scaling>
          <c:orientation val="minMax"/>
          <c:max val="1.5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altLang="ja-JP">
                    <a:latin typeface="Times New Roman" pitchFamily="18" charset="0"/>
                    <a:cs typeface="Times New Roman" pitchFamily="18" charset="0"/>
                  </a:rPr>
                  <a:t>Displacement error [pix]</a:t>
                </a:r>
                <a:endParaRPr lang="ja-JP" altLang="en-US">
                  <a:latin typeface="Times New Roman" pitchFamily="18" charset="0"/>
                  <a:cs typeface="Times New Roman" pitchFamily="18" charset="0"/>
                </a:endParaRPr>
              </a:p>
            </c:rich>
          </c:tx>
          <c:layout>
            <c:manualLayout>
              <c:xMode val="edge"/>
              <c:yMode val="edge"/>
              <c:x val="2.1054137803039778E-2"/>
              <c:y val="0.13719422572178477"/>
            </c:manualLayout>
          </c:layout>
          <c:overlay val="0"/>
        </c:title>
        <c:numFmt formatCode="#,##0.0_);\(#,##0.0\)" sourceLinked="0"/>
        <c:majorTickMark val="out"/>
        <c:minorTickMark val="none"/>
        <c:tickLblPos val="nextTo"/>
        <c:spPr>
          <a:ln>
            <a:solidFill>
              <a:sysClr val="windowText" lastClr="000000"/>
            </a:solidFill>
          </a:ln>
        </c:spPr>
        <c:txPr>
          <a:bodyPr/>
          <a:lstStyle/>
          <a:p>
            <a:pPr>
              <a:defRPr>
                <a:latin typeface="Times New Roman" pitchFamily="18" charset="0"/>
                <a:cs typeface="Times New Roman" pitchFamily="18" charset="0"/>
              </a:defRPr>
            </a:pPr>
            <a:endParaRPr lang="ja-JP"/>
          </a:p>
        </c:txPr>
        <c:crossAx val="119923456"/>
        <c:crosses val="autoZero"/>
        <c:crossBetween val="midCat"/>
        <c:majorUnit val="0.5"/>
      </c:valAx>
      <c:spPr>
        <a:noFill/>
        <a:ln>
          <a:solidFill>
            <a:sysClr val="windowText" lastClr="000000"/>
          </a:solidFill>
        </a:ln>
      </c:spPr>
    </c:plotArea>
    <c:legend>
      <c:legendPos val="r"/>
      <c:layout>
        <c:manualLayout>
          <c:xMode val="edge"/>
          <c:yMode val="edge"/>
          <c:x val="0.21360446884526518"/>
          <c:y val="0.10068763299461009"/>
          <c:w val="0.48071585081094392"/>
          <c:h val="0.20030808524013571"/>
        </c:manualLayout>
      </c:layout>
      <c:overlay val="0"/>
      <c:spPr>
        <a:solidFill>
          <a:schemeClr val="bg1"/>
        </a:solidFill>
        <a:ln>
          <a:solidFill>
            <a:sysClr val="windowText" lastClr="000000"/>
          </a:solidFill>
        </a:ln>
      </c:spPr>
      <c:txPr>
        <a:bodyPr/>
        <a:lstStyle/>
        <a:p>
          <a:pPr>
            <a:defRPr>
              <a:latin typeface="Times New Roman" pitchFamily="18" charset="0"/>
              <a:cs typeface="Times New Roman" pitchFamily="18" charset="0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</c:sp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7" Type="http://schemas.openxmlformats.org/officeDocument/2006/relationships/image" Target="../media/image43.wmf"/><Relationship Id="rId2" Type="http://schemas.openxmlformats.org/officeDocument/2006/relationships/image" Target="../media/image38.wmf"/><Relationship Id="rId1" Type="http://schemas.openxmlformats.org/officeDocument/2006/relationships/image" Target="../media/image19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7" Type="http://schemas.openxmlformats.org/officeDocument/2006/relationships/image" Target="../media/image24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8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20AE5-3157-473E-BB17-4C0D28DE8EE1}" type="datetimeFigureOut">
              <a:rPr kumimoji="1" lang="ja-JP" altLang="en-US" smtClean="0"/>
              <a:pPr/>
              <a:t>2014/6/9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238FFE-4643-4420-938D-539BA4FE6CF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0349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Thank you Mr. Chairman.</a:t>
            </a:r>
          </a:p>
          <a:p>
            <a:r>
              <a:rPr kumimoji="1" lang="en-US" altLang="ja-JP" dirty="0" smtClean="0"/>
              <a:t>Good afternoon, ladies and gentlemen.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I will be talking about scale-space processing using polynomial representations.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38FFE-4643-4420-938D-539BA4FE6CFC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51233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B</a:t>
            </a:r>
            <a:r>
              <a:rPr kumimoji="1" lang="en-US" altLang="ja-JP" baseline="0" dirty="0" smtClean="0"/>
              <a:t>ecause the </a:t>
            </a:r>
            <a:r>
              <a:rPr kumimoji="1" lang="en-US" altLang="ja-JP" baseline="0" dirty="0" err="1" smtClean="0"/>
              <a:t>eigenfunction</a:t>
            </a:r>
            <a:r>
              <a:rPr kumimoji="1" lang="en-US" altLang="ja-JP" baseline="0" dirty="0" smtClean="0"/>
              <a:t> phi is cubic polynomials,</a:t>
            </a:r>
          </a:p>
          <a:p>
            <a:r>
              <a:rPr kumimoji="1" lang="en-US" altLang="ja-JP" dirty="0" smtClean="0"/>
              <a:t>Scale-space image I can be represented</a:t>
            </a:r>
            <a:r>
              <a:rPr kumimoji="1" lang="en-US" altLang="ja-JP" baseline="0" dirty="0" smtClean="0"/>
              <a:t> by polynomials of scale parameter s.</a:t>
            </a:r>
          </a:p>
          <a:p>
            <a:endParaRPr kumimoji="1" lang="en-US" altLang="ja-JP" baseline="0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38FFE-4643-4420-938D-539BA4FE6CFC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1228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This is an example of </a:t>
            </a:r>
            <a:r>
              <a:rPr kumimoji="1" lang="en-US" altLang="ja-JP" dirty="0" err="1" smtClean="0"/>
              <a:t>Lenna</a:t>
            </a:r>
            <a:r>
              <a:rPr kumimoji="1" lang="en-US" altLang="ja-JP" dirty="0" smtClean="0"/>
              <a:t>.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38FFE-4643-4420-938D-539BA4FE6CFC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01321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aseline="0" dirty="0" smtClean="0"/>
              <a:t>This is the case of  s=1.5.</a:t>
            </a:r>
          </a:p>
          <a:p>
            <a:endParaRPr kumimoji="1" lang="en-US" altLang="ja-JP" baseline="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38FFE-4643-4420-938D-539BA4FE6CFC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97368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baseline="0" dirty="0" smtClean="0"/>
              <a:t>This is the case of  s=4.5.</a:t>
            </a:r>
          </a:p>
          <a:p>
            <a:r>
              <a:rPr kumimoji="1" lang="en-US" altLang="ja-JP" baseline="0" dirty="0" smtClean="0"/>
              <a:t>Only changing s, another scale image can be obtained.</a:t>
            </a:r>
          </a:p>
          <a:p>
            <a:endParaRPr kumimoji="1" lang="en-US" altLang="ja-JP" baseline="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38FFE-4643-4420-938D-539BA4FE6CFC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39935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I will introduce related works.</a:t>
            </a:r>
          </a:p>
          <a:p>
            <a:r>
              <a:rPr kumimoji="1" lang="en-US" altLang="ja-JP" dirty="0" smtClean="0"/>
              <a:t>There were many researches of scale-space filtering.</a:t>
            </a:r>
          </a:p>
          <a:p>
            <a:r>
              <a:rPr kumimoji="1" lang="en-US" altLang="ja-JP" dirty="0" smtClean="0"/>
              <a:t>The PCA of scale-space</a:t>
            </a:r>
            <a:r>
              <a:rPr kumimoji="1" lang="en-US" altLang="ja-JP" baseline="0" dirty="0" smtClean="0"/>
              <a:t> has been proposed in early 9</a:t>
            </a:r>
            <a:r>
              <a:rPr kumimoji="1" lang="en-US" altLang="ja-JP" dirty="0" smtClean="0"/>
              <a:t>0s.</a:t>
            </a:r>
          </a:p>
          <a:p>
            <a:r>
              <a:rPr kumimoji="1" lang="en-US" altLang="ja-JP" dirty="0" smtClean="0"/>
              <a:t>Steerable</a:t>
            </a:r>
            <a:r>
              <a:rPr kumimoji="1" lang="en-US" altLang="ja-JP" baseline="0" dirty="0" smtClean="0"/>
              <a:t> scalable filter is well known.</a:t>
            </a:r>
          </a:p>
          <a:p>
            <a:r>
              <a:rPr kumimoji="1" lang="en-US" altLang="ja-JP" baseline="0" dirty="0" smtClean="0"/>
              <a:t>Those approach uses sin and cos basis functions,</a:t>
            </a:r>
          </a:p>
          <a:p>
            <a:r>
              <a:rPr kumimoji="1" lang="en-US" altLang="ja-JP" baseline="0" dirty="0" smtClean="0"/>
              <a:t>And the solution is discretized and solved numerically.</a:t>
            </a:r>
          </a:p>
          <a:p>
            <a:r>
              <a:rPr kumimoji="1" lang="en-US" altLang="ja-JP" baseline="0" dirty="0" smtClean="0"/>
              <a:t>The solution depends on initial guess.</a:t>
            </a:r>
          </a:p>
          <a:p>
            <a:r>
              <a:rPr kumimoji="1" lang="en-US" altLang="ja-JP" baseline="0" dirty="0" smtClean="0"/>
              <a:t>As a application, multi-scale edge detection was shown.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After </a:t>
            </a:r>
            <a:r>
              <a:rPr lang="en-US" altLang="ja-JP" dirty="0" smtClean="0"/>
              <a:t>two thousands years, the </a:t>
            </a:r>
            <a:r>
              <a:rPr kumimoji="1" lang="en-US" altLang="ja-JP" baseline="0" dirty="0" smtClean="0"/>
              <a:t>new scale-space methods such as SIFT and saliency map gets attention.</a:t>
            </a:r>
          </a:p>
          <a:p>
            <a:r>
              <a:rPr kumimoji="1" lang="en-US" altLang="ja-JP" baseline="0" dirty="0" smtClean="0"/>
              <a:t>However, the great techniques of 90s was not used.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On the other hand,</a:t>
            </a:r>
          </a:p>
          <a:p>
            <a:r>
              <a:rPr kumimoji="1" lang="en-US" altLang="ja-JP" baseline="0" dirty="0" smtClean="0"/>
              <a:t>Our research refocuses the 90s researches.</a:t>
            </a:r>
          </a:p>
          <a:p>
            <a:r>
              <a:rPr kumimoji="1" lang="en-US" altLang="ja-JP" baseline="0" dirty="0" smtClean="0"/>
              <a:t>The new points are as follows.</a:t>
            </a:r>
          </a:p>
          <a:p>
            <a:r>
              <a:rPr kumimoji="1" lang="en-US" altLang="ja-JP" baseline="0" dirty="0" smtClean="0"/>
              <a:t>We use polynomial basis for approximation.</a:t>
            </a:r>
          </a:p>
          <a:p>
            <a:r>
              <a:rPr kumimoji="1" lang="en-US" altLang="ja-JP" baseline="0" dirty="0" smtClean="0"/>
              <a:t>The solution is not discretized and keeps continuity.</a:t>
            </a:r>
          </a:p>
          <a:p>
            <a:r>
              <a:rPr kumimoji="1" lang="en-US" altLang="ja-JP" baseline="0" dirty="0" smtClean="0"/>
              <a:t>And the solution can be solved in closed form.</a:t>
            </a:r>
          </a:p>
          <a:p>
            <a:r>
              <a:rPr kumimoji="1" lang="en-US" altLang="ja-JP" baseline="0" dirty="0" smtClean="0"/>
              <a:t>Then we give more analytic form of </a:t>
            </a:r>
            <a:r>
              <a:rPr kumimoji="1" lang="en-US" altLang="ja-JP" baseline="0" dirty="0" err="1" smtClean="0"/>
              <a:t>eigenimages</a:t>
            </a:r>
            <a:endParaRPr kumimoji="1" lang="en-US" altLang="ja-JP" baseline="0" dirty="0" smtClean="0"/>
          </a:p>
          <a:p>
            <a:r>
              <a:rPr kumimoji="1" lang="en-US" altLang="ja-JP" baseline="0" dirty="0" smtClean="0"/>
              <a:t>And apply another scale-space applications.</a:t>
            </a:r>
          </a:p>
          <a:p>
            <a:endParaRPr kumimoji="1" lang="en-US" altLang="ja-JP" baseline="0" dirty="0" smtClean="0"/>
          </a:p>
          <a:p>
            <a:endParaRPr kumimoji="1" lang="en-US" altLang="ja-JP" baseline="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38FFE-4643-4420-938D-539BA4FE6CFC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12527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We will show some applications.</a:t>
            </a:r>
          </a:p>
          <a:p>
            <a:r>
              <a:rPr kumimoji="1" lang="en-US" altLang="ja-JP" dirty="0" smtClean="0"/>
              <a:t>In previous slide, we analyze</a:t>
            </a:r>
            <a:r>
              <a:rPr kumimoji="1" lang="en-US" altLang="ja-JP" baseline="0" dirty="0" smtClean="0"/>
              <a:t> the </a:t>
            </a:r>
            <a:r>
              <a:rPr kumimoji="1" lang="en-US" altLang="ja-JP" baseline="0" dirty="0" err="1" smtClean="0"/>
              <a:t>gaussian</a:t>
            </a:r>
            <a:r>
              <a:rPr kumimoji="1" lang="en-US" altLang="ja-JP" baseline="0" dirty="0" smtClean="0"/>
              <a:t> scale-space.</a:t>
            </a:r>
          </a:p>
          <a:p>
            <a:r>
              <a:rPr kumimoji="1" lang="en-US" altLang="ja-JP" baseline="0" dirty="0" err="1" smtClean="0"/>
              <a:t>Acctually</a:t>
            </a:r>
            <a:r>
              <a:rPr kumimoji="1" lang="en-US" altLang="ja-JP" baseline="0" dirty="0" smtClean="0"/>
              <a:t>, there are some kind of scale-space such as </a:t>
            </a:r>
          </a:p>
          <a:p>
            <a:r>
              <a:rPr kumimoji="1" lang="en-US" altLang="ja-JP" baseline="0" dirty="0" smtClean="0"/>
              <a:t>Scale-normalized LOG space and Gaussian derivative space.</a:t>
            </a:r>
          </a:p>
          <a:p>
            <a:r>
              <a:rPr kumimoji="1" lang="en-US" altLang="ja-JP" baseline="0" dirty="0" smtClean="0"/>
              <a:t>However, in the same manner of </a:t>
            </a:r>
            <a:r>
              <a:rPr kumimoji="1" lang="en-US" altLang="ja-JP" baseline="0" dirty="0" err="1" smtClean="0"/>
              <a:t>gaussian</a:t>
            </a:r>
            <a:r>
              <a:rPr kumimoji="1" lang="en-US" altLang="ja-JP" baseline="0" dirty="0" smtClean="0"/>
              <a:t> scale-space,</a:t>
            </a:r>
          </a:p>
          <a:p>
            <a:r>
              <a:rPr kumimoji="1" lang="en-US" altLang="ja-JP" baseline="0" dirty="0" smtClean="0"/>
              <a:t>It is possible to analyze those scale-space by only changing integral kernel.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38FFE-4643-4420-938D-539BA4FE6CFC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00819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First application is SIFT </a:t>
            </a:r>
            <a:r>
              <a:rPr kumimoji="1" lang="en-US" altLang="ja-JP" dirty="0" err="1" smtClean="0"/>
              <a:t>keypoint</a:t>
            </a:r>
            <a:r>
              <a:rPr kumimoji="1" lang="en-US" altLang="ja-JP" dirty="0" smtClean="0"/>
              <a:t> detector.</a:t>
            </a:r>
          </a:p>
          <a:p>
            <a:r>
              <a:rPr kumimoji="1" lang="en-US" altLang="ja-JP" dirty="0" smtClean="0"/>
              <a:t>By our method, the scale normalized LOG image can be represented by polynomial</a:t>
            </a:r>
            <a:r>
              <a:rPr kumimoji="1" lang="en-US" altLang="ja-JP" baseline="0" dirty="0" smtClean="0"/>
              <a:t> of s.</a:t>
            </a:r>
          </a:p>
          <a:p>
            <a:r>
              <a:rPr kumimoji="1" lang="en-US" altLang="ja-JP" baseline="0" dirty="0" smtClean="0"/>
              <a:t>Here, the </a:t>
            </a:r>
            <a:r>
              <a:rPr kumimoji="1" lang="en-US" altLang="ja-JP" baseline="0" dirty="0" err="1" smtClean="0"/>
              <a:t>keypoints</a:t>
            </a:r>
            <a:r>
              <a:rPr kumimoji="1" lang="en-US" altLang="ja-JP" baseline="0" dirty="0" smtClean="0"/>
              <a:t> can be detected as the extreme position of </a:t>
            </a:r>
            <a:r>
              <a:rPr kumimoji="1" lang="en-US" altLang="ja-JP" baseline="0" dirty="0" err="1" smtClean="0"/>
              <a:t>sLOG</a:t>
            </a:r>
            <a:r>
              <a:rPr kumimoji="1" lang="en-US" altLang="ja-JP" baseline="0" dirty="0" smtClean="0"/>
              <a:t>.</a:t>
            </a:r>
          </a:p>
          <a:p>
            <a:endParaRPr kumimoji="1" lang="en-US" altLang="ja-JP" dirty="0" smtClean="0"/>
          </a:p>
          <a:p>
            <a:r>
              <a:rPr lang="en-US" altLang="ja-JP" dirty="0" smtClean="0"/>
              <a:t>The partial derivative can be obtained by the following equation.</a:t>
            </a:r>
          </a:p>
          <a:p>
            <a:r>
              <a:rPr lang="en-US" altLang="ja-JP" dirty="0" smtClean="0"/>
              <a:t>It is easy to detect the scale by the following well</a:t>
            </a:r>
            <a:r>
              <a:rPr lang="en-US" altLang="ja-JP" baseline="0" dirty="0" smtClean="0"/>
              <a:t> known quadratic formula</a:t>
            </a:r>
            <a:r>
              <a:rPr lang="en-US" altLang="ja-JP" dirty="0" smtClean="0"/>
              <a:t>.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38FFE-4643-4420-938D-539BA4FE6CFC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03622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We will show the results of the </a:t>
            </a:r>
            <a:r>
              <a:rPr kumimoji="1" lang="en-US" altLang="ja-JP" dirty="0" err="1" smtClean="0"/>
              <a:t>keypoint</a:t>
            </a:r>
            <a:r>
              <a:rPr kumimoji="1" lang="en-US" altLang="ja-JP" dirty="0" smtClean="0"/>
              <a:t> detection.</a:t>
            </a:r>
          </a:p>
          <a:p>
            <a:r>
              <a:rPr kumimoji="1" lang="en-US" altLang="ja-JP" dirty="0" smtClean="0"/>
              <a:t>This is the</a:t>
            </a:r>
            <a:r>
              <a:rPr kumimoji="1" lang="en-US" altLang="ja-JP" baseline="0" dirty="0" smtClean="0"/>
              <a:t> simple input image of black disks with some radius.</a:t>
            </a:r>
          </a:p>
          <a:p>
            <a:r>
              <a:rPr kumimoji="1" lang="en-US" altLang="ja-JP" baseline="0" dirty="0" smtClean="0"/>
              <a:t>This is the result of standard SIFT by </a:t>
            </a:r>
            <a:r>
              <a:rPr kumimoji="1" lang="en-US" altLang="ja-JP" baseline="0" dirty="0" err="1" smtClean="0"/>
              <a:t>openCV</a:t>
            </a:r>
            <a:r>
              <a:rPr kumimoji="1" lang="en-US" altLang="ja-JP" baseline="0" dirty="0" smtClean="0"/>
              <a:t>.</a:t>
            </a:r>
          </a:p>
          <a:p>
            <a:r>
              <a:rPr kumimoji="1" lang="en-US" altLang="ja-JP" baseline="0" dirty="0" smtClean="0"/>
              <a:t>This is the result of our method.</a:t>
            </a:r>
          </a:p>
          <a:p>
            <a:endParaRPr kumimoji="1" lang="en-US" altLang="ja-JP" baseline="0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38FFE-4643-4420-938D-539BA4FE6CFC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79413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As you can see, previous SIFT</a:t>
            </a:r>
            <a:r>
              <a:rPr kumimoji="1" lang="en-US" altLang="ja-JP" baseline="0" dirty="0" smtClean="0"/>
              <a:t> missed some disks even in simple case.</a:t>
            </a:r>
          </a:p>
          <a:p>
            <a:r>
              <a:rPr kumimoji="1" lang="en-US" altLang="ja-JP" baseline="0" dirty="0" smtClean="0"/>
              <a:t>On the other hand, our method can detect all disks.</a:t>
            </a:r>
          </a:p>
          <a:p>
            <a:endParaRPr kumimoji="1" lang="en-US" altLang="ja-JP" baseline="0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38FFE-4643-4420-938D-539BA4FE6CFC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59036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This is another result</a:t>
            </a:r>
            <a:r>
              <a:rPr kumimoji="1" lang="en-US" altLang="ja-JP" baseline="0" dirty="0" smtClean="0"/>
              <a:t> of boat image.</a:t>
            </a:r>
          </a:p>
          <a:p>
            <a:r>
              <a:rPr kumimoji="1" lang="en-US" altLang="ja-JP" baseline="0" dirty="0" smtClean="0"/>
              <a:t>Our method can make more correspondences than previous SIFT.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38FFE-4643-4420-938D-539BA4FE6CFC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4661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Scale-space processing is a basic technique in computer vision.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The scale resolution improves as more images are generated, but</a:t>
            </a:r>
          </a:p>
          <a:p>
            <a:r>
              <a:rPr kumimoji="1" lang="en-US" altLang="ja-JP" dirty="0" smtClean="0"/>
              <a:t>increasing the number of images also increases the computational time.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38FFE-4643-4420-938D-539BA4FE6CFC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12008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This is summery of repeatability for Oxford datasets.</a:t>
            </a:r>
          </a:p>
          <a:p>
            <a:r>
              <a:rPr kumimoji="1" lang="en-US" altLang="ja-JP" dirty="0" smtClean="0"/>
              <a:t>Green bar is the result of original </a:t>
            </a:r>
            <a:r>
              <a:rPr kumimoji="1" lang="en-US" altLang="ja-JP" dirty="0" err="1" smtClean="0"/>
              <a:t>lowe</a:t>
            </a:r>
            <a:r>
              <a:rPr kumimoji="1" lang="en-US" altLang="ja-JP" dirty="0" smtClean="0"/>
              <a:t> binary.</a:t>
            </a:r>
          </a:p>
          <a:p>
            <a:r>
              <a:rPr kumimoji="1" lang="en-US" altLang="ja-JP" dirty="0" smtClean="0"/>
              <a:t>Blue bars</a:t>
            </a:r>
            <a:r>
              <a:rPr kumimoji="1" lang="en-US" altLang="ja-JP" baseline="0" dirty="0" smtClean="0"/>
              <a:t> are previous SIFT of </a:t>
            </a:r>
            <a:r>
              <a:rPr kumimoji="1" lang="en-US" altLang="ja-JP" baseline="0" dirty="0" err="1" smtClean="0"/>
              <a:t>openCV</a:t>
            </a:r>
            <a:r>
              <a:rPr kumimoji="1" lang="en-US" altLang="ja-JP" baseline="0" dirty="0" smtClean="0"/>
              <a:t>.</a:t>
            </a:r>
          </a:p>
          <a:p>
            <a:r>
              <a:rPr kumimoji="1" lang="en-US" altLang="ja-JP" baseline="0" dirty="0" smtClean="0"/>
              <a:t>Red bar is our method.</a:t>
            </a:r>
          </a:p>
          <a:p>
            <a:r>
              <a:rPr kumimoji="1" lang="en-US" altLang="ja-JP" baseline="0" dirty="0" smtClean="0"/>
              <a:t>As you can see, our method show best repeatability.</a:t>
            </a:r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38FFE-4643-4420-938D-539BA4FE6CFC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24990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We will introduce another application.</a:t>
            </a:r>
          </a:p>
          <a:p>
            <a:r>
              <a:rPr kumimoji="1" lang="en-US" altLang="ja-JP" dirty="0" smtClean="0"/>
              <a:t>By using our method, </a:t>
            </a:r>
            <a:r>
              <a:rPr kumimoji="1" lang="en-US" altLang="ja-JP" dirty="0" err="1" smtClean="0"/>
              <a:t>gaussian</a:t>
            </a:r>
            <a:r>
              <a:rPr kumimoji="1" lang="en-US" altLang="ja-JP" baseline="0" dirty="0" smtClean="0"/>
              <a:t> derivative image can be presented by polynomial of s.</a:t>
            </a:r>
          </a:p>
          <a:p>
            <a:r>
              <a:rPr kumimoji="1" lang="en-US" altLang="ja-JP" baseline="0" dirty="0" smtClean="0"/>
              <a:t>So, the local optimal scale can be easily found.</a:t>
            </a:r>
          </a:p>
          <a:p>
            <a:r>
              <a:rPr kumimoji="1" lang="en-US" altLang="ja-JP" baseline="0" dirty="0" smtClean="0"/>
              <a:t>This image shows the estimated local scales and this image shows the detected edge contours.</a:t>
            </a:r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38FFE-4643-4420-938D-539BA4FE6CFC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09255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Final application is the template matching of</a:t>
            </a:r>
            <a:r>
              <a:rPr kumimoji="1" lang="en-US" altLang="ja-JP" baseline="0" dirty="0" smtClean="0"/>
              <a:t> visual inspection.</a:t>
            </a:r>
          </a:p>
          <a:p>
            <a:r>
              <a:rPr kumimoji="1" lang="en-US" altLang="ja-JP" baseline="0" dirty="0" smtClean="0"/>
              <a:t>Generally, the captured image of microscope contains the focus blur.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So, in order to detect target robustly,</a:t>
            </a:r>
          </a:p>
          <a:p>
            <a:r>
              <a:rPr kumimoji="1" lang="en-US" altLang="ja-JP" baseline="0" dirty="0" smtClean="0"/>
              <a:t>The blur controllable template matching is useful.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By using our method, the blur controllable template can be represented by polynomials of s.</a:t>
            </a:r>
          </a:p>
          <a:p>
            <a:r>
              <a:rPr kumimoji="1" lang="en-US" altLang="ja-JP" baseline="0" dirty="0" smtClean="0"/>
              <a:t>So, the cross correlation can be represented by polynomials of s, too.</a:t>
            </a:r>
          </a:p>
          <a:p>
            <a:r>
              <a:rPr kumimoji="1" lang="en-US" altLang="ja-JP" baseline="0" dirty="0" smtClean="0"/>
              <a:t>It is easy to detect the position with maximum cross correlation.</a:t>
            </a:r>
          </a:p>
          <a:p>
            <a:endParaRPr kumimoji="1" lang="en-US" altLang="ja-JP" baseline="0" dirty="0" smtClean="0"/>
          </a:p>
          <a:p>
            <a:endParaRPr kumimoji="1" lang="en-US" altLang="ja-JP" baseline="0" dirty="0" smtClean="0"/>
          </a:p>
          <a:p>
            <a:endParaRPr kumimoji="1" lang="en-US" altLang="ja-JP" baseline="0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38FFE-4643-4420-938D-539BA4FE6CFC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08214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Conclusion</a:t>
            </a:r>
            <a:r>
              <a:rPr kumimoji="1" lang="en-US" altLang="ja-JP" baseline="0" dirty="0" smtClean="0"/>
              <a:t> is as follows.</a:t>
            </a:r>
          </a:p>
          <a:p>
            <a:r>
              <a:rPr kumimoji="1" lang="en-US" altLang="ja-JP" baseline="0" dirty="0" smtClean="0"/>
              <a:t>We proposed to apply spectral decomposition to scale-space.</a:t>
            </a:r>
          </a:p>
          <a:p>
            <a:r>
              <a:rPr kumimoji="1" lang="en-US" altLang="ja-JP" baseline="0" dirty="0" smtClean="0"/>
              <a:t>Then, we show that scale-space images can be represented by polynomial of scale parameter.</a:t>
            </a:r>
          </a:p>
          <a:p>
            <a:r>
              <a:rPr kumimoji="1" lang="en-US" altLang="ja-JP" baseline="0" dirty="0" smtClean="0"/>
              <a:t>Finally, we show many applications.</a:t>
            </a:r>
          </a:p>
          <a:p>
            <a:r>
              <a:rPr kumimoji="1" lang="en-US" altLang="ja-JP" baseline="0" dirty="0" smtClean="0"/>
              <a:t>I believe that our method can replace many other scale-space applications.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Thank you for your </a:t>
            </a:r>
            <a:r>
              <a:rPr kumimoji="1" lang="en-US" altLang="ja-JP" baseline="0" smtClean="0"/>
              <a:t>kind attention.</a:t>
            </a:r>
          </a:p>
          <a:p>
            <a:endParaRPr kumimoji="1" lang="en-US" altLang="ja-JP" baseline="0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38FFE-4643-4420-938D-539BA4FE6CFC}" type="slidenum">
              <a:rPr kumimoji="1" lang="ja-JP" altLang="en-US" smtClean="0"/>
              <a:pPr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2974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In this presentation, we try to apply PCA to scale-space.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38FFE-4643-4420-938D-539BA4FE6CFC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8524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So, let’s analyze</a:t>
            </a:r>
            <a:r>
              <a:rPr kumimoji="1" lang="en-US" altLang="ja-JP" baseline="0" dirty="0" smtClean="0"/>
              <a:t> scale-space images.</a:t>
            </a:r>
          </a:p>
          <a:p>
            <a:r>
              <a:rPr kumimoji="1" lang="en-US" altLang="ja-JP" dirty="0" smtClean="0"/>
              <a:t>Scale-space image I is</a:t>
            </a:r>
            <a:r>
              <a:rPr kumimoji="1" lang="en-US" altLang="ja-JP" baseline="0" dirty="0" smtClean="0"/>
              <a:t> defined as the convolution of the input image f  and </a:t>
            </a:r>
            <a:r>
              <a:rPr kumimoji="1" lang="en-US" altLang="ja-JP" baseline="0" dirty="0" err="1" smtClean="0"/>
              <a:t>gaussian</a:t>
            </a:r>
            <a:r>
              <a:rPr kumimoji="1" lang="en-US" altLang="ja-JP" baseline="0" dirty="0" smtClean="0"/>
              <a:t> kernel g.</a:t>
            </a:r>
          </a:p>
          <a:p>
            <a:r>
              <a:rPr kumimoji="1" lang="en-US" altLang="ja-JP" baseline="0" dirty="0" smtClean="0"/>
              <a:t>Then, we consider the expansion I with </a:t>
            </a:r>
            <a:r>
              <a:rPr kumimoji="1" lang="en-US" altLang="ja-JP" baseline="0" dirty="0" err="1" smtClean="0"/>
              <a:t>eigenfunctions</a:t>
            </a:r>
            <a:r>
              <a:rPr kumimoji="1" lang="en-US" altLang="ja-JP" baseline="0" dirty="0" smtClean="0"/>
              <a:t> phi.</a:t>
            </a:r>
          </a:p>
          <a:p>
            <a:r>
              <a:rPr kumimoji="1" lang="en-US" altLang="ja-JP" baseline="0" dirty="0" smtClean="0"/>
              <a:t>Truncating the series.</a:t>
            </a:r>
          </a:p>
          <a:p>
            <a:r>
              <a:rPr kumimoji="1" lang="en-US" altLang="ja-JP" baseline="0" dirty="0" smtClean="0"/>
              <a:t>Then, exchange convolution.</a:t>
            </a:r>
          </a:p>
          <a:p>
            <a:r>
              <a:rPr kumimoji="1" lang="en-US" altLang="ja-JP" baseline="0" dirty="0" smtClean="0"/>
              <a:t>This equation shows that the scale-space image can be represented by sum of image q and </a:t>
            </a:r>
            <a:r>
              <a:rPr kumimoji="1" lang="en-US" altLang="ja-JP" baseline="0" dirty="0" err="1" smtClean="0"/>
              <a:t>eigenfunctions</a:t>
            </a:r>
            <a:r>
              <a:rPr kumimoji="1" lang="en-US" altLang="ja-JP" baseline="0" dirty="0" smtClean="0"/>
              <a:t>.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And the next question is how to obtain </a:t>
            </a:r>
            <a:r>
              <a:rPr kumimoji="1" lang="en-US" altLang="ja-JP" baseline="0" dirty="0" err="1" smtClean="0"/>
              <a:t>eigenfunctions</a:t>
            </a:r>
            <a:r>
              <a:rPr kumimoji="1" lang="en-US" altLang="ja-JP" baseline="0" dirty="0" smtClean="0"/>
              <a:t> phi?</a:t>
            </a:r>
          </a:p>
          <a:p>
            <a:endParaRPr kumimoji="1" lang="en-US" altLang="ja-JP" baseline="0" dirty="0" smtClean="0"/>
          </a:p>
          <a:p>
            <a:endParaRPr kumimoji="1" lang="en-US" altLang="ja-JP" baseline="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38FFE-4643-4420-938D-539BA4FE6CFC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2699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In traditional approach, to obtain </a:t>
            </a:r>
            <a:r>
              <a:rPr kumimoji="1" lang="en-US" altLang="ja-JP" dirty="0" err="1" smtClean="0"/>
              <a:t>eigenfunctions</a:t>
            </a:r>
            <a:r>
              <a:rPr kumimoji="1" lang="en-US" altLang="ja-JP" dirty="0" smtClean="0"/>
              <a:t>,</a:t>
            </a:r>
          </a:p>
          <a:p>
            <a:r>
              <a:rPr kumimoji="1" lang="en-US" altLang="ja-JP" dirty="0" smtClean="0"/>
              <a:t>The matrix-based </a:t>
            </a:r>
            <a:r>
              <a:rPr kumimoji="1" lang="en-US" altLang="ja-JP" dirty="0" err="1" smtClean="0"/>
              <a:t>eigen</a:t>
            </a:r>
            <a:r>
              <a:rPr kumimoji="1" lang="en-US" altLang="ja-JP" dirty="0" smtClean="0"/>
              <a:t> problem is solved.</a:t>
            </a:r>
          </a:p>
          <a:p>
            <a:r>
              <a:rPr kumimoji="1" lang="en-US" altLang="ja-JP" dirty="0" smtClean="0"/>
              <a:t>For example, in</a:t>
            </a:r>
            <a:r>
              <a:rPr kumimoji="1" lang="en-US" altLang="ja-JP" baseline="0" dirty="0" smtClean="0"/>
              <a:t> the case of 4-images,</a:t>
            </a:r>
          </a:p>
          <a:p>
            <a:r>
              <a:rPr kumimoji="1" lang="en-US" altLang="ja-JP" baseline="0" dirty="0" smtClean="0"/>
              <a:t>4 by 4 co-variance matrix is calculated.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38FFE-4643-4420-938D-539BA4FE6CFC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2849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in</a:t>
            </a:r>
            <a:r>
              <a:rPr kumimoji="1" lang="en-US" altLang="ja-JP" baseline="0" dirty="0" smtClean="0"/>
              <a:t> the case of 8-images,</a:t>
            </a:r>
          </a:p>
          <a:p>
            <a:r>
              <a:rPr kumimoji="1" lang="en-US" altLang="ja-JP" baseline="0" dirty="0" smtClean="0"/>
              <a:t>8 by 8 co-variance matrix is calculated.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38FFE-4643-4420-938D-539BA4FE6CFC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7501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So, we consider the case of infinite number of images.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38FFE-4643-4420-938D-539BA4FE6CFC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4264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Then, in this case, it is possible to use spectral</a:t>
            </a:r>
            <a:r>
              <a:rPr kumimoji="1" lang="en-US" altLang="ja-JP" baseline="0" dirty="0" smtClean="0"/>
              <a:t> decomposition.</a:t>
            </a:r>
          </a:p>
          <a:p>
            <a:r>
              <a:rPr kumimoji="1" lang="en-US" altLang="ja-JP" baseline="0" dirty="0" smtClean="0"/>
              <a:t>The spectral decomposition is the infinite dimension’s version of PCA.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So, the matrix-based PCA is transformed to the following integral equation.</a:t>
            </a:r>
          </a:p>
          <a:p>
            <a:r>
              <a:rPr kumimoji="1" lang="en-US" altLang="ja-JP" baseline="0" dirty="0" smtClean="0"/>
              <a:t>The co-variance matrix C is corresponding to the integral kernel K.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In the case of </a:t>
            </a:r>
            <a:r>
              <a:rPr kumimoji="1" lang="en-US" altLang="ja-JP" baseline="0" dirty="0" err="1" smtClean="0"/>
              <a:t>gaussian</a:t>
            </a:r>
            <a:r>
              <a:rPr kumimoji="1" lang="en-US" altLang="ja-JP" baseline="0" dirty="0" smtClean="0"/>
              <a:t> scale-space, the integral kernel is define as the following equation.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38FFE-4643-4420-938D-539BA4FE6CFC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0803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So, next we have to consider how to solve the integral equation?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It is difficult to solve the equation exactly.</a:t>
            </a:r>
          </a:p>
          <a:p>
            <a:r>
              <a:rPr kumimoji="1" lang="en-US" altLang="ja-JP" dirty="0" smtClean="0"/>
              <a:t>So, we approximate the </a:t>
            </a:r>
            <a:r>
              <a:rPr kumimoji="1" lang="en-US" altLang="ja-JP" dirty="0" err="1" smtClean="0"/>
              <a:t>eigenfunction</a:t>
            </a:r>
            <a:r>
              <a:rPr kumimoji="1" lang="en-US" altLang="ja-JP" dirty="0" smtClean="0"/>
              <a:t> with polynomials of scale parameter s.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Then, the integral equation can be converted to generalized </a:t>
            </a:r>
            <a:r>
              <a:rPr kumimoji="1" lang="en-US" altLang="ja-JP" dirty="0" err="1" smtClean="0"/>
              <a:t>eigenproblem</a:t>
            </a:r>
            <a:r>
              <a:rPr kumimoji="1" lang="en-US" altLang="ja-JP" dirty="0" smtClean="0"/>
              <a:t>.</a:t>
            </a:r>
          </a:p>
          <a:p>
            <a:r>
              <a:rPr kumimoji="1" lang="en-US" altLang="ja-JP" dirty="0" smtClean="0"/>
              <a:t>Elements</a:t>
            </a:r>
            <a:r>
              <a:rPr kumimoji="1" lang="en-US" altLang="ja-JP" baseline="0" dirty="0" smtClean="0"/>
              <a:t> of matrix are defined as this equation.</a:t>
            </a:r>
          </a:p>
          <a:p>
            <a:r>
              <a:rPr kumimoji="1" lang="en-US" altLang="ja-JP" baseline="0" dirty="0" smtClean="0"/>
              <a:t>This is 4 by 4 matrix. It can be solved easily in closed form.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Furthermore, </a:t>
            </a:r>
            <a:r>
              <a:rPr kumimoji="1" lang="en-US" altLang="ja-JP" baseline="0" dirty="0" err="1" smtClean="0"/>
              <a:t>eigenimage</a:t>
            </a:r>
            <a:r>
              <a:rPr kumimoji="1" lang="en-US" altLang="ja-JP" baseline="0" dirty="0" smtClean="0"/>
              <a:t> F is obtained as the </a:t>
            </a:r>
            <a:r>
              <a:rPr kumimoji="1" lang="en-US" altLang="ja-JP" baseline="0" dirty="0" err="1" smtClean="0"/>
              <a:t>equtation</a:t>
            </a:r>
            <a:r>
              <a:rPr kumimoji="1" lang="en-US" altLang="ja-JP" baseline="0" dirty="0" smtClean="0"/>
              <a:t>.</a:t>
            </a:r>
          </a:p>
          <a:p>
            <a:r>
              <a:rPr kumimoji="1" lang="en-US" altLang="ja-JP" baseline="0" dirty="0" smtClean="0"/>
              <a:t>Here, the gamma is the generalized incomplete gamma function.</a:t>
            </a:r>
          </a:p>
          <a:p>
            <a:r>
              <a:rPr kumimoji="1" lang="en-US" altLang="ja-JP" baseline="0" dirty="0" smtClean="0"/>
              <a:t>The numerical calculation algorithm is well known.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38FFE-4643-4420-938D-539BA4FE6CFC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741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EF8C-DBE9-4424-B590-B426D07C0405}" type="datetime1">
              <a:rPr kumimoji="1" lang="ja-JP" altLang="en-US" smtClean="0"/>
              <a:pPr/>
              <a:t>2014/6/9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accent6">
                    <a:lumMod val="75000"/>
                  </a:schemeClr>
                </a:solidFill>
                <a:latin typeface="+mj-lt"/>
              </a:defRPr>
            </a:lvl1pPr>
          </a:lstStyle>
          <a:p>
            <a:fld id="{27FE427C-5A74-48C7-B39C-32847F13AEA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81804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3B23B-B130-4C8B-8910-113AE259D31C}" type="datetime1">
              <a:rPr kumimoji="1" lang="ja-JP" altLang="en-US" smtClean="0"/>
              <a:pPr/>
              <a:t>2014/6/9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427C-5A74-48C7-B39C-32847F13AEA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2774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7D007-F2AB-40A3-8F2F-2C0983D8E4A1}" type="datetime1">
              <a:rPr kumimoji="1" lang="ja-JP" altLang="en-US" smtClean="0"/>
              <a:pPr/>
              <a:t>2014/6/9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427C-5A74-48C7-B39C-32847F13AEA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6806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A396-82CA-470D-8106-F37FE6BA6E3C}" type="datetime1">
              <a:rPr kumimoji="1" lang="ja-JP" altLang="en-US" smtClean="0"/>
              <a:pPr/>
              <a:t>2014/6/9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427C-5A74-48C7-B39C-32847F13AEA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729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C7F4C-5BA7-442B-A607-4C01F2C3E2AE}" type="datetime1">
              <a:rPr kumimoji="1" lang="ja-JP" altLang="en-US" smtClean="0"/>
              <a:pPr/>
              <a:t>2014/6/9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427C-5A74-48C7-B39C-32847F13AEA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978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86801-CE04-464D-94C4-AD03A65F0C2F}" type="datetime1">
              <a:rPr kumimoji="1" lang="ja-JP" altLang="en-US" smtClean="0"/>
              <a:pPr/>
              <a:t>2014/6/9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427C-5A74-48C7-B39C-32847F13AEA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9492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8F3E-E449-4AB8-9DF9-9D6597506A2A}" type="datetime1">
              <a:rPr kumimoji="1" lang="ja-JP" altLang="en-US" smtClean="0"/>
              <a:pPr/>
              <a:t>2014/6/9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427C-5A74-48C7-B39C-32847F13AEA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4784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7CE8C-95BC-4DB4-B841-D16C8C022479}" type="datetime1">
              <a:rPr kumimoji="1" lang="ja-JP" altLang="en-US" smtClean="0"/>
              <a:pPr/>
              <a:t>2014/6/9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427C-5A74-48C7-B39C-32847F13AEA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4487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65505-3A89-4E27-84F4-76312036AD30}" type="datetime1">
              <a:rPr kumimoji="1" lang="ja-JP" altLang="en-US" smtClean="0"/>
              <a:pPr/>
              <a:t>2014/6/9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427C-5A74-48C7-B39C-32847F13AEA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1276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B034-C159-4A99-9A3E-134320C69FCB}" type="datetime1">
              <a:rPr kumimoji="1" lang="ja-JP" altLang="en-US" smtClean="0"/>
              <a:pPr/>
              <a:t>2014/6/9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427C-5A74-48C7-B39C-32847F13AEA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3657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A8F65-E26A-4937-89B1-46C470A57431}" type="datetime1">
              <a:rPr kumimoji="1" lang="ja-JP" altLang="en-US" smtClean="0"/>
              <a:pPr/>
              <a:t>2014/6/9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427C-5A74-48C7-B39C-32847F13AEA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1164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1B351-EC2F-47F1-9A31-19A5D9460504}" type="datetime1">
              <a:rPr kumimoji="1" lang="ja-JP" altLang="en-US" smtClean="0"/>
              <a:pPr/>
              <a:t>2014/6/9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010400" y="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E427C-5A74-48C7-B39C-32847F13AEA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11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29.wmf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6.wmf"/><Relationship Id="rId12" Type="http://schemas.openxmlformats.org/officeDocument/2006/relationships/oleObject" Target="../embeddings/oleObject2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28.wmf"/><Relationship Id="rId5" Type="http://schemas.openxmlformats.org/officeDocument/2006/relationships/image" Target="../media/image8.wmf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22.bin"/><Relationship Id="rId9" Type="http://schemas.openxmlformats.org/officeDocument/2006/relationships/image" Target="../media/image27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3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0.wmf"/><Relationship Id="rId4" Type="http://schemas.openxmlformats.org/officeDocument/2006/relationships/image" Target="../media/image31.png"/><Relationship Id="rId9" Type="http://schemas.openxmlformats.org/officeDocument/2006/relationships/oleObject" Target="../embeddings/oleObject27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3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6.jpeg"/><Relationship Id="rId9" Type="http://schemas.openxmlformats.org/officeDocument/2006/relationships/image" Target="../media/image30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3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5.png"/><Relationship Id="rId4" Type="http://schemas.openxmlformats.org/officeDocument/2006/relationships/image" Target="../media/image31.png"/><Relationship Id="rId9" Type="http://schemas.openxmlformats.org/officeDocument/2006/relationships/image" Target="../media/image30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image" Target="../media/image41.wmf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38.wmf"/><Relationship Id="rId12" Type="http://schemas.openxmlformats.org/officeDocument/2006/relationships/oleObject" Target="../embeddings/oleObject34.bin"/><Relationship Id="rId17" Type="http://schemas.openxmlformats.org/officeDocument/2006/relationships/image" Target="../media/image43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36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40.wmf"/><Relationship Id="rId5" Type="http://schemas.openxmlformats.org/officeDocument/2006/relationships/image" Target="../media/image19.wmf"/><Relationship Id="rId15" Type="http://schemas.openxmlformats.org/officeDocument/2006/relationships/image" Target="../media/image42.wmf"/><Relationship Id="rId10" Type="http://schemas.openxmlformats.org/officeDocument/2006/relationships/oleObject" Target="../embeddings/oleObject33.bin"/><Relationship Id="rId4" Type="http://schemas.openxmlformats.org/officeDocument/2006/relationships/oleObject" Target="../embeddings/oleObject30.bin"/><Relationship Id="rId9" Type="http://schemas.openxmlformats.org/officeDocument/2006/relationships/image" Target="../media/image39.wmf"/><Relationship Id="rId14" Type="http://schemas.openxmlformats.org/officeDocument/2006/relationships/oleObject" Target="../embeddings/oleObject35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4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44.wmf"/><Relationship Id="rId4" Type="http://schemas.openxmlformats.org/officeDocument/2006/relationships/oleObject" Target="../embeddings/oleObject37.bin"/><Relationship Id="rId9" Type="http://schemas.openxmlformats.org/officeDocument/2006/relationships/image" Target="../media/image46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5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1.bin"/><Relationship Id="rId11" Type="http://schemas.openxmlformats.org/officeDocument/2006/relationships/image" Target="../media/image60.png"/><Relationship Id="rId5" Type="http://schemas.openxmlformats.org/officeDocument/2006/relationships/image" Target="../media/image55.wmf"/><Relationship Id="rId10" Type="http://schemas.openxmlformats.org/officeDocument/2006/relationships/image" Target="../media/image59.png"/><Relationship Id="rId4" Type="http://schemas.openxmlformats.org/officeDocument/2006/relationships/oleObject" Target="../embeddings/oleObject40.bin"/><Relationship Id="rId9" Type="http://schemas.openxmlformats.org/officeDocument/2006/relationships/image" Target="../media/image5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0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7.png"/><Relationship Id="rId5" Type="http://schemas.openxmlformats.org/officeDocument/2006/relationships/image" Target="../media/image12.wmf"/><Relationship Id="rId10" Type="http://schemas.openxmlformats.org/officeDocument/2006/relationships/image" Target="../media/image5.png"/><Relationship Id="rId4" Type="http://schemas.openxmlformats.org/officeDocument/2006/relationships/oleObject" Target="../embeddings/oleObject5.bin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oleObject" Target="../embeddings/oleObject8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.png"/><Relationship Id="rId12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5" Type="http://schemas.openxmlformats.org/officeDocument/2006/relationships/image" Target="../media/image14.wmf"/><Relationship Id="rId10" Type="http://schemas.openxmlformats.org/officeDocument/2006/relationships/image" Target="../media/image5.png"/><Relationship Id="rId4" Type="http://schemas.openxmlformats.org/officeDocument/2006/relationships/oleObject" Target="../embeddings/oleObject7.bin"/><Relationship Id="rId9" Type="http://schemas.openxmlformats.org/officeDocument/2006/relationships/image" Target="../media/image4.png"/><Relationship Id="rId14" Type="http://schemas.openxmlformats.org/officeDocument/2006/relationships/image" Target="../media/image15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oleObject" Target="../embeddings/oleObject10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.png"/><Relationship Id="rId12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5" Type="http://schemas.openxmlformats.org/officeDocument/2006/relationships/image" Target="../media/image16.wmf"/><Relationship Id="rId10" Type="http://schemas.openxmlformats.org/officeDocument/2006/relationships/image" Target="../media/image5.png"/><Relationship Id="rId4" Type="http://schemas.openxmlformats.org/officeDocument/2006/relationships/oleObject" Target="../embeddings/oleObject9.bin"/><Relationship Id="rId9" Type="http://schemas.openxmlformats.org/officeDocument/2006/relationships/image" Target="../media/image4.png"/><Relationship Id="rId14" Type="http://schemas.openxmlformats.org/officeDocument/2006/relationships/image" Target="../media/image15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15.w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4.png"/><Relationship Id="rId12" Type="http://schemas.openxmlformats.org/officeDocument/2006/relationships/image" Target="../media/image17.wmf"/><Relationship Id="rId17" Type="http://schemas.openxmlformats.org/officeDocument/2006/relationships/oleObject" Target="../embeddings/oleObject14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9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3.png"/><Relationship Id="rId11" Type="http://schemas.openxmlformats.org/officeDocument/2006/relationships/oleObject" Target="../embeddings/oleObject11.bin"/><Relationship Id="rId5" Type="http://schemas.openxmlformats.org/officeDocument/2006/relationships/image" Target="../media/image2.png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8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22.wmf"/><Relationship Id="rId18" Type="http://schemas.openxmlformats.org/officeDocument/2006/relationships/image" Target="../media/image24.w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0.wmf"/><Relationship Id="rId12" Type="http://schemas.openxmlformats.org/officeDocument/2006/relationships/oleObject" Target="../embeddings/oleObject19.bin"/><Relationship Id="rId17" Type="http://schemas.openxmlformats.org/officeDocument/2006/relationships/oleObject" Target="../embeddings/oleObject21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5.png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21.wmf"/><Relationship Id="rId5" Type="http://schemas.openxmlformats.org/officeDocument/2006/relationships/image" Target="../media/image19.wmf"/><Relationship Id="rId15" Type="http://schemas.openxmlformats.org/officeDocument/2006/relationships/image" Target="../media/image23.w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8.wmf"/><Relationship Id="rId14" Type="http://schemas.openxmlformats.org/officeDocument/2006/relationships/oleObject" Target="../embeddings/oleObject2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3568" y="1484784"/>
            <a:ext cx="7990656" cy="5040560"/>
          </a:xfrm>
        </p:spPr>
        <p:txBody>
          <a:bodyPr>
            <a:normAutofit/>
          </a:bodyPr>
          <a:lstStyle/>
          <a:p>
            <a:r>
              <a:rPr lang="en-US" altLang="ja-JP" sz="4800" b="1" dirty="0"/>
              <a:t>Scale-space Processing Using Polynomial </a:t>
            </a:r>
            <a:r>
              <a:rPr lang="en-US" altLang="ja-JP" sz="4800" b="1" dirty="0" smtClean="0"/>
              <a:t>Representations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2800" dirty="0"/>
              <a:t/>
            </a:r>
            <a:br>
              <a:rPr lang="en-US" altLang="ja-JP" sz="2800" dirty="0"/>
            </a:b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en-US" altLang="ja-JP" sz="2800" dirty="0"/>
              <a:t/>
            </a:r>
            <a:br>
              <a:rPr lang="en-US" altLang="ja-JP" sz="2800" dirty="0"/>
            </a:br>
            <a:r>
              <a:rPr lang="en-US" altLang="ja-JP" sz="2800" dirty="0" smtClean="0"/>
              <a:t>Gou </a:t>
            </a:r>
            <a:r>
              <a:rPr lang="en-US" altLang="ja-JP" sz="2800" dirty="0" err="1" smtClean="0"/>
              <a:t>Koutaki</a:t>
            </a:r>
            <a:r>
              <a:rPr lang="en-US" altLang="ja-JP" sz="2800" dirty="0" smtClean="0"/>
              <a:t> and Keiichi </a:t>
            </a:r>
            <a:r>
              <a:rPr lang="en-US" altLang="ja-JP" sz="2800" dirty="0" err="1" smtClean="0"/>
              <a:t>Uchimura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en-US" altLang="ja-JP" sz="2800" dirty="0" smtClean="0"/>
              <a:t>Kumamoto University, Japan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2771801" y="188640"/>
            <a:ext cx="62293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sz="2000" dirty="0" smtClean="0"/>
              <a:t>13:30-15:00 Oral 3D: Low-Level Vision &amp; Image Processing</a:t>
            </a:r>
          </a:p>
          <a:p>
            <a:pPr algn="r"/>
            <a:r>
              <a:rPr lang="en-US" altLang="ja-JP" sz="2000" dirty="0" smtClean="0"/>
              <a:t>Thursday, June 26 @CVPR2014</a:t>
            </a:r>
            <a:endParaRPr lang="ja-JP" altLang="en-US" sz="2000" dirty="0"/>
          </a:p>
        </p:txBody>
      </p:sp>
      <p:sp>
        <p:nvSpPr>
          <p:cNvPr id="6" name="正方形/長方形 5"/>
          <p:cNvSpPr/>
          <p:nvPr/>
        </p:nvSpPr>
        <p:spPr>
          <a:xfrm>
            <a:off x="0" y="3717032"/>
            <a:ext cx="8748464" cy="7200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427C-5A74-48C7-B39C-32847F13AEA0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6685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79512" y="44624"/>
            <a:ext cx="751757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Proposed: </a:t>
            </a:r>
            <a:r>
              <a:rPr lang="en-US" altLang="ja-JP" sz="4000" b="1" dirty="0" smtClean="0">
                <a:solidFill>
                  <a:schemeClr val="accent6">
                    <a:lumMod val="75000"/>
                  </a:schemeClr>
                </a:solidFill>
              </a:rPr>
              <a:t>Spectral Decomposition</a:t>
            </a:r>
            <a:endParaRPr lang="ja-JP" alt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764704"/>
            <a:ext cx="8748464" cy="7200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8" name="オブジェクト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3806348"/>
              </p:ext>
            </p:extLst>
          </p:nvPr>
        </p:nvGraphicFramePr>
        <p:xfrm>
          <a:off x="163513" y="1238121"/>
          <a:ext cx="4757737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2" name="数式" r:id="rId4" imgW="1815840" imgH="203040" progId="Equation.3">
                  <p:embed/>
                </p:oleObj>
              </mc:Choice>
              <mc:Fallback>
                <p:oleObj name="数式" r:id="rId4" imgW="1815840" imgH="203040" progId="Equation.3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513" y="1238121"/>
                        <a:ext cx="4757737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オブジェクト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4674429"/>
              </p:ext>
            </p:extLst>
          </p:nvPr>
        </p:nvGraphicFramePr>
        <p:xfrm>
          <a:off x="1643063" y="2030283"/>
          <a:ext cx="5989637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3" name="数式" r:id="rId6" imgW="2286000" imgH="253800" progId="Equation.3">
                  <p:embed/>
                </p:oleObj>
              </mc:Choice>
              <mc:Fallback>
                <p:oleObj name="数式" r:id="rId6" imgW="2286000" imgH="253800" progId="Equation.3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2030283"/>
                        <a:ext cx="5989637" cy="661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オブジェクト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0157410"/>
              </p:ext>
            </p:extLst>
          </p:nvPr>
        </p:nvGraphicFramePr>
        <p:xfrm>
          <a:off x="1643063" y="3727450"/>
          <a:ext cx="2828925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4" name="数式" r:id="rId8" imgW="1079280" imgH="253800" progId="Equation.3">
                  <p:embed/>
                </p:oleObj>
              </mc:Choice>
              <mc:Fallback>
                <p:oleObj name="数式" r:id="rId8" imgW="1079280" imgH="253800" progId="Equation.3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3727450"/>
                        <a:ext cx="2828925" cy="661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オブジェクト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6393048"/>
              </p:ext>
            </p:extLst>
          </p:nvPr>
        </p:nvGraphicFramePr>
        <p:xfrm>
          <a:off x="1643063" y="2876421"/>
          <a:ext cx="4559300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5" name="数式" r:id="rId10" imgW="1739880" imgH="253800" progId="Equation.3">
                  <p:embed/>
                </p:oleObj>
              </mc:Choice>
              <mc:Fallback>
                <p:oleObj name="数式" r:id="rId10" imgW="1739880" imgH="253800" progId="Equation.3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2876421"/>
                        <a:ext cx="4559300" cy="661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スライド番号プレースホル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427C-5A74-48C7-B39C-32847F13AEA0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grpSp>
        <p:nvGrpSpPr>
          <p:cNvPr id="4" name="グループ化 3"/>
          <p:cNvGrpSpPr/>
          <p:nvPr/>
        </p:nvGrpSpPr>
        <p:grpSpPr>
          <a:xfrm>
            <a:off x="179512" y="3780430"/>
            <a:ext cx="8784976" cy="2816922"/>
            <a:chOff x="179512" y="3780430"/>
            <a:chExt cx="8784976" cy="2816922"/>
          </a:xfrm>
        </p:grpSpPr>
        <p:sp>
          <p:nvSpPr>
            <p:cNvPr id="12" name="角丸四角形 11"/>
            <p:cNvSpPr/>
            <p:nvPr/>
          </p:nvSpPr>
          <p:spPr>
            <a:xfrm>
              <a:off x="179512" y="5397023"/>
              <a:ext cx="8784976" cy="120032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aphicFrame>
          <p:nvGraphicFramePr>
            <p:cNvPr id="10" name="オブジェクト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39491289"/>
                </p:ext>
              </p:extLst>
            </p:nvPr>
          </p:nvGraphicFramePr>
          <p:xfrm>
            <a:off x="1643063" y="4624357"/>
            <a:ext cx="7188200" cy="628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86" name="数式" r:id="rId12" imgW="2743200" imgH="241200" progId="Equation.3">
                    <p:embed/>
                  </p:oleObj>
                </mc:Choice>
                <mc:Fallback>
                  <p:oleObj name="数式" r:id="rId12" imgW="2743200" imgH="241200" progId="Equation.3">
                    <p:embed/>
                    <p:pic>
                      <p:nvPicPr>
                        <p:cNvPr id="0" name="Picture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3063" y="4624357"/>
                          <a:ext cx="7188200" cy="6286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正方形/長方形 10"/>
            <p:cNvSpPr/>
            <p:nvPr/>
          </p:nvSpPr>
          <p:spPr>
            <a:xfrm>
              <a:off x="395536" y="5397023"/>
              <a:ext cx="835292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36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Gaussian Blurred Image can be represented by polynomials of s</a:t>
              </a:r>
              <a:endParaRPr lang="ja-JP" altLang="en-US" sz="3600" dirty="0"/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3588600" y="3780430"/>
              <a:ext cx="956105" cy="627798"/>
            </a:xfrm>
            <a:prstGeom prst="rect">
              <a:avLst/>
            </a:prstGeom>
            <a:noFill/>
            <a:ln>
              <a:solidFill>
                <a:schemeClr val="accent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7841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79512" y="44624"/>
            <a:ext cx="751757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Proposed: </a:t>
            </a:r>
            <a:r>
              <a:rPr lang="en-US" altLang="ja-JP" sz="4000" b="1" dirty="0" smtClean="0">
                <a:solidFill>
                  <a:schemeClr val="accent6">
                    <a:lumMod val="75000"/>
                  </a:schemeClr>
                </a:solidFill>
              </a:rPr>
              <a:t>Spectral Decomposition</a:t>
            </a:r>
            <a:endParaRPr lang="ja-JP" alt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764704"/>
            <a:ext cx="8748464" cy="7200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194" name="Picture 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358" y="3012091"/>
            <a:ext cx="1152000" cy="115545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694" y="3012091"/>
            <a:ext cx="1152000" cy="115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196" name="Picture 4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292" y="3012091"/>
            <a:ext cx="1152000" cy="115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197" name="Picture 5"/>
          <p:cNvPicPr>
            <a:picLocks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075" y="3012091"/>
            <a:ext cx="1152000" cy="115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198" name="Picture 6"/>
          <p:cNvPicPr>
            <a:picLocks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12091"/>
            <a:ext cx="1152000" cy="115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3" name="テキスト ボックス 12"/>
          <p:cNvSpPr txBox="1"/>
          <p:nvPr/>
        </p:nvSpPr>
        <p:spPr>
          <a:xfrm>
            <a:off x="3151468" y="3370015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ja-JP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716016" y="3370015"/>
            <a:ext cx="631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 </a:t>
            </a:r>
            <a:r>
              <a:rPr lang="en-US" altLang="ja-JP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ja-JP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516216" y="3370015"/>
            <a:ext cx="708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altLang="ja-JP" sz="24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ja-JP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ja-JP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408052" y="3370015"/>
            <a:ext cx="484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altLang="ja-JP" sz="24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ja-JP" altLang="en-US" sz="24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オブジェクト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2201433"/>
              </p:ext>
            </p:extLst>
          </p:nvPr>
        </p:nvGraphicFramePr>
        <p:xfrm>
          <a:off x="95001" y="2073871"/>
          <a:ext cx="8920809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9" name="数式" r:id="rId9" imgW="3301920" imgH="241200" progId="Equation.3">
                  <p:embed/>
                </p:oleObj>
              </mc:Choice>
              <mc:Fallback>
                <p:oleObj name="数式" r:id="rId9" imgW="3301920" imgH="241200" progId="Equation.3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001" y="2073871"/>
                        <a:ext cx="8920809" cy="6480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テキスト ボックス 22"/>
          <p:cNvSpPr txBox="1"/>
          <p:nvPr/>
        </p:nvSpPr>
        <p:spPr>
          <a:xfrm>
            <a:off x="1549914" y="3370015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ja-JP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179512" y="5397023"/>
            <a:ext cx="8784976" cy="12003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395536" y="5397023"/>
            <a:ext cx="83529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Gaussian Blurred Image can be represented by polynomials of s</a:t>
            </a:r>
            <a:endParaRPr lang="ja-JP" altLang="en-US" sz="3600" dirty="0"/>
          </a:p>
        </p:txBody>
      </p:sp>
      <p:sp>
        <p:nvSpPr>
          <p:cNvPr id="17" name="スライド番号プレースホル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427C-5A74-48C7-B39C-32847F13AEA0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109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79512" y="44624"/>
            <a:ext cx="751757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Proposed: </a:t>
            </a:r>
            <a:r>
              <a:rPr lang="en-US" altLang="ja-JP" sz="4000" b="1" dirty="0" smtClean="0">
                <a:solidFill>
                  <a:schemeClr val="accent6">
                    <a:lumMod val="75000"/>
                  </a:schemeClr>
                </a:solidFill>
              </a:rPr>
              <a:t>Spectral Decomposition</a:t>
            </a:r>
            <a:endParaRPr lang="ja-JP" alt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764704"/>
            <a:ext cx="8748464" cy="7200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194" name="Picture 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357" y="3004596"/>
            <a:ext cx="1152000" cy="115545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694" y="3004569"/>
            <a:ext cx="1152000" cy="115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196" name="Picture 4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292" y="3004569"/>
            <a:ext cx="1152000" cy="115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197" name="Picture 5"/>
          <p:cNvPicPr>
            <a:picLocks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075" y="3004569"/>
            <a:ext cx="1152000" cy="115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3" name="テキスト ボックス 12"/>
          <p:cNvSpPr txBox="1"/>
          <p:nvPr/>
        </p:nvSpPr>
        <p:spPr>
          <a:xfrm>
            <a:off x="3151468" y="3370015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ja-JP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644008" y="3370015"/>
            <a:ext cx="769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1.5</a:t>
            </a:r>
            <a:r>
              <a:rPr lang="en-US" altLang="ja-JP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ja-JP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444208" y="3370015"/>
            <a:ext cx="813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1.5</a:t>
            </a:r>
            <a:r>
              <a:rPr lang="en-US" altLang="ja-JP" sz="16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ja-JP" sz="24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ja-JP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408052" y="3370015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1.5</a:t>
            </a:r>
            <a:r>
              <a:rPr lang="en-US" altLang="ja-JP" sz="16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ja-JP" sz="24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ja-JP" altLang="en-US" sz="16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オブジェクト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9459187"/>
              </p:ext>
            </p:extLst>
          </p:nvPr>
        </p:nvGraphicFramePr>
        <p:xfrm>
          <a:off x="95001" y="2073871"/>
          <a:ext cx="8920809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4" name="数式" r:id="rId8" imgW="3301920" imgH="241200" progId="Equation.3">
                  <p:embed/>
                </p:oleObj>
              </mc:Choice>
              <mc:Fallback>
                <p:oleObj name="数式" r:id="rId8" imgW="3301920" imgH="241200" progId="Equation.3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001" y="2073871"/>
                        <a:ext cx="8920809" cy="6480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テキスト ボックス 22"/>
          <p:cNvSpPr txBox="1"/>
          <p:nvPr/>
        </p:nvSpPr>
        <p:spPr>
          <a:xfrm>
            <a:off x="1549914" y="3370015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ja-JP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179512" y="5397023"/>
            <a:ext cx="8784976" cy="12003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395536" y="5397023"/>
            <a:ext cx="83529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Gaussian Blurred Image can be represented by polynomials of s</a:t>
            </a:r>
            <a:endParaRPr lang="ja-JP" altLang="en-US" sz="3600" dirty="0"/>
          </a:p>
        </p:txBody>
      </p:sp>
      <p:pic>
        <p:nvPicPr>
          <p:cNvPr id="9220" name="Picture 4"/>
          <p:cNvPicPr>
            <a:picLocks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06325"/>
            <a:ext cx="1152000" cy="115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7" name="スライド番号プレースホル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427C-5A74-48C7-B39C-32847F13AEA0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505644" y="4168130"/>
            <a:ext cx="808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 </a:t>
            </a:r>
            <a:r>
              <a:rPr lang="en-US" altLang="ja-JP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= 1.5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72869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79512" y="44624"/>
            <a:ext cx="751757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Proposed: </a:t>
            </a:r>
            <a:r>
              <a:rPr lang="en-US" altLang="ja-JP" sz="4000" b="1" dirty="0" smtClean="0">
                <a:solidFill>
                  <a:schemeClr val="accent6">
                    <a:lumMod val="75000"/>
                  </a:schemeClr>
                </a:solidFill>
              </a:rPr>
              <a:t>Spectral Decomposition</a:t>
            </a:r>
            <a:endParaRPr lang="ja-JP" alt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764704"/>
            <a:ext cx="8748464" cy="7200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194" name="Picture 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357" y="3004633"/>
            <a:ext cx="1152000" cy="115545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694" y="3004606"/>
            <a:ext cx="1152000" cy="115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196" name="Picture 4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292" y="3004606"/>
            <a:ext cx="1152000" cy="115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197" name="Picture 5"/>
          <p:cNvPicPr>
            <a:picLocks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075" y="3004606"/>
            <a:ext cx="1152000" cy="115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3" name="テキスト ボックス 12"/>
          <p:cNvSpPr txBox="1"/>
          <p:nvPr/>
        </p:nvSpPr>
        <p:spPr>
          <a:xfrm>
            <a:off x="3151468" y="3370015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ja-JP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644008" y="3370015"/>
            <a:ext cx="769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4.5</a:t>
            </a:r>
            <a:r>
              <a:rPr lang="en-US" altLang="ja-JP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ja-JP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444208" y="3370015"/>
            <a:ext cx="813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4.5</a:t>
            </a:r>
            <a:r>
              <a:rPr lang="en-US" altLang="ja-JP" sz="16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ja-JP" sz="24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ja-JP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408052" y="3370015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4.5</a:t>
            </a:r>
            <a:r>
              <a:rPr lang="en-US" altLang="ja-JP" sz="16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ja-JP" sz="24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ja-JP" altLang="en-US" sz="16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オブジェクト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2099888"/>
              </p:ext>
            </p:extLst>
          </p:nvPr>
        </p:nvGraphicFramePr>
        <p:xfrm>
          <a:off x="95001" y="2073871"/>
          <a:ext cx="8920809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5" name="数式" r:id="rId8" imgW="3301920" imgH="241200" progId="Equation.3">
                  <p:embed/>
                </p:oleObj>
              </mc:Choice>
              <mc:Fallback>
                <p:oleObj name="数式" r:id="rId8" imgW="3301920" imgH="241200" progId="Equation.3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001" y="2073871"/>
                        <a:ext cx="8920809" cy="6480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テキスト ボックス 22"/>
          <p:cNvSpPr txBox="1"/>
          <p:nvPr/>
        </p:nvSpPr>
        <p:spPr>
          <a:xfrm>
            <a:off x="1549914" y="3370015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ja-JP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179512" y="5397023"/>
            <a:ext cx="8784976" cy="12003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395536" y="5397023"/>
            <a:ext cx="83529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Gaussian Blurred Image can be represented by polynomials of s</a:t>
            </a:r>
            <a:endParaRPr lang="ja-JP" altLang="en-US" sz="3600" dirty="0"/>
          </a:p>
        </p:txBody>
      </p:sp>
      <p:pic>
        <p:nvPicPr>
          <p:cNvPr id="18" name="Picture 6"/>
          <p:cNvPicPr>
            <a:picLocks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03298"/>
            <a:ext cx="1152000" cy="11581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7" name="スライド番号プレースホル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427C-5A74-48C7-B39C-32847F13AEA0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505644" y="4168130"/>
            <a:ext cx="808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 </a:t>
            </a:r>
            <a:r>
              <a:rPr lang="en-US" altLang="ja-JP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= 4.5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15363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79512" y="-9968"/>
            <a:ext cx="42566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5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Related works</a:t>
            </a:r>
            <a:endParaRPr lang="ja-JP" altLang="en-US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764704"/>
            <a:ext cx="8748464" cy="7200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スライド番号プレースホル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427C-5A74-48C7-B39C-32847F13AEA0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79512" y="1052736"/>
            <a:ext cx="8352928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600" dirty="0" smtClean="0"/>
              <a:t>1990s:</a:t>
            </a:r>
          </a:p>
          <a:p>
            <a:r>
              <a:rPr lang="en-US" altLang="ja-JP" sz="2800" dirty="0" smtClean="0"/>
              <a:t>-Steerable filter [Freedman1991]</a:t>
            </a:r>
          </a:p>
          <a:p>
            <a:r>
              <a:rPr lang="en-US" altLang="ja-JP" sz="2800" dirty="0" smtClean="0"/>
              <a:t>-Steerable-scalable filter [Perona1992]</a:t>
            </a:r>
          </a:p>
          <a:p>
            <a:r>
              <a:rPr lang="en-US" altLang="ja-JP" sz="2800" dirty="0" smtClean="0"/>
              <a:t>-Improved Steerable-scalable filter [Shy1994]</a:t>
            </a:r>
          </a:p>
          <a:p>
            <a:endParaRPr lang="en-US" altLang="ja-JP" sz="2800" dirty="0" smtClean="0"/>
          </a:p>
          <a:p>
            <a:endParaRPr lang="en-US" altLang="ja-JP" sz="2800" dirty="0" smtClean="0"/>
          </a:p>
          <a:p>
            <a:endParaRPr lang="en-US" altLang="ja-JP" sz="2800" dirty="0" smtClean="0"/>
          </a:p>
        </p:txBody>
      </p:sp>
      <p:sp>
        <p:nvSpPr>
          <p:cNvPr id="10" name="下矢印 9"/>
          <p:cNvSpPr/>
          <p:nvPr/>
        </p:nvSpPr>
        <p:spPr>
          <a:xfrm>
            <a:off x="1763688" y="3068960"/>
            <a:ext cx="720080" cy="720080"/>
          </a:xfrm>
          <a:prstGeom prst="downArrow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tx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tx2">
                  <a:lumMod val="20000"/>
                  <a:lumOff val="8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179512" y="3861048"/>
            <a:ext cx="6054336" cy="2045841"/>
            <a:chOff x="179512" y="3861048"/>
            <a:chExt cx="6054336" cy="2045841"/>
          </a:xfrm>
        </p:grpSpPr>
        <p:sp>
          <p:nvSpPr>
            <p:cNvPr id="9" name="正方形/長方形 8"/>
            <p:cNvSpPr/>
            <p:nvPr/>
          </p:nvSpPr>
          <p:spPr>
            <a:xfrm>
              <a:off x="179512" y="3861048"/>
              <a:ext cx="4147867" cy="169277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4000" dirty="0" smtClean="0"/>
                <a:t>2000s:</a:t>
              </a:r>
            </a:p>
            <a:p>
              <a:r>
                <a:rPr lang="en-US" altLang="ja-JP" sz="3200" dirty="0" smtClean="0"/>
                <a:t>-SIFT [Lowe1999]</a:t>
              </a:r>
            </a:p>
            <a:p>
              <a:r>
                <a:rPr lang="en-US" altLang="ja-JP" sz="3200" dirty="0" smtClean="0"/>
                <a:t>-Saliency map [Itti1998]</a:t>
              </a: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750937" y="5445224"/>
              <a:ext cx="548291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400" dirty="0" smtClean="0"/>
                <a:t>Many scale-space applications, however….</a:t>
              </a:r>
              <a:endParaRPr lang="ja-JP" altLang="en-US" sz="2400" dirty="0"/>
            </a:p>
          </p:txBody>
        </p:sp>
      </p:grpSp>
      <p:sp>
        <p:nvSpPr>
          <p:cNvPr id="12" name="正方形/長方形 11"/>
          <p:cNvSpPr/>
          <p:nvPr/>
        </p:nvSpPr>
        <p:spPr>
          <a:xfrm>
            <a:off x="3985632" y="1484784"/>
            <a:ext cx="5049185" cy="19389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400" dirty="0" smtClean="0"/>
              <a:t>-Fourier basis (sin and </a:t>
            </a:r>
            <a:r>
              <a:rPr lang="en-US" altLang="ja-JP" sz="2400" dirty="0" err="1" smtClean="0"/>
              <a:t>cos</a:t>
            </a:r>
            <a:r>
              <a:rPr lang="en-US" altLang="ja-JP" sz="2400" dirty="0" smtClean="0"/>
              <a:t>)</a:t>
            </a:r>
          </a:p>
          <a:p>
            <a:r>
              <a:rPr lang="en-US" altLang="ja-JP" sz="2400" dirty="0" smtClean="0"/>
              <a:t>-solution is </a:t>
            </a:r>
            <a:r>
              <a:rPr lang="en-US" altLang="ja-JP" sz="2400" dirty="0"/>
              <a:t>discretized and  </a:t>
            </a:r>
            <a:r>
              <a:rPr lang="en-US" altLang="ja-JP" sz="2400" dirty="0" smtClean="0"/>
              <a:t>solved   </a:t>
            </a:r>
          </a:p>
          <a:p>
            <a:r>
              <a:rPr lang="en-US" altLang="ja-JP" sz="2400" dirty="0" smtClean="0"/>
              <a:t>  numerically.</a:t>
            </a:r>
          </a:p>
          <a:p>
            <a:r>
              <a:rPr lang="en-US" altLang="ja-JP" sz="2400" dirty="0" smtClean="0"/>
              <a:t>-depend on initial guess and iterations</a:t>
            </a:r>
          </a:p>
          <a:p>
            <a:r>
              <a:rPr lang="en-US" altLang="ja-JP" sz="2400" dirty="0" smtClean="0"/>
              <a:t>-edge detection</a:t>
            </a:r>
            <a:endParaRPr lang="ja-JP" altLang="en-US" sz="2400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179512" y="4797152"/>
            <a:ext cx="8855306" cy="1938992"/>
            <a:chOff x="179512" y="4797152"/>
            <a:chExt cx="8855306" cy="1938992"/>
          </a:xfrm>
        </p:grpSpPr>
        <p:sp>
          <p:nvSpPr>
            <p:cNvPr id="13" name="正方形/長方形 12"/>
            <p:cNvSpPr/>
            <p:nvPr/>
          </p:nvSpPr>
          <p:spPr>
            <a:xfrm>
              <a:off x="179512" y="6011614"/>
              <a:ext cx="287014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4000" dirty="0" smtClean="0"/>
                <a:t>Our method:</a:t>
              </a:r>
              <a:endParaRPr lang="en-US" altLang="ja-JP" sz="3200" dirty="0" smtClean="0"/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3985633" y="4797152"/>
              <a:ext cx="5049185" cy="193899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altLang="ja-JP" sz="2400" dirty="0" smtClean="0"/>
                <a:t>-Polynomial basis</a:t>
              </a:r>
            </a:p>
            <a:p>
              <a:r>
                <a:rPr lang="en-US" altLang="ja-JP" sz="2400" dirty="0" smtClean="0"/>
                <a:t>-solution keeps continuity</a:t>
              </a:r>
            </a:p>
            <a:p>
              <a:r>
                <a:rPr lang="en-US" altLang="ja-JP" sz="2400" dirty="0" smtClean="0"/>
                <a:t>-closed form</a:t>
              </a:r>
            </a:p>
            <a:p>
              <a:r>
                <a:rPr lang="en-US" altLang="ja-JP" sz="2400" dirty="0" smtClean="0"/>
                <a:t>-more analytic form (gamma </a:t>
              </a:r>
              <a:r>
                <a:rPr lang="en-US" altLang="ja-JP" sz="2400" dirty="0" err="1" smtClean="0"/>
                <a:t>func</a:t>
              </a:r>
              <a:r>
                <a:rPr lang="en-US" altLang="ja-JP" sz="2400" dirty="0" smtClean="0"/>
                <a:t>.)</a:t>
              </a:r>
            </a:p>
            <a:p>
              <a:r>
                <a:rPr lang="en-US" altLang="ja-JP" sz="2400" dirty="0" smtClean="0"/>
                <a:t>-SIFT application</a:t>
              </a:r>
              <a:endParaRPr lang="ja-JP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15363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343782"/>
              </p:ext>
            </p:extLst>
          </p:nvPr>
        </p:nvGraphicFramePr>
        <p:xfrm>
          <a:off x="179512" y="2695272"/>
          <a:ext cx="8856984" cy="38164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56317"/>
                <a:gridCol w="2856317"/>
                <a:gridCol w="3144350"/>
              </a:tblGrid>
              <a:tr h="1272141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1272141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1272141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107504" y="-27384"/>
            <a:ext cx="453047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6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Applications</a:t>
            </a:r>
            <a:endParaRPr lang="ja-JP" altLang="en-US" sz="8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1052736"/>
            <a:ext cx="8748464" cy="7200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427C-5A74-48C7-B39C-32847F13AEA0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graphicFrame>
        <p:nvGraphicFramePr>
          <p:cNvPr id="2" name="オブジェクト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6006206"/>
              </p:ext>
            </p:extLst>
          </p:nvPr>
        </p:nvGraphicFramePr>
        <p:xfrm>
          <a:off x="179512" y="1196752"/>
          <a:ext cx="4321175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41" name="数式" r:id="rId4" imgW="1562100" imgH="355600" progId="Equation.3">
                  <p:embed/>
                </p:oleObj>
              </mc:Choice>
              <mc:Fallback>
                <p:oleObj name="数式" r:id="rId4" imgW="1562100" imgH="355600" progId="Equation.3">
                  <p:embed/>
                  <p:pic>
                    <p:nvPicPr>
                      <p:cNvPr id="0" name="オブジェクト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1196752"/>
                        <a:ext cx="4321175" cy="985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オブジェクト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450183"/>
              </p:ext>
            </p:extLst>
          </p:nvPr>
        </p:nvGraphicFramePr>
        <p:xfrm>
          <a:off x="3217496" y="2924944"/>
          <a:ext cx="24511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42" name="数式" r:id="rId6" imgW="1244520" imgH="419040" progId="Equation.3">
                  <p:embed/>
                </p:oleObj>
              </mc:Choice>
              <mc:Fallback>
                <p:oleObj name="数式" r:id="rId6" imgW="1244520" imgH="419040" progId="Equation.3">
                  <p:embed/>
                  <p:pic>
                    <p:nvPicPr>
                      <p:cNvPr id="0" name="オブジェクト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7496" y="2924944"/>
                        <a:ext cx="24511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正方形/長方形 7"/>
          <p:cNvSpPr/>
          <p:nvPr/>
        </p:nvSpPr>
        <p:spPr>
          <a:xfrm>
            <a:off x="107504" y="2654328"/>
            <a:ext cx="13372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HG丸ｺﾞｼｯｸM-PRO" pitchFamily="50" charset="-128"/>
              </a:rPr>
              <a:t>Gaussian</a:t>
            </a:r>
            <a:endParaRPr lang="ja-JP" altLang="en-US" sz="2400" b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ea typeface="HG丸ｺﾞｼｯｸM-PRO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21152" y="3975447"/>
            <a:ext cx="29610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HG丸ｺﾞｼｯｸM-PRO" pitchFamily="50" charset="-128"/>
              </a:rPr>
              <a:t>Scale-normalized LOG</a:t>
            </a:r>
            <a:endParaRPr lang="ja-JP" altLang="en-US" sz="2400" b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ea typeface="HG丸ｺﾞｼｯｸM-PRO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07504" y="5257943"/>
            <a:ext cx="26831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HG丸ｺﾞｼｯｸM-PRO" pitchFamily="50" charset="-128"/>
              </a:rPr>
              <a:t>Gaussian derivative</a:t>
            </a:r>
            <a:endParaRPr lang="ja-JP" altLang="en-US" sz="2400" b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ea typeface="HG丸ｺﾞｼｯｸM-PRO" pitchFamily="50" charset="-128"/>
            </a:endParaRPr>
          </a:p>
        </p:txBody>
      </p:sp>
      <p:graphicFrame>
        <p:nvGraphicFramePr>
          <p:cNvPr id="11" name="オブジェクト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7316423"/>
              </p:ext>
            </p:extLst>
          </p:nvPr>
        </p:nvGraphicFramePr>
        <p:xfrm>
          <a:off x="3228975" y="4133542"/>
          <a:ext cx="2427288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43" name="数式" r:id="rId8" imgW="1231560" imgH="482400" progId="Equation.3">
                  <p:embed/>
                </p:oleObj>
              </mc:Choice>
              <mc:Fallback>
                <p:oleObj name="数式" r:id="rId8" imgW="1231560" imgH="482400" progId="Equation.3">
                  <p:embed/>
                  <p:pic>
                    <p:nvPicPr>
                      <p:cNvPr id="0" name="オブジェクト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8975" y="4133542"/>
                        <a:ext cx="2427288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オブジェクト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6718699"/>
              </p:ext>
            </p:extLst>
          </p:nvPr>
        </p:nvGraphicFramePr>
        <p:xfrm>
          <a:off x="331420" y="3106902"/>
          <a:ext cx="2656404" cy="62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44" name="数式" r:id="rId10" imgW="2006280" imgH="482400" progId="Equation.3">
                  <p:embed/>
                </p:oleObj>
              </mc:Choice>
              <mc:Fallback>
                <p:oleObj name="数式" r:id="rId10" imgW="2006280" imgH="482400" progId="Equation.3">
                  <p:embed/>
                  <p:pic>
                    <p:nvPicPr>
                      <p:cNvPr id="0" name="オブジェクト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420" y="3106902"/>
                        <a:ext cx="2656404" cy="62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オブジェクト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0232067"/>
              </p:ext>
            </p:extLst>
          </p:nvPr>
        </p:nvGraphicFramePr>
        <p:xfrm>
          <a:off x="876105" y="4437112"/>
          <a:ext cx="1247623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45" name="数式" r:id="rId12" imgW="431640" imgH="228600" progId="Equation.3">
                  <p:embed/>
                </p:oleObj>
              </mc:Choice>
              <mc:Fallback>
                <p:oleObj name="数式" r:id="rId12" imgW="431640" imgH="228600" progId="Equation.3">
                  <p:embed/>
                  <p:pic>
                    <p:nvPicPr>
                      <p:cNvPr id="0" name="オブジェクト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105" y="4437112"/>
                        <a:ext cx="1247623" cy="6480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オブジェクト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279174"/>
              </p:ext>
            </p:extLst>
          </p:nvPr>
        </p:nvGraphicFramePr>
        <p:xfrm>
          <a:off x="746510" y="5620304"/>
          <a:ext cx="1497706" cy="9320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46" name="数式" r:id="rId14" imgW="660240" imgH="419040" progId="Equation.3">
                  <p:embed/>
                </p:oleObj>
              </mc:Choice>
              <mc:Fallback>
                <p:oleObj name="数式" r:id="rId14" imgW="660240" imgH="419040" progId="Equation.3">
                  <p:embed/>
                  <p:pic>
                    <p:nvPicPr>
                      <p:cNvPr id="0" name="オブジェクト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510" y="5620304"/>
                        <a:ext cx="1497706" cy="9320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オブジェクト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1246521"/>
              </p:ext>
            </p:extLst>
          </p:nvPr>
        </p:nvGraphicFramePr>
        <p:xfrm>
          <a:off x="3113878" y="5353050"/>
          <a:ext cx="2754266" cy="1028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47" name="数式" r:id="rId16" imgW="1638000" imgH="622080" progId="Equation.3">
                  <p:embed/>
                </p:oleObj>
              </mc:Choice>
              <mc:Fallback>
                <p:oleObj name="数式" r:id="rId16" imgW="1638000" imgH="622080" progId="Equation.3">
                  <p:embed/>
                  <p:pic>
                    <p:nvPicPr>
                      <p:cNvPr id="0" name="オブジェクト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3878" y="5353050"/>
                        <a:ext cx="2754266" cy="10282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正方形/長方形 15"/>
          <p:cNvSpPr/>
          <p:nvPr/>
        </p:nvSpPr>
        <p:spPr>
          <a:xfrm>
            <a:off x="5940152" y="2708920"/>
            <a:ext cx="3004092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HG丸ｺﾞｼｯｸM-PRO" pitchFamily="50" charset="-128"/>
              </a:rPr>
              <a:t>Blur image generation</a:t>
            </a:r>
          </a:p>
          <a:p>
            <a:r>
              <a:rPr lang="en-US" altLang="ja-JP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HG丸ｺﾞｼｯｸM-PRO" pitchFamily="50" charset="-128"/>
              </a:rPr>
              <a:t>SIFT descriptor</a:t>
            </a:r>
          </a:p>
          <a:p>
            <a:r>
              <a:rPr lang="en-US" altLang="ja-JP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HG丸ｺﾞｼｯｸM-PRO" pitchFamily="50" charset="-128"/>
              </a:rPr>
              <a:t>Saliency map</a:t>
            </a:r>
          </a:p>
          <a:p>
            <a:endParaRPr lang="en-US" altLang="ja-JP" sz="2400" b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ea typeface="HG丸ｺﾞｼｯｸM-PRO" pitchFamily="50" charset="-128"/>
            </a:endParaRPr>
          </a:p>
          <a:p>
            <a:r>
              <a:rPr lang="en-US" altLang="ja-JP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HG丸ｺﾞｼｯｸM-PRO" pitchFamily="50" charset="-128"/>
              </a:rPr>
              <a:t>SIFT Detector</a:t>
            </a:r>
          </a:p>
          <a:p>
            <a:r>
              <a:rPr lang="en-US" altLang="ja-JP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HG丸ｺﾞｼｯｸM-PRO" pitchFamily="50" charset="-128"/>
              </a:rPr>
              <a:t>Edge detection</a:t>
            </a:r>
          </a:p>
          <a:p>
            <a:endParaRPr lang="en-US" altLang="ja-JP" sz="2400" b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ea typeface="HG丸ｺﾞｼｯｸM-PRO" pitchFamily="50" charset="-128"/>
            </a:endParaRPr>
          </a:p>
          <a:p>
            <a:r>
              <a:rPr lang="en-US" altLang="ja-JP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HG丸ｺﾞｼｯｸM-PRO" pitchFamily="50" charset="-128"/>
              </a:rPr>
              <a:t>Edge detection</a:t>
            </a:r>
          </a:p>
          <a:p>
            <a:r>
              <a:rPr lang="en-US" altLang="ja-JP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HG丸ｺﾞｼｯｸM-PRO" pitchFamily="50" charset="-128"/>
              </a:rPr>
              <a:t>HOG</a:t>
            </a:r>
            <a:endParaRPr lang="ja-JP" altLang="en-US" sz="2400" b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ea typeface="HG丸ｺﾞｼｯｸM-PRO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107504" y="2276872"/>
            <a:ext cx="13438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HG丸ｺﾞｼｯｸM-PRO" pitchFamily="50" charset="-128"/>
              </a:rPr>
              <a:t>Operator</a:t>
            </a:r>
            <a:endParaRPr lang="ja-JP" altLang="en-US" sz="2400" b="1" dirty="0">
              <a:solidFill>
                <a:schemeClr val="accent6">
                  <a:lumMod val="75000"/>
                </a:schemeClr>
              </a:solidFill>
              <a:latin typeface="+mj-lt"/>
              <a:ea typeface="HG丸ｺﾞｼｯｸM-PRO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3084155" y="2276872"/>
            <a:ext cx="20319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HG丸ｺﾞｼｯｸM-PRO" pitchFamily="50" charset="-128"/>
              </a:rPr>
              <a:t>Integral kernel</a:t>
            </a:r>
            <a:endParaRPr lang="ja-JP" altLang="en-US" sz="2400" b="1" dirty="0">
              <a:solidFill>
                <a:schemeClr val="accent6">
                  <a:lumMod val="75000"/>
                </a:schemeClr>
              </a:solidFill>
              <a:latin typeface="+mj-lt"/>
              <a:ea typeface="HG丸ｺﾞｼｯｸM-PRO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5924409" y="2276872"/>
            <a:ext cx="17637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HG丸ｺﾞｼｯｸM-PRO" pitchFamily="50" charset="-128"/>
              </a:rPr>
              <a:t>Applications</a:t>
            </a:r>
            <a:endParaRPr lang="ja-JP" altLang="en-US" sz="2400" b="1" dirty="0">
              <a:solidFill>
                <a:schemeClr val="accent6">
                  <a:lumMod val="75000"/>
                </a:schemeClr>
              </a:solidFill>
              <a:latin typeface="+mj-lt"/>
              <a:ea typeface="HG丸ｺﾞｼｯｸM-PRO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5653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07504" y="44624"/>
            <a:ext cx="80958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Application 1: </a:t>
            </a:r>
            <a:r>
              <a:rPr lang="en-US" altLang="ja-JP" sz="4000" b="1" dirty="0" smtClean="0">
                <a:solidFill>
                  <a:schemeClr val="accent6">
                    <a:lumMod val="75000"/>
                  </a:schemeClr>
                </a:solidFill>
              </a:rPr>
              <a:t>SIFT </a:t>
            </a:r>
            <a:r>
              <a:rPr lang="en-US" altLang="ja-JP" sz="4000" b="1" dirty="0" err="1" smtClean="0">
                <a:solidFill>
                  <a:schemeClr val="accent6">
                    <a:lumMod val="75000"/>
                  </a:schemeClr>
                </a:solidFill>
              </a:rPr>
              <a:t>Keypoint</a:t>
            </a:r>
            <a:r>
              <a:rPr lang="en-US" altLang="ja-JP" sz="4000" b="1" dirty="0" smtClean="0">
                <a:solidFill>
                  <a:schemeClr val="accent6">
                    <a:lumMod val="75000"/>
                  </a:schemeClr>
                </a:solidFill>
              </a:rPr>
              <a:t> Detector</a:t>
            </a:r>
            <a:endParaRPr lang="ja-JP" alt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764704"/>
            <a:ext cx="8748464" cy="7200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4" name="オブジェクト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1640644"/>
              </p:ext>
            </p:extLst>
          </p:nvPr>
        </p:nvGraphicFramePr>
        <p:xfrm>
          <a:off x="224424" y="1423690"/>
          <a:ext cx="8491538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27" name="数式" r:id="rId4" imgW="3606480" imgH="241200" progId="Equation.3">
                  <p:embed/>
                </p:oleObj>
              </mc:Choice>
              <mc:Fallback>
                <p:oleObj name="数式" r:id="rId4" imgW="3606480" imgH="241200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424" y="1423690"/>
                        <a:ext cx="8491538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正方形/長方形 1"/>
          <p:cNvSpPr/>
          <p:nvPr/>
        </p:nvSpPr>
        <p:spPr>
          <a:xfrm>
            <a:off x="133910" y="908720"/>
            <a:ext cx="35293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b="1" dirty="0" smtClean="0">
                <a:solidFill>
                  <a:schemeClr val="accent6">
                    <a:lumMod val="75000"/>
                  </a:schemeClr>
                </a:solidFill>
              </a:rPr>
              <a:t>Scale-Normalized </a:t>
            </a:r>
            <a:r>
              <a:rPr lang="en-US" altLang="ja-JP" sz="2800" b="1" dirty="0" err="1" smtClean="0">
                <a:solidFill>
                  <a:schemeClr val="accent6">
                    <a:lumMod val="75000"/>
                  </a:schemeClr>
                </a:solidFill>
              </a:rPr>
              <a:t>LoG</a:t>
            </a:r>
            <a:r>
              <a:rPr lang="en-US" altLang="ja-JP" sz="2800" b="1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  <a:endParaRPr lang="ja-JP" alt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133910" y="2113692"/>
            <a:ext cx="7590146" cy="2035388"/>
            <a:chOff x="133910" y="2113692"/>
            <a:chExt cx="7590146" cy="2035388"/>
          </a:xfrm>
        </p:grpSpPr>
        <p:sp>
          <p:nvSpPr>
            <p:cNvPr id="22" name="正方形/長方形 21"/>
            <p:cNvSpPr/>
            <p:nvPr/>
          </p:nvSpPr>
          <p:spPr>
            <a:xfrm>
              <a:off x="133910" y="2113692"/>
              <a:ext cx="657654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80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Keypoints</a:t>
              </a:r>
              <a:r>
                <a:rPr lang="en-US" altLang="ja-JP" sz="2800" b="1" dirty="0" smtClean="0">
                  <a:solidFill>
                    <a:schemeClr val="accent6">
                      <a:lumMod val="75000"/>
                    </a:schemeClr>
                  </a:solidFill>
                </a:rPr>
                <a:t> can be detected at </a:t>
              </a:r>
              <a:r>
                <a:rPr lang="ja-JP" altLang="en-US" sz="2800" b="1" dirty="0" smtClean="0">
                  <a:solidFill>
                    <a:srgbClr val="FF0000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∂</a:t>
              </a:r>
              <a:r>
                <a:rPr lang="en-US" altLang="ja-JP" sz="2800" b="1" dirty="0" err="1" smtClean="0">
                  <a:solidFill>
                    <a:srgbClr val="FF0000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sLoG</a:t>
              </a:r>
              <a:r>
                <a:rPr lang="en-US" altLang="ja-JP" sz="2800" b="1" dirty="0" smtClean="0">
                  <a:solidFill>
                    <a:srgbClr val="FF0000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/</a:t>
              </a:r>
              <a:r>
                <a:rPr lang="ja-JP" altLang="en-US" sz="2800" b="1" dirty="0" smtClean="0">
                  <a:solidFill>
                    <a:srgbClr val="FF0000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 ∂ </a:t>
              </a:r>
              <a:r>
                <a:rPr lang="en-US" altLang="ja-JP" sz="2800" b="1" dirty="0" smtClean="0">
                  <a:solidFill>
                    <a:srgbClr val="FF0000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s =0</a:t>
              </a:r>
              <a:endParaRPr lang="ja-JP" altLang="en-US" sz="2800" b="1" dirty="0">
                <a:solidFill>
                  <a:srgbClr val="FF00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graphicFrame>
          <p:nvGraphicFramePr>
            <p:cNvPr id="3" name="オブジェクト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75742473"/>
                </p:ext>
              </p:extLst>
            </p:nvPr>
          </p:nvGraphicFramePr>
          <p:xfrm>
            <a:off x="1475656" y="2661592"/>
            <a:ext cx="6248400" cy="1487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28" name="数式" r:id="rId6" imgW="2654280" imgH="634680" progId="Equation.3">
                    <p:embed/>
                  </p:oleObj>
                </mc:Choice>
                <mc:Fallback>
                  <p:oleObj name="数式" r:id="rId6" imgW="2654280" imgH="634680" progId="Equation.3">
                    <p:embed/>
                    <p:pic>
                      <p:nvPicPr>
                        <p:cNvPr id="0" name="Picture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5656" y="2661592"/>
                          <a:ext cx="6248400" cy="14874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グループ化 7"/>
          <p:cNvGrpSpPr/>
          <p:nvPr/>
        </p:nvGrpSpPr>
        <p:grpSpPr>
          <a:xfrm>
            <a:off x="179512" y="4259808"/>
            <a:ext cx="8784976" cy="2891541"/>
            <a:chOff x="179512" y="4259808"/>
            <a:chExt cx="8784976" cy="2891541"/>
          </a:xfrm>
        </p:grpSpPr>
        <p:sp>
          <p:nvSpPr>
            <p:cNvPr id="24" name="角丸四角形 23"/>
            <p:cNvSpPr/>
            <p:nvPr/>
          </p:nvSpPr>
          <p:spPr>
            <a:xfrm>
              <a:off x="179512" y="5397023"/>
              <a:ext cx="8784976" cy="120032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395536" y="5397023"/>
              <a:ext cx="8352928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36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Optimal scale can be obtained by </a:t>
              </a:r>
            </a:p>
            <a:p>
              <a:pPr algn="ctr"/>
              <a:r>
                <a:rPr lang="en-US" altLang="ja-JP" sz="36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well known Quadratic formula easily!</a:t>
              </a:r>
            </a:p>
            <a:p>
              <a:pPr algn="ctr"/>
              <a:endParaRPr lang="ja-JP" altLang="en-US" sz="3600" dirty="0"/>
            </a:p>
          </p:txBody>
        </p:sp>
        <p:graphicFrame>
          <p:nvGraphicFramePr>
            <p:cNvPr id="4" name="オブジェクト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83454889"/>
                </p:ext>
              </p:extLst>
            </p:nvPr>
          </p:nvGraphicFramePr>
          <p:xfrm>
            <a:off x="1547664" y="4259808"/>
            <a:ext cx="4964112" cy="1041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29" name="数式" r:id="rId8" imgW="2108160" imgH="444240" progId="Equation.3">
                    <p:embed/>
                  </p:oleObj>
                </mc:Choice>
                <mc:Fallback>
                  <p:oleObj name="数式" r:id="rId8" imgW="2108160" imgH="444240" progId="Equation.3">
                    <p:embed/>
                    <p:pic>
                      <p:nvPicPr>
                        <p:cNvPr id="0" name="Picture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7664" y="4259808"/>
                          <a:ext cx="4964112" cy="1041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スライド番号プレースホル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427C-5A74-48C7-B39C-32847F13AEA0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2484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07504" y="44624"/>
            <a:ext cx="80958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Application 1: </a:t>
            </a:r>
            <a:r>
              <a:rPr lang="en-US" altLang="ja-JP" sz="4000" b="1" dirty="0" smtClean="0">
                <a:solidFill>
                  <a:schemeClr val="accent6">
                    <a:lumMod val="75000"/>
                  </a:schemeClr>
                </a:solidFill>
              </a:rPr>
              <a:t>SIFT </a:t>
            </a:r>
            <a:r>
              <a:rPr lang="en-US" altLang="ja-JP" sz="4000" b="1" dirty="0" err="1" smtClean="0">
                <a:solidFill>
                  <a:schemeClr val="accent6">
                    <a:lumMod val="75000"/>
                  </a:schemeClr>
                </a:solidFill>
              </a:rPr>
              <a:t>Keypoint</a:t>
            </a:r>
            <a:r>
              <a:rPr lang="en-US" altLang="ja-JP" sz="4000" b="1" dirty="0" smtClean="0">
                <a:solidFill>
                  <a:schemeClr val="accent6">
                    <a:lumMod val="75000"/>
                  </a:schemeClr>
                </a:solidFill>
              </a:rPr>
              <a:t> Detector</a:t>
            </a:r>
            <a:endParaRPr lang="ja-JP" alt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764704"/>
            <a:ext cx="8748464" cy="7200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342" name="Picture 6" descr="http://ga.navi.cs.kumamoto-u.ac.jp/wiki/index.php?plugin=attach&amp;refer=Spectral%20SIFT&amp;openfile=circ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164217" y="1939066"/>
            <a:ext cx="3430973" cy="257323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4" name="Picture 8" descr="http://ga.navi.cs.kumamoto-u.ac.jp/wiki/index.php?plugin=attach&amp;refer=Spectral%20SIFT&amp;openfile=opencv_circl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755071" y="1939066"/>
            <a:ext cx="3430971" cy="257322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6" name="Picture 10" descr="http://ga.navi.cs.kumamoto-u.ac.jp/wiki/index.php?plugin=attach&amp;refer=Spectral%20SIFT&amp;openfile=spectral_circl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674358" y="1939066"/>
            <a:ext cx="3430969" cy="257322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正方形/長方形 17"/>
          <p:cNvSpPr/>
          <p:nvPr/>
        </p:nvSpPr>
        <p:spPr>
          <a:xfrm>
            <a:off x="133910" y="908720"/>
            <a:ext cx="35033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b="1" dirty="0" smtClean="0">
                <a:solidFill>
                  <a:schemeClr val="accent6">
                    <a:lumMod val="75000"/>
                  </a:schemeClr>
                </a:solidFill>
              </a:rPr>
              <a:t>Simple Pattern Testing</a:t>
            </a:r>
            <a:endParaRPr lang="ja-JP" alt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1076773" y="4941168"/>
            <a:ext cx="9749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b="1" dirty="0" smtClean="0">
                <a:solidFill>
                  <a:schemeClr val="accent6">
                    <a:lumMod val="75000"/>
                  </a:schemeClr>
                </a:solidFill>
              </a:rPr>
              <a:t>Input</a:t>
            </a:r>
            <a:endParaRPr lang="ja-JP" alt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3059832" y="4953868"/>
            <a:ext cx="27677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b="1" dirty="0" smtClean="0">
                <a:solidFill>
                  <a:schemeClr val="accent6">
                    <a:lumMod val="75000"/>
                  </a:schemeClr>
                </a:solidFill>
              </a:rPr>
              <a:t>Previous(</a:t>
            </a:r>
            <a:r>
              <a:rPr lang="en-US" altLang="ja-JP" sz="2800" b="1" dirty="0" err="1" smtClean="0">
                <a:solidFill>
                  <a:schemeClr val="accent6">
                    <a:lumMod val="75000"/>
                  </a:schemeClr>
                </a:solidFill>
              </a:rPr>
              <a:t>opencv</a:t>
            </a:r>
            <a:r>
              <a:rPr lang="en-US" altLang="ja-JP" sz="2800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ja-JP" alt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6588224" y="4941168"/>
            <a:ext cx="15925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b="1" dirty="0" smtClean="0">
                <a:solidFill>
                  <a:schemeClr val="accent6">
                    <a:lumMod val="75000"/>
                  </a:schemeClr>
                </a:solidFill>
              </a:rPr>
              <a:t>Proposed</a:t>
            </a:r>
            <a:endParaRPr lang="ja-JP" alt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スライド番号プレースホル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427C-5A74-48C7-B39C-32847F13AEA0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0785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07504" y="44624"/>
            <a:ext cx="80958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Application 1: </a:t>
            </a:r>
            <a:r>
              <a:rPr lang="en-US" altLang="ja-JP" sz="4000" b="1" dirty="0" smtClean="0">
                <a:solidFill>
                  <a:schemeClr val="accent6">
                    <a:lumMod val="75000"/>
                  </a:schemeClr>
                </a:solidFill>
              </a:rPr>
              <a:t>SIFT </a:t>
            </a:r>
            <a:r>
              <a:rPr lang="en-US" altLang="ja-JP" sz="4000" b="1" dirty="0" err="1" smtClean="0">
                <a:solidFill>
                  <a:schemeClr val="accent6">
                    <a:lumMod val="75000"/>
                  </a:schemeClr>
                </a:solidFill>
              </a:rPr>
              <a:t>Keypoint</a:t>
            </a:r>
            <a:r>
              <a:rPr lang="en-US" altLang="ja-JP" sz="4000" b="1" dirty="0" smtClean="0">
                <a:solidFill>
                  <a:schemeClr val="accent6">
                    <a:lumMod val="75000"/>
                  </a:schemeClr>
                </a:solidFill>
              </a:rPr>
              <a:t> Detector</a:t>
            </a:r>
            <a:endParaRPr lang="ja-JP" alt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764704"/>
            <a:ext cx="8748464" cy="7200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342" name="Picture 6" descr="http://ga.navi.cs.kumamoto-u.ac.jp/wiki/index.php?plugin=attach&amp;refer=Spectral%20SIFT&amp;openfile=circ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164217" y="1939066"/>
            <a:ext cx="3430973" cy="257323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4" name="Picture 8" descr="http://ga.navi.cs.kumamoto-u.ac.jp/wiki/index.php?plugin=attach&amp;refer=Spectral%20SIFT&amp;openfile=opencv_circl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755071" y="1939066"/>
            <a:ext cx="3430971" cy="257322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6" name="Picture 10" descr="http://ga.navi.cs.kumamoto-u.ac.jp/wiki/index.php?plugin=attach&amp;refer=Spectral%20SIFT&amp;openfile=spectral_circl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674358" y="1939066"/>
            <a:ext cx="3430969" cy="257322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正方形/長方形 17"/>
          <p:cNvSpPr/>
          <p:nvPr/>
        </p:nvSpPr>
        <p:spPr>
          <a:xfrm>
            <a:off x="133910" y="908720"/>
            <a:ext cx="35033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b="1" dirty="0" smtClean="0">
                <a:solidFill>
                  <a:schemeClr val="accent6">
                    <a:lumMod val="75000"/>
                  </a:schemeClr>
                </a:solidFill>
              </a:rPr>
              <a:t>Simple Pattern Testing</a:t>
            </a:r>
            <a:endParaRPr lang="ja-JP" alt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1076773" y="4941168"/>
            <a:ext cx="9749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b="1" dirty="0" smtClean="0">
                <a:solidFill>
                  <a:schemeClr val="accent6">
                    <a:lumMod val="75000"/>
                  </a:schemeClr>
                </a:solidFill>
              </a:rPr>
              <a:t>Input</a:t>
            </a:r>
            <a:endParaRPr lang="ja-JP" alt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3059832" y="4953868"/>
            <a:ext cx="27677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b="1" dirty="0" smtClean="0">
                <a:solidFill>
                  <a:schemeClr val="accent6">
                    <a:lumMod val="75000"/>
                  </a:schemeClr>
                </a:solidFill>
              </a:rPr>
              <a:t>Previous(</a:t>
            </a:r>
            <a:r>
              <a:rPr lang="en-US" altLang="ja-JP" sz="2800" b="1" dirty="0" err="1" smtClean="0">
                <a:solidFill>
                  <a:schemeClr val="accent6">
                    <a:lumMod val="75000"/>
                  </a:schemeClr>
                </a:solidFill>
              </a:rPr>
              <a:t>opencv</a:t>
            </a:r>
            <a:r>
              <a:rPr lang="en-US" altLang="ja-JP" sz="2800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ja-JP" alt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6588224" y="4941168"/>
            <a:ext cx="15925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b="1" dirty="0" smtClean="0">
                <a:solidFill>
                  <a:schemeClr val="accent6">
                    <a:lumMod val="75000"/>
                  </a:schemeClr>
                </a:solidFill>
              </a:rPr>
              <a:t>Proposed</a:t>
            </a:r>
            <a:endParaRPr lang="ja-JP" alt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4500" y="1780387"/>
            <a:ext cx="2160000" cy="2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111" y="1745555"/>
            <a:ext cx="2160000" cy="2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線矢印コネクタ 2"/>
          <p:cNvCxnSpPr/>
          <p:nvPr/>
        </p:nvCxnSpPr>
        <p:spPr>
          <a:xfrm flipH="1">
            <a:off x="4737100" y="1562100"/>
            <a:ext cx="393700" cy="44450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 flipH="1" flipV="1">
            <a:off x="4572000" y="4288656"/>
            <a:ext cx="393700" cy="419596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/>
          <p:cNvSpPr/>
          <p:nvPr/>
        </p:nvSpPr>
        <p:spPr>
          <a:xfrm>
            <a:off x="3165005" y="1393612"/>
            <a:ext cx="9976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b="1" dirty="0" smtClean="0">
                <a:solidFill>
                  <a:srgbClr val="FF0000"/>
                </a:solidFill>
              </a:rPr>
              <a:t>zoom</a:t>
            </a:r>
            <a:endParaRPr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79512" y="5503798"/>
            <a:ext cx="8784976" cy="12003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395536" y="5503798"/>
            <a:ext cx="83529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Previous SIFT missed some disks</a:t>
            </a:r>
          </a:p>
          <a:p>
            <a:pPr algn="ctr"/>
            <a:r>
              <a:rPr lang="en-US" altLang="ja-JP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even in simple case</a:t>
            </a:r>
            <a:endParaRPr lang="ja-JP" altLang="en-US" sz="3600" dirty="0"/>
          </a:p>
        </p:txBody>
      </p:sp>
      <p:sp>
        <p:nvSpPr>
          <p:cNvPr id="24" name="スライド番号プレースホルダ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427C-5A74-48C7-B39C-32847F13AEA0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357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07504" y="44624"/>
            <a:ext cx="80958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Application 1: </a:t>
            </a:r>
            <a:r>
              <a:rPr lang="en-US" altLang="ja-JP" sz="4000" b="1" dirty="0" smtClean="0">
                <a:solidFill>
                  <a:schemeClr val="accent6">
                    <a:lumMod val="75000"/>
                  </a:schemeClr>
                </a:solidFill>
              </a:rPr>
              <a:t>SIFT </a:t>
            </a:r>
            <a:r>
              <a:rPr lang="en-US" altLang="ja-JP" sz="4000" b="1" dirty="0" err="1" smtClean="0">
                <a:solidFill>
                  <a:schemeClr val="accent6">
                    <a:lumMod val="75000"/>
                  </a:schemeClr>
                </a:solidFill>
              </a:rPr>
              <a:t>Keypoint</a:t>
            </a:r>
            <a:r>
              <a:rPr lang="en-US" altLang="ja-JP" sz="4000" b="1" dirty="0" smtClean="0">
                <a:solidFill>
                  <a:schemeClr val="accent6">
                    <a:lumMod val="75000"/>
                  </a:schemeClr>
                </a:solidFill>
              </a:rPr>
              <a:t> Detector</a:t>
            </a:r>
            <a:endParaRPr lang="ja-JP" alt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764704"/>
            <a:ext cx="8748464" cy="7200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338" name="Picture 2" descr="http://ga.navi.cs.kumamoto-u.ac.jp/wiki/index.php?plugin=attach&amp;refer=Spectral%20SIFT&amp;openfile=boat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88" y="980729"/>
            <a:ext cx="6739620" cy="2695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http://ga.navi.cs.kumamoto-u.ac.jp/wiki/index.php?plugin=attach&amp;refer=Spectral%20SIFT&amp;openfile=boat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88" y="3882752"/>
            <a:ext cx="6739620" cy="2695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正方形/長方形 6"/>
          <p:cNvSpPr/>
          <p:nvPr/>
        </p:nvSpPr>
        <p:spPr>
          <a:xfrm>
            <a:off x="426525" y="1034534"/>
            <a:ext cx="5377375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ja-JP" sz="2400" b="1" dirty="0" smtClean="0"/>
              <a:t>Previous SIFT: 56/500 </a:t>
            </a:r>
            <a:r>
              <a:rPr lang="en-US" altLang="ja-JP" sz="2400" b="1" dirty="0" err="1" smtClean="0"/>
              <a:t>Keypoints</a:t>
            </a:r>
            <a:r>
              <a:rPr lang="en-US" altLang="ja-JP" sz="2400" b="1" dirty="0" smtClean="0"/>
              <a:t> Match</a:t>
            </a:r>
            <a:endParaRPr lang="ja-JP" altLang="en-US" sz="2400" b="1" dirty="0"/>
          </a:p>
        </p:txBody>
      </p:sp>
      <p:sp>
        <p:nvSpPr>
          <p:cNvPr id="8" name="正方形/長方形 7"/>
          <p:cNvSpPr/>
          <p:nvPr/>
        </p:nvSpPr>
        <p:spPr>
          <a:xfrm>
            <a:off x="426525" y="3933056"/>
            <a:ext cx="5377375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ja-JP" sz="2400" b="1" dirty="0" smtClean="0"/>
              <a:t>Proposed SIFT: 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79</a:t>
            </a:r>
            <a:r>
              <a:rPr lang="en-US" altLang="ja-JP" sz="2400" b="1" dirty="0" smtClean="0"/>
              <a:t>/500 </a:t>
            </a:r>
            <a:r>
              <a:rPr lang="en-US" altLang="ja-JP" sz="2400" b="1" dirty="0" err="1" smtClean="0"/>
              <a:t>Keypoints</a:t>
            </a:r>
            <a:r>
              <a:rPr lang="en-US" altLang="ja-JP" sz="2400" b="1" dirty="0" smtClean="0"/>
              <a:t> Match</a:t>
            </a:r>
            <a:endParaRPr lang="ja-JP" altLang="en-US" sz="2400" b="1" dirty="0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427C-5A74-48C7-B39C-32847F13AEA0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7362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2926" y="44624"/>
            <a:ext cx="50100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sz="4000" b="1" dirty="0" smtClean="0">
                <a:solidFill>
                  <a:schemeClr val="accent6">
                    <a:lumMod val="75000"/>
                  </a:schemeClr>
                </a:solidFill>
              </a:rPr>
              <a:t>Scale-space Processing</a:t>
            </a:r>
            <a:endParaRPr lang="ja-JP" alt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764704"/>
            <a:ext cx="8748464" cy="7200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9" name="グループ化 18"/>
          <p:cNvGrpSpPr/>
          <p:nvPr/>
        </p:nvGrpSpPr>
        <p:grpSpPr>
          <a:xfrm>
            <a:off x="6737176" y="1810804"/>
            <a:ext cx="1219200" cy="4454624"/>
            <a:chOff x="6678928" y="1810804"/>
            <a:chExt cx="1219200" cy="4454624"/>
          </a:xfrm>
        </p:grpSpPr>
        <p:pic>
          <p:nvPicPr>
            <p:cNvPr id="32" name="Picture 14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8928" y="5046228"/>
              <a:ext cx="1219200" cy="1219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scene3d>
              <a:camera prst="isometricBottomDown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40" name="Picture 14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8928" y="4830534"/>
              <a:ext cx="1219200" cy="1219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scene3d>
              <a:camera prst="isometricBottomDown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3" name="Picture 12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8928" y="4614839"/>
              <a:ext cx="1219200" cy="1219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scene3d>
              <a:camera prst="isometricBottomDown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41" name="Picture 12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8928" y="4399144"/>
              <a:ext cx="1219200" cy="1219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scene3d>
              <a:camera prst="isometricBottomDown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4" name="Picture 11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8928" y="4183449"/>
              <a:ext cx="1219200" cy="1219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scene3d>
              <a:camera prst="isometricBottomDown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42" name="Picture 11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8928" y="3967754"/>
              <a:ext cx="1219200" cy="1219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scene3d>
              <a:camera prst="isometricBottomDown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5" name="Picture 10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8928" y="3752059"/>
              <a:ext cx="1219200" cy="1219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scene3d>
              <a:camera prst="isometricBottomDown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43" name="Picture 10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8928" y="3536364"/>
              <a:ext cx="1219200" cy="1219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scene3d>
              <a:camera prst="isometricBottomDown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6" name="Picture 6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8928" y="3320669"/>
              <a:ext cx="1219200" cy="1219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scene3d>
              <a:camera prst="isometricBottomDown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44" name="Picture 6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8928" y="3104974"/>
              <a:ext cx="1219200" cy="1219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scene3d>
              <a:camera prst="isometricBottomDown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7" name="Picture 9"/>
            <p:cNvPicPr>
              <a:picLocks noChangeAspect="1" noChangeArrowheads="1"/>
            </p:cNvPicPr>
            <p:nvPr/>
          </p:nvPicPr>
          <p:blipFill>
            <a:blip r:embed="rId8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8928" y="2889279"/>
              <a:ext cx="1219200" cy="1219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scene3d>
              <a:camera prst="isometricBottomDown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45" name="Picture 9"/>
            <p:cNvPicPr>
              <a:picLocks noChangeAspect="1" noChangeArrowheads="1"/>
            </p:cNvPicPr>
            <p:nvPr/>
          </p:nvPicPr>
          <p:blipFill>
            <a:blip r:embed="rId8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8928" y="2673584"/>
              <a:ext cx="1219200" cy="1219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scene3d>
              <a:camera prst="isometricBottomDown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8" name="Picture 5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8928" y="2457889"/>
              <a:ext cx="1219200" cy="1219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scene3d>
              <a:camera prst="isometricBottomDown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46" name="Picture 5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8928" y="2242194"/>
              <a:ext cx="1219200" cy="1219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scene3d>
              <a:camera prst="isometricBottomDown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9" name="Picture 5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8928" y="2026499"/>
              <a:ext cx="1219200" cy="1219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scene3d>
              <a:camera prst="isometricBottomDown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47" name="Picture 5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8928" y="1810804"/>
              <a:ext cx="1219200" cy="1219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scene3d>
              <a:camera prst="isometricBottomDown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  <p:grpSp>
        <p:nvGrpSpPr>
          <p:cNvPr id="9" name="グループ化 8"/>
          <p:cNvGrpSpPr/>
          <p:nvPr/>
        </p:nvGrpSpPr>
        <p:grpSpPr>
          <a:xfrm>
            <a:off x="918288" y="2564420"/>
            <a:ext cx="1219200" cy="2947392"/>
            <a:chOff x="467544" y="2027312"/>
            <a:chExt cx="1219200" cy="2947392"/>
          </a:xfrm>
        </p:grpSpPr>
        <p:pic>
          <p:nvPicPr>
            <p:cNvPr id="24" name="Picture 14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3755504"/>
              <a:ext cx="1219200" cy="1219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scene3d>
              <a:camera prst="isometricBottomDown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25" name="Picture 11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3179440"/>
              <a:ext cx="1219200" cy="1219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scene3d>
              <a:camera prst="isometricBottomDown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26" name="Picture 6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2603376"/>
              <a:ext cx="1219200" cy="1219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scene3d>
              <a:camera prst="isometricBottomDown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27" name="Picture 5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2027312"/>
              <a:ext cx="1219200" cy="1219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scene3d>
              <a:camera prst="isometricBottomDown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  <p:grpSp>
        <p:nvGrpSpPr>
          <p:cNvPr id="8" name="グループ化 7"/>
          <p:cNvGrpSpPr/>
          <p:nvPr/>
        </p:nvGrpSpPr>
        <p:grpSpPr>
          <a:xfrm>
            <a:off x="3712840" y="2309924"/>
            <a:ext cx="1219200" cy="3456384"/>
            <a:chOff x="2411760" y="1844824"/>
            <a:chExt cx="1219200" cy="3456384"/>
          </a:xfrm>
        </p:grpSpPr>
        <p:pic>
          <p:nvPicPr>
            <p:cNvPr id="23" name="Picture 14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760" y="4082008"/>
              <a:ext cx="1219200" cy="1219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scene3d>
              <a:camera prst="isometricBottomDown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0" name="Picture 12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760" y="3745148"/>
              <a:ext cx="1219200" cy="1219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scene3d>
              <a:camera prst="isometricBottomDown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22" name="Picture 11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760" y="3408288"/>
              <a:ext cx="1219200" cy="1219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scene3d>
              <a:camera prst="isometricBottomDown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29" name="Picture 10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760" y="3071428"/>
              <a:ext cx="1219200" cy="1219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scene3d>
              <a:camera prst="isometricBottomDown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760" y="2734568"/>
              <a:ext cx="1219200" cy="1219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scene3d>
              <a:camera prst="isometricBottomDown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28" name="Picture 9"/>
            <p:cNvPicPr>
              <a:picLocks noChangeAspect="1" noChangeArrowheads="1"/>
            </p:cNvPicPr>
            <p:nvPr/>
          </p:nvPicPr>
          <p:blipFill>
            <a:blip r:embed="rId8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760" y="2397708"/>
              <a:ext cx="1219200" cy="1219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scene3d>
              <a:camera prst="isometricBottomDown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1" name="Picture 5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760" y="2137792"/>
              <a:ext cx="1219200" cy="1219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scene3d>
              <a:camera prst="isometricBottomDown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3" name="Picture 5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760" y="1844824"/>
              <a:ext cx="1219200" cy="1219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scene3d>
              <a:camera prst="isometricBottomDown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  <p:grpSp>
        <p:nvGrpSpPr>
          <p:cNvPr id="16" name="グループ化 15"/>
          <p:cNvGrpSpPr/>
          <p:nvPr/>
        </p:nvGrpSpPr>
        <p:grpSpPr>
          <a:xfrm>
            <a:off x="326572" y="1020528"/>
            <a:ext cx="8134956" cy="657702"/>
            <a:chOff x="513184" y="1124744"/>
            <a:chExt cx="8134956" cy="657702"/>
          </a:xfrm>
        </p:grpSpPr>
        <p:sp>
          <p:nvSpPr>
            <p:cNvPr id="11" name="フリーフォーム 10"/>
            <p:cNvSpPr/>
            <p:nvPr/>
          </p:nvSpPr>
          <p:spPr>
            <a:xfrm>
              <a:off x="513184" y="1124744"/>
              <a:ext cx="8091264" cy="615820"/>
            </a:xfrm>
            <a:custGeom>
              <a:avLst/>
              <a:gdLst>
                <a:gd name="connsiteX0" fmla="*/ 0 w 7604449"/>
                <a:gd name="connsiteY0" fmla="*/ 615820 h 615820"/>
                <a:gd name="connsiteX1" fmla="*/ 7604449 w 7604449"/>
                <a:gd name="connsiteY1" fmla="*/ 615820 h 615820"/>
                <a:gd name="connsiteX2" fmla="*/ 7604449 w 7604449"/>
                <a:gd name="connsiteY2" fmla="*/ 0 h 615820"/>
                <a:gd name="connsiteX3" fmla="*/ 0 w 7604449"/>
                <a:gd name="connsiteY3" fmla="*/ 615820 h 61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04449" h="615820">
                  <a:moveTo>
                    <a:pt x="0" y="615820"/>
                  </a:moveTo>
                  <a:lnTo>
                    <a:pt x="7604449" y="615820"/>
                  </a:lnTo>
                  <a:lnTo>
                    <a:pt x="7604449" y="0"/>
                  </a:lnTo>
                  <a:lnTo>
                    <a:pt x="0" y="61582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</a:endParaRPr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3419872" y="1259226"/>
              <a:ext cx="258955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8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Scale-Resolution</a:t>
              </a:r>
              <a:endParaRPr lang="ja-JP" altLang="en-US" sz="28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6" name="正方形/長方形 55"/>
            <p:cNvSpPr/>
            <p:nvPr/>
          </p:nvSpPr>
          <p:spPr>
            <a:xfrm>
              <a:off x="7787007" y="1240564"/>
              <a:ext cx="86113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800" b="1" dirty="0" smtClean="0">
                  <a:solidFill>
                    <a:schemeClr val="tx2">
                      <a:lumMod val="75000"/>
                    </a:schemeClr>
                  </a:solidFill>
                </a:rPr>
                <a:t>High</a:t>
              </a:r>
              <a:endParaRPr lang="ja-JP" altLang="en-US" sz="28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20" name="グループ化 19"/>
          <p:cNvGrpSpPr/>
          <p:nvPr/>
        </p:nvGrpSpPr>
        <p:grpSpPr>
          <a:xfrm>
            <a:off x="328600" y="6093296"/>
            <a:ext cx="8208060" cy="667236"/>
            <a:chOff x="328600" y="6093296"/>
            <a:chExt cx="8208060" cy="667236"/>
          </a:xfrm>
        </p:grpSpPr>
        <p:sp>
          <p:nvSpPr>
            <p:cNvPr id="57" name="フリーフォーム 56"/>
            <p:cNvSpPr/>
            <p:nvPr/>
          </p:nvSpPr>
          <p:spPr>
            <a:xfrm flipH="1">
              <a:off x="328600" y="6093296"/>
              <a:ext cx="8091264" cy="615820"/>
            </a:xfrm>
            <a:custGeom>
              <a:avLst/>
              <a:gdLst>
                <a:gd name="connsiteX0" fmla="*/ 0 w 7604449"/>
                <a:gd name="connsiteY0" fmla="*/ 615820 h 615820"/>
                <a:gd name="connsiteX1" fmla="*/ 7604449 w 7604449"/>
                <a:gd name="connsiteY1" fmla="*/ 615820 h 615820"/>
                <a:gd name="connsiteX2" fmla="*/ 7604449 w 7604449"/>
                <a:gd name="connsiteY2" fmla="*/ 0 h 615820"/>
                <a:gd name="connsiteX3" fmla="*/ 0 w 7604449"/>
                <a:gd name="connsiteY3" fmla="*/ 615820 h 61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04449" h="615820">
                  <a:moveTo>
                    <a:pt x="0" y="615820"/>
                  </a:moveTo>
                  <a:lnTo>
                    <a:pt x="7604449" y="615820"/>
                  </a:lnTo>
                  <a:lnTo>
                    <a:pt x="7604449" y="0"/>
                  </a:lnTo>
                  <a:lnTo>
                    <a:pt x="0" y="61582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</a:endParaRPr>
            </a:p>
          </p:txBody>
        </p:sp>
        <p:sp>
          <p:nvSpPr>
            <p:cNvPr id="58" name="正方形/長方形 57"/>
            <p:cNvSpPr/>
            <p:nvPr/>
          </p:nvSpPr>
          <p:spPr>
            <a:xfrm>
              <a:off x="3059832" y="6218148"/>
              <a:ext cx="380424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800" dirty="0" smtClean="0">
                  <a:solidFill>
                    <a:srgbClr val="FF0000"/>
                  </a:solidFill>
                </a:rPr>
                <a:t>Computational Efficiency</a:t>
              </a:r>
              <a:endParaRPr lang="ja-JP" alt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59" name="正方形/長方形 58"/>
            <p:cNvSpPr/>
            <p:nvPr/>
          </p:nvSpPr>
          <p:spPr>
            <a:xfrm>
              <a:off x="7740352" y="6237312"/>
              <a:ext cx="79630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800" b="1" dirty="0" smtClean="0">
                  <a:solidFill>
                    <a:srgbClr val="C00000"/>
                  </a:solidFill>
                </a:rPr>
                <a:t>Low</a:t>
              </a:r>
              <a:endParaRPr lang="ja-JP" altLang="en-US" sz="28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48" name="スライド番号プレースホルダ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427C-5A74-48C7-B39C-32847F13AEA0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1199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07504" y="44624"/>
            <a:ext cx="80958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Application 1: </a:t>
            </a:r>
            <a:r>
              <a:rPr lang="en-US" altLang="ja-JP" sz="4000" b="1" dirty="0" smtClean="0">
                <a:solidFill>
                  <a:schemeClr val="accent6">
                    <a:lumMod val="75000"/>
                  </a:schemeClr>
                </a:solidFill>
              </a:rPr>
              <a:t>SIFT </a:t>
            </a:r>
            <a:r>
              <a:rPr lang="en-US" altLang="ja-JP" sz="4000" b="1" dirty="0" err="1" smtClean="0">
                <a:solidFill>
                  <a:schemeClr val="accent6">
                    <a:lumMod val="75000"/>
                  </a:schemeClr>
                </a:solidFill>
              </a:rPr>
              <a:t>Keypoint</a:t>
            </a:r>
            <a:r>
              <a:rPr lang="en-US" altLang="ja-JP" sz="4000" b="1" dirty="0" smtClean="0">
                <a:solidFill>
                  <a:schemeClr val="accent6">
                    <a:lumMod val="75000"/>
                  </a:schemeClr>
                </a:solidFill>
              </a:rPr>
              <a:t> Detector</a:t>
            </a:r>
            <a:endParaRPr lang="ja-JP" alt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764704"/>
            <a:ext cx="8748464" cy="7200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2028078" y="5805264"/>
            <a:ext cx="54242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b="1" dirty="0" smtClean="0">
                <a:solidFill>
                  <a:schemeClr val="accent6">
                    <a:lumMod val="75000"/>
                  </a:schemeClr>
                </a:solidFill>
              </a:rPr>
              <a:t>Repeatability </a:t>
            </a:r>
            <a:r>
              <a:rPr lang="en-US" altLang="ja-JP" sz="2800" b="1" smtClean="0">
                <a:solidFill>
                  <a:schemeClr val="accent6">
                    <a:lumMod val="75000"/>
                  </a:schemeClr>
                </a:solidFill>
              </a:rPr>
              <a:t>for </a:t>
            </a:r>
            <a:r>
              <a:rPr lang="en-US" altLang="ja-JP" sz="2800" b="1" smtClean="0">
                <a:solidFill>
                  <a:schemeClr val="accent6">
                    <a:lumMod val="75000"/>
                  </a:schemeClr>
                </a:solidFill>
              </a:rPr>
              <a:t>Oxford </a:t>
            </a:r>
            <a:r>
              <a:rPr lang="en-US" altLang="ja-JP" sz="2800" b="1" dirty="0" smtClean="0">
                <a:solidFill>
                  <a:schemeClr val="accent6">
                    <a:lumMod val="75000"/>
                  </a:schemeClr>
                </a:solidFill>
              </a:rPr>
              <a:t>Datasets </a:t>
            </a:r>
            <a:endParaRPr lang="en-US" altLang="ja-JP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スライド番号プレースホル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427C-5A74-48C7-B39C-32847F13AEA0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76" y="1196752"/>
            <a:ext cx="9018809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776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35496" y="44624"/>
            <a:ext cx="89403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Application 2: </a:t>
            </a:r>
            <a:r>
              <a:rPr lang="en-US" altLang="ja-JP" sz="4000" b="1" dirty="0" smtClean="0">
                <a:solidFill>
                  <a:schemeClr val="accent6">
                    <a:lumMod val="75000"/>
                  </a:schemeClr>
                </a:solidFill>
              </a:rPr>
              <a:t>Multi-scale Edge Detection</a:t>
            </a:r>
            <a:endParaRPr lang="ja-JP" alt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764704"/>
            <a:ext cx="8748464" cy="7200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4" name="オブジェクト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5826638"/>
              </p:ext>
            </p:extLst>
          </p:nvPr>
        </p:nvGraphicFramePr>
        <p:xfrm>
          <a:off x="395536" y="1412776"/>
          <a:ext cx="8132763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42" name="数式" r:id="rId4" imgW="3454200" imgH="507960" progId="Equation.3">
                  <p:embed/>
                </p:oleObj>
              </mc:Choice>
              <mc:Fallback>
                <p:oleObj name="数式" r:id="rId4" imgW="3454200" imgH="50796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412776"/>
                        <a:ext cx="8132763" cy="1190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正方形/長方形 1"/>
          <p:cNvSpPr/>
          <p:nvPr/>
        </p:nvSpPr>
        <p:spPr>
          <a:xfrm>
            <a:off x="133910" y="908720"/>
            <a:ext cx="32328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b="1" dirty="0" smtClean="0">
                <a:solidFill>
                  <a:schemeClr val="accent6">
                    <a:lumMod val="75000"/>
                  </a:schemeClr>
                </a:solidFill>
              </a:rPr>
              <a:t>Derivative Gaussian:</a:t>
            </a:r>
            <a:endParaRPr lang="ja-JP" alt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7" name="オブジェクト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211534"/>
              </p:ext>
            </p:extLst>
          </p:nvPr>
        </p:nvGraphicFramePr>
        <p:xfrm>
          <a:off x="304800" y="2852738"/>
          <a:ext cx="831373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43" name="数式" r:id="rId6" imgW="3530520" imgH="291960" progId="Equation.3">
                  <p:embed/>
                </p:oleObj>
              </mc:Choice>
              <mc:Fallback>
                <p:oleObj name="数式" r:id="rId6" imgW="3530520" imgH="29196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852738"/>
                        <a:ext cx="8313738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27584" y="3769467"/>
            <a:ext cx="1944216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テキスト ボックス 14"/>
          <p:cNvSpPr txBox="1"/>
          <p:nvPr/>
        </p:nvSpPr>
        <p:spPr>
          <a:xfrm>
            <a:off x="3589878" y="5713683"/>
            <a:ext cx="20746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latin typeface="Times New Roman" pitchFamily="18" charset="0"/>
                <a:cs typeface="Times New Roman" pitchFamily="18" charset="0"/>
              </a:rPr>
              <a:t>Estimated scale </a:t>
            </a:r>
            <a:r>
              <a:rPr kumimoji="1" lang="en-US" altLang="ja-JP" sz="20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1" lang="en-US" altLang="ja-JP" sz="2000" dirty="0" smtClean="0">
                <a:latin typeface="Times New Roman" pitchFamily="18" charset="0"/>
                <a:cs typeface="Times New Roman" pitchFamily="18" charset="0"/>
              </a:rPr>
              <a:t>*</a:t>
            </a:r>
            <a:endParaRPr kumimoji="1" lang="ja-JP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" name="グループ化 7"/>
          <p:cNvGrpSpPr/>
          <p:nvPr/>
        </p:nvGrpSpPr>
        <p:grpSpPr>
          <a:xfrm>
            <a:off x="3069375" y="3645024"/>
            <a:ext cx="2638579" cy="2068659"/>
            <a:chOff x="3187401" y="4204470"/>
            <a:chExt cx="1879149" cy="1473262"/>
          </a:xfrm>
        </p:grpSpPr>
        <p:pic>
          <p:nvPicPr>
            <p:cNvPr id="13" name="Picture 6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681914" y="4293096"/>
              <a:ext cx="1384636" cy="13846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13" descr="http://4.bp.blogspot.com/-yQ6ztJ8Eu2w/UD4BYFhLg8I/AAAAAAABXSU/pV3gcUCqzSY/s400/colorbelt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 rot="5400000">
              <a:off x="3007226" y="4780338"/>
              <a:ext cx="1014390" cy="98903"/>
            </a:xfrm>
            <a:prstGeom prst="rect">
              <a:avLst/>
            </a:prstGeom>
            <a:noFill/>
          </p:spPr>
        </p:pic>
        <p:sp>
          <p:nvSpPr>
            <p:cNvPr id="17" name="テキスト ボックス 16"/>
            <p:cNvSpPr txBox="1"/>
            <p:nvPr/>
          </p:nvSpPr>
          <p:spPr>
            <a:xfrm>
              <a:off x="3195917" y="420447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>
                  <a:latin typeface="Times New Roman" pitchFamily="18" charset="0"/>
                  <a:cs typeface="Times New Roman" pitchFamily="18" charset="0"/>
                </a:rPr>
                <a:t>S</a:t>
              </a:r>
              <a:endParaRPr kumimoji="1" lang="ja-JP" alt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3187401" y="5082399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>
                  <a:latin typeface="Times New Roman" pitchFamily="18" charset="0"/>
                  <a:cs typeface="Times New Roman" pitchFamily="18" charset="0"/>
                </a:rPr>
                <a:t>L</a:t>
              </a:r>
              <a:endParaRPr kumimoji="1" lang="ja-JP" alt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309735" y="3752983"/>
            <a:ext cx="1944216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テキスト ボックス 19"/>
          <p:cNvSpPr txBox="1"/>
          <p:nvPr/>
        </p:nvSpPr>
        <p:spPr>
          <a:xfrm>
            <a:off x="6430468" y="5692197"/>
            <a:ext cx="1657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 smtClean="0">
                <a:latin typeface="Times New Roman" pitchFamily="18" charset="0"/>
                <a:cs typeface="Times New Roman" pitchFamily="18" charset="0"/>
              </a:rPr>
              <a:t>Edge contours</a:t>
            </a:r>
            <a:endParaRPr kumimoji="1" lang="ja-JP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408393" y="5692197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latin typeface="Times New Roman" pitchFamily="18" charset="0"/>
                <a:cs typeface="Times New Roman" pitchFamily="18" charset="0"/>
              </a:rPr>
              <a:t>Input</a:t>
            </a:r>
            <a:endParaRPr kumimoji="1" lang="ja-JP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スライド番号プレースホルダ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427C-5A74-48C7-B39C-32847F13AEA0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762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角丸四角形 21"/>
          <p:cNvSpPr/>
          <p:nvPr/>
        </p:nvSpPr>
        <p:spPr>
          <a:xfrm>
            <a:off x="2843808" y="977901"/>
            <a:ext cx="5879278" cy="2999014"/>
          </a:xfrm>
          <a:prstGeom prst="roundRect">
            <a:avLst>
              <a:gd name="adj" fmla="val 13252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35496" y="44624"/>
            <a:ext cx="903144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Application 3: </a:t>
            </a:r>
            <a:r>
              <a:rPr lang="en-US" altLang="ja-JP" sz="4000" b="1" dirty="0" smtClean="0">
                <a:solidFill>
                  <a:schemeClr val="accent6">
                    <a:lumMod val="75000"/>
                  </a:schemeClr>
                </a:solidFill>
              </a:rPr>
              <a:t>Blurred Template Matching</a:t>
            </a:r>
            <a:endParaRPr lang="ja-JP" alt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764704"/>
            <a:ext cx="8748464" cy="7200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86" y="1060501"/>
            <a:ext cx="1830381" cy="2440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5856" y="1263030"/>
            <a:ext cx="2366392" cy="2366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40152" y="1258094"/>
            <a:ext cx="2376264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テキスト ボックス 9"/>
          <p:cNvSpPr txBox="1"/>
          <p:nvPr/>
        </p:nvSpPr>
        <p:spPr>
          <a:xfrm>
            <a:off x="3752234" y="3548634"/>
            <a:ext cx="1467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Times New Roman" pitchFamily="18" charset="0"/>
              </a:rPr>
              <a:t>Just Focus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351607" y="3548634"/>
            <a:ext cx="1453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Times New Roman" pitchFamily="18" charset="0"/>
              </a:rPr>
              <a:t>Out Focus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+mj-lt"/>
              <a:cs typeface="Times New Roman" pitchFamily="18" charset="0"/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3528" y="4568819"/>
            <a:ext cx="720080" cy="732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568819"/>
            <a:ext cx="7239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1098228" y="47721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～</a:t>
            </a:r>
            <a:endParaRPr kumimoji="1" lang="ja-JP" altLang="en-US" b="1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339752" y="4693671"/>
            <a:ext cx="6766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T(s) </a:t>
            </a:r>
            <a:r>
              <a:rPr lang="ja-JP" altLang="en-US" sz="2800" b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≒</a:t>
            </a:r>
            <a:r>
              <a:rPr kumimoji="1" lang="en-US" altLang="ja-JP" sz="2800" b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 q</a:t>
            </a:r>
            <a:r>
              <a:rPr kumimoji="1" lang="en-US" altLang="ja-JP" sz="2800" b="1" baseline="-25000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0</a:t>
            </a:r>
            <a:r>
              <a:rPr lang="en-US" altLang="ja-JP" sz="28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altLang="ja-JP" sz="2800" b="1" dirty="0" err="1">
                <a:solidFill>
                  <a:schemeClr val="accent6">
                    <a:lumMod val="75000"/>
                  </a:schemeClr>
                </a:solidFill>
              </a:rPr>
              <a:t>x,y</a:t>
            </a:r>
            <a:r>
              <a:rPr lang="en-US" altLang="ja-JP" sz="2800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kumimoji="1" lang="en-US" altLang="ja-JP" sz="2800" b="1" baseline="-25000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 </a:t>
            </a:r>
            <a:r>
              <a:rPr kumimoji="1" lang="en-US" altLang="ja-JP" sz="2800" b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+ q</a:t>
            </a:r>
            <a:r>
              <a:rPr kumimoji="1" lang="en-US" altLang="ja-JP" sz="2800" b="1" baseline="-25000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1</a:t>
            </a:r>
            <a:r>
              <a:rPr lang="en-US" altLang="ja-JP" sz="28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altLang="ja-JP" sz="2800" b="1" dirty="0" err="1">
                <a:solidFill>
                  <a:schemeClr val="accent6">
                    <a:lumMod val="75000"/>
                  </a:schemeClr>
                </a:solidFill>
              </a:rPr>
              <a:t>x,y</a:t>
            </a:r>
            <a:r>
              <a:rPr lang="en-US" altLang="ja-JP" sz="2800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kumimoji="1" lang="en-US" altLang="ja-JP" sz="2800" b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s + q</a:t>
            </a:r>
            <a:r>
              <a:rPr kumimoji="1" lang="en-US" altLang="ja-JP" sz="2800" b="1" baseline="-25000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2</a:t>
            </a:r>
            <a:r>
              <a:rPr lang="en-US" altLang="ja-JP" sz="28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altLang="ja-JP" sz="2800" b="1" dirty="0" err="1">
                <a:solidFill>
                  <a:schemeClr val="accent6">
                    <a:lumMod val="75000"/>
                  </a:schemeClr>
                </a:solidFill>
              </a:rPr>
              <a:t>x,y</a:t>
            </a:r>
            <a:r>
              <a:rPr lang="en-US" altLang="ja-JP" sz="2800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kumimoji="1" lang="en-US" altLang="ja-JP" sz="2800" b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s</a:t>
            </a:r>
            <a:r>
              <a:rPr kumimoji="1" lang="en-US" altLang="ja-JP" sz="2800" b="1" baseline="30000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2 </a:t>
            </a:r>
            <a:r>
              <a:rPr lang="en-US" altLang="ja-JP" sz="2800" b="1" dirty="0" smtClean="0">
                <a:solidFill>
                  <a:schemeClr val="accent6">
                    <a:lumMod val="75000"/>
                  </a:schemeClr>
                </a:solidFill>
              </a:rPr>
              <a:t>+ q</a:t>
            </a:r>
            <a:r>
              <a:rPr lang="en-US" altLang="ja-JP" sz="2800" b="1" baseline="-25000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en-US" altLang="ja-JP" sz="28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altLang="ja-JP" sz="2800" b="1" dirty="0" err="1">
                <a:solidFill>
                  <a:schemeClr val="accent6">
                    <a:lumMod val="75000"/>
                  </a:schemeClr>
                </a:solidFill>
              </a:rPr>
              <a:t>x,y</a:t>
            </a:r>
            <a:r>
              <a:rPr lang="en-US" altLang="ja-JP" sz="2800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en-US" altLang="ja-JP" sz="2800" b="1" dirty="0" smtClean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altLang="ja-JP" sz="2800" b="1" baseline="30000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kumimoji="1" lang="ja-JP" altLang="en-US" sz="2800" b="1" baseline="300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79512" y="4021033"/>
            <a:ext cx="41649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b="1" dirty="0" smtClean="0">
                <a:solidFill>
                  <a:schemeClr val="accent1"/>
                </a:solidFill>
              </a:rPr>
              <a:t>Blur Controllable Template</a:t>
            </a:r>
            <a:endParaRPr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69571" y="3501009"/>
            <a:ext cx="1663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Microscope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971600" y="2273300"/>
            <a:ext cx="632792" cy="50762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 14"/>
          <p:cNvSpPr/>
          <p:nvPr/>
        </p:nvSpPr>
        <p:spPr>
          <a:xfrm>
            <a:off x="1625600" y="2311400"/>
            <a:ext cx="1333500" cy="266700"/>
          </a:xfrm>
          <a:custGeom>
            <a:avLst/>
            <a:gdLst>
              <a:gd name="connsiteX0" fmla="*/ 1333500 w 1333500"/>
              <a:gd name="connsiteY0" fmla="*/ 0 h 266700"/>
              <a:gd name="connsiteX1" fmla="*/ 1295400 w 1333500"/>
              <a:gd name="connsiteY1" fmla="*/ 38100 h 266700"/>
              <a:gd name="connsiteX2" fmla="*/ 0 w 1333500"/>
              <a:gd name="connsiteY2" fmla="*/ 215900 h 266700"/>
              <a:gd name="connsiteX3" fmla="*/ 1282700 w 1333500"/>
              <a:gd name="connsiteY3" fmla="*/ 26670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3500" h="266700">
                <a:moveTo>
                  <a:pt x="1333500" y="0"/>
                </a:moveTo>
                <a:lnTo>
                  <a:pt x="1295400" y="38100"/>
                </a:lnTo>
                <a:lnTo>
                  <a:pt x="0" y="215900"/>
                </a:lnTo>
                <a:lnTo>
                  <a:pt x="1282700" y="266700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スライド番号プレースホルダ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427C-5A74-48C7-B39C-32847F13AEA0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257533" y="5445224"/>
            <a:ext cx="27361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b="1" dirty="0" smtClean="0">
                <a:solidFill>
                  <a:schemeClr val="accent1"/>
                </a:solidFill>
              </a:rPr>
              <a:t>Cross Correlation</a:t>
            </a:r>
            <a:endParaRPr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01549" y="5949280"/>
            <a:ext cx="7872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>
                <a:solidFill>
                  <a:schemeClr val="accent6">
                    <a:lumMod val="75000"/>
                  </a:schemeClr>
                </a:solidFill>
              </a:rPr>
              <a:t>R(</a:t>
            </a:r>
            <a:r>
              <a:rPr lang="en-US" altLang="ja-JP" sz="2800" b="1" dirty="0" err="1" smtClean="0">
                <a:solidFill>
                  <a:schemeClr val="accent6">
                    <a:lumMod val="75000"/>
                  </a:schemeClr>
                </a:solidFill>
              </a:rPr>
              <a:t>x,y</a:t>
            </a:r>
            <a:r>
              <a:rPr lang="en-US" altLang="ja-JP" sz="2800" b="1" dirty="0" smtClean="0">
                <a:solidFill>
                  <a:schemeClr val="accent6">
                    <a:lumMod val="75000"/>
                  </a:schemeClr>
                </a:solidFill>
              </a:rPr>
              <a:t>) = f * T = p</a:t>
            </a:r>
            <a:r>
              <a:rPr lang="en-US" altLang="ja-JP" sz="2800" b="1" baseline="-250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US" altLang="ja-JP" sz="2800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altLang="ja-JP" sz="2800" b="1" dirty="0" err="1" smtClean="0">
                <a:solidFill>
                  <a:schemeClr val="accent6">
                    <a:lumMod val="75000"/>
                  </a:schemeClr>
                </a:solidFill>
              </a:rPr>
              <a:t>x,y</a:t>
            </a:r>
            <a:r>
              <a:rPr lang="en-US" altLang="ja-JP" sz="2800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en-US" altLang="ja-JP" sz="2800" b="1" baseline="-25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ja-JP" sz="2800" b="1" dirty="0">
                <a:solidFill>
                  <a:schemeClr val="accent6">
                    <a:lumMod val="75000"/>
                  </a:schemeClr>
                </a:solidFill>
              </a:rPr>
              <a:t>+ </a:t>
            </a:r>
            <a:r>
              <a:rPr lang="en-US" altLang="ja-JP" sz="2800" b="1" dirty="0" smtClean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altLang="ja-JP" sz="2800" b="1" baseline="-250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altLang="ja-JP" sz="2800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altLang="ja-JP" sz="2800" b="1" dirty="0" err="1" smtClean="0">
                <a:solidFill>
                  <a:schemeClr val="accent6">
                    <a:lumMod val="75000"/>
                  </a:schemeClr>
                </a:solidFill>
              </a:rPr>
              <a:t>x,y</a:t>
            </a:r>
            <a:r>
              <a:rPr lang="en-US" altLang="ja-JP" sz="2800" b="1" dirty="0" smtClean="0">
                <a:solidFill>
                  <a:schemeClr val="accent6">
                    <a:lumMod val="75000"/>
                  </a:schemeClr>
                </a:solidFill>
              </a:rPr>
              <a:t>)s </a:t>
            </a:r>
            <a:r>
              <a:rPr lang="en-US" altLang="ja-JP" sz="2800" b="1" dirty="0">
                <a:solidFill>
                  <a:schemeClr val="accent6">
                    <a:lumMod val="75000"/>
                  </a:schemeClr>
                </a:solidFill>
              </a:rPr>
              <a:t>+ </a:t>
            </a:r>
            <a:r>
              <a:rPr lang="en-US" altLang="ja-JP" sz="2800" b="1" dirty="0" smtClean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altLang="ja-JP" sz="2800" b="1" baseline="-250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altLang="ja-JP" sz="2800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altLang="ja-JP" sz="2800" b="1" dirty="0" err="1" smtClean="0">
                <a:solidFill>
                  <a:schemeClr val="accent6">
                    <a:lumMod val="75000"/>
                  </a:schemeClr>
                </a:solidFill>
              </a:rPr>
              <a:t>x,y</a:t>
            </a:r>
            <a:r>
              <a:rPr lang="en-US" altLang="ja-JP" sz="2800" b="1" dirty="0" smtClean="0">
                <a:solidFill>
                  <a:schemeClr val="accent6">
                    <a:lumMod val="75000"/>
                  </a:schemeClr>
                </a:solidFill>
              </a:rPr>
              <a:t>)s</a:t>
            </a:r>
            <a:r>
              <a:rPr lang="en-US" altLang="ja-JP" sz="2800" b="1" baseline="30000" dirty="0" smtClean="0">
                <a:solidFill>
                  <a:schemeClr val="accent6">
                    <a:lumMod val="75000"/>
                  </a:schemeClr>
                </a:solidFill>
              </a:rPr>
              <a:t>2 </a:t>
            </a:r>
            <a:r>
              <a:rPr lang="en-US" altLang="ja-JP" sz="2800" b="1" dirty="0">
                <a:solidFill>
                  <a:schemeClr val="accent6">
                    <a:lumMod val="75000"/>
                  </a:schemeClr>
                </a:solidFill>
              </a:rPr>
              <a:t>+ </a:t>
            </a:r>
            <a:r>
              <a:rPr lang="en-US" altLang="ja-JP" sz="2800" b="1" dirty="0" smtClean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altLang="ja-JP" sz="2800" b="1" baseline="-25000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en-US" altLang="ja-JP" sz="2800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altLang="ja-JP" sz="2800" b="1" dirty="0" err="1" smtClean="0">
                <a:solidFill>
                  <a:schemeClr val="accent6">
                    <a:lumMod val="75000"/>
                  </a:schemeClr>
                </a:solidFill>
              </a:rPr>
              <a:t>x,y</a:t>
            </a:r>
            <a:r>
              <a:rPr lang="en-US" altLang="ja-JP" sz="2800" b="1" dirty="0" smtClean="0">
                <a:solidFill>
                  <a:schemeClr val="accent6">
                    <a:lumMod val="75000"/>
                  </a:schemeClr>
                </a:solidFill>
              </a:rPr>
              <a:t>)s</a:t>
            </a:r>
            <a:r>
              <a:rPr lang="en-US" altLang="ja-JP" sz="2800" b="1" baseline="30000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ja-JP" altLang="en-US" sz="2800" b="1" baseline="30000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25" name="グラフ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2399551"/>
              </p:ext>
            </p:extLst>
          </p:nvPr>
        </p:nvGraphicFramePr>
        <p:xfrm>
          <a:off x="2789644" y="947893"/>
          <a:ext cx="6102835" cy="3201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2747966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5" grpId="0">
        <p:bldAsOne/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79512" y="44624"/>
            <a:ext cx="331693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5400" b="1" dirty="0" smtClean="0">
                <a:solidFill>
                  <a:schemeClr val="accent6">
                    <a:lumMod val="75000"/>
                  </a:schemeClr>
                </a:solidFill>
              </a:rPr>
              <a:t>Conclusion</a:t>
            </a:r>
            <a:endParaRPr lang="ja-JP" altLang="en-US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908720"/>
            <a:ext cx="8748464" cy="7200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427C-5A74-48C7-B39C-32847F13AEA0}" type="slidenum">
              <a:rPr kumimoji="1" lang="ja-JP" altLang="en-US" smtClean="0"/>
              <a:pPr/>
              <a:t>23</a:t>
            </a:fld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-36512" y="1484784"/>
            <a:ext cx="9165971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 smtClean="0">
                <a:solidFill>
                  <a:schemeClr val="accent1"/>
                </a:solidFill>
              </a:rPr>
              <a:t>■</a:t>
            </a:r>
            <a:r>
              <a:rPr lang="en-US" altLang="ja-JP" sz="3600" b="1" dirty="0" smtClean="0">
                <a:solidFill>
                  <a:schemeClr val="accent1"/>
                </a:solidFill>
              </a:rPr>
              <a:t>Apply Spectral decomposition to scale-space</a:t>
            </a:r>
          </a:p>
          <a:p>
            <a:endParaRPr lang="en-US" altLang="ja-JP" sz="3600" dirty="0" smtClean="0">
              <a:solidFill>
                <a:schemeClr val="accent1"/>
              </a:solidFill>
            </a:endParaRPr>
          </a:p>
          <a:p>
            <a:r>
              <a:rPr lang="ja-JP" altLang="en-US" sz="3600" b="1" dirty="0" smtClean="0">
                <a:solidFill>
                  <a:schemeClr val="accent1"/>
                </a:solidFill>
              </a:rPr>
              <a:t>■</a:t>
            </a:r>
            <a:r>
              <a:rPr lang="en-US" altLang="ja-JP" sz="3600" b="1" dirty="0" smtClean="0">
                <a:solidFill>
                  <a:schemeClr val="accent1"/>
                </a:solidFill>
              </a:rPr>
              <a:t>Scale-space images can be represented </a:t>
            </a:r>
          </a:p>
          <a:p>
            <a:r>
              <a:rPr lang="en-US" altLang="ja-JP" sz="3600" b="1" dirty="0">
                <a:solidFill>
                  <a:schemeClr val="accent1"/>
                </a:solidFill>
              </a:rPr>
              <a:t> </a:t>
            </a:r>
            <a:r>
              <a:rPr lang="en-US" altLang="ja-JP" sz="3600" b="1" dirty="0" smtClean="0">
                <a:solidFill>
                  <a:schemeClr val="accent1"/>
                </a:solidFill>
              </a:rPr>
              <a:t>    by polynomial of scale parameter</a:t>
            </a:r>
          </a:p>
          <a:p>
            <a:endParaRPr lang="en-US" altLang="ja-JP" sz="3600" b="1" dirty="0">
              <a:solidFill>
                <a:schemeClr val="accent1"/>
              </a:solidFill>
            </a:endParaRPr>
          </a:p>
          <a:p>
            <a:r>
              <a:rPr lang="ja-JP" altLang="en-US" sz="3600" b="1" dirty="0" smtClean="0">
                <a:solidFill>
                  <a:schemeClr val="accent1"/>
                </a:solidFill>
              </a:rPr>
              <a:t>■</a:t>
            </a:r>
            <a:r>
              <a:rPr lang="en-US" altLang="ja-JP" sz="3600" b="1" dirty="0" smtClean="0">
                <a:solidFill>
                  <a:schemeClr val="accent1"/>
                </a:solidFill>
              </a:rPr>
              <a:t>There are many applications</a:t>
            </a:r>
          </a:p>
          <a:p>
            <a:endParaRPr lang="ja-JP" altLang="en-US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543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79512" y="44624"/>
            <a:ext cx="305243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5400" b="1" dirty="0" smtClean="0">
                <a:solidFill>
                  <a:schemeClr val="accent6">
                    <a:lumMod val="75000"/>
                  </a:schemeClr>
                </a:solidFill>
              </a:rPr>
              <a:t>Basic Idea</a:t>
            </a:r>
            <a:endParaRPr lang="ja-JP" altLang="en-US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908720"/>
            <a:ext cx="8748464" cy="7200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9" name="グループ化 18"/>
          <p:cNvGrpSpPr/>
          <p:nvPr/>
        </p:nvGrpSpPr>
        <p:grpSpPr>
          <a:xfrm>
            <a:off x="971600" y="1810804"/>
            <a:ext cx="1219200" cy="4454624"/>
            <a:chOff x="6678928" y="1810804"/>
            <a:chExt cx="1219200" cy="4454624"/>
          </a:xfrm>
        </p:grpSpPr>
        <p:pic>
          <p:nvPicPr>
            <p:cNvPr id="32" name="Picture 14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8928" y="5046228"/>
              <a:ext cx="1219200" cy="1219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scene3d>
              <a:camera prst="isometricBottomDown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40" name="Picture 14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8928" y="4830534"/>
              <a:ext cx="1219200" cy="1219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scene3d>
              <a:camera prst="isometricBottomDown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3" name="Picture 12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8928" y="4614839"/>
              <a:ext cx="1219200" cy="1219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scene3d>
              <a:camera prst="isometricBottomDown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41" name="Picture 12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8928" y="4399144"/>
              <a:ext cx="1219200" cy="1219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scene3d>
              <a:camera prst="isometricBottomDown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4" name="Picture 11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8928" y="4183449"/>
              <a:ext cx="1219200" cy="1219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scene3d>
              <a:camera prst="isometricBottomDown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42" name="Picture 11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8928" y="3967754"/>
              <a:ext cx="1219200" cy="1219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scene3d>
              <a:camera prst="isometricBottomDown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5" name="Picture 10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8928" y="3752059"/>
              <a:ext cx="1219200" cy="1219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scene3d>
              <a:camera prst="isometricBottomDown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43" name="Picture 10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8928" y="3536364"/>
              <a:ext cx="1219200" cy="1219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scene3d>
              <a:camera prst="isometricBottomDown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6" name="Picture 6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8928" y="3320669"/>
              <a:ext cx="1219200" cy="1219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scene3d>
              <a:camera prst="isometricBottomDown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44" name="Picture 6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8928" y="3104974"/>
              <a:ext cx="1219200" cy="1219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scene3d>
              <a:camera prst="isometricBottomDown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7" name="Picture 9"/>
            <p:cNvPicPr>
              <a:picLocks noChangeAspect="1" noChangeArrowheads="1"/>
            </p:cNvPicPr>
            <p:nvPr/>
          </p:nvPicPr>
          <p:blipFill>
            <a:blip r:embed="rId8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8928" y="2889279"/>
              <a:ext cx="1219200" cy="1219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scene3d>
              <a:camera prst="isometricBottomDown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45" name="Picture 9"/>
            <p:cNvPicPr>
              <a:picLocks noChangeAspect="1" noChangeArrowheads="1"/>
            </p:cNvPicPr>
            <p:nvPr/>
          </p:nvPicPr>
          <p:blipFill>
            <a:blip r:embed="rId8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8928" y="2673584"/>
              <a:ext cx="1219200" cy="1219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scene3d>
              <a:camera prst="isometricBottomDown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8" name="Picture 5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8928" y="2457889"/>
              <a:ext cx="1219200" cy="1219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scene3d>
              <a:camera prst="isometricBottomDown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46" name="Picture 5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8928" y="2242194"/>
              <a:ext cx="1219200" cy="1219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scene3d>
              <a:camera prst="isometricBottomDown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9" name="Picture 5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8928" y="2026499"/>
              <a:ext cx="1219200" cy="1219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scene3d>
              <a:camera prst="isometricBottomDown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47" name="Picture 5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8928" y="1810804"/>
              <a:ext cx="1219200" cy="1219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scene3d>
              <a:camera prst="isometricBottomDown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  <p:sp>
        <p:nvSpPr>
          <p:cNvPr id="2" name="右矢印 1"/>
          <p:cNvSpPr/>
          <p:nvPr/>
        </p:nvSpPr>
        <p:spPr>
          <a:xfrm>
            <a:off x="2699792" y="3430645"/>
            <a:ext cx="1440160" cy="1078475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4211960" y="3524776"/>
            <a:ext cx="45799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800" dirty="0" smtClean="0">
                <a:solidFill>
                  <a:schemeClr val="tx2"/>
                </a:solidFill>
              </a:rPr>
              <a:t>PCA Compression</a:t>
            </a:r>
            <a:endParaRPr lang="ja-JP" altLang="en-US" sz="4800" dirty="0">
              <a:solidFill>
                <a:schemeClr val="tx2"/>
              </a:solidFill>
            </a:endParaRPr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427C-5A74-48C7-B39C-32847F13AEA0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7772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79512" y="44624"/>
            <a:ext cx="600151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5400" b="1" dirty="0" smtClean="0">
                <a:solidFill>
                  <a:schemeClr val="accent6">
                    <a:lumMod val="75000"/>
                  </a:schemeClr>
                </a:solidFill>
              </a:rPr>
              <a:t>Scale-space Analysis</a:t>
            </a:r>
            <a:endParaRPr lang="ja-JP" altLang="en-US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908720"/>
            <a:ext cx="8748464" cy="7200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427C-5A74-48C7-B39C-32847F13AEA0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152400" y="1288256"/>
          <a:ext cx="4749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22" name="数式" r:id="rId4" imgW="1815840" imgH="203040" progId="Equation.3">
                  <p:embed/>
                </p:oleObj>
              </mc:Choice>
              <mc:Fallback>
                <p:oleObj name="数式" r:id="rId4" imgW="181584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288256"/>
                        <a:ext cx="47498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テキスト ボックス 27"/>
          <p:cNvSpPr txBox="1"/>
          <p:nvPr/>
        </p:nvSpPr>
        <p:spPr>
          <a:xfrm>
            <a:off x="3190200" y="1712452"/>
            <a:ext cx="18277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Gaussian kernel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グループ化 1"/>
          <p:cNvGrpSpPr/>
          <p:nvPr/>
        </p:nvGrpSpPr>
        <p:grpSpPr>
          <a:xfrm>
            <a:off x="251520" y="2045196"/>
            <a:ext cx="7704856" cy="1386433"/>
            <a:chOff x="251520" y="2045196"/>
            <a:chExt cx="7704856" cy="1386433"/>
          </a:xfrm>
        </p:grpSpPr>
        <p:graphicFrame>
          <p:nvGraphicFramePr>
            <p:cNvPr id="45059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12172856"/>
                </p:ext>
              </p:extLst>
            </p:nvPr>
          </p:nvGraphicFramePr>
          <p:xfrm>
            <a:off x="1609551" y="2244179"/>
            <a:ext cx="6346825" cy="1187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423" name="数式" r:id="rId6" imgW="2425680" imgH="457200" progId="Equation.3">
                    <p:embed/>
                  </p:oleObj>
                </mc:Choice>
                <mc:Fallback>
                  <p:oleObj name="数式" r:id="rId6" imgW="2425680" imgH="45720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9551" y="2244179"/>
                          <a:ext cx="6346825" cy="11874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テキスト ボックス 28"/>
            <p:cNvSpPr txBox="1"/>
            <p:nvPr/>
          </p:nvSpPr>
          <p:spPr>
            <a:xfrm>
              <a:off x="251520" y="2045196"/>
              <a:ext cx="31229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Expand with </a:t>
              </a:r>
              <a:r>
                <a:rPr kumimoji="1" lang="en-US" altLang="ja-JP" sz="2000" dirty="0" err="1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eigenfunctions</a:t>
              </a:r>
              <a:endParaRPr kumimoji="1" lang="ja-JP" altLang="en-US" sz="20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" name="グループ化 3"/>
          <p:cNvGrpSpPr/>
          <p:nvPr/>
        </p:nvGrpSpPr>
        <p:grpSpPr>
          <a:xfrm>
            <a:off x="251520" y="4381390"/>
            <a:ext cx="6997005" cy="1351073"/>
            <a:chOff x="251520" y="4381390"/>
            <a:chExt cx="6997005" cy="1351073"/>
          </a:xfrm>
        </p:grpSpPr>
        <p:graphicFrame>
          <p:nvGraphicFramePr>
            <p:cNvPr id="45060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34790908"/>
                </p:ext>
              </p:extLst>
            </p:nvPr>
          </p:nvGraphicFramePr>
          <p:xfrm>
            <a:off x="1179513" y="4611688"/>
            <a:ext cx="6069012" cy="1120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424" name="数式" r:id="rId8" imgW="2323800" imgH="431640" progId="Equation.3">
                    <p:embed/>
                  </p:oleObj>
                </mc:Choice>
                <mc:Fallback>
                  <p:oleObj name="数式" r:id="rId8" imgW="2323800" imgH="43164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9513" y="4611688"/>
                          <a:ext cx="6069012" cy="11207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テキスト ボックス 29"/>
            <p:cNvSpPr txBox="1"/>
            <p:nvPr/>
          </p:nvSpPr>
          <p:spPr>
            <a:xfrm>
              <a:off x="251520" y="4381390"/>
              <a:ext cx="22268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Exchange operation</a:t>
              </a:r>
              <a:endParaRPr kumimoji="1" lang="ja-JP" altLang="en-US" sz="20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51" name="直線コネクタ 50"/>
          <p:cNvCxnSpPr/>
          <p:nvPr/>
        </p:nvCxnSpPr>
        <p:spPr>
          <a:xfrm flipH="1">
            <a:off x="3248560" y="1757164"/>
            <a:ext cx="172819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グループ化 2"/>
          <p:cNvGrpSpPr/>
          <p:nvPr/>
        </p:nvGrpSpPr>
        <p:grpSpPr>
          <a:xfrm>
            <a:off x="251520" y="3269332"/>
            <a:ext cx="6282456" cy="1380926"/>
            <a:chOff x="251520" y="3269332"/>
            <a:chExt cx="6282456" cy="1380926"/>
          </a:xfrm>
        </p:grpSpPr>
        <p:graphicFrame>
          <p:nvGraphicFramePr>
            <p:cNvPr id="45061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68944682"/>
                </p:ext>
              </p:extLst>
            </p:nvPr>
          </p:nvGraphicFramePr>
          <p:xfrm>
            <a:off x="1609551" y="3376438"/>
            <a:ext cx="4924425" cy="1189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425" name="数式" r:id="rId10" imgW="1879560" imgH="457200" progId="Equation.3">
                    <p:embed/>
                  </p:oleObj>
                </mc:Choice>
                <mc:Fallback>
                  <p:oleObj name="数式" r:id="rId10" imgW="1879560" imgH="45720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9551" y="3376438"/>
                          <a:ext cx="4924425" cy="11890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テキスト ボックス 30"/>
            <p:cNvSpPr txBox="1"/>
            <p:nvPr/>
          </p:nvSpPr>
          <p:spPr>
            <a:xfrm>
              <a:off x="251520" y="3269332"/>
              <a:ext cx="12993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Truncating</a:t>
              </a:r>
              <a:endParaRPr kumimoji="1" lang="ja-JP" altLang="en-US" sz="20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" name="テキスト ボックス 48"/>
            <p:cNvSpPr txBox="1"/>
            <p:nvPr/>
          </p:nvSpPr>
          <p:spPr>
            <a:xfrm>
              <a:off x="4008930" y="4250148"/>
              <a:ext cx="14718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>
                  <a:solidFill>
                    <a:schemeClr val="accent6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Eigen image</a:t>
              </a:r>
              <a:endPara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2" name="直線コネクタ 51"/>
            <p:cNvCxnSpPr/>
            <p:nvPr/>
          </p:nvCxnSpPr>
          <p:spPr>
            <a:xfrm flipH="1">
              <a:off x="4067944" y="4277444"/>
              <a:ext cx="1296144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グループ化 6"/>
          <p:cNvGrpSpPr/>
          <p:nvPr/>
        </p:nvGrpSpPr>
        <p:grpSpPr>
          <a:xfrm>
            <a:off x="179512" y="5877272"/>
            <a:ext cx="8784976" cy="840289"/>
            <a:chOff x="179512" y="5877272"/>
            <a:chExt cx="8784976" cy="840289"/>
          </a:xfrm>
        </p:grpSpPr>
        <p:sp>
          <p:nvSpPr>
            <p:cNvPr id="54" name="角丸四角形 53"/>
            <p:cNvSpPr/>
            <p:nvPr/>
          </p:nvSpPr>
          <p:spPr>
            <a:xfrm>
              <a:off x="179512" y="5877272"/>
              <a:ext cx="8784976" cy="84028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正方形/長方形 54"/>
            <p:cNvSpPr/>
            <p:nvPr/>
          </p:nvSpPr>
          <p:spPr>
            <a:xfrm>
              <a:off x="395536" y="6023029"/>
              <a:ext cx="835292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36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How to obtain </a:t>
              </a:r>
              <a:r>
                <a:rPr lang="en-US" altLang="ja-JP" sz="3600" b="1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eigenfunctions</a:t>
              </a:r>
              <a:r>
                <a:rPr lang="en-US" altLang="ja-JP" sz="36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n-US" altLang="ja-JP" sz="3600" b="1" i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φ</a:t>
              </a:r>
              <a:r>
                <a:rPr lang="en-US" altLang="ja-JP" sz="36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?</a:t>
              </a:r>
              <a:endParaRPr lang="ja-JP" altLang="en-US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77772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79512" y="44624"/>
            <a:ext cx="873136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000" b="1" dirty="0" smtClean="0">
                <a:solidFill>
                  <a:schemeClr val="accent6">
                    <a:lumMod val="75000"/>
                  </a:schemeClr>
                </a:solidFill>
              </a:rPr>
              <a:t>Traditional Approach: Matrix-Based PCA</a:t>
            </a:r>
            <a:endParaRPr lang="ja-JP" alt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764704"/>
            <a:ext cx="8748464" cy="7200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" name="オブジェクト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101517"/>
              </p:ext>
            </p:extLst>
          </p:nvPr>
        </p:nvGraphicFramePr>
        <p:xfrm>
          <a:off x="390600" y="1124744"/>
          <a:ext cx="2880320" cy="979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0" name="数式" r:id="rId4" imgW="672840" imgH="228600" progId="Equation.3">
                  <p:embed/>
                </p:oleObj>
              </mc:Choice>
              <mc:Fallback>
                <p:oleObj name="数式" r:id="rId4" imgW="672840" imgH="228600" progId="Equation.3">
                  <p:embed/>
                  <p:pic>
                    <p:nvPicPr>
                      <p:cNvPr id="0" name="Picture 1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600" y="1124744"/>
                        <a:ext cx="2880320" cy="9799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6302178"/>
              </p:ext>
            </p:extLst>
          </p:nvPr>
        </p:nvGraphicFramePr>
        <p:xfrm>
          <a:off x="2627313" y="3260725"/>
          <a:ext cx="4649787" cy="165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1" name="数式" r:id="rId6" imgW="2705040" imgH="965160" progId="Equation.3">
                  <p:embed/>
                </p:oleObj>
              </mc:Choice>
              <mc:Fallback>
                <p:oleObj name="数式" r:id="rId6" imgW="2705040" imgH="965160" progId="Equation.3">
                  <p:embed/>
                  <p:pic>
                    <p:nvPicPr>
                      <p:cNvPr id="0" name="Picture 1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3260725"/>
                        <a:ext cx="4649787" cy="165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グループ化 29"/>
          <p:cNvGrpSpPr/>
          <p:nvPr/>
        </p:nvGrpSpPr>
        <p:grpSpPr>
          <a:xfrm>
            <a:off x="688504" y="2580850"/>
            <a:ext cx="1219200" cy="2947392"/>
            <a:chOff x="467544" y="2027312"/>
            <a:chExt cx="1219200" cy="2947392"/>
          </a:xfrm>
        </p:grpSpPr>
        <p:pic>
          <p:nvPicPr>
            <p:cNvPr id="31" name="Picture 14"/>
            <p:cNvPicPr>
              <a:picLocks noChangeAspect="1" noChangeArrowheads="1"/>
            </p:cNvPicPr>
            <p:nvPr/>
          </p:nvPicPr>
          <p:blipFill>
            <a:blip r:embed="rId8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3755504"/>
              <a:ext cx="1219200" cy="1219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scene3d>
              <a:camera prst="isometricBottomDown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49" name="Picture 11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3179440"/>
              <a:ext cx="1219200" cy="1219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scene3d>
              <a:camera prst="isometricBottomDown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50" name="Picture 6"/>
            <p:cNvPicPr>
              <a:picLocks noChangeAspect="1" noChangeArrowheads="1"/>
            </p:cNvPicPr>
            <p:nvPr/>
          </p:nvPicPr>
          <p:blipFill>
            <a:blip r:embed="rId10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2603376"/>
              <a:ext cx="1219200" cy="1219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scene3d>
              <a:camera prst="isometricBottomDown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51" name="Picture 5"/>
            <p:cNvPicPr>
              <a:picLocks noChangeAspect="1" noChangeArrowheads="1"/>
            </p:cNvPicPr>
            <p:nvPr/>
          </p:nvPicPr>
          <p:blipFill>
            <a:blip r:embed="rId11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2027312"/>
              <a:ext cx="1219200" cy="1219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scene3d>
              <a:camera prst="isometricBottomDown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  <p:sp>
        <p:nvSpPr>
          <p:cNvPr id="4" name="テキスト ボックス 3"/>
          <p:cNvSpPr txBox="1"/>
          <p:nvPr/>
        </p:nvSpPr>
        <p:spPr>
          <a:xfrm>
            <a:off x="899592" y="5589240"/>
            <a:ext cx="7713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L=4</a:t>
            </a:r>
            <a:endParaRPr kumimoji="1" lang="ja-JP" altLang="en-US" sz="3200" dirty="0"/>
          </a:p>
        </p:txBody>
      </p:sp>
      <p:cxnSp>
        <p:nvCxnSpPr>
          <p:cNvPr id="9" name="直線矢印コネクタ 8"/>
          <p:cNvCxnSpPr/>
          <p:nvPr/>
        </p:nvCxnSpPr>
        <p:spPr>
          <a:xfrm>
            <a:off x="7524328" y="3237723"/>
            <a:ext cx="0" cy="164076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/>
          <p:nvPr/>
        </p:nvCxnSpPr>
        <p:spPr>
          <a:xfrm flipH="1">
            <a:off x="3131840" y="5157192"/>
            <a:ext cx="4104456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/>
        </p:nvSpPr>
        <p:spPr>
          <a:xfrm>
            <a:off x="4994717" y="5147900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ja-JP" alt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7544210" y="3861048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ja-JP" alt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スライド番号プレースホル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427C-5A74-48C7-B39C-32847F13AEA0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627784" y="2740858"/>
            <a:ext cx="2010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Co-variant matrix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51520" y="836712"/>
            <a:ext cx="31550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Matrix-based </a:t>
            </a:r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eigen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problem: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726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79512" y="44624"/>
            <a:ext cx="873136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000" b="1" dirty="0" smtClean="0">
                <a:solidFill>
                  <a:schemeClr val="accent6">
                    <a:lumMod val="75000"/>
                  </a:schemeClr>
                </a:solidFill>
              </a:rPr>
              <a:t>Traditional Approach: Matrix-Based PCA</a:t>
            </a:r>
            <a:endParaRPr lang="ja-JP" alt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764704"/>
            <a:ext cx="8748464" cy="7200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804088"/>
              </p:ext>
            </p:extLst>
          </p:nvPr>
        </p:nvGraphicFramePr>
        <p:xfrm>
          <a:off x="2490788" y="3111500"/>
          <a:ext cx="4757737" cy="173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1" name="数式" r:id="rId4" imgW="5130720" imgH="1879560" progId="Equation.3">
                  <p:embed/>
                </p:oleObj>
              </mc:Choice>
              <mc:Fallback>
                <p:oleObj name="数式" r:id="rId4" imgW="5130720" imgH="1879560" progId="Equation.3">
                  <p:embed/>
                  <p:pic>
                    <p:nvPicPr>
                      <p:cNvPr id="0" name="Picture 1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0788" y="3111500"/>
                        <a:ext cx="4757737" cy="173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グループ化 10"/>
          <p:cNvGrpSpPr/>
          <p:nvPr/>
        </p:nvGrpSpPr>
        <p:grpSpPr>
          <a:xfrm>
            <a:off x="688504" y="2309924"/>
            <a:ext cx="1219200" cy="3456384"/>
            <a:chOff x="2411760" y="1844824"/>
            <a:chExt cx="1219200" cy="3456384"/>
          </a:xfrm>
        </p:grpSpPr>
        <p:pic>
          <p:nvPicPr>
            <p:cNvPr id="12" name="Picture 14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760" y="4082008"/>
              <a:ext cx="1219200" cy="1219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scene3d>
              <a:camera prst="isometricBottomDown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3" name="Picture 12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760" y="3745148"/>
              <a:ext cx="1219200" cy="1219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scene3d>
              <a:camera prst="isometricBottomDown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4" name="Picture 11"/>
            <p:cNvPicPr>
              <a:picLocks noChangeAspect="1" noChangeArrowheads="1"/>
            </p:cNvPicPr>
            <p:nvPr/>
          </p:nvPicPr>
          <p:blipFill>
            <a:blip r:embed="rId8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760" y="3408288"/>
              <a:ext cx="1219200" cy="1219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scene3d>
              <a:camera prst="isometricBottomDown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5" name="Picture 10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760" y="3071428"/>
              <a:ext cx="1219200" cy="1219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scene3d>
              <a:camera prst="isometricBottomDown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6" name="Picture 6"/>
            <p:cNvPicPr>
              <a:picLocks noChangeAspect="1" noChangeArrowheads="1"/>
            </p:cNvPicPr>
            <p:nvPr/>
          </p:nvPicPr>
          <p:blipFill>
            <a:blip r:embed="rId10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760" y="2734568"/>
              <a:ext cx="1219200" cy="1219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scene3d>
              <a:camera prst="isometricBottomDown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7" name="Picture 9"/>
            <p:cNvPicPr>
              <a:picLocks noChangeAspect="1" noChangeArrowheads="1"/>
            </p:cNvPicPr>
            <p:nvPr/>
          </p:nvPicPr>
          <p:blipFill>
            <a:blip r:embed="rId11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760" y="2397708"/>
              <a:ext cx="1219200" cy="1219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scene3d>
              <a:camera prst="isometricBottomDown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8" name="Picture 5"/>
            <p:cNvPicPr>
              <a:picLocks noChangeAspect="1" noChangeArrowheads="1"/>
            </p:cNvPicPr>
            <p:nvPr/>
          </p:nvPicPr>
          <p:blipFill>
            <a:blip r:embed="rId12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760" y="2137792"/>
              <a:ext cx="1219200" cy="1219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scene3d>
              <a:camera prst="isometricBottomDown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9" name="Picture 5"/>
            <p:cNvPicPr>
              <a:picLocks noChangeAspect="1" noChangeArrowheads="1"/>
            </p:cNvPicPr>
            <p:nvPr/>
          </p:nvPicPr>
          <p:blipFill>
            <a:blip r:embed="rId12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760" y="1844824"/>
              <a:ext cx="1219200" cy="1219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scene3d>
              <a:camera prst="isometricBottomDown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  <p:sp>
        <p:nvSpPr>
          <p:cNvPr id="20" name="テキスト ボックス 19"/>
          <p:cNvSpPr txBox="1"/>
          <p:nvPr/>
        </p:nvSpPr>
        <p:spPr>
          <a:xfrm>
            <a:off x="899592" y="5724545"/>
            <a:ext cx="7713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L=8</a:t>
            </a:r>
            <a:endParaRPr kumimoji="1" lang="ja-JP" altLang="en-US" sz="3200" dirty="0"/>
          </a:p>
        </p:txBody>
      </p:sp>
      <p:cxnSp>
        <p:nvCxnSpPr>
          <p:cNvPr id="21" name="直線矢印コネクタ 20"/>
          <p:cNvCxnSpPr/>
          <p:nvPr/>
        </p:nvCxnSpPr>
        <p:spPr>
          <a:xfrm>
            <a:off x="7524328" y="3140968"/>
            <a:ext cx="0" cy="164076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 flipH="1">
            <a:off x="2699792" y="5060437"/>
            <a:ext cx="4536504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4825348" y="505114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</a:rPr>
              <a:t>8</a:t>
            </a:r>
            <a:endParaRPr lang="ja-JP" alt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7544210" y="376429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</a:rPr>
              <a:t>8</a:t>
            </a:r>
            <a:endParaRPr lang="ja-JP" alt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スライド番号プレースホル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427C-5A74-48C7-B39C-32847F13AEA0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graphicFrame>
        <p:nvGraphicFramePr>
          <p:cNvPr id="3260" name="Object 188"/>
          <p:cNvGraphicFramePr>
            <a:graphicFrameLocks noChangeAspect="1"/>
          </p:cNvGraphicFramePr>
          <p:nvPr/>
        </p:nvGraphicFramePr>
        <p:xfrm>
          <a:off x="381000" y="1117600"/>
          <a:ext cx="2870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2" name="数式" r:id="rId13" imgW="672840" imgH="228600" progId="Equation.3">
                  <p:embed/>
                </p:oleObj>
              </mc:Choice>
              <mc:Fallback>
                <p:oleObj name="数式" r:id="rId13" imgW="672840" imgH="228600" progId="Equation.3">
                  <p:embed/>
                  <p:pic>
                    <p:nvPicPr>
                      <p:cNvPr id="0" name="Picture 1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17600"/>
                        <a:ext cx="28702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テキスト ボックス 26"/>
          <p:cNvSpPr txBox="1"/>
          <p:nvPr/>
        </p:nvSpPr>
        <p:spPr>
          <a:xfrm>
            <a:off x="251520" y="836712"/>
            <a:ext cx="31550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Matrix-based </a:t>
            </a:r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eigen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problem: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236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79512" y="44624"/>
            <a:ext cx="873136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000" b="1" dirty="0" smtClean="0">
                <a:solidFill>
                  <a:schemeClr val="accent6">
                    <a:lumMod val="75000"/>
                  </a:schemeClr>
                </a:solidFill>
              </a:rPr>
              <a:t>Traditional Approach: Matrix-Based PCA</a:t>
            </a:r>
            <a:endParaRPr lang="ja-JP" alt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764704"/>
            <a:ext cx="8748464" cy="7200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9044759"/>
              </p:ext>
            </p:extLst>
          </p:nvPr>
        </p:nvGraphicFramePr>
        <p:xfrm>
          <a:off x="2490788" y="3111500"/>
          <a:ext cx="4757737" cy="173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4" name="数式" r:id="rId4" imgW="5130720" imgH="1879560" progId="Equation.3">
                  <p:embed/>
                </p:oleObj>
              </mc:Choice>
              <mc:Fallback>
                <p:oleObj name="数式" r:id="rId4" imgW="5130720" imgH="1879560" progId="Equation.3">
                  <p:embed/>
                  <p:pic>
                    <p:nvPicPr>
                      <p:cNvPr id="0" name="Picture 1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0788" y="3111500"/>
                        <a:ext cx="4757737" cy="173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テキスト ボックス 19"/>
          <p:cNvSpPr txBox="1"/>
          <p:nvPr/>
        </p:nvSpPr>
        <p:spPr>
          <a:xfrm>
            <a:off x="742869" y="6184586"/>
            <a:ext cx="912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L=</a:t>
            </a:r>
            <a:r>
              <a:rPr kumimoji="1" lang="ja-JP" altLang="en-US" sz="3200" dirty="0" smtClean="0"/>
              <a:t>∞</a:t>
            </a:r>
            <a:endParaRPr kumimoji="1" lang="ja-JP" altLang="en-US" sz="3200" dirty="0"/>
          </a:p>
        </p:txBody>
      </p:sp>
      <p:cxnSp>
        <p:nvCxnSpPr>
          <p:cNvPr id="21" name="直線矢印コネクタ 20"/>
          <p:cNvCxnSpPr/>
          <p:nvPr/>
        </p:nvCxnSpPr>
        <p:spPr>
          <a:xfrm>
            <a:off x="7524328" y="3140968"/>
            <a:ext cx="0" cy="164076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 flipH="1">
            <a:off x="2699792" y="5060437"/>
            <a:ext cx="4536504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4788024" y="5051145"/>
            <a:ext cx="4427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∞</a:t>
            </a:r>
            <a:endParaRPr lang="ja-JP" alt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7544210" y="3764293"/>
            <a:ext cx="4427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∞</a:t>
            </a:r>
            <a:endParaRPr lang="ja-JP" alt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26" name="グループ化 25"/>
          <p:cNvGrpSpPr/>
          <p:nvPr/>
        </p:nvGrpSpPr>
        <p:grpSpPr>
          <a:xfrm>
            <a:off x="683568" y="1926704"/>
            <a:ext cx="1219200" cy="4454624"/>
            <a:chOff x="6678928" y="1810804"/>
            <a:chExt cx="1219200" cy="4454624"/>
          </a:xfrm>
        </p:grpSpPr>
        <p:pic>
          <p:nvPicPr>
            <p:cNvPr id="27" name="Picture 14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8928" y="5046228"/>
              <a:ext cx="1219200" cy="1219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scene3d>
              <a:camera prst="isometricBottomDown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28" name="Picture 14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8928" y="4830534"/>
              <a:ext cx="1219200" cy="1219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scene3d>
              <a:camera prst="isometricBottomDown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29" name="Picture 12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8928" y="4614839"/>
              <a:ext cx="1219200" cy="1219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scene3d>
              <a:camera prst="isometricBottomDown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0" name="Picture 12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8928" y="4399144"/>
              <a:ext cx="1219200" cy="1219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scene3d>
              <a:camera prst="isometricBottomDown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1" name="Picture 11"/>
            <p:cNvPicPr>
              <a:picLocks noChangeAspect="1" noChangeArrowheads="1"/>
            </p:cNvPicPr>
            <p:nvPr/>
          </p:nvPicPr>
          <p:blipFill>
            <a:blip r:embed="rId8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8928" y="4183449"/>
              <a:ext cx="1219200" cy="1219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scene3d>
              <a:camera prst="isometricBottomDown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2" name="Picture 11"/>
            <p:cNvPicPr>
              <a:picLocks noChangeAspect="1" noChangeArrowheads="1"/>
            </p:cNvPicPr>
            <p:nvPr/>
          </p:nvPicPr>
          <p:blipFill>
            <a:blip r:embed="rId8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8928" y="3967754"/>
              <a:ext cx="1219200" cy="1219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scene3d>
              <a:camera prst="isometricBottomDown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3" name="Picture 10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8928" y="3752059"/>
              <a:ext cx="1219200" cy="1219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scene3d>
              <a:camera prst="isometricBottomDown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4" name="Picture 10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8928" y="3536364"/>
              <a:ext cx="1219200" cy="1219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scene3d>
              <a:camera prst="isometricBottomDown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5" name="Picture 6"/>
            <p:cNvPicPr>
              <a:picLocks noChangeAspect="1" noChangeArrowheads="1"/>
            </p:cNvPicPr>
            <p:nvPr/>
          </p:nvPicPr>
          <p:blipFill>
            <a:blip r:embed="rId10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8928" y="3320669"/>
              <a:ext cx="1219200" cy="1219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scene3d>
              <a:camera prst="isometricBottomDown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6" name="Picture 6"/>
            <p:cNvPicPr>
              <a:picLocks noChangeAspect="1" noChangeArrowheads="1"/>
            </p:cNvPicPr>
            <p:nvPr/>
          </p:nvPicPr>
          <p:blipFill>
            <a:blip r:embed="rId10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8928" y="3104974"/>
              <a:ext cx="1219200" cy="1219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scene3d>
              <a:camera prst="isometricBottomDown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7" name="Picture 9"/>
            <p:cNvPicPr>
              <a:picLocks noChangeAspect="1" noChangeArrowheads="1"/>
            </p:cNvPicPr>
            <p:nvPr/>
          </p:nvPicPr>
          <p:blipFill>
            <a:blip r:embed="rId11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8928" y="2889279"/>
              <a:ext cx="1219200" cy="1219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scene3d>
              <a:camera prst="isometricBottomDown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8" name="Picture 9"/>
            <p:cNvPicPr>
              <a:picLocks noChangeAspect="1" noChangeArrowheads="1"/>
            </p:cNvPicPr>
            <p:nvPr/>
          </p:nvPicPr>
          <p:blipFill>
            <a:blip r:embed="rId11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8928" y="2673584"/>
              <a:ext cx="1219200" cy="1219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scene3d>
              <a:camera prst="isometricBottomDown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9" name="Picture 5"/>
            <p:cNvPicPr>
              <a:picLocks noChangeAspect="1" noChangeArrowheads="1"/>
            </p:cNvPicPr>
            <p:nvPr/>
          </p:nvPicPr>
          <p:blipFill>
            <a:blip r:embed="rId12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8928" y="2457889"/>
              <a:ext cx="1219200" cy="1219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scene3d>
              <a:camera prst="isometricBottomDown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40" name="Picture 5"/>
            <p:cNvPicPr>
              <a:picLocks noChangeAspect="1" noChangeArrowheads="1"/>
            </p:cNvPicPr>
            <p:nvPr/>
          </p:nvPicPr>
          <p:blipFill>
            <a:blip r:embed="rId12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8928" y="2242194"/>
              <a:ext cx="1219200" cy="1219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scene3d>
              <a:camera prst="isometricBottomDown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41" name="Picture 5"/>
            <p:cNvPicPr>
              <a:picLocks noChangeAspect="1" noChangeArrowheads="1"/>
            </p:cNvPicPr>
            <p:nvPr/>
          </p:nvPicPr>
          <p:blipFill>
            <a:blip r:embed="rId12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8928" y="2026499"/>
              <a:ext cx="1219200" cy="1219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scene3d>
              <a:camera prst="isometricBottomDown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42" name="Picture 5"/>
            <p:cNvPicPr>
              <a:picLocks noChangeAspect="1" noChangeArrowheads="1"/>
            </p:cNvPicPr>
            <p:nvPr/>
          </p:nvPicPr>
          <p:blipFill>
            <a:blip r:embed="rId12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8928" y="1810804"/>
              <a:ext cx="1219200" cy="1219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scene3d>
              <a:camera prst="isometricBottomDown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  <p:sp>
        <p:nvSpPr>
          <p:cNvPr id="2" name="テキスト ボックス 1"/>
          <p:cNvSpPr txBox="1"/>
          <p:nvPr/>
        </p:nvSpPr>
        <p:spPr>
          <a:xfrm>
            <a:off x="4481607" y="2726338"/>
            <a:ext cx="117051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600" b="1" dirty="0" smtClean="0">
                <a:solidFill>
                  <a:schemeClr val="accent6">
                    <a:lumMod val="75000"/>
                  </a:schemeClr>
                </a:solidFill>
              </a:rPr>
              <a:t>?</a:t>
            </a:r>
            <a:endParaRPr kumimoji="1" lang="ja-JP" altLang="en-US" sz="16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スライド番号プレースホルダ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427C-5A74-48C7-B39C-32847F13AEA0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graphicFrame>
        <p:nvGraphicFramePr>
          <p:cNvPr id="5303" name="Object 183"/>
          <p:cNvGraphicFramePr>
            <a:graphicFrameLocks noChangeAspect="1"/>
          </p:cNvGraphicFramePr>
          <p:nvPr/>
        </p:nvGraphicFramePr>
        <p:xfrm>
          <a:off x="381000" y="1117600"/>
          <a:ext cx="2870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5" name="数式" r:id="rId13" imgW="672840" imgH="228600" progId="Equation.3">
                  <p:embed/>
                </p:oleObj>
              </mc:Choice>
              <mc:Fallback>
                <p:oleObj name="数式" r:id="rId13" imgW="672840" imgH="228600" progId="Equation.3">
                  <p:embed/>
                  <p:pic>
                    <p:nvPicPr>
                      <p:cNvPr id="0" name="Picture 1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17600"/>
                        <a:ext cx="28702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テキスト ボックス 43"/>
          <p:cNvSpPr txBox="1"/>
          <p:nvPr/>
        </p:nvSpPr>
        <p:spPr>
          <a:xfrm>
            <a:off x="251520" y="836712"/>
            <a:ext cx="31550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Matrix-based </a:t>
            </a:r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eigen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problem: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159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79512" y="44624"/>
            <a:ext cx="751757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Proposed: </a:t>
            </a:r>
            <a:r>
              <a:rPr lang="en-US" altLang="ja-JP" sz="4000" b="1" dirty="0" smtClean="0">
                <a:solidFill>
                  <a:schemeClr val="accent6">
                    <a:lumMod val="75000"/>
                  </a:schemeClr>
                </a:solidFill>
              </a:rPr>
              <a:t>Spectral Decomposition</a:t>
            </a:r>
            <a:endParaRPr lang="ja-JP" alt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764704"/>
            <a:ext cx="8748464" cy="7200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79251" y="5724545"/>
            <a:ext cx="912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L=</a:t>
            </a:r>
            <a:r>
              <a:rPr kumimoji="1" lang="ja-JP" altLang="en-US" sz="3200" dirty="0" smtClean="0"/>
              <a:t>∞</a:t>
            </a:r>
            <a:endParaRPr kumimoji="1" lang="ja-JP" altLang="en-US" sz="3200" dirty="0"/>
          </a:p>
        </p:txBody>
      </p:sp>
      <p:grpSp>
        <p:nvGrpSpPr>
          <p:cNvPr id="26" name="グループ化 25"/>
          <p:cNvGrpSpPr/>
          <p:nvPr/>
        </p:nvGrpSpPr>
        <p:grpSpPr>
          <a:xfrm>
            <a:off x="683568" y="1322647"/>
            <a:ext cx="1219200" cy="4454624"/>
            <a:chOff x="6678928" y="1810804"/>
            <a:chExt cx="1219200" cy="4454624"/>
          </a:xfrm>
        </p:grpSpPr>
        <p:pic>
          <p:nvPicPr>
            <p:cNvPr id="27" name="Picture 14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8928" y="5046228"/>
              <a:ext cx="1219200" cy="1219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scene3d>
              <a:camera prst="isometricBottomDown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28" name="Picture 14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8928" y="4830534"/>
              <a:ext cx="1219200" cy="1219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scene3d>
              <a:camera prst="isometricBottomDown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29" name="Picture 12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8928" y="4614839"/>
              <a:ext cx="1219200" cy="1219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scene3d>
              <a:camera prst="isometricBottomDown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0" name="Picture 12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8928" y="4399144"/>
              <a:ext cx="1219200" cy="1219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scene3d>
              <a:camera prst="isometricBottomDown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1" name="Picture 11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8928" y="4183449"/>
              <a:ext cx="1219200" cy="1219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scene3d>
              <a:camera prst="isometricBottomDown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2" name="Picture 11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8928" y="3967754"/>
              <a:ext cx="1219200" cy="1219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scene3d>
              <a:camera prst="isometricBottomDown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3" name="Picture 10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8928" y="3752059"/>
              <a:ext cx="1219200" cy="1219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scene3d>
              <a:camera prst="isometricBottomDown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4" name="Picture 10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8928" y="3536364"/>
              <a:ext cx="1219200" cy="1219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scene3d>
              <a:camera prst="isometricBottomDown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5" name="Picture 6"/>
            <p:cNvPicPr>
              <a:picLocks noChangeAspect="1" noChangeArrowheads="1"/>
            </p:cNvPicPr>
            <p:nvPr/>
          </p:nvPicPr>
          <p:blipFill>
            <a:blip r:embed="rId8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8928" y="3320669"/>
              <a:ext cx="1219200" cy="1219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scene3d>
              <a:camera prst="isometricBottomDown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6" name="Picture 6"/>
            <p:cNvPicPr>
              <a:picLocks noChangeAspect="1" noChangeArrowheads="1"/>
            </p:cNvPicPr>
            <p:nvPr/>
          </p:nvPicPr>
          <p:blipFill>
            <a:blip r:embed="rId8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8928" y="3104974"/>
              <a:ext cx="1219200" cy="1219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scene3d>
              <a:camera prst="isometricBottomDown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7" name="Picture 9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8928" y="2889279"/>
              <a:ext cx="1219200" cy="1219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scene3d>
              <a:camera prst="isometricBottomDown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8" name="Picture 9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8928" y="2673584"/>
              <a:ext cx="1219200" cy="1219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scene3d>
              <a:camera prst="isometricBottomDown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9" name="Picture 5"/>
            <p:cNvPicPr>
              <a:picLocks noChangeAspect="1" noChangeArrowheads="1"/>
            </p:cNvPicPr>
            <p:nvPr/>
          </p:nvPicPr>
          <p:blipFill>
            <a:blip r:embed="rId10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8928" y="2457889"/>
              <a:ext cx="1219200" cy="1219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scene3d>
              <a:camera prst="isometricBottomDown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40" name="Picture 5"/>
            <p:cNvPicPr>
              <a:picLocks noChangeAspect="1" noChangeArrowheads="1"/>
            </p:cNvPicPr>
            <p:nvPr/>
          </p:nvPicPr>
          <p:blipFill>
            <a:blip r:embed="rId10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8928" y="2242194"/>
              <a:ext cx="1219200" cy="1219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scene3d>
              <a:camera prst="isometricBottomDown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41" name="Picture 5"/>
            <p:cNvPicPr>
              <a:picLocks noChangeAspect="1" noChangeArrowheads="1"/>
            </p:cNvPicPr>
            <p:nvPr/>
          </p:nvPicPr>
          <p:blipFill>
            <a:blip r:embed="rId10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8928" y="2026499"/>
              <a:ext cx="1219200" cy="1219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scene3d>
              <a:camera prst="isometricBottomDown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42" name="Picture 5"/>
            <p:cNvPicPr>
              <a:picLocks noChangeAspect="1" noChangeArrowheads="1"/>
            </p:cNvPicPr>
            <p:nvPr/>
          </p:nvPicPr>
          <p:blipFill>
            <a:blip r:embed="rId10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8928" y="1810804"/>
              <a:ext cx="1219200" cy="1219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scene3d>
              <a:camera prst="isometricBottomDown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  <p:grpSp>
        <p:nvGrpSpPr>
          <p:cNvPr id="3" name="グループ化 2"/>
          <p:cNvGrpSpPr/>
          <p:nvPr/>
        </p:nvGrpSpPr>
        <p:grpSpPr>
          <a:xfrm>
            <a:off x="2627784" y="4509120"/>
            <a:ext cx="5758573" cy="1196922"/>
            <a:chOff x="2627784" y="4509120"/>
            <a:chExt cx="5758573" cy="1196922"/>
          </a:xfrm>
        </p:grpSpPr>
        <p:graphicFrame>
          <p:nvGraphicFramePr>
            <p:cNvPr id="44" name="オブジェクト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83081365"/>
                </p:ext>
              </p:extLst>
            </p:nvPr>
          </p:nvGraphicFramePr>
          <p:xfrm>
            <a:off x="2627784" y="4509120"/>
            <a:ext cx="5758573" cy="8226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73" name="数式" r:id="rId11" imgW="2920680" imgH="419040" progId="Equation.3">
                    <p:embed/>
                  </p:oleObj>
                </mc:Choice>
                <mc:Fallback>
                  <p:oleObj name="数式" r:id="rId11" imgW="2920680" imgH="419040" progId="Equation.3">
                    <p:embed/>
                    <p:pic>
                      <p:nvPicPr>
                        <p:cNvPr id="0" name="Picture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7784" y="4509120"/>
                          <a:ext cx="5758573" cy="8226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オブジェクト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12828248"/>
                </p:ext>
              </p:extLst>
            </p:nvPr>
          </p:nvGraphicFramePr>
          <p:xfrm>
            <a:off x="5431664" y="5238013"/>
            <a:ext cx="150813" cy="285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74" name="数式" r:id="rId13" imgW="114120" imgH="215640" progId="Equation.3">
                    <p:embed/>
                  </p:oleObj>
                </mc:Choice>
                <mc:Fallback>
                  <p:oleObj name="数式" r:id="rId13" imgW="114120" imgH="215640" progId="Equation.3">
                    <p:embed/>
                    <p:pic>
                      <p:nvPicPr>
                        <p:cNvPr id="0" name="Picture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31664" y="5238013"/>
                          <a:ext cx="150813" cy="2857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" name="正方形/長方形 46"/>
            <p:cNvSpPr/>
            <p:nvPr/>
          </p:nvSpPr>
          <p:spPr>
            <a:xfrm>
              <a:off x="3794098" y="5244377"/>
              <a:ext cx="401826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sz="2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j-lt"/>
                  <a:ea typeface="HG丸ｺﾞｼｯｸM-PRO" pitchFamily="50" charset="-128"/>
                </a:rPr>
                <a:t>Integral kernel of Gaussian</a:t>
              </a:r>
              <a:endParaRPr lang="ja-JP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HG丸ｺﾞｼｯｸM-PRO" pitchFamily="50" charset="-128"/>
              </a:endParaRPr>
            </a:p>
          </p:txBody>
        </p:sp>
      </p:grpSp>
      <p:grpSp>
        <p:nvGrpSpPr>
          <p:cNvPr id="2" name="グループ化 1"/>
          <p:cNvGrpSpPr/>
          <p:nvPr/>
        </p:nvGrpSpPr>
        <p:grpSpPr>
          <a:xfrm>
            <a:off x="2744490" y="2060849"/>
            <a:ext cx="5525161" cy="2232247"/>
            <a:chOff x="2744490" y="2060849"/>
            <a:chExt cx="5525161" cy="2232247"/>
          </a:xfrm>
        </p:grpSpPr>
        <p:graphicFrame>
          <p:nvGraphicFramePr>
            <p:cNvPr id="43" name="オブジェクト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09982271"/>
                </p:ext>
              </p:extLst>
            </p:nvPr>
          </p:nvGraphicFramePr>
          <p:xfrm>
            <a:off x="2744490" y="2768094"/>
            <a:ext cx="5525161" cy="12599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75" name="数式" r:id="rId15" imgW="1562040" imgH="355320" progId="Equation.3">
                    <p:embed/>
                  </p:oleObj>
                </mc:Choice>
                <mc:Fallback>
                  <p:oleObj name="数式" r:id="rId15" imgW="1562040" imgH="355320" progId="Equation.3">
                    <p:embed/>
                    <p:pic>
                      <p:nvPicPr>
                        <p:cNvPr id="0" name="Picture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4490" y="2768094"/>
                          <a:ext cx="5525161" cy="12599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正方形/長方形 45"/>
            <p:cNvSpPr/>
            <p:nvPr/>
          </p:nvSpPr>
          <p:spPr>
            <a:xfrm>
              <a:off x="3713246" y="3831431"/>
              <a:ext cx="366587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400" b="1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j-lt"/>
                  <a:ea typeface="HG丸ｺﾞｼｯｸM-PRO" pitchFamily="50" charset="-128"/>
                </a:rPr>
                <a:t>Fredholm</a:t>
              </a:r>
              <a:r>
                <a:rPr lang="en-US" altLang="ja-JP" sz="2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j-lt"/>
                  <a:ea typeface="HG丸ｺﾞｼｯｸM-PRO" pitchFamily="50" charset="-128"/>
                </a:rPr>
                <a:t> integral equation</a:t>
              </a:r>
              <a:endParaRPr lang="ja-JP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HG丸ｺﾞｼｯｸM-PRO" pitchFamily="50" charset="-128"/>
              </a:endParaRPr>
            </a:p>
          </p:txBody>
        </p:sp>
        <p:sp>
          <p:nvSpPr>
            <p:cNvPr id="7" name="下矢印 6"/>
            <p:cNvSpPr/>
            <p:nvPr/>
          </p:nvSpPr>
          <p:spPr>
            <a:xfrm>
              <a:off x="4957393" y="2060849"/>
              <a:ext cx="936104" cy="696694"/>
            </a:xfrm>
            <a:prstGeom prst="downArrow">
              <a:avLst/>
            </a:prstGeom>
            <a:gradFill flip="none" rotWithShape="1">
              <a:gsLst>
                <a:gs pos="0">
                  <a:schemeClr val="accent6">
                    <a:lumMod val="75000"/>
                    <a:tint val="66000"/>
                    <a:satMod val="160000"/>
                  </a:schemeClr>
                </a:gs>
                <a:gs pos="50000">
                  <a:schemeClr val="accent6">
                    <a:lumMod val="75000"/>
                    <a:tint val="44500"/>
                    <a:satMod val="160000"/>
                  </a:schemeClr>
                </a:gs>
                <a:gs pos="100000">
                  <a:schemeClr val="accent6">
                    <a:lumMod val="75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8" name="スライド番号プレースホルダ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427C-5A74-48C7-B39C-32847F13AEA0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graphicFrame>
        <p:nvGraphicFramePr>
          <p:cNvPr id="19508" name="Object 52"/>
          <p:cNvGraphicFramePr>
            <a:graphicFrameLocks noChangeAspect="1"/>
          </p:cNvGraphicFramePr>
          <p:nvPr/>
        </p:nvGraphicFramePr>
        <p:xfrm>
          <a:off x="3995936" y="980728"/>
          <a:ext cx="2870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6" name="数式" r:id="rId17" imgW="672840" imgH="228600" progId="Equation.3">
                  <p:embed/>
                </p:oleObj>
              </mc:Choice>
              <mc:Fallback>
                <p:oleObj name="数式" r:id="rId17" imgW="672840" imgH="228600" progId="Equation.3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980728"/>
                        <a:ext cx="28702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711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79512" y="44624"/>
            <a:ext cx="69456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How to solve Integral Equation?</a:t>
            </a:r>
            <a:endParaRPr lang="ja-JP" alt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764704"/>
            <a:ext cx="8748464" cy="7200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43" name="オブジェクト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9699221"/>
              </p:ext>
            </p:extLst>
          </p:nvPr>
        </p:nvGraphicFramePr>
        <p:xfrm>
          <a:off x="251521" y="836712"/>
          <a:ext cx="4320480" cy="985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30" name="数式" r:id="rId4" imgW="1562040" imgH="355320" progId="Equation.3">
                  <p:embed/>
                </p:oleObj>
              </mc:Choice>
              <mc:Fallback>
                <p:oleObj name="数式" r:id="rId4" imgW="1562040" imgH="3553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1" y="836712"/>
                        <a:ext cx="4320480" cy="9852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オブジェクト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5997374"/>
              </p:ext>
            </p:extLst>
          </p:nvPr>
        </p:nvGraphicFramePr>
        <p:xfrm>
          <a:off x="4860032" y="960016"/>
          <a:ext cx="2576512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31" name="数式" r:id="rId6" imgW="1307880" imgH="419040" progId="Equation.3">
                  <p:embed/>
                </p:oleObj>
              </mc:Choice>
              <mc:Fallback>
                <p:oleObj name="数式" r:id="rId6" imgW="1307880" imgH="419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960016"/>
                        <a:ext cx="2576512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オブジェクト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1371222"/>
              </p:ext>
            </p:extLst>
          </p:nvPr>
        </p:nvGraphicFramePr>
        <p:xfrm>
          <a:off x="5431664" y="5134067"/>
          <a:ext cx="150813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32" name="数式" r:id="rId8" imgW="114120" imgH="215640" progId="Equation.3">
                  <p:embed/>
                </p:oleObj>
              </mc:Choice>
              <mc:Fallback>
                <p:oleObj name="数式" r:id="rId8" imgW="11412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1664" y="5134067"/>
                        <a:ext cx="150813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スライド番号プレースホルダ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427C-5A74-48C7-B39C-32847F13AEA0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15529" y="1844824"/>
            <a:ext cx="4678719" cy="1120190"/>
            <a:chOff x="215529" y="1844824"/>
            <a:chExt cx="4678719" cy="1120190"/>
          </a:xfrm>
        </p:grpSpPr>
        <p:graphicFrame>
          <p:nvGraphicFramePr>
            <p:cNvPr id="46086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48975939"/>
                </p:ext>
              </p:extLst>
            </p:nvPr>
          </p:nvGraphicFramePr>
          <p:xfrm>
            <a:off x="467544" y="2388950"/>
            <a:ext cx="4426704" cy="5760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733" name="数式" r:id="rId10" imgW="1942920" imgH="253800" progId="Equation.3">
                    <p:embed/>
                  </p:oleObj>
                </mc:Choice>
                <mc:Fallback>
                  <p:oleObj name="数式" r:id="rId10" imgW="1942920" imgH="25380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544" y="2388950"/>
                          <a:ext cx="4426704" cy="5760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" name="テキスト ボックス 48"/>
            <p:cNvSpPr txBox="1"/>
            <p:nvPr/>
          </p:nvSpPr>
          <p:spPr>
            <a:xfrm>
              <a:off x="215529" y="1844824"/>
              <a:ext cx="29915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Polynomial approximation:</a:t>
              </a:r>
              <a:endParaRPr kumimoji="1" lang="ja-JP" altLang="en-US" sz="20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8" name="グループ化 7"/>
          <p:cNvGrpSpPr/>
          <p:nvPr/>
        </p:nvGrpSpPr>
        <p:grpSpPr>
          <a:xfrm>
            <a:off x="77341" y="5780881"/>
            <a:ext cx="8914259" cy="864096"/>
            <a:chOff x="144016" y="5733256"/>
            <a:chExt cx="8914259" cy="864096"/>
          </a:xfrm>
        </p:grpSpPr>
        <p:sp>
          <p:nvSpPr>
            <p:cNvPr id="50" name="角丸四角形 49"/>
            <p:cNvSpPr/>
            <p:nvPr/>
          </p:nvSpPr>
          <p:spPr>
            <a:xfrm>
              <a:off x="179512" y="5733256"/>
              <a:ext cx="8878763" cy="86409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正方形/長方形 50"/>
            <p:cNvSpPr/>
            <p:nvPr/>
          </p:nvSpPr>
          <p:spPr>
            <a:xfrm>
              <a:off x="144016" y="5879013"/>
              <a:ext cx="889248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3600" b="1" dirty="0" err="1" smtClean="0">
                  <a:solidFill>
                    <a:schemeClr val="accent1"/>
                  </a:solidFill>
                </a:rPr>
                <a:t>Eigenfunctions</a:t>
              </a:r>
              <a:r>
                <a:rPr lang="en-US" altLang="ja-JP" sz="3600" b="1" dirty="0" smtClean="0">
                  <a:solidFill>
                    <a:schemeClr val="accent1"/>
                  </a:solidFill>
                </a:rPr>
                <a:t> </a:t>
              </a:r>
              <a:r>
                <a:rPr lang="en-US" altLang="ja-JP" sz="3600" b="1" i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φ </a:t>
              </a:r>
              <a:r>
                <a:rPr lang="en-US" altLang="ja-JP" sz="3600" b="1" dirty="0" smtClean="0">
                  <a:solidFill>
                    <a:schemeClr val="accent1"/>
                  </a:solidFill>
                </a:rPr>
                <a:t>can </a:t>
              </a:r>
              <a:r>
                <a:rPr lang="en-US" altLang="ja-JP" sz="3600" b="1" dirty="0" smtClean="0">
                  <a:solidFill>
                    <a:schemeClr val="accent1"/>
                  </a:solidFill>
                </a:rPr>
                <a:t>be obtain in closed form</a:t>
              </a:r>
              <a:endParaRPr lang="ja-JP" altLang="en-US" sz="36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" name="グループ化 2"/>
          <p:cNvGrpSpPr/>
          <p:nvPr/>
        </p:nvGrpSpPr>
        <p:grpSpPr>
          <a:xfrm>
            <a:off x="215529" y="3068960"/>
            <a:ext cx="6774611" cy="1507001"/>
            <a:chOff x="215529" y="3068960"/>
            <a:chExt cx="6774611" cy="1507001"/>
          </a:xfrm>
        </p:grpSpPr>
        <p:graphicFrame>
          <p:nvGraphicFramePr>
            <p:cNvPr id="46087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99492291"/>
                </p:ext>
              </p:extLst>
            </p:nvPr>
          </p:nvGraphicFramePr>
          <p:xfrm>
            <a:off x="395535" y="3541078"/>
            <a:ext cx="2854135" cy="8640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734" name="数式" r:id="rId12" imgW="749300" imgH="228600" progId="Equation.3">
                    <p:embed/>
                  </p:oleObj>
                </mc:Choice>
                <mc:Fallback>
                  <p:oleObj name="数式" r:id="rId12" imgW="749300" imgH="228600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535" y="3541078"/>
                          <a:ext cx="2854135" cy="8640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89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0995567"/>
                </p:ext>
              </p:extLst>
            </p:nvPr>
          </p:nvGraphicFramePr>
          <p:xfrm>
            <a:off x="4499992" y="3469814"/>
            <a:ext cx="1800200" cy="11061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735" name="数式" r:id="rId14" imgW="1447800" imgH="889000" progId="Equation.3">
                    <p:embed/>
                  </p:oleObj>
                </mc:Choice>
                <mc:Fallback>
                  <p:oleObj name="数式" r:id="rId14" imgW="1447800" imgH="889000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9992" y="3469814"/>
                          <a:ext cx="1800200" cy="11061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" name="テキスト ボックス 51"/>
            <p:cNvSpPr txBox="1"/>
            <p:nvPr/>
          </p:nvSpPr>
          <p:spPr>
            <a:xfrm>
              <a:off x="215529" y="3068960"/>
              <a:ext cx="67746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Integral equation can be converted to generalized </a:t>
              </a:r>
              <a:r>
                <a:rPr lang="en-US" altLang="ja-JP" sz="2000" dirty="0" err="1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eigenproblem</a:t>
              </a:r>
              <a:r>
                <a:rPr lang="en-US" altLang="ja-JP" sz="2000" dirty="0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:</a:t>
              </a:r>
              <a:endParaRPr kumimoji="1" lang="ja-JP" altLang="en-US" sz="20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9" name="グループ化 8"/>
          <p:cNvGrpSpPr/>
          <p:nvPr/>
        </p:nvGrpSpPr>
        <p:grpSpPr>
          <a:xfrm>
            <a:off x="5335513" y="3993232"/>
            <a:ext cx="3346673" cy="1524000"/>
            <a:chOff x="5335513" y="3993232"/>
            <a:chExt cx="3346673" cy="1524000"/>
          </a:xfrm>
        </p:grpSpPr>
        <p:pic>
          <p:nvPicPr>
            <p:cNvPr id="53" name="Picture 21"/>
            <p:cNvPicPr>
              <a:picLocks noChangeAspect="1" noChangeArrowheads="1"/>
            </p:cNvPicPr>
            <p:nvPr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7596336" y="3993232"/>
              <a:ext cx="1085850" cy="152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4" name="正方形/長方形 53"/>
            <p:cNvSpPr/>
            <p:nvPr/>
          </p:nvSpPr>
          <p:spPr>
            <a:xfrm>
              <a:off x="5335513" y="4725144"/>
              <a:ext cx="2044799" cy="792088"/>
            </a:xfrm>
            <a:prstGeom prst="rect">
              <a:avLst/>
            </a:prstGeom>
            <a:noFill/>
            <a:ln>
              <a:solidFill>
                <a:schemeClr val="accent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" name="グループ化 6"/>
          <p:cNvGrpSpPr/>
          <p:nvPr/>
        </p:nvGrpSpPr>
        <p:grpSpPr>
          <a:xfrm>
            <a:off x="220456" y="4469050"/>
            <a:ext cx="7058480" cy="1048182"/>
            <a:chOff x="220456" y="4469050"/>
            <a:chExt cx="7058480" cy="1048182"/>
          </a:xfrm>
        </p:grpSpPr>
        <p:graphicFrame>
          <p:nvGraphicFramePr>
            <p:cNvPr id="46090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99520030"/>
                </p:ext>
              </p:extLst>
            </p:nvPr>
          </p:nvGraphicFramePr>
          <p:xfrm>
            <a:off x="395536" y="4707607"/>
            <a:ext cx="6883400" cy="809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736" name="数式" r:id="rId17" imgW="4190760" imgH="495000" progId="Equation.3">
                    <p:embed/>
                  </p:oleObj>
                </mc:Choice>
                <mc:Fallback>
                  <p:oleObj name="数式" r:id="rId17" imgW="4190760" imgH="495000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536" y="4707607"/>
                          <a:ext cx="6883400" cy="8096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テキスト ボックス 18"/>
            <p:cNvSpPr txBox="1"/>
            <p:nvPr/>
          </p:nvSpPr>
          <p:spPr>
            <a:xfrm>
              <a:off x="220456" y="4469050"/>
              <a:ext cx="14077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 err="1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Eigenimage</a:t>
              </a:r>
              <a:endParaRPr kumimoji="1" lang="ja-JP" altLang="en-US" sz="20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711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3157</TotalTime>
  <Words>1591</Words>
  <Application>Microsoft Office PowerPoint</Application>
  <PresentationFormat>画面に合わせる (4:3)</PresentationFormat>
  <Paragraphs>315</Paragraphs>
  <Slides>23</Slides>
  <Notes>23</Notes>
  <HiddenSlides>0</HiddenSlides>
  <MMClips>0</MMClips>
  <ScaleCrop>false</ScaleCrop>
  <HeadingPairs>
    <vt:vector size="6" baseType="variant"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25" baseType="lpstr">
      <vt:lpstr>Office ​​テーマ</vt:lpstr>
      <vt:lpstr>数式</vt:lpstr>
      <vt:lpstr>Scale-space Processing Using Polynomial Representations    Gou Koutaki and Keiichi Uchimura Kumamoto University, Japan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koutaki</dc:creator>
  <cp:lastModifiedBy>koutaki</cp:lastModifiedBy>
  <cp:revision>251</cp:revision>
  <dcterms:created xsi:type="dcterms:W3CDTF">2014-06-03T13:33:48Z</dcterms:created>
  <dcterms:modified xsi:type="dcterms:W3CDTF">2014-06-10T17:00:55Z</dcterms:modified>
</cp:coreProperties>
</file>