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80" r:id="rId7"/>
    <p:sldId id="262" r:id="rId8"/>
    <p:sldId id="263" r:id="rId9"/>
    <p:sldId id="264" r:id="rId10"/>
    <p:sldId id="276" r:id="rId11"/>
    <p:sldId id="267" r:id="rId12"/>
    <p:sldId id="277" r:id="rId13"/>
    <p:sldId id="278" r:id="rId14"/>
    <p:sldId id="279" r:id="rId15"/>
    <p:sldId id="268" r:id="rId16"/>
    <p:sldId id="281" r:id="rId17"/>
    <p:sldId id="282" r:id="rId18"/>
    <p:sldId id="283" r:id="rId19"/>
    <p:sldId id="269" r:id="rId20"/>
    <p:sldId id="272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108" d="100"/>
          <a:sy n="108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5989D4-958F-4359-B1DE-0FF7DD2AF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0414F9-1824-4807-B2D9-635155517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2E5FCC-7877-4F67-BFEA-E9DF9F37B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5B705-F180-4439-9B28-BFE5FFBFF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0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3FE76B-4A33-4F9E-994C-6DF5E1E4F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DC53A6-A143-443E-9730-418A3E766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BFB9B5-A43E-452B-9F03-AD75E6F95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82943-2024-4270-A5A0-D39D3EF8A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96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8DE10B-6084-4281-A8B0-64CC4D0F5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100FD2-6928-402F-8BE4-FD4B0003C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38A2D5-714A-4756-AC10-E461BB118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DC0C9-18DD-4815-9A4F-781665015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9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D36B04-D72A-482E-8EE8-542B76182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C0D26-8AFE-40C9-A12B-50D19FF7C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E7A657-1236-4CB6-A20A-D6652E65F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FAE8A-7618-4C63-92D7-F3710E0FB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F4E8C5-1EDB-4B70-AAB8-E183370D3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8A4B46-66B1-48A1-A209-6C944B30C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FC47D1-57AB-48D4-BC41-F71C96A65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66FAB-0BC1-4887-BE99-68A447EB6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5A998-253D-4064-BEF3-8129CDE5F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7D902-4718-41B6-A901-CAD649591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B5937-240C-4319-9B4A-0CA6FD6AC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79993-79EB-4089-825B-10DD975BF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7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C77A4A-2054-4C1D-9A96-7640B40E2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E29BA4-827B-4E8A-99B0-0634082DB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F6BE0E-EF2E-414A-8987-17CAC09A8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C55F5-F41B-410D-92AF-51B77ACA1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3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4AC12B-A41D-4847-921E-0F989E945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6225BB-799A-49C0-A354-A5C781BAF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ECB536-F6CC-4D3F-9609-3A7AC7807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FE1A1-CACA-4466-93D9-E65260BE4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92EB6B-22CC-420F-994D-E4713D2E7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37AE9D-C60F-475E-AD1A-2B7793240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DFBDE1-7CDF-4792-85FD-9E4CBB2E4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B3A83-527E-451E-BAFA-F53CAF3E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6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3802-48F3-4F4C-9F03-AAC2F7F538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CBED7-BA6D-44A3-A014-ACC937836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AFFC-51C0-4EE8-9AC0-EC8473C79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2E558-8A88-40E7-92CF-949ADF30B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82DD8-8AF2-477B-AFA5-D1743FAE1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CB0D4-0BFE-4A40-AA65-4563B5891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95959-17FD-4B27-A4F7-E65CEDDED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81CB5-9369-408A-AF19-197AD39E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7C8F63-0CD5-4457-A1B8-D7048BA5E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F24E5A-A2D1-4750-BE66-D7818D38A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C60660-AE44-4520-BFD8-1AA0FE092D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E0B78E-3481-420A-8534-A392E3D1C9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E2CFCC-B31C-4412-B3F9-0E86F4D104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5CF922-B3A7-41C5-85EA-5EE2775EF0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BDAE97-10C1-4156-89E4-C81B9752EE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Full Adder</a:t>
            </a:r>
            <a:endParaRPr lang="en-US" altLang="en-US" sz="40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575C959-FD68-4550-8AC1-CCFD6F836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64008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Everett Jones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11/29/17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ECE 09:414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Electronics II – VLSI Circuit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(Fall 2017)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Instructor: Dr. H. Hanafi &amp; Adam Fifth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Henry M. Rowan College of Engineering</a:t>
            </a:r>
            <a:br>
              <a:rPr lang="en-US" altLang="en-US" sz="2000" dirty="0"/>
            </a:br>
            <a:r>
              <a:rPr lang="en-US" altLang="en-US" sz="2000" dirty="0"/>
              <a:t>Department of ECE</a:t>
            </a:r>
            <a:br>
              <a:rPr lang="en-US" altLang="en-US" sz="2000" dirty="0"/>
            </a:br>
            <a:r>
              <a:rPr lang="en-US" altLang="en-US" sz="2000" dirty="0"/>
              <a:t>Rowan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E6F3D7-1B4A-4DC7-8A0E-6F1EDA85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Gate Sizes For Optimized Design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993D5D-E49C-428F-8BE9-B97E246DD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36084"/>
              </p:ext>
            </p:extLst>
          </p:nvPr>
        </p:nvGraphicFramePr>
        <p:xfrm>
          <a:off x="1752600" y="1733391"/>
          <a:ext cx="5486400" cy="34366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598329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299156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97710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103350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Component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Cin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C-Ratio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Size Ratio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322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Nand2J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5:5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7.5:7.5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2:2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3:3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6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InvS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30:15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45:22.5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384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21.9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10.95:10.95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16.5:16.5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12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10.66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5.33:5.33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8:8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0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InvV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3.89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2.6:1.3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3.9:1.95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7703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1.89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2:2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3:3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824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Nand2X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0.92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2:2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3:3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0191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InvY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0.34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2:2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3:3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3715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InvZ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2:1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3:1.5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3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3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0928E9-B474-4865-AF19-4334F2BC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Cell Library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1932D-F91C-419F-950E-37E6A02A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6065"/>
            <a:ext cx="676369" cy="4467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9D533-C737-46F2-9BB1-E2BB13631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2415932" cy="3360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0928E9-B474-4865-AF19-4334F2BC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Cell Library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391F4-4850-444A-B0DB-D6C31B19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06732"/>
            <a:ext cx="2570339" cy="4021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48356-1DC3-4F31-8232-256559FC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63" y="1706732"/>
            <a:ext cx="2862964" cy="40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0928E9-B474-4865-AF19-4334F2BC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Cell Library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ADEEE-F959-4587-B8A7-4ABE5316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0980"/>
            <a:ext cx="1883698" cy="482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EF8A42-8F9B-4D2F-B630-B48D074BB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17638"/>
            <a:ext cx="1143160" cy="48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0928E9-B474-4865-AF19-4334F2BC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Cell Library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0C9B8-904F-4A2F-BE9C-5993F4B1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10980"/>
            <a:ext cx="1936431" cy="4743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587DE-5AD4-46F8-A736-D755296B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562572" cy="47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8C4D4DD-EFAF-4457-8568-35A4F69CF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Cell Library Extracted Layouts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D644AE-CF02-4383-A267-149D71E5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585"/>
            <a:ext cx="781159" cy="446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09CEA-8C26-4792-895B-2D5917FFD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3581400" cy="3070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8C4D4DD-EFAF-4457-8568-35A4F69CF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Cell Library Extracted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B5C0B-1F74-4C66-8620-3933284B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6694"/>
            <a:ext cx="3810000" cy="3266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E3EEB-E652-4E76-BF48-ABB5BC7A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3600"/>
            <a:ext cx="4343400" cy="32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8C4D4DD-EFAF-4457-8568-35A4F69CF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Cell Library Extracted Layouts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FD6D3-E3D6-459C-B1D7-49B37450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52600"/>
            <a:ext cx="3400900" cy="4648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54741-75E1-430E-B074-DEFCCE72A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134899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8C4D4DD-EFAF-4457-8568-35A4F69CF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Cell Library Extracted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51A46-17CF-42ED-9913-DB8CD631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1"/>
            <a:ext cx="2122685" cy="450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6AF8C-B191-46A6-929B-9D4B91AC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820642" cy="45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6B7777C-EEBB-452C-B7F7-AC333F18B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Cell Library Simulation</a:t>
            </a:r>
            <a:br>
              <a:rPr lang="en-US" altLang="en-US" sz="4000"/>
            </a:br>
            <a:r>
              <a:rPr lang="en-US" altLang="en-US" sz="4000"/>
              <a:t>“Spectre” Netlist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6A3CB-6503-475E-9AA3-19262AF1EA5D}"/>
              </a:ext>
            </a:extLst>
          </p:cNvPr>
          <p:cNvSpPr txBox="1"/>
          <p:nvPr/>
        </p:nvSpPr>
        <p:spPr>
          <a:xfrm>
            <a:off x="455720" y="1828800"/>
            <a:ext cx="2590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23)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22)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21) capacitor c=2.40637e-16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20)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19) capacitor c=2.7621e-16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\+200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18) capacitor c=3.47355e-16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17) capacitor c=2.40637e-16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16)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15) capacitor c=7.05172e-16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14)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13) capacitor c=2.40637e-16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12)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11) capacitor c=2.40637e-16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10) capacitor c=7.09357e-16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9) capacitor c=7.09357e-16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\+190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8) capacitor c=7.05172e-16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\+189 (C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\+188 (B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\+187 (A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23) capacitor c=2.28083e-16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22)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21) capacitor c=4.95923e-16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20) capacitor c=2.28083e-16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19) capacitor c=2.1762e-16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18) capacitor c=4.05945e-16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\+180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17) capacitor c=4.95923e-16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16)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15) capacitor c=7.13542e-16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14)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13) capacitor c=4.95923e-16 m=1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BC38A-A809-4805-8174-944219D126B8}"/>
              </a:ext>
            </a:extLst>
          </p:cNvPr>
          <p:cNvSpPr txBox="1"/>
          <p:nvPr/>
        </p:nvSpPr>
        <p:spPr>
          <a:xfrm>
            <a:off x="3046520" y="1828800"/>
            <a:ext cx="28208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12) capacitor c=2.38545e-16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11) capacitor c=4.95923e-16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10) capacitor c=1.21993e-15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9) capacitor c=1.21993e-15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8) capacitor c=7.05172e-16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\+170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C)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B)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A) capacitor c=2.28082e-16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\+167 (21 23)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\+166 (18 20)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\+165 (17 19)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\+164 (13 15)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\+163 (11 14)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\+162 (10 22)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\+161 (10 18)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\+160 (9 21)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\+159 (9 13) capacitor c=2.217e-16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23) capacitor c=2.74437e-15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22) capacitor c=2.54742e-15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21) capacitor c=7.00103e-14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20) capacitor c=4.26687e-15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19) capacitor c=2.32434e-15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18) capacitor c=6.95166e-14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17) capacitor c=6.35626e-14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16) capacitor c=6.53598e-14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\+150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15) capacitor c=7.62512e-14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14) capacitor c=2.29578e-15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13) capacitor c=6.48827e-14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12) capacitor c=1.83021e-15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11) capacitor c=6.24453e-14 m=1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8898A-EB56-49B6-8220-58CE9C6DA121}"/>
              </a:ext>
            </a:extLst>
          </p:cNvPr>
          <p:cNvSpPr txBox="1"/>
          <p:nvPr/>
        </p:nvSpPr>
        <p:spPr>
          <a:xfrm>
            <a:off x="5638800" y="1828800"/>
            <a:ext cx="2819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10) capacitor c=9.11812e-14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9) capacitor c=9.10467e-14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8) capacitor c=8.32562e-14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\+142 (S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c=5.53442e-14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\+141 (C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c=1.72346e-14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\+140 (B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c=1.72306e-14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\+139 (A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c=1.73861e-14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23) capacitor c=1.05219e-15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22) capacitor c=7.7136e-16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21) capacitor c=2.42655e-15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20) capacitor c=1.05219e-15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19) capacitor c=7.2456e-16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18) capacitor c=3.83583e-15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17) capacitor c=4.06047e-15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16) capacitor c=1.10325e-15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\+130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15) capacitor c=1.78527e-15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14) capacitor c=7.7136e-16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13) capacitor c=1.66065e-15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12) capacitor c=1.10325e-15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11) capacitor c=3.1389e-15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\+125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10) capacitor c=7.07115e-15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\+124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9) capacitor c=6.18321e-15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\+123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8) capacitor c=2.09163e-15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\+122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c=2.35918e-13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\+121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S) capacitor c=7.3671e-16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\+120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C) capacitor c=1.76052e-15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\+119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B) capacitor c=1.78767e-15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\+118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A) capacitor c=1.65159e-15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\+117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c=5.53442e-14 m=1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\+116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 capacitor c=7.3671e-16 m=1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BBC7E30-404C-4289-90D6-6BC1D4564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401432-E182-499D-8FAE-006F03E54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2600" dirty="0"/>
              <a:t>What is a Full Adder?</a:t>
            </a:r>
          </a:p>
          <a:p>
            <a:pPr algn="ctr" eaLnBrk="1" hangingPunct="1"/>
            <a:endParaRPr lang="en-US" altLang="en-US" sz="2600" dirty="0"/>
          </a:p>
          <a:p>
            <a:pPr algn="ctr" eaLnBrk="1" hangingPunct="1"/>
            <a:r>
              <a:rPr lang="en-US" altLang="en-US" sz="2600" dirty="0"/>
              <a:t>Design of a Full Adder</a:t>
            </a:r>
          </a:p>
          <a:p>
            <a:pPr algn="ctr" eaLnBrk="1" hangingPunct="1"/>
            <a:endParaRPr lang="en-US" altLang="en-US" sz="2600" dirty="0"/>
          </a:p>
          <a:p>
            <a:pPr algn="ctr" eaLnBrk="1" hangingPunct="1"/>
            <a:r>
              <a:rPr lang="en-US" altLang="en-US" sz="2600" dirty="0"/>
              <a:t>Optimal design</a:t>
            </a:r>
          </a:p>
          <a:p>
            <a:pPr algn="ctr" eaLnBrk="1" hangingPunct="1"/>
            <a:endParaRPr lang="en-US" altLang="en-US" sz="2600" dirty="0"/>
          </a:p>
          <a:p>
            <a:pPr algn="ctr" eaLnBrk="1" hangingPunct="1"/>
            <a:r>
              <a:rPr lang="en-US" altLang="en-US" sz="2600" dirty="0"/>
              <a:t>Standard Cell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16C3FF-CF14-42CA-AE61-8C42394F8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Snap-together Standard Cells</a:t>
            </a:r>
            <a:br>
              <a:rPr lang="en-US" altLang="en-US" sz="4000"/>
            </a:br>
            <a:r>
              <a:rPr lang="en-US" altLang="en-US" sz="4000"/>
              <a:t>Circuit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D36A8-F235-4000-BA17-B43CF67B6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5" y="1600200"/>
            <a:ext cx="9144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84B6-1681-47E6-BE07-3BAEE99D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337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E12F5B5-9326-40A1-B527-8FA55C67D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Diagram and Truth Table</a:t>
            </a:r>
          </a:p>
        </p:txBody>
      </p:sp>
      <p:pic>
        <p:nvPicPr>
          <p:cNvPr id="4101" name="Picture 5" descr="https://www.electronicshub.org/wp-content/uploads/2014/08/Truth-Table-for-Full-Adder.jpg">
            <a:extLst>
              <a:ext uri="{FF2B5EF4-FFF2-40B4-BE49-F238E27FC236}">
                <a16:creationId xmlns:a16="http://schemas.microsoft.com/office/drawing/2014/main" id="{4B2F39D6-B742-4CC9-A2F2-D56B5AC2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75838"/>
            <a:ext cx="327971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circuitstoday.com/wp-content/uploads/2010/04/Single-bit-Full-Adder.gif">
            <a:extLst>
              <a:ext uri="{FF2B5EF4-FFF2-40B4-BE49-F238E27FC236}">
                <a16:creationId xmlns:a16="http://schemas.microsoft.com/office/drawing/2014/main" id="{960E5BC6-5B41-4A60-8CFE-5E216446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90" y="2736394"/>
            <a:ext cx="2830480" cy="16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0D676A-D968-4EF9-BA62-4FA35CFF9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Minimization Using K-Map</a:t>
            </a:r>
          </a:p>
        </p:txBody>
      </p:sp>
      <p:pic>
        <p:nvPicPr>
          <p:cNvPr id="5125" name="Picture 5" descr="https://www.electronicshub.org/wp-content/uploads/2014/08/FA-K-MAP-FOR-SUM.jpg">
            <a:extLst>
              <a:ext uri="{FF2B5EF4-FFF2-40B4-BE49-F238E27FC236}">
                <a16:creationId xmlns:a16="http://schemas.microsoft.com/office/drawing/2014/main" id="{97FEFEE0-990B-4D52-B2DA-98F94688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23" y="1331373"/>
            <a:ext cx="4333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C898D-98BE-4ACF-BBA3-E1877E27EB83}"/>
                  </a:ext>
                </a:extLst>
              </p:cNvPr>
              <p:cNvSpPr txBox="1"/>
              <p:nvPr/>
            </p:nvSpPr>
            <p:spPr>
              <a:xfrm>
                <a:off x="5457076" y="2502272"/>
                <a:ext cx="3128933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C898D-98BE-4ACF-BBA3-E1877E27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6" y="2502272"/>
                <a:ext cx="3128933" cy="277576"/>
              </a:xfrm>
              <a:prstGeom prst="rect">
                <a:avLst/>
              </a:prstGeom>
              <a:blipFill>
                <a:blip r:embed="rId3"/>
                <a:stretch>
                  <a:fillRect l="-975" r="-117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 descr="https://www.electronicshub.org/wp-content/uploads/2014/08/FA-K-MAP-FOR-CARRY1.jpg">
            <a:extLst>
              <a:ext uri="{FF2B5EF4-FFF2-40B4-BE49-F238E27FC236}">
                <a16:creationId xmlns:a16="http://schemas.microsoft.com/office/drawing/2014/main" id="{ECED071D-91F6-42B6-B390-C4D048921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22" y="3950748"/>
            <a:ext cx="4333875" cy="264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5D4249-3980-4FE3-BBC4-422C49185EC3}"/>
                  </a:ext>
                </a:extLst>
              </p:cNvPr>
              <p:cNvSpPr txBox="1"/>
              <p:nvPr/>
            </p:nvSpPr>
            <p:spPr>
              <a:xfrm>
                <a:off x="5457076" y="5133338"/>
                <a:ext cx="2253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5D4249-3980-4FE3-BBC4-422C4918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6" y="5133338"/>
                <a:ext cx="2253566" cy="276999"/>
              </a:xfrm>
              <a:prstGeom prst="rect">
                <a:avLst/>
              </a:prstGeom>
              <a:blipFill>
                <a:blip r:embed="rId5"/>
                <a:stretch>
                  <a:fillRect l="-1622" r="-16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B7C1B6-0B37-450D-A250-F4C6E776F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E0779-5A4D-4001-A376-70BD6AF8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943"/>
            <a:ext cx="9144000" cy="3276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560A-4C73-4AC8-B2B7-85DA5B51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FA290-BFA7-4F64-9E81-FCF79CB8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0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30D215-A185-4E44-A76F-2982EE272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Worst Case Logical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C25F4-D37B-4218-8AF9-E876C986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943"/>
            <a:ext cx="9144000" cy="3276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C4616D-C02D-4454-9F39-56EB42755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Logical Effort, Number of Stages,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4534C71E-3ACD-40C0-B4EF-230AA72C76D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=1∗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∗1∗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=3.16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=3∗1∗1∗3∗1∗1=9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=1+2+2+1+2+2=10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=426.6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=2.74</m:t>
                      </m:r>
                    </m:oMath>
                  </m:oMathPara>
                </a14:m>
                <a:endParaRPr lang="en-US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𝑁𝑓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=26.5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4534C71E-3ACD-40C0-B4EF-230AA72C7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EC1880-4CCD-409F-8C0B-F5BBCA8BA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Spreadsheet Comparing Different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2037E5-9D65-46F2-9AA1-03AAFB10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28297"/>
              </p:ext>
            </p:extLst>
          </p:nvPr>
        </p:nvGraphicFramePr>
        <p:xfrm>
          <a:off x="457200" y="2377281"/>
          <a:ext cx="8229599" cy="2697480"/>
        </p:xfrm>
        <a:graphic>
          <a:graphicData uri="http://schemas.openxmlformats.org/drawingml/2006/table">
            <a:tbl>
              <a:tblPr/>
              <a:tblGrid>
                <a:gridCol w="3526971">
                  <a:extLst>
                    <a:ext uri="{9D8B030D-6E8A-4147-A177-3AD203B41FA5}">
                      <a16:colId xmlns:a16="http://schemas.microsoft.com/office/drawing/2014/main" val="350620851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6478915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968438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57698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56225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Design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117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NAND2-NAND2-NAND2-NAND2-NAND2-NAND2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5.62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32.86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6392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INV-NAND3-INV-NOR4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28.8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92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INV-NAND3-INV-NOR4-INV-INV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28.43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715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INV-NAND2-NAND2-INV-NAND2-NAND2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3.16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26.5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84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INV-NAND2-NAND2-INV-NAND2-NAND2-INV-INV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29.05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166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1531</Words>
  <Application>Microsoft Office PowerPoint</Application>
  <PresentationFormat>On-screen Show (4:3)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Default Design</vt:lpstr>
      <vt:lpstr>Full Adder</vt:lpstr>
      <vt:lpstr>Outline</vt:lpstr>
      <vt:lpstr>Block Diagram and Truth Table</vt:lpstr>
      <vt:lpstr>Minimization Using K-Map</vt:lpstr>
      <vt:lpstr>Logic Design</vt:lpstr>
      <vt:lpstr>Transistor Design</vt:lpstr>
      <vt:lpstr>Worst Case Logical Path</vt:lpstr>
      <vt:lpstr>Logical Effort, Number of Stages, Delay</vt:lpstr>
      <vt:lpstr>Spreadsheet Comparing Different Designs</vt:lpstr>
      <vt:lpstr>Gate Sizes For Optimized Design</vt:lpstr>
      <vt:lpstr>Standard Cell Library Layouts</vt:lpstr>
      <vt:lpstr>Standard Cell Library Layouts</vt:lpstr>
      <vt:lpstr>Standard Cell Library Layouts</vt:lpstr>
      <vt:lpstr>Standard Cell Library Layouts</vt:lpstr>
      <vt:lpstr>Standard Cell Library Extracted Layouts</vt:lpstr>
      <vt:lpstr>Standard Cell Library Extracted Layouts</vt:lpstr>
      <vt:lpstr>Standard Cell Library Extracted Layouts</vt:lpstr>
      <vt:lpstr>Standard Cell Library Extracted Layouts</vt:lpstr>
      <vt:lpstr>Standard Cell Library Simulation “Spectre” Netlist</vt:lpstr>
      <vt:lpstr>Snap-together Standard Cells Circuit Layout</vt:lpstr>
      <vt:lpstr>Questions?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Yani Hanafi</dc:creator>
  <cp:lastModifiedBy>Everett Jones</cp:lastModifiedBy>
  <cp:revision>85</cp:revision>
  <dcterms:created xsi:type="dcterms:W3CDTF">2008-04-17T12:48:09Z</dcterms:created>
  <dcterms:modified xsi:type="dcterms:W3CDTF">2017-12-01T04:58:47Z</dcterms:modified>
</cp:coreProperties>
</file>