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79" r:id="rId1"/>
  </p:sldMasterIdLst>
  <p:notesMasterIdLst>
    <p:notesMasterId r:id="rId38"/>
  </p:notesMasterIdLst>
  <p:sldIdLst>
    <p:sldId id="256" r:id="rId2"/>
    <p:sldId id="259" r:id="rId3"/>
    <p:sldId id="374" r:id="rId4"/>
    <p:sldId id="260" r:id="rId5"/>
    <p:sldId id="336" r:id="rId6"/>
    <p:sldId id="411" r:id="rId7"/>
    <p:sldId id="375" r:id="rId8"/>
    <p:sldId id="383" r:id="rId9"/>
    <p:sldId id="384" r:id="rId10"/>
    <p:sldId id="390" r:id="rId11"/>
    <p:sldId id="386" r:id="rId12"/>
    <p:sldId id="385" r:id="rId13"/>
    <p:sldId id="408" r:id="rId14"/>
    <p:sldId id="394" r:id="rId15"/>
    <p:sldId id="397" r:id="rId16"/>
    <p:sldId id="396" r:id="rId17"/>
    <p:sldId id="398" r:id="rId18"/>
    <p:sldId id="399" r:id="rId19"/>
    <p:sldId id="400" r:id="rId20"/>
    <p:sldId id="395" r:id="rId21"/>
    <p:sldId id="401" r:id="rId22"/>
    <p:sldId id="410" r:id="rId23"/>
    <p:sldId id="403" r:id="rId24"/>
    <p:sldId id="389" r:id="rId25"/>
    <p:sldId id="402" r:id="rId26"/>
    <p:sldId id="405" r:id="rId27"/>
    <p:sldId id="406" r:id="rId28"/>
    <p:sldId id="392" r:id="rId29"/>
    <p:sldId id="376" r:id="rId30"/>
    <p:sldId id="409" r:id="rId31"/>
    <p:sldId id="391" r:id="rId32"/>
    <p:sldId id="412" r:id="rId33"/>
    <p:sldId id="413" r:id="rId34"/>
    <p:sldId id="414" r:id="rId35"/>
    <p:sldId id="415" r:id="rId36"/>
    <p:sldId id="41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5556D2-3924-4651-9DBC-820B61B36D73}">
          <p14:sldIdLst/>
        </p14:section>
        <p14:section name="Print" id="{1A2BED3A-3DAC-4C4C-BF9D-CBB684C28B6B}">
          <p14:sldIdLst>
            <p14:sldId id="256"/>
            <p14:sldId id="259"/>
            <p14:sldId id="374"/>
            <p14:sldId id="260"/>
            <p14:sldId id="336"/>
            <p14:sldId id="411"/>
            <p14:sldId id="375"/>
            <p14:sldId id="383"/>
            <p14:sldId id="384"/>
            <p14:sldId id="390"/>
            <p14:sldId id="386"/>
            <p14:sldId id="385"/>
            <p14:sldId id="408"/>
            <p14:sldId id="394"/>
            <p14:sldId id="397"/>
            <p14:sldId id="396"/>
            <p14:sldId id="398"/>
            <p14:sldId id="399"/>
            <p14:sldId id="400"/>
            <p14:sldId id="395"/>
            <p14:sldId id="401"/>
            <p14:sldId id="410"/>
            <p14:sldId id="403"/>
            <p14:sldId id="389"/>
            <p14:sldId id="402"/>
            <p14:sldId id="405"/>
            <p14:sldId id="406"/>
            <p14:sldId id="392"/>
            <p14:sldId id="376"/>
            <p14:sldId id="409"/>
            <p14:sldId id="391"/>
            <p14:sldId id="412"/>
            <p14:sldId id="413"/>
            <p14:sldId id="414"/>
            <p14:sldId id="415"/>
            <p14:sldId id="4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5" autoAdjust="0"/>
    <p:restoredTop sz="88681" autoAdjust="0"/>
  </p:normalViewPr>
  <p:slideViewPr>
    <p:cSldViewPr snapToGrid="0">
      <p:cViewPr varScale="1">
        <p:scale>
          <a:sx n="58" d="100"/>
          <a:sy n="58" d="100"/>
        </p:scale>
        <p:origin x="108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43DEA-CA3C-4C19-8726-6ECD8577A5F2}" type="datetimeFigureOut">
              <a:rPr lang="en-US" smtClean="0"/>
              <a:t>11/16/2018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399D2-0354-468D-980A-2D3404A767BE}" type="slidenum">
              <a:rPr lang="en-US" smtClean="0"/>
              <a:t>‹#›</a:t>
            </a:fld>
            <a:endParaRPr lang="en-US"/>
          </a:p>
        </p:txBody>
      </p:sp>
    </p:spTree>
    <p:extLst>
      <p:ext uri="{BB962C8B-B14F-4D97-AF65-F5344CB8AC3E}">
        <p14:creationId xmlns:p14="http://schemas.microsoft.com/office/powerpoint/2010/main" val="813756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4130697-D104-4FEA-BB71-CF0BBAA76D97}" type="datetimeFigureOut">
              <a:rPr lang="en-US" smtClean="0"/>
              <a:t>11/16/2018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0419B30-FFAC-4A2C-ACDE-3F4855B109CD}" type="slidenum">
              <a:rPr lang="en-US" smtClean="0"/>
              <a:t>‹#›</a:t>
            </a:fld>
            <a:endParaRPr lang="en-US"/>
          </a:p>
        </p:txBody>
      </p:sp>
    </p:spTree>
    <p:extLst>
      <p:ext uri="{BB962C8B-B14F-4D97-AF65-F5344CB8AC3E}">
        <p14:creationId xmlns:p14="http://schemas.microsoft.com/office/powerpoint/2010/main" val="9857649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130697-D104-4FEA-BB71-CF0BBAA76D97}"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9B30-FFAC-4A2C-ACDE-3F4855B109CD}" type="slidenum">
              <a:rPr lang="en-US" smtClean="0"/>
              <a:t>‹#›</a:t>
            </a:fld>
            <a:endParaRPr lang="en-US"/>
          </a:p>
        </p:txBody>
      </p:sp>
    </p:spTree>
    <p:extLst>
      <p:ext uri="{BB962C8B-B14F-4D97-AF65-F5344CB8AC3E}">
        <p14:creationId xmlns:p14="http://schemas.microsoft.com/office/powerpoint/2010/main" val="1016092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130697-D104-4FEA-BB71-CF0BBAA76D97}"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9B30-FFAC-4A2C-ACDE-3F4855B109CD}" type="slidenum">
              <a:rPr lang="en-US" smtClean="0"/>
              <a:t>‹#›</a:t>
            </a:fld>
            <a:endParaRPr lang="en-US"/>
          </a:p>
        </p:txBody>
      </p:sp>
    </p:spTree>
    <p:extLst>
      <p:ext uri="{BB962C8B-B14F-4D97-AF65-F5344CB8AC3E}">
        <p14:creationId xmlns:p14="http://schemas.microsoft.com/office/powerpoint/2010/main" val="3387097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130697-D104-4FEA-BB71-CF0BBAA76D97}"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9B30-FFAC-4A2C-ACDE-3F4855B109C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2031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130697-D104-4FEA-BB71-CF0BBAA76D97}"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9B30-FFAC-4A2C-ACDE-3F4855B109CD}" type="slidenum">
              <a:rPr lang="en-US" smtClean="0"/>
              <a:t>‹#›</a:t>
            </a:fld>
            <a:endParaRPr lang="en-US"/>
          </a:p>
        </p:txBody>
      </p:sp>
    </p:spTree>
    <p:extLst>
      <p:ext uri="{BB962C8B-B14F-4D97-AF65-F5344CB8AC3E}">
        <p14:creationId xmlns:p14="http://schemas.microsoft.com/office/powerpoint/2010/main" val="357743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4130697-D104-4FEA-BB71-CF0BBAA76D97}" type="datetimeFigureOut">
              <a:rPr lang="en-US" smtClean="0"/>
              <a:t>11/16/2018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19B30-FFAC-4A2C-ACDE-3F4855B109CD}" type="slidenum">
              <a:rPr lang="en-US" smtClean="0"/>
              <a:t>‹#›</a:t>
            </a:fld>
            <a:endParaRPr lang="en-US"/>
          </a:p>
        </p:txBody>
      </p:sp>
    </p:spTree>
    <p:extLst>
      <p:ext uri="{BB962C8B-B14F-4D97-AF65-F5344CB8AC3E}">
        <p14:creationId xmlns:p14="http://schemas.microsoft.com/office/powerpoint/2010/main" val="2763482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4130697-D104-4FEA-BB71-CF0BBAA76D97}" type="datetimeFigureOut">
              <a:rPr lang="en-US" smtClean="0"/>
              <a:t>11/16/2018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19B30-FFAC-4A2C-ACDE-3F4855B109CD}" type="slidenum">
              <a:rPr lang="en-US" smtClean="0"/>
              <a:t>‹#›</a:t>
            </a:fld>
            <a:endParaRPr lang="en-US"/>
          </a:p>
        </p:txBody>
      </p:sp>
    </p:spTree>
    <p:extLst>
      <p:ext uri="{BB962C8B-B14F-4D97-AF65-F5344CB8AC3E}">
        <p14:creationId xmlns:p14="http://schemas.microsoft.com/office/powerpoint/2010/main" val="1369787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30697-D104-4FEA-BB71-CF0BBAA76D97}"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19B30-FFAC-4A2C-ACDE-3F4855B109CD}" type="slidenum">
              <a:rPr lang="en-US" smtClean="0"/>
              <a:t>‹#›</a:t>
            </a:fld>
            <a:endParaRPr lang="en-US"/>
          </a:p>
        </p:txBody>
      </p:sp>
    </p:spTree>
    <p:extLst>
      <p:ext uri="{BB962C8B-B14F-4D97-AF65-F5344CB8AC3E}">
        <p14:creationId xmlns:p14="http://schemas.microsoft.com/office/powerpoint/2010/main" val="600133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30697-D104-4FEA-BB71-CF0BBAA76D97}"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19B30-FFAC-4A2C-ACDE-3F4855B109CD}" type="slidenum">
              <a:rPr lang="en-US" smtClean="0"/>
              <a:t>‹#›</a:t>
            </a:fld>
            <a:endParaRPr lang="en-US"/>
          </a:p>
        </p:txBody>
      </p:sp>
    </p:spTree>
    <p:extLst>
      <p:ext uri="{BB962C8B-B14F-4D97-AF65-F5344CB8AC3E}">
        <p14:creationId xmlns:p14="http://schemas.microsoft.com/office/powerpoint/2010/main" val="302531117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30697-D104-4FEA-BB71-CF0BBAA76D97}"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19B30-FFAC-4A2C-ACDE-3F4855B109CD}" type="slidenum">
              <a:rPr lang="en-US" smtClean="0"/>
              <a:t>‹#›</a:t>
            </a:fld>
            <a:endParaRPr lang="en-US"/>
          </a:p>
        </p:txBody>
      </p:sp>
    </p:spTree>
    <p:extLst>
      <p:ext uri="{BB962C8B-B14F-4D97-AF65-F5344CB8AC3E}">
        <p14:creationId xmlns:p14="http://schemas.microsoft.com/office/powerpoint/2010/main" val="331698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130697-D104-4FEA-BB71-CF0BBAA76D97}"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19B30-FFAC-4A2C-ACDE-3F4855B109CD}" type="slidenum">
              <a:rPr lang="en-US" smtClean="0"/>
              <a:t>‹#›</a:t>
            </a:fld>
            <a:endParaRPr lang="en-US"/>
          </a:p>
        </p:txBody>
      </p:sp>
    </p:spTree>
    <p:extLst>
      <p:ext uri="{BB962C8B-B14F-4D97-AF65-F5344CB8AC3E}">
        <p14:creationId xmlns:p14="http://schemas.microsoft.com/office/powerpoint/2010/main" val="35798767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130697-D104-4FEA-BB71-CF0BBAA76D97}"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9B30-FFAC-4A2C-ACDE-3F4855B109CD}" type="slidenum">
              <a:rPr lang="en-US" smtClean="0"/>
              <a:t>‹#›</a:t>
            </a:fld>
            <a:endParaRPr lang="en-US"/>
          </a:p>
        </p:txBody>
      </p:sp>
    </p:spTree>
    <p:extLst>
      <p:ext uri="{BB962C8B-B14F-4D97-AF65-F5344CB8AC3E}">
        <p14:creationId xmlns:p14="http://schemas.microsoft.com/office/powerpoint/2010/main" val="92945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130697-D104-4FEA-BB71-CF0BBAA76D97}" type="datetimeFigureOut">
              <a:rPr lang="en-US" smtClean="0"/>
              <a:t>11/16/2018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419B30-FFAC-4A2C-ACDE-3F4855B109CD}" type="slidenum">
              <a:rPr lang="en-US" smtClean="0"/>
              <a:t>‹#›</a:t>
            </a:fld>
            <a:endParaRPr lang="en-US"/>
          </a:p>
        </p:txBody>
      </p:sp>
    </p:spTree>
    <p:extLst>
      <p:ext uri="{BB962C8B-B14F-4D97-AF65-F5344CB8AC3E}">
        <p14:creationId xmlns:p14="http://schemas.microsoft.com/office/powerpoint/2010/main" val="1537146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130697-D104-4FEA-BB71-CF0BBAA76D97}" type="datetimeFigureOut">
              <a:rPr lang="en-US" smtClean="0"/>
              <a:t>11/16/2018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19B30-FFAC-4A2C-ACDE-3F4855B109CD}" type="slidenum">
              <a:rPr lang="en-US" smtClean="0"/>
              <a:t>‹#›</a:t>
            </a:fld>
            <a:endParaRPr lang="en-US"/>
          </a:p>
        </p:txBody>
      </p:sp>
    </p:spTree>
    <p:extLst>
      <p:ext uri="{BB962C8B-B14F-4D97-AF65-F5344CB8AC3E}">
        <p14:creationId xmlns:p14="http://schemas.microsoft.com/office/powerpoint/2010/main" val="333943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30697-D104-4FEA-BB71-CF0BBAA76D97}" type="datetimeFigureOut">
              <a:rPr lang="en-US" smtClean="0"/>
              <a:t>11/16/2018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419B30-FFAC-4A2C-ACDE-3F4855B109CD}" type="slidenum">
              <a:rPr lang="en-US" smtClean="0"/>
              <a:t>‹#›</a:t>
            </a:fld>
            <a:endParaRPr lang="en-US"/>
          </a:p>
        </p:txBody>
      </p:sp>
    </p:spTree>
    <p:extLst>
      <p:ext uri="{BB962C8B-B14F-4D97-AF65-F5344CB8AC3E}">
        <p14:creationId xmlns:p14="http://schemas.microsoft.com/office/powerpoint/2010/main" val="340731499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130697-D104-4FEA-BB71-CF0BBAA76D97}"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9B30-FFAC-4A2C-ACDE-3F4855B109CD}" type="slidenum">
              <a:rPr lang="en-US" smtClean="0"/>
              <a:t>‹#›</a:t>
            </a:fld>
            <a:endParaRPr lang="en-US"/>
          </a:p>
        </p:txBody>
      </p:sp>
    </p:spTree>
    <p:extLst>
      <p:ext uri="{BB962C8B-B14F-4D97-AF65-F5344CB8AC3E}">
        <p14:creationId xmlns:p14="http://schemas.microsoft.com/office/powerpoint/2010/main" val="33163280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130697-D104-4FEA-BB71-CF0BBAA76D97}"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9B30-FFAC-4A2C-ACDE-3F4855B109CD}" type="slidenum">
              <a:rPr lang="en-US" smtClean="0"/>
              <a:t>‹#›</a:t>
            </a:fld>
            <a:endParaRPr lang="en-US"/>
          </a:p>
        </p:txBody>
      </p:sp>
    </p:spTree>
    <p:extLst>
      <p:ext uri="{BB962C8B-B14F-4D97-AF65-F5344CB8AC3E}">
        <p14:creationId xmlns:p14="http://schemas.microsoft.com/office/powerpoint/2010/main" val="93096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130697-D104-4FEA-BB71-CF0BBAA76D97}" type="datetimeFigureOut">
              <a:rPr lang="en-US" smtClean="0"/>
              <a:t>11/16/2018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419B30-FFAC-4A2C-ACDE-3F4855B109CD}" type="slidenum">
              <a:rPr lang="en-US" smtClean="0"/>
              <a:t>‹#›</a:t>
            </a:fld>
            <a:endParaRPr lang="en-US"/>
          </a:p>
        </p:txBody>
      </p:sp>
    </p:spTree>
    <p:extLst>
      <p:ext uri="{BB962C8B-B14F-4D97-AF65-F5344CB8AC3E}">
        <p14:creationId xmlns:p14="http://schemas.microsoft.com/office/powerpoint/2010/main" val="866775660"/>
      </p:ext>
    </p:extLst>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romanmj@rowan.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ews.ucr.edu/articles/2018/11/05/new-attacks-graphics-processors-endanger-user-privacy" TargetMode="External"/><Relationship Id="rId2" Type="http://schemas.openxmlformats.org/officeDocument/2006/relationships/hyperlink" Target="https://youtu.be/UeAKTjx_eKA" TargetMode="External"/><Relationship Id="rId1" Type="http://schemas.openxmlformats.org/officeDocument/2006/relationships/slideLayout" Target="../slideLayouts/slideLayout2.xml"/><Relationship Id="rId5" Type="http://schemas.openxmlformats.org/officeDocument/2006/relationships/hyperlink" Target="https://www.gdwnet.com/2018/11/15/two-flaws-found-in-vmxnet3-adapters/" TargetMode="External"/><Relationship Id="rId4" Type="http://schemas.openxmlformats.org/officeDocument/2006/relationships/hyperlink" Target="https://www.nytimes.com/2018/11/14/opinion/cybersecurity-education-skill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garron.me/en/linux/iptables-manual.html" TargetMode="External"/><Relationship Id="rId2" Type="http://schemas.openxmlformats.org/officeDocument/2006/relationships/hyperlink" Target="https://www.howtogeek.com/177621/the-beginners-guide-to-iptables-the-linux-firewal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E2123-21BF-49FD-9AB8-25D3C2E978D5}"/>
              </a:ext>
            </a:extLst>
          </p:cNvPr>
          <p:cNvSpPr>
            <a:spLocks noGrp="1"/>
          </p:cNvSpPr>
          <p:nvPr>
            <p:ph type="ctrTitle"/>
          </p:nvPr>
        </p:nvSpPr>
        <p:spPr/>
        <p:txBody>
          <a:bodyPr>
            <a:normAutofit fontScale="90000"/>
          </a:bodyPr>
          <a:lstStyle/>
          <a:p>
            <a:r>
              <a:rPr lang="en-US" dirty="0"/>
              <a:t>Embedded Systems Cybersecurity</a:t>
            </a:r>
            <a:br>
              <a:rPr lang="en-US" dirty="0"/>
            </a:br>
            <a:br>
              <a:rPr lang="en-US" dirty="0"/>
            </a:br>
            <a:r>
              <a:rPr lang="en-US" dirty="0"/>
              <a:t>Week 11</a:t>
            </a:r>
          </a:p>
        </p:txBody>
      </p:sp>
      <p:sp>
        <p:nvSpPr>
          <p:cNvPr id="3" name="Subtitle 2">
            <a:extLst>
              <a:ext uri="{FF2B5EF4-FFF2-40B4-BE49-F238E27FC236}">
                <a16:creationId xmlns:a16="http://schemas.microsoft.com/office/drawing/2014/main" id="{326AB167-FFB9-4546-A909-50749F2E6F2A}"/>
              </a:ext>
            </a:extLst>
          </p:cNvPr>
          <p:cNvSpPr>
            <a:spLocks noGrp="1"/>
          </p:cNvSpPr>
          <p:nvPr>
            <p:ph type="subTitle" idx="1"/>
          </p:nvPr>
        </p:nvSpPr>
        <p:spPr/>
        <p:txBody>
          <a:bodyPr/>
          <a:lstStyle/>
          <a:p>
            <a:r>
              <a:rPr lang="en-US" dirty="0"/>
              <a:t>Mr. Mark Roman</a:t>
            </a:r>
          </a:p>
          <a:p>
            <a:r>
              <a:rPr lang="en-US" dirty="0">
                <a:hlinkClick r:id="rId2"/>
              </a:rPr>
              <a:t>romanmj@rowan.edu</a:t>
            </a:r>
            <a:endParaRPr lang="en-US" dirty="0"/>
          </a:p>
          <a:p>
            <a:r>
              <a:rPr lang="en-US" dirty="0"/>
              <a:t>570.956.4418</a:t>
            </a:r>
          </a:p>
          <a:p>
            <a:endParaRPr lang="en-US" dirty="0"/>
          </a:p>
        </p:txBody>
      </p:sp>
    </p:spTree>
    <p:extLst>
      <p:ext uri="{BB962C8B-B14F-4D97-AF65-F5344CB8AC3E}">
        <p14:creationId xmlns:p14="http://schemas.microsoft.com/office/powerpoint/2010/main" val="1211969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953E-BD78-4C1B-96CD-F3B242857D9E}"/>
              </a:ext>
            </a:extLst>
          </p:cNvPr>
          <p:cNvSpPr>
            <a:spLocks noGrp="1"/>
          </p:cNvSpPr>
          <p:nvPr>
            <p:ph type="title"/>
          </p:nvPr>
        </p:nvSpPr>
        <p:spPr/>
        <p:txBody>
          <a:bodyPr/>
          <a:lstStyle/>
          <a:p>
            <a:r>
              <a:rPr lang="en-US" dirty="0"/>
              <a:t>Defenses - Network</a:t>
            </a:r>
          </a:p>
        </p:txBody>
      </p:sp>
      <p:sp>
        <p:nvSpPr>
          <p:cNvPr id="3" name="Content Placeholder 2">
            <a:extLst>
              <a:ext uri="{FF2B5EF4-FFF2-40B4-BE49-F238E27FC236}">
                <a16:creationId xmlns:a16="http://schemas.microsoft.com/office/drawing/2014/main" id="{5CCCBAC7-DEF2-4AEA-B461-F907F4AB84C7}"/>
              </a:ext>
            </a:extLst>
          </p:cNvPr>
          <p:cNvSpPr>
            <a:spLocks noGrp="1"/>
          </p:cNvSpPr>
          <p:nvPr>
            <p:ph idx="1"/>
          </p:nvPr>
        </p:nvSpPr>
        <p:spPr>
          <a:xfrm>
            <a:off x="1141412" y="1726443"/>
            <a:ext cx="9905999" cy="5131558"/>
          </a:xfrm>
        </p:spPr>
        <p:txBody>
          <a:bodyPr>
            <a:normAutofit fontScale="77500" lnSpcReduction="20000"/>
          </a:bodyPr>
          <a:lstStyle/>
          <a:p>
            <a:r>
              <a:rPr lang="en-US" dirty="0"/>
              <a:t>Host Intrusion Detection Systems - HIDS</a:t>
            </a:r>
          </a:p>
          <a:p>
            <a:pPr lvl="1"/>
            <a:r>
              <a:rPr lang="en-US" dirty="0"/>
              <a:t>HIDSs are in tune with the host they reside upon. They have deep knowledge that is available only to an IDS that actually resides on the same computer that is being monitored. Therefore, HIDSs can have specific knowledge about the host and the type of activity that is normal for it. Traffic sent to the host might appear perfectly normal to a NIDS, but be recognized by the HIDS as abnormal and malicious. For this reason, HIDSs can discover attacks that a NIDS would not be able to.</a:t>
            </a:r>
          </a:p>
          <a:p>
            <a:pPr lvl="1"/>
            <a:r>
              <a:rPr lang="en-US" dirty="0"/>
              <a:t>Host-based IDSs do have some significant disadvantages. Because they reside on the monitored host, they have a limited view of the entire network topology. HIDSs cannot detect an attack that is targeted for a host that doesn't have an HIDS installed. An attacker can compromise a machine that lacks an HIDS and then use legitimate access to a protected machine, and the HIDS would be none the wiser. To monitor for intrusion attempts, the HIDS has to be placed on every critical host. This becomes cost prohibitive as the number of hosts critical to the organization grows. Running IDSs at the host level also means that you need to have an HIDS version available for every operating system you need to protect. If you have obscure versions of operating systems at your organization or run legacy systems, you may not be able to provide the coverage even if your organization can afford it.</a:t>
            </a:r>
          </a:p>
          <a:p>
            <a:pPr lvl="1"/>
            <a:r>
              <a:rPr lang="en-US" dirty="0"/>
              <a:t>HIDSs that rely on audit logs and error messages are essentially detecting attacks after they have occurred, which can lead to all sorts of problems. Some attacks can compromise the host before data is written to a log, effectively disabling the HIDS. HIDSs rely on the host to facilitate communication to the intrusion analyst; therefore any attack that can disable the host outright goes unnoticed.</a:t>
            </a:r>
          </a:p>
        </p:txBody>
      </p:sp>
    </p:spTree>
    <p:extLst>
      <p:ext uri="{BB962C8B-B14F-4D97-AF65-F5344CB8AC3E}">
        <p14:creationId xmlns:p14="http://schemas.microsoft.com/office/powerpoint/2010/main" val="3885257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392C-5E76-4FEC-983A-1A5621CE8E84}"/>
              </a:ext>
            </a:extLst>
          </p:cNvPr>
          <p:cNvSpPr>
            <a:spLocks noGrp="1"/>
          </p:cNvSpPr>
          <p:nvPr>
            <p:ph type="title"/>
          </p:nvPr>
        </p:nvSpPr>
        <p:spPr/>
        <p:txBody>
          <a:bodyPr/>
          <a:lstStyle/>
          <a:p>
            <a:r>
              <a:rPr lang="en-US" dirty="0"/>
              <a:t>NIDS/HIDS Detection Mechanisms</a:t>
            </a:r>
          </a:p>
        </p:txBody>
      </p:sp>
      <p:sp>
        <p:nvSpPr>
          <p:cNvPr id="3" name="Content Placeholder 2">
            <a:extLst>
              <a:ext uri="{FF2B5EF4-FFF2-40B4-BE49-F238E27FC236}">
                <a16:creationId xmlns:a16="http://schemas.microsoft.com/office/drawing/2014/main" id="{3F6DA630-0949-4C93-9C9F-71D2525628FE}"/>
              </a:ext>
            </a:extLst>
          </p:cNvPr>
          <p:cNvSpPr>
            <a:spLocks noGrp="1"/>
          </p:cNvSpPr>
          <p:nvPr>
            <p:ph idx="1"/>
          </p:nvPr>
        </p:nvSpPr>
        <p:spPr>
          <a:xfrm>
            <a:off x="1141412" y="1692322"/>
            <a:ext cx="9905999" cy="5063319"/>
          </a:xfrm>
        </p:spPr>
        <p:txBody>
          <a:bodyPr>
            <a:normAutofit fontScale="70000" lnSpcReduction="20000"/>
          </a:bodyPr>
          <a:lstStyle/>
          <a:p>
            <a:r>
              <a:rPr lang="en-US" dirty="0"/>
              <a:t>Signature-Based </a:t>
            </a:r>
          </a:p>
          <a:p>
            <a:pPr lvl="1"/>
            <a:r>
              <a:rPr lang="en-US" dirty="0"/>
              <a:t>Signature-based IDS refers to the detection of attacks by looking for specific patterns, such as byte sequences in network traffic, or known malicious instruction sequences used by malware.  This terminology originates from anti-virus software, which refers to these detected patterns as signatures. Although signature-based IDS can easily detect known attacks, it is difficult to detect new attacks, for which no pattern is available.</a:t>
            </a:r>
          </a:p>
          <a:p>
            <a:r>
              <a:rPr lang="en-US" dirty="0"/>
              <a:t>Anomaly-Based</a:t>
            </a:r>
          </a:p>
          <a:p>
            <a:pPr lvl="1"/>
            <a:r>
              <a:rPr lang="en-US" dirty="0"/>
              <a:t>Anomaly-based intrusion detection systems were primarily introduced to detect unknown attacks, in part due to the rapid development of malware. The basic approach is to use machine learning to create a model of trustworthy activity, and then compare new behavior against this model. Although this approach enables the detection of previously unknown attacks, it may suffer from false positives: previously unknown legitimate activity may also be classified as malicious. Most of the existing IDSs suffer from the time-consuming during detection process that degrades the performance of IDSs. Efficient feature selection algorithm makes the classification process used in detection more reliable.</a:t>
            </a:r>
          </a:p>
          <a:p>
            <a:r>
              <a:rPr lang="en-US" dirty="0"/>
              <a:t>Behavior-Based</a:t>
            </a:r>
          </a:p>
          <a:p>
            <a:pPr lvl="1"/>
            <a:r>
              <a:rPr lang="en-US" dirty="0"/>
              <a:t>New types of what could be called anomaly-based intrusion detection systems are being viewed by Gartner as User and Entity Behavior Analytics (UEBA) (an evolution of the user behavior analytics category) and network traffic analysis (NTA). In particular, NTA deals with malicious insiders as well as targeted external attacks that have compromised a user machine or account. Gartner has noted that some organizations have opted for NTA over more traditional IDS.</a:t>
            </a:r>
          </a:p>
          <a:p>
            <a:pPr lvl="1"/>
            <a:endParaRPr lang="en-US" dirty="0"/>
          </a:p>
        </p:txBody>
      </p:sp>
    </p:spTree>
    <p:extLst>
      <p:ext uri="{BB962C8B-B14F-4D97-AF65-F5344CB8AC3E}">
        <p14:creationId xmlns:p14="http://schemas.microsoft.com/office/powerpoint/2010/main" val="316616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953E-BD78-4C1B-96CD-F3B242857D9E}"/>
              </a:ext>
            </a:extLst>
          </p:cNvPr>
          <p:cNvSpPr>
            <a:spLocks noGrp="1"/>
          </p:cNvSpPr>
          <p:nvPr>
            <p:ph type="title"/>
          </p:nvPr>
        </p:nvSpPr>
        <p:spPr/>
        <p:txBody>
          <a:bodyPr/>
          <a:lstStyle/>
          <a:p>
            <a:r>
              <a:rPr lang="en-US" dirty="0"/>
              <a:t>Common Examples of HIDS/NIDS</a:t>
            </a:r>
          </a:p>
        </p:txBody>
      </p:sp>
      <p:sp>
        <p:nvSpPr>
          <p:cNvPr id="3" name="Content Placeholder 2">
            <a:extLst>
              <a:ext uri="{FF2B5EF4-FFF2-40B4-BE49-F238E27FC236}">
                <a16:creationId xmlns:a16="http://schemas.microsoft.com/office/drawing/2014/main" id="{5CCCBAC7-DEF2-4AEA-B461-F907F4AB84C7}"/>
              </a:ext>
            </a:extLst>
          </p:cNvPr>
          <p:cNvSpPr>
            <a:spLocks noGrp="1"/>
          </p:cNvSpPr>
          <p:nvPr>
            <p:ph idx="1"/>
          </p:nvPr>
        </p:nvSpPr>
        <p:spPr>
          <a:xfrm>
            <a:off x="1141412" y="1692322"/>
            <a:ext cx="9905999" cy="5165677"/>
          </a:xfrm>
        </p:spPr>
        <p:txBody>
          <a:bodyPr>
            <a:normAutofit/>
          </a:bodyPr>
          <a:lstStyle/>
          <a:p>
            <a:r>
              <a:rPr lang="en-US" dirty="0"/>
              <a:t>HIDS</a:t>
            </a:r>
          </a:p>
          <a:p>
            <a:pPr lvl="1"/>
            <a:r>
              <a:rPr lang="en-US" dirty="0"/>
              <a:t>OSSEC - (Open Source HIDS </a:t>
            </a:r>
            <a:r>
              <a:rPr lang="en-US" dirty="0" err="1"/>
              <a:t>SECurity</a:t>
            </a:r>
            <a:r>
              <a:rPr lang="en-US" dirty="0"/>
              <a:t>) is a free, open-source host-based intrusion detection system (HIDS). It performs log analysis, integrity checking, Windows registry monitoring, rootkit detection, time-based alerting, and active response. It provides intrusion detection for most operating systems, including Linux, OpenBSD, FreeBSD, OS X, Solaris and Windows. OSSEC has a centralized, cross-platform architecture allowing multiple systems to be easily monitored and managed.  OSSEC has a log analysis engine that is able to correlate and analyze logs from multiple devices and formats.</a:t>
            </a:r>
          </a:p>
          <a:p>
            <a:pPr lvl="1"/>
            <a:r>
              <a:rPr lang="en-US" dirty="0"/>
              <a:t>Samhain -  Integrity checker and host intrusion detection system that can be used on single hosts as well as large, UNIX-based networks. It supports central monitoring as well as powerful (and new) stealth features to run undetected in memory, using steganography.</a:t>
            </a:r>
          </a:p>
        </p:txBody>
      </p:sp>
      <p:pic>
        <p:nvPicPr>
          <p:cNvPr id="1026" name="Picture 2" descr="Edit this at Wikidata">
            <a:extLst>
              <a:ext uri="{FF2B5EF4-FFF2-40B4-BE49-F238E27FC236}">
                <a16:creationId xmlns:a16="http://schemas.microsoft.com/office/drawing/2014/main" id="{D7051620-B24C-4BD0-BA6D-AA1A8E22E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586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953E-BD78-4C1B-96CD-F3B242857D9E}"/>
              </a:ext>
            </a:extLst>
          </p:cNvPr>
          <p:cNvSpPr>
            <a:spLocks noGrp="1"/>
          </p:cNvSpPr>
          <p:nvPr>
            <p:ph type="title"/>
          </p:nvPr>
        </p:nvSpPr>
        <p:spPr/>
        <p:txBody>
          <a:bodyPr/>
          <a:lstStyle/>
          <a:p>
            <a:r>
              <a:rPr lang="en-US" dirty="0"/>
              <a:t>Common Examples of HIDS/NIDS</a:t>
            </a:r>
          </a:p>
        </p:txBody>
      </p:sp>
      <p:sp>
        <p:nvSpPr>
          <p:cNvPr id="3" name="Content Placeholder 2">
            <a:extLst>
              <a:ext uri="{FF2B5EF4-FFF2-40B4-BE49-F238E27FC236}">
                <a16:creationId xmlns:a16="http://schemas.microsoft.com/office/drawing/2014/main" id="{5CCCBAC7-DEF2-4AEA-B461-F907F4AB84C7}"/>
              </a:ext>
            </a:extLst>
          </p:cNvPr>
          <p:cNvSpPr>
            <a:spLocks noGrp="1"/>
          </p:cNvSpPr>
          <p:nvPr>
            <p:ph idx="1"/>
          </p:nvPr>
        </p:nvSpPr>
        <p:spPr>
          <a:xfrm>
            <a:off x="1141412" y="1692322"/>
            <a:ext cx="9905999" cy="5165677"/>
          </a:xfrm>
        </p:spPr>
        <p:txBody>
          <a:bodyPr>
            <a:normAutofit/>
          </a:bodyPr>
          <a:lstStyle/>
          <a:p>
            <a:r>
              <a:rPr lang="en-US" dirty="0"/>
              <a:t>NIDS</a:t>
            </a:r>
          </a:p>
          <a:p>
            <a:pPr lvl="1"/>
            <a:r>
              <a:rPr lang="en-US" dirty="0" err="1"/>
              <a:t>Zeek</a:t>
            </a:r>
            <a:r>
              <a:rPr lang="en-US" dirty="0"/>
              <a:t> - (formerly Bro) is a free and open-source software network analysis framework; it was originally developed in 1994 by Vern Paxson and was named in reference to George Orwell's Big Brother from his novel Nineteen Eighty-Four. It can be used as a network intrusion detection system (NIDS) but with additional live analysis of network events. It is released under the BSD license. </a:t>
            </a:r>
          </a:p>
          <a:p>
            <a:pPr lvl="1"/>
            <a:r>
              <a:rPr lang="en-US" dirty="0"/>
              <a:t>Snort - Snort is a free open source network intrusion detection system (IDS) and intrusion prevention system (IPS) created in 1998 by Martin </a:t>
            </a:r>
            <a:r>
              <a:rPr lang="en-US" dirty="0" err="1"/>
              <a:t>Roesch</a:t>
            </a:r>
            <a:r>
              <a:rPr lang="en-US" dirty="0"/>
              <a:t>, former founder and CTO of Sourcefire.  Snort is now developed by Cisco, which purchased Sourcefire in 2013, at which </a:t>
            </a:r>
            <a:r>
              <a:rPr lang="en-US" dirty="0" err="1"/>
              <a:t>Roesch</a:t>
            </a:r>
            <a:r>
              <a:rPr lang="en-US" dirty="0"/>
              <a:t> is a chief security architect.</a:t>
            </a:r>
          </a:p>
          <a:p>
            <a:pPr lvl="1"/>
            <a:endParaRPr lang="en-US" dirty="0"/>
          </a:p>
        </p:txBody>
      </p:sp>
      <p:pic>
        <p:nvPicPr>
          <p:cNvPr id="1026" name="Picture 2" descr="Edit this at Wikidata">
            <a:extLst>
              <a:ext uri="{FF2B5EF4-FFF2-40B4-BE49-F238E27FC236}">
                <a16:creationId xmlns:a16="http://schemas.microsoft.com/office/drawing/2014/main" id="{D7051620-B24C-4BD0-BA6D-AA1A8E22E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Edit this at Wikidata">
            <a:extLst>
              <a:ext uri="{FF2B5EF4-FFF2-40B4-BE49-F238E27FC236}">
                <a16:creationId xmlns:a16="http://schemas.microsoft.com/office/drawing/2014/main" id="{6E3AEF1B-B811-4D27-8E07-8646D67DE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Snort ids logo.png">
            <a:extLst>
              <a:ext uri="{FF2B5EF4-FFF2-40B4-BE49-F238E27FC236}">
                <a16:creationId xmlns:a16="http://schemas.microsoft.com/office/drawing/2014/main" id="{357FFE2E-141D-4DD3-A9BD-CC20E32A4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44" y="4275160"/>
            <a:ext cx="1657350" cy="90487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Edit this at Wikidata">
            <a:extLst>
              <a:ext uri="{FF2B5EF4-FFF2-40B4-BE49-F238E27FC236}">
                <a16:creationId xmlns:a16="http://schemas.microsoft.com/office/drawing/2014/main" id="{E4D0F833-6AAB-46BC-A066-3C37CB2D22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70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C3D9-53E1-4C8A-B3AA-1331A9C6758A}"/>
              </a:ext>
            </a:extLst>
          </p:cNvPr>
          <p:cNvSpPr>
            <a:spLocks noGrp="1"/>
          </p:cNvSpPr>
          <p:nvPr>
            <p:ph type="title"/>
          </p:nvPr>
        </p:nvSpPr>
        <p:spPr/>
        <p:txBody>
          <a:bodyPr/>
          <a:lstStyle/>
          <a:p>
            <a:r>
              <a:rPr lang="en-US" dirty="0"/>
              <a:t>Firewalls</a:t>
            </a:r>
          </a:p>
        </p:txBody>
      </p:sp>
      <p:sp>
        <p:nvSpPr>
          <p:cNvPr id="3" name="Content Placeholder 2">
            <a:extLst>
              <a:ext uri="{FF2B5EF4-FFF2-40B4-BE49-F238E27FC236}">
                <a16:creationId xmlns:a16="http://schemas.microsoft.com/office/drawing/2014/main" id="{154A3769-7E5D-4D28-A16A-13CE979C8CB9}"/>
              </a:ext>
            </a:extLst>
          </p:cNvPr>
          <p:cNvSpPr>
            <a:spLocks noGrp="1"/>
          </p:cNvSpPr>
          <p:nvPr>
            <p:ph idx="1"/>
          </p:nvPr>
        </p:nvSpPr>
        <p:spPr>
          <a:xfrm>
            <a:off x="1141412" y="2249486"/>
            <a:ext cx="9905999" cy="4608513"/>
          </a:xfrm>
        </p:spPr>
        <p:txBody>
          <a:bodyPr>
            <a:normAutofit/>
          </a:bodyPr>
          <a:lstStyle/>
          <a:p>
            <a:r>
              <a:rPr lang="en-US" dirty="0"/>
              <a:t>Firewalls can:</a:t>
            </a:r>
          </a:p>
          <a:p>
            <a:pPr lvl="1"/>
            <a:r>
              <a:rPr lang="en-US" dirty="0"/>
              <a:t>Manage and control network traffic</a:t>
            </a:r>
          </a:p>
          <a:p>
            <a:pPr lvl="1"/>
            <a:r>
              <a:rPr lang="en-US" dirty="0"/>
              <a:t>Authenticate access (</a:t>
            </a:r>
            <a:r>
              <a:rPr lang="en-US" dirty="0" err="1"/>
              <a:t>kinda</a:t>
            </a:r>
            <a:r>
              <a:rPr lang="en-US" dirty="0"/>
              <a:t>)</a:t>
            </a:r>
          </a:p>
          <a:p>
            <a:pPr lvl="1"/>
            <a:r>
              <a:rPr lang="en-US" dirty="0"/>
              <a:t>Act as an intermediary</a:t>
            </a:r>
          </a:p>
          <a:p>
            <a:pPr lvl="1"/>
            <a:r>
              <a:rPr lang="en-US" dirty="0"/>
              <a:t>Protect resources</a:t>
            </a:r>
          </a:p>
          <a:p>
            <a:pPr lvl="1"/>
            <a:r>
              <a:rPr lang="en-US" dirty="0"/>
              <a:t>Record and report on events (at a perimeter)</a:t>
            </a:r>
          </a:p>
          <a:p>
            <a:pPr lvl="1"/>
            <a:endParaRPr lang="en-US" dirty="0"/>
          </a:p>
          <a:p>
            <a:pPr lvl="1"/>
            <a:endParaRPr lang="en-US" dirty="0"/>
          </a:p>
          <a:p>
            <a:pPr marL="0" indent="0">
              <a:buNone/>
            </a:pPr>
            <a:r>
              <a:rPr lang="en-US" sz="3900" b="1" dirty="0"/>
              <a:t>DENY BY DEFAULT</a:t>
            </a:r>
          </a:p>
        </p:txBody>
      </p:sp>
      <p:pic>
        <p:nvPicPr>
          <p:cNvPr id="2050" name="Picture 2" descr="Image">
            <a:extLst>
              <a:ext uri="{FF2B5EF4-FFF2-40B4-BE49-F238E27FC236}">
                <a16:creationId xmlns:a16="http://schemas.microsoft.com/office/drawing/2014/main" id="{EA6445CD-AB5C-4709-9EC2-FCD4B42D72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8893" y="3142184"/>
            <a:ext cx="4762500"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6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C3D9-53E1-4C8A-B3AA-1331A9C6758A}"/>
              </a:ext>
            </a:extLst>
          </p:cNvPr>
          <p:cNvSpPr>
            <a:spLocks noGrp="1"/>
          </p:cNvSpPr>
          <p:nvPr>
            <p:ph type="title"/>
          </p:nvPr>
        </p:nvSpPr>
        <p:spPr/>
        <p:txBody>
          <a:bodyPr/>
          <a:lstStyle/>
          <a:p>
            <a:r>
              <a:rPr lang="en-US" dirty="0"/>
              <a:t>Firewalls</a:t>
            </a:r>
          </a:p>
        </p:txBody>
      </p:sp>
      <p:sp>
        <p:nvSpPr>
          <p:cNvPr id="3" name="Content Placeholder 2">
            <a:extLst>
              <a:ext uri="{FF2B5EF4-FFF2-40B4-BE49-F238E27FC236}">
                <a16:creationId xmlns:a16="http://schemas.microsoft.com/office/drawing/2014/main" id="{154A3769-7E5D-4D28-A16A-13CE979C8CB9}"/>
              </a:ext>
            </a:extLst>
          </p:cNvPr>
          <p:cNvSpPr>
            <a:spLocks noGrp="1"/>
          </p:cNvSpPr>
          <p:nvPr>
            <p:ph idx="1"/>
          </p:nvPr>
        </p:nvSpPr>
        <p:spPr>
          <a:xfrm>
            <a:off x="1141412" y="2249486"/>
            <a:ext cx="9905999" cy="4608513"/>
          </a:xfrm>
        </p:spPr>
        <p:txBody>
          <a:bodyPr>
            <a:normAutofit/>
          </a:bodyPr>
          <a:lstStyle/>
          <a:p>
            <a:r>
              <a:rPr lang="en-US" dirty="0"/>
              <a:t>Firewalls can’t:</a:t>
            </a:r>
          </a:p>
          <a:p>
            <a:pPr lvl="1"/>
            <a:r>
              <a:rPr lang="en-US" dirty="0"/>
              <a:t>Protect from insider attacks.</a:t>
            </a:r>
          </a:p>
          <a:p>
            <a:pPr lvl="1"/>
            <a:r>
              <a:rPr lang="en-US" dirty="0"/>
              <a:t>Prevent malicious traffic inside the perimeter of a network the firewall is protecting.</a:t>
            </a:r>
          </a:p>
          <a:p>
            <a:pPr lvl="1"/>
            <a:r>
              <a:rPr lang="en-US" dirty="0"/>
              <a:t>Protect against removable media threats.</a:t>
            </a:r>
          </a:p>
          <a:p>
            <a:pPr lvl="1"/>
            <a:r>
              <a:rPr lang="en-US" dirty="0"/>
              <a:t>Protect against bad configuration or poor security management.</a:t>
            </a:r>
          </a:p>
        </p:txBody>
      </p:sp>
    </p:spTree>
    <p:extLst>
      <p:ext uri="{BB962C8B-B14F-4D97-AF65-F5344CB8AC3E}">
        <p14:creationId xmlns:p14="http://schemas.microsoft.com/office/powerpoint/2010/main" val="1811490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C3D9-53E1-4C8A-B3AA-1331A9C6758A}"/>
              </a:ext>
            </a:extLst>
          </p:cNvPr>
          <p:cNvSpPr>
            <a:spLocks noGrp="1"/>
          </p:cNvSpPr>
          <p:nvPr>
            <p:ph type="title"/>
          </p:nvPr>
        </p:nvSpPr>
        <p:spPr/>
        <p:txBody>
          <a:bodyPr/>
          <a:lstStyle/>
          <a:p>
            <a:r>
              <a:rPr lang="en-US" dirty="0"/>
              <a:t>Firewalls</a:t>
            </a:r>
          </a:p>
        </p:txBody>
      </p:sp>
      <p:sp>
        <p:nvSpPr>
          <p:cNvPr id="3" name="Content Placeholder 2">
            <a:extLst>
              <a:ext uri="{FF2B5EF4-FFF2-40B4-BE49-F238E27FC236}">
                <a16:creationId xmlns:a16="http://schemas.microsoft.com/office/drawing/2014/main" id="{154A3769-7E5D-4D28-A16A-13CE979C8CB9}"/>
              </a:ext>
            </a:extLst>
          </p:cNvPr>
          <p:cNvSpPr>
            <a:spLocks noGrp="1"/>
          </p:cNvSpPr>
          <p:nvPr>
            <p:ph idx="1"/>
          </p:nvPr>
        </p:nvSpPr>
        <p:spPr>
          <a:xfrm>
            <a:off x="1141412" y="1774210"/>
            <a:ext cx="9905999" cy="5083790"/>
          </a:xfrm>
        </p:spPr>
        <p:txBody>
          <a:bodyPr>
            <a:normAutofit fontScale="92500" lnSpcReduction="20000"/>
          </a:bodyPr>
          <a:lstStyle/>
          <a:p>
            <a:r>
              <a:rPr lang="en-US" b="1" dirty="0"/>
              <a:t>Packet Filtering Firewall</a:t>
            </a:r>
          </a:p>
          <a:p>
            <a:pPr lvl="1"/>
            <a:r>
              <a:rPr lang="en-US" dirty="0"/>
              <a:t>Packet Filtering Firewalls are normally Deployed on the Routers which connect the Internal Network to Internet. Packet Filtering Firewalls can only be Implemented on the Network Layer of OSI Model.</a:t>
            </a:r>
          </a:p>
          <a:p>
            <a:pPr lvl="1"/>
            <a:r>
              <a:rPr lang="en-US" dirty="0"/>
              <a:t>Packet Filtering Firewalls work on the Basis of Rules defines by Access Control Lists. They check all the Packets and screen them against the rules defined by the Network Administrator as per the ACLs. If in case, any packet does not meet the criteria then that packet is dropped and Logs are updated about this information.</a:t>
            </a:r>
          </a:p>
          <a:p>
            <a:pPr lvl="1"/>
            <a:r>
              <a:rPr lang="en-US" dirty="0"/>
              <a:t>Administrators can create their ACLs on the basis Address, Protocols and Packet attributes.</a:t>
            </a:r>
          </a:p>
          <a:p>
            <a:pPr lvl="1"/>
            <a:r>
              <a:rPr lang="en-US" b="1" dirty="0"/>
              <a:t>Advantage:</a:t>
            </a:r>
            <a:endParaRPr lang="en-US" dirty="0"/>
          </a:p>
          <a:p>
            <a:pPr lvl="2"/>
            <a:r>
              <a:rPr lang="en-US" dirty="0"/>
              <a:t>The Biggest Advantage of Packet Filtering Firewalls is Cost and Lower Resource Usage. Best Suited for Smaller Networks.</a:t>
            </a:r>
          </a:p>
          <a:p>
            <a:pPr lvl="1"/>
            <a:r>
              <a:rPr lang="en-US" b="1" dirty="0"/>
              <a:t>Disadvantage:</a:t>
            </a:r>
            <a:endParaRPr lang="en-US" dirty="0"/>
          </a:p>
          <a:p>
            <a:pPr lvl="2"/>
            <a:r>
              <a:rPr lang="en-US" dirty="0"/>
              <a:t>Packet Filtering Firewalls can work only on the Network Layer and these Firewalls do not support Complex rule based models. Also Vulnerable to Spoofing in some Cases.</a:t>
            </a:r>
          </a:p>
          <a:p>
            <a:endParaRPr lang="en-US" sz="3900" b="1" dirty="0"/>
          </a:p>
        </p:txBody>
      </p:sp>
    </p:spTree>
    <p:extLst>
      <p:ext uri="{BB962C8B-B14F-4D97-AF65-F5344CB8AC3E}">
        <p14:creationId xmlns:p14="http://schemas.microsoft.com/office/powerpoint/2010/main" val="4281510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C3D9-53E1-4C8A-B3AA-1331A9C6758A}"/>
              </a:ext>
            </a:extLst>
          </p:cNvPr>
          <p:cNvSpPr>
            <a:spLocks noGrp="1"/>
          </p:cNvSpPr>
          <p:nvPr>
            <p:ph type="title"/>
          </p:nvPr>
        </p:nvSpPr>
        <p:spPr/>
        <p:txBody>
          <a:bodyPr/>
          <a:lstStyle/>
          <a:p>
            <a:r>
              <a:rPr lang="en-US" dirty="0"/>
              <a:t>Firewalls</a:t>
            </a:r>
          </a:p>
        </p:txBody>
      </p:sp>
      <p:sp>
        <p:nvSpPr>
          <p:cNvPr id="3" name="Content Placeholder 2">
            <a:extLst>
              <a:ext uri="{FF2B5EF4-FFF2-40B4-BE49-F238E27FC236}">
                <a16:creationId xmlns:a16="http://schemas.microsoft.com/office/drawing/2014/main" id="{154A3769-7E5D-4D28-A16A-13CE979C8CB9}"/>
              </a:ext>
            </a:extLst>
          </p:cNvPr>
          <p:cNvSpPr>
            <a:spLocks noGrp="1"/>
          </p:cNvSpPr>
          <p:nvPr>
            <p:ph idx="1"/>
          </p:nvPr>
        </p:nvSpPr>
        <p:spPr>
          <a:xfrm>
            <a:off x="1141412" y="1774210"/>
            <a:ext cx="9905999" cy="5083790"/>
          </a:xfrm>
        </p:spPr>
        <p:txBody>
          <a:bodyPr>
            <a:normAutofit fontScale="92500" lnSpcReduction="10000"/>
          </a:bodyPr>
          <a:lstStyle/>
          <a:p>
            <a:r>
              <a:rPr lang="en-US" dirty="0"/>
              <a:t>Circuit Level Gateway Firewalls</a:t>
            </a:r>
          </a:p>
          <a:p>
            <a:pPr lvl="1"/>
            <a:r>
              <a:rPr lang="en-US" dirty="0"/>
              <a:t>Circuit level gateways are deployed at the Session layer of the OSI model and they monitor sessions like TCP three way handshake to see whether a requested connection is legitimate or not.</a:t>
            </a:r>
          </a:p>
          <a:p>
            <a:pPr lvl="1"/>
            <a:r>
              <a:rPr lang="en-US" dirty="0"/>
              <a:t>Major Screening happens before the Connection is Established.</a:t>
            </a:r>
          </a:p>
          <a:p>
            <a:pPr lvl="1"/>
            <a:r>
              <a:rPr lang="en-US" dirty="0"/>
              <a:t>Information sent to a Computer outside the network through a circuit level gateway appears to have originated from the Gateway. This helps in creating a stealth cover for the private network from outsiders.</a:t>
            </a:r>
          </a:p>
          <a:p>
            <a:pPr lvl="1"/>
            <a:r>
              <a:rPr lang="en-US" b="1" dirty="0"/>
              <a:t>Advantage:</a:t>
            </a:r>
            <a:endParaRPr lang="en-US" dirty="0"/>
          </a:p>
          <a:p>
            <a:pPr lvl="2"/>
            <a:r>
              <a:rPr lang="en-US" dirty="0"/>
              <a:t>Circuit level gateways are comparatively inexpensive and provide Anonymity to the private network.</a:t>
            </a:r>
          </a:p>
          <a:p>
            <a:pPr lvl="1"/>
            <a:r>
              <a:rPr lang="en-US" b="1" dirty="0"/>
              <a:t>Disadvantage:</a:t>
            </a:r>
            <a:endParaRPr lang="en-US" dirty="0"/>
          </a:p>
          <a:p>
            <a:pPr lvl="2"/>
            <a:r>
              <a:rPr lang="en-US" dirty="0"/>
              <a:t>Circuit level Gateways do not filter Individual Packets. After Establishing a Connection, an Attacker may take advantage of this.</a:t>
            </a:r>
          </a:p>
          <a:p>
            <a:endParaRPr lang="en-US" sz="3900" b="1" dirty="0"/>
          </a:p>
        </p:txBody>
      </p:sp>
    </p:spTree>
    <p:extLst>
      <p:ext uri="{BB962C8B-B14F-4D97-AF65-F5344CB8AC3E}">
        <p14:creationId xmlns:p14="http://schemas.microsoft.com/office/powerpoint/2010/main" val="862498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C3D9-53E1-4C8A-B3AA-1331A9C6758A}"/>
              </a:ext>
            </a:extLst>
          </p:cNvPr>
          <p:cNvSpPr>
            <a:spLocks noGrp="1"/>
          </p:cNvSpPr>
          <p:nvPr>
            <p:ph type="title"/>
          </p:nvPr>
        </p:nvSpPr>
        <p:spPr/>
        <p:txBody>
          <a:bodyPr/>
          <a:lstStyle/>
          <a:p>
            <a:r>
              <a:rPr lang="en-US" dirty="0"/>
              <a:t>Firewalls</a:t>
            </a:r>
          </a:p>
        </p:txBody>
      </p:sp>
      <p:sp>
        <p:nvSpPr>
          <p:cNvPr id="3" name="Content Placeholder 2">
            <a:extLst>
              <a:ext uri="{FF2B5EF4-FFF2-40B4-BE49-F238E27FC236}">
                <a16:creationId xmlns:a16="http://schemas.microsoft.com/office/drawing/2014/main" id="{154A3769-7E5D-4D28-A16A-13CE979C8CB9}"/>
              </a:ext>
            </a:extLst>
          </p:cNvPr>
          <p:cNvSpPr>
            <a:spLocks noGrp="1"/>
          </p:cNvSpPr>
          <p:nvPr>
            <p:ph idx="1"/>
          </p:nvPr>
        </p:nvSpPr>
        <p:spPr>
          <a:xfrm>
            <a:off x="1141412" y="1774210"/>
            <a:ext cx="9905999" cy="5083790"/>
          </a:xfrm>
        </p:spPr>
        <p:txBody>
          <a:bodyPr>
            <a:normAutofit/>
          </a:bodyPr>
          <a:lstStyle/>
          <a:p>
            <a:r>
              <a:rPr lang="en-US" dirty="0"/>
              <a:t>Application level Gateway Firewalls</a:t>
            </a:r>
          </a:p>
          <a:p>
            <a:pPr lvl="1"/>
            <a:r>
              <a:rPr lang="en-US" dirty="0"/>
              <a:t>Application level gateways work on the Application layer of the OSI model and provide protection for a specific Application Layer Protocol. Proxy server is the best example of Application Level Gateways Firewalls.</a:t>
            </a:r>
          </a:p>
          <a:p>
            <a:pPr lvl="1"/>
            <a:r>
              <a:rPr lang="en-US" dirty="0"/>
              <a:t>Application level gateway would work only for the protocols which is configured. For example, if we install a web proxy based Firewall than it will only allow HTTP Protocol Data. They are supposed to understand application specific commands such as HTTP:GET and HTTP:POST as they are deployed on the Application Layer, for a Specific Protocol.</a:t>
            </a:r>
          </a:p>
          <a:p>
            <a:pPr lvl="1"/>
            <a:r>
              <a:rPr lang="en-US" dirty="0"/>
              <a:t>Application level firewalls can also be configured as Caching Servers which in turn increase the network performance and makes it easier to log traffic.</a:t>
            </a:r>
          </a:p>
          <a:p>
            <a:endParaRPr lang="en-US" sz="3900" b="1" dirty="0"/>
          </a:p>
        </p:txBody>
      </p:sp>
    </p:spTree>
    <p:extLst>
      <p:ext uri="{BB962C8B-B14F-4D97-AF65-F5344CB8AC3E}">
        <p14:creationId xmlns:p14="http://schemas.microsoft.com/office/powerpoint/2010/main" val="1087004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C3D9-53E1-4C8A-B3AA-1331A9C6758A}"/>
              </a:ext>
            </a:extLst>
          </p:cNvPr>
          <p:cNvSpPr>
            <a:spLocks noGrp="1"/>
          </p:cNvSpPr>
          <p:nvPr>
            <p:ph type="title"/>
          </p:nvPr>
        </p:nvSpPr>
        <p:spPr/>
        <p:txBody>
          <a:bodyPr/>
          <a:lstStyle/>
          <a:p>
            <a:r>
              <a:rPr lang="en-US" dirty="0"/>
              <a:t>Firewalls</a:t>
            </a:r>
          </a:p>
        </p:txBody>
      </p:sp>
      <p:sp>
        <p:nvSpPr>
          <p:cNvPr id="3" name="Content Placeholder 2">
            <a:extLst>
              <a:ext uri="{FF2B5EF4-FFF2-40B4-BE49-F238E27FC236}">
                <a16:creationId xmlns:a16="http://schemas.microsoft.com/office/drawing/2014/main" id="{154A3769-7E5D-4D28-A16A-13CE979C8CB9}"/>
              </a:ext>
            </a:extLst>
          </p:cNvPr>
          <p:cNvSpPr>
            <a:spLocks noGrp="1"/>
          </p:cNvSpPr>
          <p:nvPr>
            <p:ph idx="1"/>
          </p:nvPr>
        </p:nvSpPr>
        <p:spPr>
          <a:xfrm>
            <a:off x="1141412" y="1774210"/>
            <a:ext cx="9905999" cy="5083790"/>
          </a:xfrm>
        </p:spPr>
        <p:txBody>
          <a:bodyPr>
            <a:normAutofit/>
          </a:bodyPr>
          <a:lstStyle/>
          <a:p>
            <a:r>
              <a:rPr lang="en-US" dirty="0"/>
              <a:t>Stateful Multilayer Inspection Firewall</a:t>
            </a:r>
          </a:p>
          <a:p>
            <a:pPr lvl="1"/>
            <a:r>
              <a:rPr lang="en-US" dirty="0"/>
              <a:t>Stateful multilayer Inspection Firewall is a combination of all the firewalls that we have studied till now.</a:t>
            </a:r>
          </a:p>
          <a:p>
            <a:pPr lvl="1"/>
            <a:r>
              <a:rPr lang="en-US" dirty="0"/>
              <a:t>They can Filter packets at Network layer using ACLs, check for legitimate sessions on the Session Layers and they also evaluate packets on the Application layer (ALG).</a:t>
            </a:r>
          </a:p>
          <a:p>
            <a:pPr lvl="1"/>
            <a:r>
              <a:rPr lang="en-US" dirty="0"/>
              <a:t>Stateful Multilayer Inspection Firewall can work on a Transparent mode allowing direct connections between the client and the server which was earlier not possible.</a:t>
            </a:r>
          </a:p>
          <a:p>
            <a:pPr lvl="1"/>
            <a:r>
              <a:rPr lang="en-US" dirty="0"/>
              <a:t>Stateful Multilayer Inspection firewall can also implement algorithms and complex security models which are protocol specific, making the connections and data transfer more secure.</a:t>
            </a:r>
            <a:endParaRPr lang="en-US" sz="3900" b="1" dirty="0"/>
          </a:p>
        </p:txBody>
      </p:sp>
    </p:spTree>
    <p:extLst>
      <p:ext uri="{BB962C8B-B14F-4D97-AF65-F5344CB8AC3E}">
        <p14:creationId xmlns:p14="http://schemas.microsoft.com/office/powerpoint/2010/main" val="156107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2F23-979B-49B0-8EA0-DAE7105E12DC}"/>
              </a:ext>
            </a:extLst>
          </p:cNvPr>
          <p:cNvSpPr>
            <a:spLocks noGrp="1"/>
          </p:cNvSpPr>
          <p:nvPr>
            <p:ph type="title"/>
          </p:nvPr>
        </p:nvSpPr>
        <p:spPr/>
        <p:txBody>
          <a:bodyPr/>
          <a:lstStyle/>
          <a:p>
            <a:r>
              <a:rPr lang="en-US" dirty="0"/>
              <a:t>Topics for Today</a:t>
            </a:r>
          </a:p>
        </p:txBody>
      </p:sp>
      <p:sp>
        <p:nvSpPr>
          <p:cNvPr id="3" name="Content Placeholder 2">
            <a:extLst>
              <a:ext uri="{FF2B5EF4-FFF2-40B4-BE49-F238E27FC236}">
                <a16:creationId xmlns:a16="http://schemas.microsoft.com/office/drawing/2014/main" id="{59EBB043-EA68-406A-978A-13EE8139CCDF}"/>
              </a:ext>
            </a:extLst>
          </p:cNvPr>
          <p:cNvSpPr>
            <a:spLocks noGrp="1"/>
          </p:cNvSpPr>
          <p:nvPr>
            <p:ph idx="1"/>
          </p:nvPr>
        </p:nvSpPr>
        <p:spPr/>
        <p:txBody>
          <a:bodyPr>
            <a:normAutofit/>
          </a:bodyPr>
          <a:lstStyle/>
          <a:p>
            <a:r>
              <a:rPr lang="en-US" dirty="0"/>
              <a:t>Questions about Virtual Machines, Kali, Wireshark, SQL, Etc.</a:t>
            </a:r>
          </a:p>
          <a:p>
            <a:r>
              <a:rPr lang="en-US" dirty="0"/>
              <a:t>Defensive Measures</a:t>
            </a:r>
          </a:p>
          <a:p>
            <a:pPr marL="0" indent="0">
              <a:buNone/>
            </a:pPr>
            <a:endParaRPr lang="en-US" dirty="0"/>
          </a:p>
        </p:txBody>
      </p:sp>
    </p:spTree>
    <p:extLst>
      <p:ext uri="{BB962C8B-B14F-4D97-AF65-F5344CB8AC3E}">
        <p14:creationId xmlns:p14="http://schemas.microsoft.com/office/powerpoint/2010/main" val="4094085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94630-99C4-489D-805D-0D207C7210B8}"/>
              </a:ext>
            </a:extLst>
          </p:cNvPr>
          <p:cNvSpPr>
            <a:spLocks noGrp="1"/>
          </p:cNvSpPr>
          <p:nvPr>
            <p:ph type="title"/>
          </p:nvPr>
        </p:nvSpPr>
        <p:spPr/>
        <p:txBody>
          <a:bodyPr/>
          <a:lstStyle/>
          <a:p>
            <a:r>
              <a:rPr lang="en-US" dirty="0"/>
              <a:t>Firewalls</a:t>
            </a:r>
          </a:p>
        </p:txBody>
      </p:sp>
      <p:sp>
        <p:nvSpPr>
          <p:cNvPr id="3" name="Content Placeholder 2">
            <a:extLst>
              <a:ext uri="{FF2B5EF4-FFF2-40B4-BE49-F238E27FC236}">
                <a16:creationId xmlns:a16="http://schemas.microsoft.com/office/drawing/2014/main" id="{0C8DC1FB-6C3C-48E3-A71F-B8CF8AB7FC8D}"/>
              </a:ext>
            </a:extLst>
          </p:cNvPr>
          <p:cNvSpPr>
            <a:spLocks noGrp="1"/>
          </p:cNvSpPr>
          <p:nvPr>
            <p:ph idx="1"/>
          </p:nvPr>
        </p:nvSpPr>
        <p:spPr/>
        <p:txBody>
          <a:bodyPr/>
          <a:lstStyle/>
          <a:p>
            <a:r>
              <a:rPr lang="en-US" dirty="0"/>
              <a:t>Common Firewalls</a:t>
            </a:r>
          </a:p>
          <a:p>
            <a:pPr lvl="1"/>
            <a:r>
              <a:rPr lang="en-US" dirty="0"/>
              <a:t>Fortinet </a:t>
            </a:r>
          </a:p>
          <a:p>
            <a:pPr lvl="1"/>
            <a:r>
              <a:rPr lang="en-US" dirty="0"/>
              <a:t>Cisco ASA</a:t>
            </a:r>
          </a:p>
          <a:p>
            <a:pPr lvl="1"/>
            <a:r>
              <a:rPr lang="en-US" dirty="0" err="1"/>
              <a:t>pfSense</a:t>
            </a:r>
            <a:endParaRPr lang="en-US" dirty="0"/>
          </a:p>
          <a:p>
            <a:pPr lvl="1"/>
            <a:r>
              <a:rPr lang="en-US" dirty="0"/>
              <a:t>FireEye</a:t>
            </a:r>
          </a:p>
        </p:txBody>
      </p:sp>
      <p:pic>
        <p:nvPicPr>
          <p:cNvPr id="3074" name="Picture 2" descr="Image result for cisco asa">
            <a:extLst>
              <a:ext uri="{FF2B5EF4-FFF2-40B4-BE49-F238E27FC236}">
                <a16:creationId xmlns:a16="http://schemas.microsoft.com/office/drawing/2014/main" id="{97E9E7D8-EE21-475F-830A-AC2398789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2392" y="1837898"/>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468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94630-99C4-489D-805D-0D207C7210B8}"/>
              </a:ext>
            </a:extLst>
          </p:cNvPr>
          <p:cNvSpPr>
            <a:spLocks noGrp="1"/>
          </p:cNvSpPr>
          <p:nvPr>
            <p:ph type="title"/>
          </p:nvPr>
        </p:nvSpPr>
        <p:spPr/>
        <p:txBody>
          <a:bodyPr/>
          <a:lstStyle/>
          <a:p>
            <a:r>
              <a:rPr lang="en-US" dirty="0"/>
              <a:t>Firewalls IN Embedded Devices</a:t>
            </a:r>
          </a:p>
        </p:txBody>
      </p:sp>
      <p:sp>
        <p:nvSpPr>
          <p:cNvPr id="3" name="Content Placeholder 2">
            <a:extLst>
              <a:ext uri="{FF2B5EF4-FFF2-40B4-BE49-F238E27FC236}">
                <a16:creationId xmlns:a16="http://schemas.microsoft.com/office/drawing/2014/main" id="{0C8DC1FB-6C3C-48E3-A71F-B8CF8AB7FC8D}"/>
              </a:ext>
            </a:extLst>
          </p:cNvPr>
          <p:cNvSpPr>
            <a:spLocks noGrp="1"/>
          </p:cNvSpPr>
          <p:nvPr>
            <p:ph idx="1"/>
          </p:nvPr>
        </p:nvSpPr>
        <p:spPr/>
        <p:txBody>
          <a:bodyPr/>
          <a:lstStyle/>
          <a:p>
            <a:r>
              <a:rPr lang="en-US" dirty="0"/>
              <a:t>Typically Host Based/Embedded OS Dependent</a:t>
            </a:r>
          </a:p>
          <a:p>
            <a:pPr lvl="1"/>
            <a:r>
              <a:rPr lang="en-US" dirty="0"/>
              <a:t>Typically </a:t>
            </a:r>
            <a:r>
              <a:rPr lang="en-US" dirty="0" err="1"/>
              <a:t>IPTables</a:t>
            </a:r>
            <a:r>
              <a:rPr lang="en-US" dirty="0"/>
              <a:t> – More Later</a:t>
            </a:r>
          </a:p>
          <a:p>
            <a:pPr lvl="1"/>
            <a:endParaRPr lang="en-US" dirty="0"/>
          </a:p>
          <a:p>
            <a:pPr lvl="1"/>
            <a:endParaRPr lang="en-US" dirty="0"/>
          </a:p>
          <a:p>
            <a:r>
              <a:rPr lang="en-US" dirty="0"/>
              <a:t>Solutions Emerging</a:t>
            </a:r>
          </a:p>
        </p:txBody>
      </p:sp>
    </p:spTree>
    <p:extLst>
      <p:ext uri="{BB962C8B-B14F-4D97-AF65-F5344CB8AC3E}">
        <p14:creationId xmlns:p14="http://schemas.microsoft.com/office/powerpoint/2010/main" val="1044260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697A-59C0-4C89-B1AC-B0FFC3BB3512}"/>
              </a:ext>
            </a:extLst>
          </p:cNvPr>
          <p:cNvSpPr>
            <a:spLocks noGrp="1"/>
          </p:cNvSpPr>
          <p:nvPr>
            <p:ph type="title"/>
          </p:nvPr>
        </p:nvSpPr>
        <p:spPr/>
        <p:txBody>
          <a:bodyPr/>
          <a:lstStyle/>
          <a:p>
            <a:r>
              <a:rPr lang="en-US" dirty="0"/>
              <a:t>Intrusion Prevention Systems</a:t>
            </a:r>
          </a:p>
        </p:txBody>
      </p:sp>
      <p:sp>
        <p:nvSpPr>
          <p:cNvPr id="3" name="Content Placeholder 2">
            <a:extLst>
              <a:ext uri="{FF2B5EF4-FFF2-40B4-BE49-F238E27FC236}">
                <a16:creationId xmlns:a16="http://schemas.microsoft.com/office/drawing/2014/main" id="{C28948FA-C97C-4C91-9774-BA552ADBC948}"/>
              </a:ext>
            </a:extLst>
          </p:cNvPr>
          <p:cNvSpPr>
            <a:spLocks noGrp="1"/>
          </p:cNvSpPr>
          <p:nvPr>
            <p:ph idx="1"/>
          </p:nvPr>
        </p:nvSpPr>
        <p:spPr>
          <a:xfrm>
            <a:off x="1141412" y="1664538"/>
            <a:ext cx="9905999" cy="5193462"/>
          </a:xfrm>
        </p:spPr>
        <p:txBody>
          <a:bodyPr>
            <a:normAutofit fontScale="70000" lnSpcReduction="20000"/>
          </a:bodyPr>
          <a:lstStyle/>
          <a:p>
            <a:r>
              <a:rPr lang="en-US" b="1" dirty="0"/>
              <a:t>Intrusion-prevention system</a:t>
            </a:r>
          </a:p>
          <a:p>
            <a:pPr lvl="1"/>
            <a:r>
              <a:rPr lang="en-US" dirty="0"/>
              <a:t>There are two types of </a:t>
            </a:r>
            <a:r>
              <a:rPr lang="en-US" b="1" dirty="0"/>
              <a:t>Intrusion-Prevention Systems</a:t>
            </a:r>
            <a:r>
              <a:rPr lang="en-US" dirty="0"/>
              <a:t> (</a:t>
            </a:r>
            <a:r>
              <a:rPr lang="en-US" b="1" dirty="0"/>
              <a:t>IPS</a:t>
            </a:r>
            <a:r>
              <a:rPr lang="en-US" dirty="0"/>
              <a:t>), the first is the Network Intrusion Prevention System (NIPS), which can only operate on your network and cannot work inside a host. The second is called the Host Intrusion Prevention System (HIPS), and it operates inside a host machine and cannot operate on the network.</a:t>
            </a:r>
          </a:p>
          <a:p>
            <a:pPr lvl="1"/>
            <a:r>
              <a:rPr lang="en-US" dirty="0"/>
              <a:t>The IPS often sits directly behind the firewall and provides a complementary layer of analysis that negatively selects for dangerous content. Unlike its predecessor the Intrusion Detection System (IDS)—which is a passive system that scans traffic and reports back on threats—the IPS is placed inline (in the direct communication path between source and destination), actively analyzing and taking automated actions on all traffic flows that enter the network. Specifically, these actions include:</a:t>
            </a:r>
          </a:p>
          <a:p>
            <a:endParaRPr lang="en-US" dirty="0"/>
          </a:p>
          <a:p>
            <a:pPr lvl="2"/>
            <a:r>
              <a:rPr lang="en-US" dirty="0"/>
              <a:t>Sending an alarm to the administrator (as would be seen in an IDS)</a:t>
            </a:r>
          </a:p>
          <a:p>
            <a:pPr lvl="2"/>
            <a:r>
              <a:rPr lang="en-US" dirty="0"/>
              <a:t>Dropping the malicious packets</a:t>
            </a:r>
          </a:p>
          <a:p>
            <a:pPr lvl="2"/>
            <a:r>
              <a:rPr lang="en-US" dirty="0"/>
              <a:t>Blocking traffic from the source address</a:t>
            </a:r>
          </a:p>
          <a:p>
            <a:pPr lvl="2"/>
            <a:r>
              <a:rPr lang="en-US" dirty="0"/>
              <a:t>Resetting the connection</a:t>
            </a:r>
          </a:p>
          <a:p>
            <a:endParaRPr lang="en-US" dirty="0"/>
          </a:p>
          <a:p>
            <a:r>
              <a:rPr lang="en-US" dirty="0"/>
              <a:t>As an inline security component, the IPS must work efficiently to avoid degrading network performance. It must also work fast because exploits can happen in near real-time. The IPS must also detect and respond accurately, so as to eliminate threats and false positives (legitimate packets misread as threats).</a:t>
            </a:r>
          </a:p>
          <a:p>
            <a:endParaRPr lang="en-US" dirty="0"/>
          </a:p>
        </p:txBody>
      </p:sp>
    </p:spTree>
    <p:extLst>
      <p:ext uri="{BB962C8B-B14F-4D97-AF65-F5344CB8AC3E}">
        <p14:creationId xmlns:p14="http://schemas.microsoft.com/office/powerpoint/2010/main" val="1724190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AC27-7DEA-4E24-AC77-D0130EF2C1EB}"/>
              </a:ext>
            </a:extLst>
          </p:cNvPr>
          <p:cNvSpPr>
            <a:spLocks noGrp="1"/>
          </p:cNvSpPr>
          <p:nvPr>
            <p:ph type="title"/>
          </p:nvPr>
        </p:nvSpPr>
        <p:spPr/>
        <p:txBody>
          <a:bodyPr/>
          <a:lstStyle/>
          <a:p>
            <a:r>
              <a:rPr lang="en-US" dirty="0"/>
              <a:t>Defenses - Software</a:t>
            </a:r>
          </a:p>
        </p:txBody>
      </p:sp>
      <p:pic>
        <p:nvPicPr>
          <p:cNvPr id="9218" name="Picture 2" descr="Setting the Scene">
            <a:extLst>
              <a:ext uri="{FF2B5EF4-FFF2-40B4-BE49-F238E27FC236}">
                <a16:creationId xmlns:a16="http://schemas.microsoft.com/office/drawing/2014/main" id="{6D6AAAD9-5234-4E85-A8CF-0E220D4DB1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3163" y="2720181"/>
            <a:ext cx="4762500" cy="2600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1EA4D5-41C5-4BA7-892B-AFBBABFF553B}"/>
              </a:ext>
            </a:extLst>
          </p:cNvPr>
          <p:cNvSpPr txBox="1"/>
          <p:nvPr/>
        </p:nvSpPr>
        <p:spPr>
          <a:xfrm>
            <a:off x="2279176" y="5479576"/>
            <a:ext cx="7874758" cy="923330"/>
          </a:xfrm>
          <a:prstGeom prst="rect">
            <a:avLst/>
          </a:prstGeom>
          <a:noFill/>
        </p:spPr>
        <p:txBody>
          <a:bodyPr wrap="square" rtlCol="0">
            <a:spAutoFit/>
          </a:bodyPr>
          <a:lstStyle/>
          <a:p>
            <a:r>
              <a:rPr lang="en-US" b="1" dirty="0"/>
              <a:t>Surreptitious Software: Obfuscation, Watermarking, and </a:t>
            </a:r>
            <a:r>
              <a:rPr lang="en-US" b="1" dirty="0" err="1"/>
              <a:t>Tamperproofing</a:t>
            </a:r>
            <a:r>
              <a:rPr lang="en-US" b="1" dirty="0"/>
              <a:t> for Software Protection: Obfuscation, Watermarking, and </a:t>
            </a:r>
            <a:r>
              <a:rPr lang="en-US" b="1" dirty="0" err="1"/>
              <a:t>Tamperproofing</a:t>
            </a:r>
            <a:r>
              <a:rPr lang="en-US" b="1" dirty="0"/>
              <a:t> for Software Protection</a:t>
            </a:r>
          </a:p>
        </p:txBody>
      </p:sp>
    </p:spTree>
    <p:extLst>
      <p:ext uri="{BB962C8B-B14F-4D97-AF65-F5344CB8AC3E}">
        <p14:creationId xmlns:p14="http://schemas.microsoft.com/office/powerpoint/2010/main" val="1193206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91B5-A455-4121-97DF-001048E752B9}"/>
              </a:ext>
            </a:extLst>
          </p:cNvPr>
          <p:cNvSpPr>
            <a:spLocks noGrp="1"/>
          </p:cNvSpPr>
          <p:nvPr>
            <p:ph type="title"/>
          </p:nvPr>
        </p:nvSpPr>
        <p:spPr/>
        <p:txBody>
          <a:bodyPr/>
          <a:lstStyle/>
          <a:p>
            <a:r>
              <a:rPr lang="en-US" dirty="0"/>
              <a:t>Defenses - Software</a:t>
            </a:r>
          </a:p>
        </p:txBody>
      </p:sp>
      <p:sp>
        <p:nvSpPr>
          <p:cNvPr id="3" name="Content Placeholder 2">
            <a:extLst>
              <a:ext uri="{FF2B5EF4-FFF2-40B4-BE49-F238E27FC236}">
                <a16:creationId xmlns:a16="http://schemas.microsoft.com/office/drawing/2014/main" id="{3ECBDF47-8291-4D94-96DB-E7C9D0490E7C}"/>
              </a:ext>
            </a:extLst>
          </p:cNvPr>
          <p:cNvSpPr>
            <a:spLocks noGrp="1"/>
          </p:cNvSpPr>
          <p:nvPr>
            <p:ph idx="1"/>
          </p:nvPr>
        </p:nvSpPr>
        <p:spPr>
          <a:xfrm>
            <a:off x="1141412" y="1835624"/>
            <a:ext cx="9905999" cy="4933665"/>
          </a:xfrm>
        </p:spPr>
        <p:txBody>
          <a:bodyPr>
            <a:normAutofit fontScale="92500" lnSpcReduction="20000"/>
          </a:bodyPr>
          <a:lstStyle/>
          <a:p>
            <a:r>
              <a:rPr lang="en-US" dirty="0"/>
              <a:t>Integrity Checking</a:t>
            </a:r>
          </a:p>
          <a:p>
            <a:pPr lvl="1"/>
            <a:r>
              <a:rPr lang="en-US" dirty="0"/>
              <a:t>Integrity verification is a simple but highly effective means of monitoring for intruders. It works by means of generating a checksum for every file on a system, and then periodically comparing that checksum to the original file to ensure a change has not occurred. If an unauthorized file change transpires, an alert is generated.</a:t>
            </a:r>
          </a:p>
          <a:p>
            <a:pPr lvl="1"/>
            <a:r>
              <a:rPr lang="en-US" dirty="0"/>
              <a:t>A large number of files on any system regularly change in the course of normal operation. The integrity verification IDS must be carefully tuned to avoid false positives. The checksums need to be reset when legitimate changes occur.</a:t>
            </a:r>
          </a:p>
          <a:p>
            <a:pPr lvl="1"/>
            <a:r>
              <a:rPr lang="en-US" dirty="0"/>
              <a:t>Integrity verification can be used to detect Web page defacements. Attackers often gain access to unpatched external facing Web servers and change the content the Web server displays.</a:t>
            </a:r>
          </a:p>
          <a:p>
            <a:pPr lvl="1"/>
            <a:r>
              <a:rPr lang="en-US" dirty="0"/>
              <a:t>Integrity verification has some limitations as well. The primary disadvantage with integrity verification technology is that it requires access to sensitive files on the monitored host.  Additionally, it may be computationally intensive to verify checksums.  Finally, on asset stored checksums could be compromised rendering the approach worthless.</a:t>
            </a:r>
          </a:p>
        </p:txBody>
      </p:sp>
    </p:spTree>
    <p:extLst>
      <p:ext uri="{BB962C8B-B14F-4D97-AF65-F5344CB8AC3E}">
        <p14:creationId xmlns:p14="http://schemas.microsoft.com/office/powerpoint/2010/main" val="1931357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91B5-A455-4121-97DF-001048E752B9}"/>
              </a:ext>
            </a:extLst>
          </p:cNvPr>
          <p:cNvSpPr>
            <a:spLocks noGrp="1"/>
          </p:cNvSpPr>
          <p:nvPr>
            <p:ph type="title"/>
          </p:nvPr>
        </p:nvSpPr>
        <p:spPr/>
        <p:txBody>
          <a:bodyPr/>
          <a:lstStyle/>
          <a:p>
            <a:r>
              <a:rPr lang="en-US" dirty="0"/>
              <a:t>Defenses - Software</a:t>
            </a:r>
          </a:p>
        </p:txBody>
      </p:sp>
      <p:sp>
        <p:nvSpPr>
          <p:cNvPr id="3" name="Content Placeholder 2">
            <a:extLst>
              <a:ext uri="{FF2B5EF4-FFF2-40B4-BE49-F238E27FC236}">
                <a16:creationId xmlns:a16="http://schemas.microsoft.com/office/drawing/2014/main" id="{3ECBDF47-8291-4D94-96DB-E7C9D0490E7C}"/>
              </a:ext>
            </a:extLst>
          </p:cNvPr>
          <p:cNvSpPr>
            <a:spLocks noGrp="1"/>
          </p:cNvSpPr>
          <p:nvPr>
            <p:ph idx="1"/>
          </p:nvPr>
        </p:nvSpPr>
        <p:spPr>
          <a:xfrm>
            <a:off x="1141412" y="1835624"/>
            <a:ext cx="9905999" cy="4933665"/>
          </a:xfrm>
        </p:spPr>
        <p:txBody>
          <a:bodyPr>
            <a:normAutofit/>
          </a:bodyPr>
          <a:lstStyle/>
          <a:p>
            <a:r>
              <a:rPr lang="en-US" dirty="0"/>
              <a:t>Code Obfuscation</a:t>
            </a:r>
          </a:p>
          <a:p>
            <a:pPr lvl="1"/>
            <a:r>
              <a:rPr lang="en-US" dirty="0"/>
              <a:t>Obfuscation relies on transformation into a form that is more difficult for an adversary to understand or change than the original code. We are deliberately vague about defining “difficult,” but we typically take it to mean that the obfuscated program requires more human time, more money, or more computing power to analyze than the original program. Under this definition, to distribute a program in a compiled form rather than as source code is a form of obfuscation, since analyzing binary machine code is more demanding than reading source. Similarly, we would consider a program that has been optimized to be more obfuscated than one that has not, since many code optimizations make analysis (both by humans and tools such as disassemblers and </a:t>
            </a:r>
            <a:r>
              <a:rPr lang="en-US" dirty="0" err="1"/>
              <a:t>decompilers</a:t>
            </a:r>
            <a:r>
              <a:rPr lang="en-US" dirty="0"/>
              <a:t>) more onerous (a potential drawback). </a:t>
            </a:r>
          </a:p>
        </p:txBody>
      </p:sp>
    </p:spTree>
    <p:extLst>
      <p:ext uri="{BB962C8B-B14F-4D97-AF65-F5344CB8AC3E}">
        <p14:creationId xmlns:p14="http://schemas.microsoft.com/office/powerpoint/2010/main" val="3977771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91B5-A455-4121-97DF-001048E752B9}"/>
              </a:ext>
            </a:extLst>
          </p:cNvPr>
          <p:cNvSpPr>
            <a:spLocks noGrp="1"/>
          </p:cNvSpPr>
          <p:nvPr>
            <p:ph type="title"/>
          </p:nvPr>
        </p:nvSpPr>
        <p:spPr/>
        <p:txBody>
          <a:bodyPr/>
          <a:lstStyle/>
          <a:p>
            <a:r>
              <a:rPr lang="en-US" dirty="0"/>
              <a:t>Defenses - Software</a:t>
            </a:r>
          </a:p>
        </p:txBody>
      </p:sp>
      <p:sp>
        <p:nvSpPr>
          <p:cNvPr id="3" name="Content Placeholder 2">
            <a:extLst>
              <a:ext uri="{FF2B5EF4-FFF2-40B4-BE49-F238E27FC236}">
                <a16:creationId xmlns:a16="http://schemas.microsoft.com/office/drawing/2014/main" id="{3ECBDF47-8291-4D94-96DB-E7C9D0490E7C}"/>
              </a:ext>
            </a:extLst>
          </p:cNvPr>
          <p:cNvSpPr>
            <a:spLocks noGrp="1"/>
          </p:cNvSpPr>
          <p:nvPr>
            <p:ph idx="1"/>
          </p:nvPr>
        </p:nvSpPr>
        <p:spPr>
          <a:xfrm>
            <a:off x="1141412" y="1835624"/>
            <a:ext cx="9905999" cy="4933665"/>
          </a:xfrm>
        </p:spPr>
        <p:txBody>
          <a:bodyPr>
            <a:normAutofit fontScale="85000" lnSpcReduction="20000"/>
          </a:bodyPr>
          <a:lstStyle/>
          <a:p>
            <a:r>
              <a:rPr lang="en-US" dirty="0"/>
              <a:t>Code Obfuscation (Artificial Diversity)</a:t>
            </a:r>
          </a:p>
          <a:p>
            <a:pPr lvl="1"/>
            <a:r>
              <a:rPr lang="en-US" dirty="0"/>
              <a:t>Randomized Code Distribution such that attacks may not propagate.</a:t>
            </a:r>
          </a:p>
          <a:p>
            <a:pPr lvl="1"/>
            <a:endParaRPr lang="en-US" dirty="0"/>
          </a:p>
          <a:p>
            <a:r>
              <a:rPr lang="en-US" dirty="0"/>
              <a:t>Abstraction transformations break down the overall structure of the program, i.e., they obfuscate the way the programmer has organized the program into classes, modules, and functions. </a:t>
            </a:r>
          </a:p>
          <a:p>
            <a:r>
              <a:rPr lang="en-US" dirty="0"/>
              <a:t>Data transformations replace the data structures the programmer has selected with others that reveal less information. </a:t>
            </a:r>
          </a:p>
          <a:p>
            <a:r>
              <a:rPr lang="en-US" dirty="0"/>
              <a:t>Control transformations modify the control structures (if- and while-statements) in the program to hide the paths it may take at runtime. </a:t>
            </a:r>
          </a:p>
          <a:p>
            <a:r>
              <a:rPr lang="en-US" dirty="0"/>
              <a:t>Dynamic transformations, finally, insert a transformer Obfuscating Transformations into the program so that, at runtime, Obfuscating Transformations causes the program to continuously transform itself.</a:t>
            </a:r>
          </a:p>
        </p:txBody>
      </p:sp>
    </p:spTree>
    <p:extLst>
      <p:ext uri="{BB962C8B-B14F-4D97-AF65-F5344CB8AC3E}">
        <p14:creationId xmlns:p14="http://schemas.microsoft.com/office/powerpoint/2010/main" val="688603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13FB-E360-44F9-8707-A0CAF63A7FFA}"/>
              </a:ext>
            </a:extLst>
          </p:cNvPr>
          <p:cNvSpPr>
            <a:spLocks noGrp="1"/>
          </p:cNvSpPr>
          <p:nvPr>
            <p:ph type="title"/>
          </p:nvPr>
        </p:nvSpPr>
        <p:spPr/>
        <p:txBody>
          <a:bodyPr/>
          <a:lstStyle/>
          <a:p>
            <a:r>
              <a:rPr lang="en-US" dirty="0"/>
              <a:t>Defenses - Software</a:t>
            </a:r>
          </a:p>
        </p:txBody>
      </p:sp>
      <p:sp>
        <p:nvSpPr>
          <p:cNvPr id="3" name="Content Placeholder 2">
            <a:extLst>
              <a:ext uri="{FF2B5EF4-FFF2-40B4-BE49-F238E27FC236}">
                <a16:creationId xmlns:a16="http://schemas.microsoft.com/office/drawing/2014/main" id="{9E4004D2-D4EF-4CE9-AC91-0AA56065A16D}"/>
              </a:ext>
            </a:extLst>
          </p:cNvPr>
          <p:cNvSpPr>
            <a:spLocks noGrp="1"/>
          </p:cNvSpPr>
          <p:nvPr>
            <p:ph idx="1"/>
          </p:nvPr>
        </p:nvSpPr>
        <p:spPr/>
        <p:txBody>
          <a:bodyPr/>
          <a:lstStyle/>
          <a:p>
            <a:r>
              <a:rPr lang="en-US" dirty="0" err="1"/>
              <a:t>Birthmarking</a:t>
            </a:r>
            <a:endParaRPr lang="en-US" dirty="0"/>
          </a:p>
          <a:p>
            <a:r>
              <a:rPr lang="en-US" dirty="0"/>
              <a:t>Physical Requirements (Tokens, etc.)</a:t>
            </a:r>
          </a:p>
          <a:p>
            <a:r>
              <a:rPr lang="en-US" dirty="0"/>
              <a:t>Encrypted Execution</a:t>
            </a:r>
          </a:p>
          <a:p>
            <a:endParaRPr lang="en-US" dirty="0"/>
          </a:p>
        </p:txBody>
      </p:sp>
    </p:spTree>
    <p:extLst>
      <p:ext uri="{BB962C8B-B14F-4D97-AF65-F5344CB8AC3E}">
        <p14:creationId xmlns:p14="http://schemas.microsoft.com/office/powerpoint/2010/main" val="3040782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5CBA-839C-43E1-BA8A-88EE3B819B5B}"/>
              </a:ext>
            </a:extLst>
          </p:cNvPr>
          <p:cNvSpPr>
            <a:spLocks noGrp="1"/>
          </p:cNvSpPr>
          <p:nvPr>
            <p:ph type="title"/>
          </p:nvPr>
        </p:nvSpPr>
        <p:spPr/>
        <p:txBody>
          <a:bodyPr/>
          <a:lstStyle/>
          <a:p>
            <a:r>
              <a:rPr lang="en-US" dirty="0"/>
              <a:t>Defenses - Software</a:t>
            </a:r>
          </a:p>
        </p:txBody>
      </p:sp>
      <p:sp>
        <p:nvSpPr>
          <p:cNvPr id="3" name="Content Placeholder 2">
            <a:extLst>
              <a:ext uri="{FF2B5EF4-FFF2-40B4-BE49-F238E27FC236}">
                <a16:creationId xmlns:a16="http://schemas.microsoft.com/office/drawing/2014/main" id="{2AEB9975-E1D5-48D8-9B54-6828C11D0C77}"/>
              </a:ext>
            </a:extLst>
          </p:cNvPr>
          <p:cNvSpPr>
            <a:spLocks noGrp="1"/>
          </p:cNvSpPr>
          <p:nvPr>
            <p:ph idx="1"/>
          </p:nvPr>
        </p:nvSpPr>
        <p:spPr>
          <a:xfrm>
            <a:off x="1141412" y="1726442"/>
            <a:ext cx="9905999" cy="4865427"/>
          </a:xfrm>
        </p:spPr>
        <p:txBody>
          <a:bodyPr>
            <a:normAutofit fontScale="85000" lnSpcReduction="10000"/>
          </a:bodyPr>
          <a:lstStyle/>
          <a:p>
            <a:r>
              <a:rPr lang="en-US" dirty="0"/>
              <a:t>Vulnerability Management (Patching)</a:t>
            </a:r>
          </a:p>
          <a:p>
            <a:pPr lvl="1"/>
            <a:r>
              <a:rPr lang="en-US" dirty="0"/>
              <a:t>Vulnerability management is the "cyclical practice of identifying, classifying, remediating, and mitigating vulnerabilities", particularly in software. Vulnerability management is integral to computer security and network security, and must not be confused with Vulnerability assessment.</a:t>
            </a:r>
          </a:p>
          <a:p>
            <a:pPr lvl="1"/>
            <a:r>
              <a:rPr lang="en-US" dirty="0"/>
              <a:t>Vulnerabilities can be discovered with a vulnerability scanner, which analyzes a computer system in search of known vulnerabilities, such as open ports, insecure software configurations, and susceptibility to malware infections. Unknown vulnerabilities, such as a zero-day, may be found with fuzz testing, which can identify certain kinds of vulnerabilities, such as a buffer overflow with relevant test cases. Such analysis can be facilitated by test automation. In addition, antivirus software capable of heuristic analysis may discover undocumented malware if it finds software behaving suspiciously (such as attempting to overwrite a system file).</a:t>
            </a:r>
          </a:p>
          <a:p>
            <a:pPr lvl="1"/>
            <a:r>
              <a:rPr lang="en-US" dirty="0"/>
              <a:t>Correcting vulnerabilities may variously involve the installation of a patch, a change in network security policy, reconfiguration of software, or educating users about social engineering.</a:t>
            </a:r>
          </a:p>
        </p:txBody>
      </p:sp>
    </p:spTree>
    <p:extLst>
      <p:ext uri="{BB962C8B-B14F-4D97-AF65-F5344CB8AC3E}">
        <p14:creationId xmlns:p14="http://schemas.microsoft.com/office/powerpoint/2010/main" val="1618332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CBE8-9036-42C3-B7E4-35F8EF9D4F1F}"/>
              </a:ext>
            </a:extLst>
          </p:cNvPr>
          <p:cNvSpPr>
            <a:spLocks noGrp="1"/>
          </p:cNvSpPr>
          <p:nvPr>
            <p:ph type="title"/>
          </p:nvPr>
        </p:nvSpPr>
        <p:spPr/>
        <p:txBody>
          <a:bodyPr/>
          <a:lstStyle/>
          <a:p>
            <a:r>
              <a:rPr lang="en-US" dirty="0"/>
              <a:t>Defenses - Logging/Audits</a:t>
            </a:r>
          </a:p>
        </p:txBody>
      </p:sp>
      <p:sp>
        <p:nvSpPr>
          <p:cNvPr id="3" name="Content Placeholder 2">
            <a:extLst>
              <a:ext uri="{FF2B5EF4-FFF2-40B4-BE49-F238E27FC236}">
                <a16:creationId xmlns:a16="http://schemas.microsoft.com/office/drawing/2014/main" id="{ACD28B7A-735C-4FD5-BC45-0982EDB375F1}"/>
              </a:ext>
            </a:extLst>
          </p:cNvPr>
          <p:cNvSpPr>
            <a:spLocks noGrp="1"/>
          </p:cNvSpPr>
          <p:nvPr>
            <p:ph idx="1"/>
          </p:nvPr>
        </p:nvSpPr>
        <p:spPr>
          <a:xfrm>
            <a:off x="1141412" y="1583140"/>
            <a:ext cx="9905999" cy="5274859"/>
          </a:xfrm>
        </p:spPr>
        <p:txBody>
          <a:bodyPr>
            <a:normAutofit fontScale="70000" lnSpcReduction="20000"/>
          </a:bodyPr>
          <a:lstStyle/>
          <a:p>
            <a:r>
              <a:rPr lang="en-US" dirty="0"/>
              <a:t>Application logs are invaluable data for:</a:t>
            </a:r>
          </a:p>
          <a:p>
            <a:pPr lvl="1"/>
            <a:r>
              <a:rPr lang="en-US" dirty="0"/>
              <a:t>Identifying security incidents</a:t>
            </a:r>
          </a:p>
          <a:p>
            <a:pPr lvl="1"/>
            <a:r>
              <a:rPr lang="en-US" dirty="0"/>
              <a:t>Monitoring policy violations</a:t>
            </a:r>
          </a:p>
          <a:p>
            <a:pPr lvl="1"/>
            <a:r>
              <a:rPr lang="en-US" dirty="0"/>
              <a:t>Establishing baselines</a:t>
            </a:r>
          </a:p>
          <a:p>
            <a:pPr lvl="1"/>
            <a:r>
              <a:rPr lang="en-US" dirty="0"/>
              <a:t>Assisting non-repudiation controls</a:t>
            </a:r>
          </a:p>
          <a:p>
            <a:pPr lvl="1"/>
            <a:r>
              <a:rPr lang="en-US" dirty="0"/>
              <a:t>Providing information about problems and unusual conditions</a:t>
            </a:r>
          </a:p>
          <a:p>
            <a:pPr lvl="1"/>
            <a:r>
              <a:rPr lang="en-US" dirty="0"/>
              <a:t>Contributing additional application-specific data for incident investigation which is lacking in other log sources</a:t>
            </a:r>
          </a:p>
          <a:p>
            <a:pPr lvl="1"/>
            <a:r>
              <a:rPr lang="en-US" dirty="0"/>
              <a:t>Helping defend against vulnerability identification and exploitation through attack detection</a:t>
            </a:r>
          </a:p>
          <a:p>
            <a:pPr lvl="1"/>
            <a:r>
              <a:rPr lang="en-US" dirty="0"/>
              <a:t>Application logging might also be used to record other types of events too such as:</a:t>
            </a:r>
          </a:p>
          <a:p>
            <a:pPr lvl="1"/>
            <a:r>
              <a:rPr lang="en-US" dirty="0"/>
              <a:t>Security events</a:t>
            </a:r>
          </a:p>
          <a:p>
            <a:pPr lvl="1"/>
            <a:r>
              <a:rPr lang="en-US" dirty="0"/>
              <a:t>Business process monitoring e.g. sales process abandonment, transactions, connections</a:t>
            </a:r>
          </a:p>
          <a:p>
            <a:pPr lvl="1"/>
            <a:r>
              <a:rPr lang="en-US" dirty="0"/>
              <a:t>Anti-automation monitoring</a:t>
            </a:r>
          </a:p>
          <a:p>
            <a:pPr lvl="1"/>
            <a:r>
              <a:rPr lang="en-US" dirty="0"/>
              <a:t>Audit trails e.g. data addition, modification and deletion, data exports</a:t>
            </a:r>
          </a:p>
          <a:p>
            <a:pPr lvl="1"/>
            <a:r>
              <a:rPr lang="en-US" dirty="0"/>
              <a:t>Performance monitoring e.g. data load time, page timeouts</a:t>
            </a:r>
          </a:p>
          <a:p>
            <a:pPr lvl="1"/>
            <a:r>
              <a:rPr lang="en-US" dirty="0"/>
              <a:t>Compliance monitoring</a:t>
            </a:r>
          </a:p>
          <a:p>
            <a:pPr lvl="1"/>
            <a:r>
              <a:rPr lang="en-US" dirty="0"/>
              <a:t>Data for subsequent requests for information e.g. data subject access, freedom of information, litigation, police and other regulatory investigations</a:t>
            </a:r>
          </a:p>
          <a:p>
            <a:pPr lvl="1"/>
            <a:r>
              <a:rPr lang="en-US" dirty="0"/>
              <a:t>Legally sanctioned interception of data </a:t>
            </a:r>
            <a:r>
              <a:rPr lang="en-US" dirty="0" err="1"/>
              <a:t>e.g</a:t>
            </a:r>
            <a:r>
              <a:rPr lang="en-US" dirty="0"/>
              <a:t> application-layer wire-tapping</a:t>
            </a:r>
          </a:p>
          <a:p>
            <a:pPr lvl="1"/>
            <a:r>
              <a:rPr lang="en-US" dirty="0"/>
              <a:t>Other business-specific requirements</a:t>
            </a:r>
          </a:p>
        </p:txBody>
      </p:sp>
    </p:spTree>
    <p:extLst>
      <p:ext uri="{BB962C8B-B14F-4D97-AF65-F5344CB8AC3E}">
        <p14:creationId xmlns:p14="http://schemas.microsoft.com/office/powerpoint/2010/main" val="454039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976D-D657-416F-BF18-12D2C0543920}"/>
              </a:ext>
            </a:extLst>
          </p:cNvPr>
          <p:cNvSpPr>
            <a:spLocks noGrp="1"/>
          </p:cNvSpPr>
          <p:nvPr>
            <p:ph type="title"/>
          </p:nvPr>
        </p:nvSpPr>
        <p:spPr/>
        <p:txBody>
          <a:bodyPr/>
          <a:lstStyle/>
          <a:p>
            <a:r>
              <a:rPr lang="en-US" dirty="0"/>
              <a:t>Current Events/Special Content</a:t>
            </a:r>
          </a:p>
        </p:txBody>
      </p:sp>
      <p:sp>
        <p:nvSpPr>
          <p:cNvPr id="3" name="Content Placeholder 2">
            <a:extLst>
              <a:ext uri="{FF2B5EF4-FFF2-40B4-BE49-F238E27FC236}">
                <a16:creationId xmlns:a16="http://schemas.microsoft.com/office/drawing/2014/main" id="{5CB66BB4-36F7-4BAA-8F70-D56017D84586}"/>
              </a:ext>
            </a:extLst>
          </p:cNvPr>
          <p:cNvSpPr>
            <a:spLocks noGrp="1"/>
          </p:cNvSpPr>
          <p:nvPr>
            <p:ph idx="1"/>
          </p:nvPr>
        </p:nvSpPr>
        <p:spPr>
          <a:xfrm>
            <a:off x="1141412" y="2249487"/>
            <a:ext cx="9905999" cy="4123936"/>
          </a:xfrm>
        </p:spPr>
        <p:txBody>
          <a:bodyPr>
            <a:normAutofit fontScale="70000" lnSpcReduction="20000"/>
          </a:bodyPr>
          <a:lstStyle/>
          <a:p>
            <a:pPr marL="0" indent="0">
              <a:buNone/>
            </a:pPr>
            <a:r>
              <a:rPr lang="en-US"/>
              <a:t>Student Finds Hidden Devices in the College Library - Are they nefarious?</a:t>
            </a:r>
            <a:endParaRPr lang="en-US">
              <a:hlinkClick r:id="rId2"/>
            </a:endParaRPr>
          </a:p>
          <a:p>
            <a:pPr marL="0" indent="0">
              <a:buNone/>
            </a:pPr>
            <a:r>
              <a:rPr lang="en-US" dirty="0">
                <a:hlinkClick r:id="rId2"/>
              </a:rPr>
              <a:t>https://youtu.be/UeAKTjx_eKA</a:t>
            </a:r>
            <a:br>
              <a:rPr lang="en-US" dirty="0"/>
            </a:br>
            <a:endParaRPr lang="en-US" dirty="0"/>
          </a:p>
          <a:p>
            <a:pPr marL="0" indent="0">
              <a:buNone/>
            </a:pPr>
            <a:r>
              <a:rPr lang="en-US" b="1" dirty="0"/>
              <a:t>New attacks on graphics processors endanger user privacy</a:t>
            </a:r>
            <a:endParaRPr lang="en-US" dirty="0"/>
          </a:p>
          <a:p>
            <a:pPr marL="0" indent="0">
              <a:buNone/>
            </a:pPr>
            <a:r>
              <a:rPr lang="en-US" dirty="0">
                <a:hlinkClick r:id="rId3"/>
              </a:rPr>
              <a:t>https://news.ucr.edu/articles/2018/11/05/new-attacks-graphics-processors-endanger-user-privacy</a:t>
            </a:r>
            <a:br>
              <a:rPr lang="en-US" dirty="0"/>
            </a:br>
            <a:endParaRPr lang="en-US" dirty="0"/>
          </a:p>
          <a:p>
            <a:pPr marL="0" indent="0">
              <a:buNone/>
            </a:pPr>
            <a:r>
              <a:rPr lang="en-US" dirty="0"/>
              <a:t>How Do You Get Students to Think Like Criminals?</a:t>
            </a:r>
          </a:p>
          <a:p>
            <a:pPr marL="0" indent="0">
              <a:buNone/>
            </a:pPr>
            <a:r>
              <a:rPr lang="en-US" dirty="0">
                <a:hlinkClick r:id="rId4"/>
              </a:rPr>
              <a:t>https://www.nytimes.com/2018/11/14/opinion/cybersecurity-education-skills.html</a:t>
            </a:r>
            <a:endParaRPr lang="en-US" dirty="0"/>
          </a:p>
          <a:p>
            <a:pPr marL="0" indent="0">
              <a:buNone/>
            </a:pPr>
            <a:endParaRPr lang="en-US" dirty="0"/>
          </a:p>
          <a:p>
            <a:pPr marL="0" indent="0" fontAlgn="base">
              <a:buNone/>
            </a:pPr>
            <a:r>
              <a:rPr lang="en-US" dirty="0"/>
              <a:t>Two VM Escape flaws found in VMWare VMXNet3 Adapters</a:t>
            </a:r>
          </a:p>
          <a:p>
            <a:pPr marL="0" indent="0">
              <a:buNone/>
            </a:pPr>
            <a:r>
              <a:rPr lang="en-US" dirty="0">
                <a:hlinkClick r:id="rId5"/>
              </a:rPr>
              <a:t>https://www.gdwnet.com/2018/11/15/two-flaws-found-in-vmxnet3-adapters/</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956633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CBE8-9036-42C3-B7E4-35F8EF9D4F1F}"/>
              </a:ext>
            </a:extLst>
          </p:cNvPr>
          <p:cNvSpPr>
            <a:spLocks noGrp="1"/>
          </p:cNvSpPr>
          <p:nvPr>
            <p:ph type="title"/>
          </p:nvPr>
        </p:nvSpPr>
        <p:spPr/>
        <p:txBody>
          <a:bodyPr/>
          <a:lstStyle/>
          <a:p>
            <a:r>
              <a:rPr lang="en-US" dirty="0"/>
              <a:t>Defenses - Logging/Audits</a:t>
            </a:r>
          </a:p>
        </p:txBody>
      </p:sp>
      <p:sp>
        <p:nvSpPr>
          <p:cNvPr id="3" name="Content Placeholder 2">
            <a:extLst>
              <a:ext uri="{FF2B5EF4-FFF2-40B4-BE49-F238E27FC236}">
                <a16:creationId xmlns:a16="http://schemas.microsoft.com/office/drawing/2014/main" id="{ACD28B7A-735C-4FD5-BC45-0982EDB375F1}"/>
              </a:ext>
            </a:extLst>
          </p:cNvPr>
          <p:cNvSpPr>
            <a:spLocks noGrp="1"/>
          </p:cNvSpPr>
          <p:nvPr>
            <p:ph idx="1"/>
          </p:nvPr>
        </p:nvSpPr>
        <p:spPr>
          <a:xfrm>
            <a:off x="1141412" y="1583140"/>
            <a:ext cx="9905999" cy="5274859"/>
          </a:xfrm>
        </p:spPr>
        <p:txBody>
          <a:bodyPr>
            <a:normAutofit fontScale="92500" lnSpcReduction="20000"/>
          </a:bodyPr>
          <a:lstStyle/>
          <a:p>
            <a:r>
              <a:rPr lang="en-US" dirty="0"/>
              <a:t>Sources:</a:t>
            </a:r>
          </a:p>
          <a:p>
            <a:pPr lvl="1"/>
            <a:r>
              <a:rPr lang="en-US" dirty="0"/>
              <a:t>Client software e.g. actions on desktop software and mobile devices in local logs or using messaging technologies, JavaScript exception handler via Ajax, web browser such as using Content Security Policy (CSP) reporting mechanism</a:t>
            </a:r>
          </a:p>
          <a:p>
            <a:pPr lvl="1"/>
            <a:r>
              <a:rPr lang="en-US" dirty="0"/>
              <a:t>Embedded instrumentation code</a:t>
            </a:r>
          </a:p>
          <a:p>
            <a:pPr lvl="1"/>
            <a:r>
              <a:rPr lang="en-US" dirty="0"/>
              <a:t>Network firewalls</a:t>
            </a:r>
          </a:p>
          <a:p>
            <a:pPr lvl="1"/>
            <a:r>
              <a:rPr lang="en-US" dirty="0"/>
              <a:t>Network and host intrusion detection systems (NIDS and HIDS)</a:t>
            </a:r>
          </a:p>
          <a:p>
            <a:pPr lvl="1"/>
            <a:r>
              <a:rPr lang="en-US" dirty="0"/>
              <a:t>Closely-related applications e.g. filters built into web server software, web server URL redirects/rewrites to scripted custom error pages and handlers</a:t>
            </a:r>
          </a:p>
          <a:p>
            <a:pPr lvl="1"/>
            <a:r>
              <a:rPr lang="en-US" dirty="0"/>
              <a:t>Application firewalls e.g. filters, guards, XML gateways, database firewalls, web application firewalls (WAFs)</a:t>
            </a:r>
          </a:p>
          <a:p>
            <a:pPr lvl="1"/>
            <a:r>
              <a:rPr lang="en-US" dirty="0"/>
              <a:t>Database applications e.g. automatic audit trails, trigger-based actions</a:t>
            </a:r>
          </a:p>
          <a:p>
            <a:pPr lvl="1"/>
            <a:r>
              <a:rPr lang="en-US" dirty="0"/>
              <a:t>Reputation monitoring services e.g. uptime or malware monitoring</a:t>
            </a:r>
          </a:p>
          <a:p>
            <a:pPr lvl="1"/>
            <a:r>
              <a:rPr lang="en-US" dirty="0"/>
              <a:t>Other applications e.g. fraud monitoring, CRM</a:t>
            </a:r>
          </a:p>
          <a:p>
            <a:pPr lvl="1"/>
            <a:r>
              <a:rPr lang="en-US" dirty="0"/>
              <a:t>Operating system e.g. mobile platform</a:t>
            </a:r>
          </a:p>
        </p:txBody>
      </p:sp>
    </p:spTree>
    <p:extLst>
      <p:ext uri="{BB962C8B-B14F-4D97-AF65-F5344CB8AC3E}">
        <p14:creationId xmlns:p14="http://schemas.microsoft.com/office/powerpoint/2010/main" val="1026628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7CD8-A7C3-4825-9C2E-2EF2BD01E874}"/>
              </a:ext>
            </a:extLst>
          </p:cNvPr>
          <p:cNvSpPr>
            <a:spLocks noGrp="1"/>
          </p:cNvSpPr>
          <p:nvPr>
            <p:ph type="title"/>
          </p:nvPr>
        </p:nvSpPr>
        <p:spPr/>
        <p:txBody>
          <a:bodyPr/>
          <a:lstStyle/>
          <a:p>
            <a:r>
              <a:rPr lang="en-US" dirty="0"/>
              <a:t>Principle of Least Privilege</a:t>
            </a:r>
          </a:p>
        </p:txBody>
      </p:sp>
      <p:sp>
        <p:nvSpPr>
          <p:cNvPr id="3" name="Content Placeholder 2">
            <a:extLst>
              <a:ext uri="{FF2B5EF4-FFF2-40B4-BE49-F238E27FC236}">
                <a16:creationId xmlns:a16="http://schemas.microsoft.com/office/drawing/2014/main" id="{2D350138-246F-430B-B6E7-CD75BE7AD1D9}"/>
              </a:ext>
            </a:extLst>
          </p:cNvPr>
          <p:cNvSpPr>
            <a:spLocks noGrp="1"/>
          </p:cNvSpPr>
          <p:nvPr>
            <p:ph idx="1"/>
          </p:nvPr>
        </p:nvSpPr>
        <p:spPr>
          <a:xfrm>
            <a:off x="1141412" y="2249486"/>
            <a:ext cx="9905999" cy="4499331"/>
          </a:xfrm>
        </p:spPr>
        <p:txBody>
          <a:bodyPr/>
          <a:lstStyle/>
          <a:p>
            <a:r>
              <a:rPr lang="en-US" b="1" dirty="0"/>
              <a:t>Principle of least privilege (</a:t>
            </a:r>
            <a:r>
              <a:rPr lang="en-US" b="1" dirty="0" err="1"/>
              <a:t>PoLP</a:t>
            </a:r>
            <a:r>
              <a:rPr lang="en-US" b="1" dirty="0"/>
              <a:t>, also known as the principle of minimal privilege or the principle of least authority) requires that in a particular abstraction layer of a computing environment, every module (such as a process, a user, or a program, depending on the subject) must be able to access only the information and resources that are necessary for its legitimate purpose.</a:t>
            </a:r>
          </a:p>
        </p:txBody>
      </p:sp>
    </p:spTree>
    <p:extLst>
      <p:ext uri="{BB962C8B-B14F-4D97-AF65-F5344CB8AC3E}">
        <p14:creationId xmlns:p14="http://schemas.microsoft.com/office/powerpoint/2010/main" val="1176630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9564-7118-4595-97F9-FB2A4BCDA7D5}"/>
              </a:ext>
            </a:extLst>
          </p:cNvPr>
          <p:cNvSpPr>
            <a:spLocks noGrp="1"/>
          </p:cNvSpPr>
          <p:nvPr>
            <p:ph type="title"/>
          </p:nvPr>
        </p:nvSpPr>
        <p:spPr/>
        <p:txBody>
          <a:bodyPr/>
          <a:lstStyle/>
          <a:p>
            <a:r>
              <a:rPr lang="en-US" dirty="0"/>
              <a:t>Principle of Least Privilege</a:t>
            </a:r>
          </a:p>
        </p:txBody>
      </p:sp>
      <p:sp>
        <p:nvSpPr>
          <p:cNvPr id="3" name="Content Placeholder 2">
            <a:extLst>
              <a:ext uri="{FF2B5EF4-FFF2-40B4-BE49-F238E27FC236}">
                <a16:creationId xmlns:a16="http://schemas.microsoft.com/office/drawing/2014/main" id="{D0C477FE-BEFF-4A12-87E8-7B9E319D6623}"/>
              </a:ext>
            </a:extLst>
          </p:cNvPr>
          <p:cNvSpPr>
            <a:spLocks noGrp="1"/>
          </p:cNvSpPr>
          <p:nvPr>
            <p:ph idx="1"/>
          </p:nvPr>
        </p:nvSpPr>
        <p:spPr>
          <a:xfrm>
            <a:off x="1141412" y="2249486"/>
            <a:ext cx="9905999" cy="4551021"/>
          </a:xfrm>
        </p:spPr>
        <p:txBody>
          <a:bodyPr>
            <a:normAutofit/>
          </a:bodyPr>
          <a:lstStyle/>
          <a:p>
            <a:r>
              <a:rPr lang="en-US" dirty="0"/>
              <a:t>Removing Unnecessary Code/Libraries</a:t>
            </a:r>
          </a:p>
          <a:p>
            <a:r>
              <a:rPr lang="en-US" dirty="0"/>
              <a:t>Disabling Services</a:t>
            </a:r>
          </a:p>
          <a:p>
            <a:r>
              <a:rPr lang="en-US" dirty="0"/>
              <a:t>Disabling Unused Ports (Physical and Logical)</a:t>
            </a:r>
          </a:p>
          <a:p>
            <a:r>
              <a:rPr lang="en-US" dirty="0"/>
              <a:t>User accounts/roles as necessary</a:t>
            </a:r>
          </a:p>
          <a:p>
            <a:r>
              <a:rPr lang="en-US" dirty="0"/>
              <a:t>Data Management as Necessary</a:t>
            </a:r>
          </a:p>
          <a:p>
            <a:r>
              <a:rPr lang="en-US" dirty="0"/>
              <a:t>Debugging Obfuscation</a:t>
            </a:r>
          </a:p>
          <a:p>
            <a:r>
              <a:rPr lang="en-US" dirty="0"/>
              <a:t>Removal of production test points.</a:t>
            </a:r>
          </a:p>
        </p:txBody>
      </p:sp>
    </p:spTree>
    <p:extLst>
      <p:ext uri="{BB962C8B-B14F-4D97-AF65-F5344CB8AC3E}">
        <p14:creationId xmlns:p14="http://schemas.microsoft.com/office/powerpoint/2010/main" val="3761206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6F93-28CF-4ECD-97B2-F4D71788E9ED}"/>
              </a:ext>
            </a:extLst>
          </p:cNvPr>
          <p:cNvSpPr>
            <a:spLocks noGrp="1"/>
          </p:cNvSpPr>
          <p:nvPr>
            <p:ph type="title"/>
          </p:nvPr>
        </p:nvSpPr>
        <p:spPr/>
        <p:txBody>
          <a:bodyPr/>
          <a:lstStyle/>
          <a:p>
            <a:r>
              <a:rPr lang="en-US" dirty="0" err="1"/>
              <a:t>IPTables</a:t>
            </a:r>
            <a:endParaRPr lang="en-US" dirty="0"/>
          </a:p>
        </p:txBody>
      </p:sp>
      <p:sp>
        <p:nvSpPr>
          <p:cNvPr id="3" name="Content Placeholder 2">
            <a:extLst>
              <a:ext uri="{FF2B5EF4-FFF2-40B4-BE49-F238E27FC236}">
                <a16:creationId xmlns:a16="http://schemas.microsoft.com/office/drawing/2014/main" id="{62BF9BD5-D5AF-4056-A769-F1311B1A9B86}"/>
              </a:ext>
            </a:extLst>
          </p:cNvPr>
          <p:cNvSpPr>
            <a:spLocks noGrp="1"/>
          </p:cNvSpPr>
          <p:nvPr>
            <p:ph idx="1"/>
          </p:nvPr>
        </p:nvSpPr>
        <p:spPr>
          <a:xfrm>
            <a:off x="1141412" y="1753736"/>
            <a:ext cx="9905999" cy="5104263"/>
          </a:xfrm>
        </p:spPr>
        <p:txBody>
          <a:bodyPr>
            <a:normAutofit fontScale="70000" lnSpcReduction="20000"/>
          </a:bodyPr>
          <a:lstStyle/>
          <a:p>
            <a:r>
              <a:rPr lang="en-US" dirty="0"/>
              <a:t>Iptables Linux firewall is used to monitor incoming and outgoing traffic to another location and filter it based on user-defined rules to prevent anyone from accessing the system. Using Iptables you can define rules which will allow only selective traffic on your server. In this Iptables tutorial, you will learn how to secure your web application using Iptables.</a:t>
            </a:r>
          </a:p>
          <a:p>
            <a:r>
              <a:rPr lang="en-US" b="1" dirty="0"/>
              <a:t>Iptables Basics</a:t>
            </a:r>
          </a:p>
          <a:p>
            <a:pPr lvl="1"/>
            <a:r>
              <a:rPr lang="en-US" dirty="0"/>
              <a:t>All data is sent in the form packets over the internet. Linux kernel provides an interface to filter both incoming and outgoing traffic packets using tables of packet filters. Iptables is a command line application and a Linux firewall that you can use to set-up, maintain and inspect these tables. Multiple tables can be defined. Each table can contain multiple chains. A chain is nothing but a set of rules. Each rule defines what to do with the packet if it matches with that packet. When the packet is matched, it is given a </a:t>
            </a:r>
            <a:r>
              <a:rPr lang="en-US" b="1" dirty="0"/>
              <a:t>TARGET</a:t>
            </a:r>
            <a:r>
              <a:rPr lang="en-US" dirty="0"/>
              <a:t>. A target can be another chain to match with or one of the following special values:</a:t>
            </a:r>
          </a:p>
          <a:p>
            <a:pPr lvl="2"/>
            <a:r>
              <a:rPr lang="en-US" b="1" dirty="0"/>
              <a:t>ACCEPT</a:t>
            </a:r>
            <a:r>
              <a:rPr lang="en-US" dirty="0"/>
              <a:t>: It means the packet will be allowed to pass through.</a:t>
            </a:r>
          </a:p>
          <a:p>
            <a:pPr lvl="2"/>
            <a:r>
              <a:rPr lang="en-US" b="1" dirty="0"/>
              <a:t>DROP</a:t>
            </a:r>
            <a:r>
              <a:rPr lang="en-US" dirty="0"/>
              <a:t>: It means that packet will not be allowed to pass through.</a:t>
            </a:r>
          </a:p>
          <a:p>
            <a:pPr lvl="2"/>
            <a:r>
              <a:rPr lang="en-US" b="1" dirty="0"/>
              <a:t>RETURN</a:t>
            </a:r>
            <a:r>
              <a:rPr lang="en-US" dirty="0"/>
              <a:t>: It means to skip the current chain and go back to the next rule from the chain it was called in.</a:t>
            </a:r>
          </a:p>
          <a:p>
            <a:pPr lvl="1"/>
            <a:r>
              <a:rPr lang="en-US" dirty="0"/>
              <a:t>For the scope of this iptables tutorial, we are going to work with one of the default tables called </a:t>
            </a:r>
            <a:r>
              <a:rPr lang="en-US" b="1" dirty="0"/>
              <a:t>filter</a:t>
            </a:r>
            <a:r>
              <a:rPr lang="en-US" dirty="0"/>
              <a:t>. Filters table has three chains ( sets of rules).</a:t>
            </a:r>
          </a:p>
          <a:p>
            <a:pPr lvl="2"/>
            <a:r>
              <a:rPr lang="en-US" b="1" dirty="0"/>
              <a:t>INPUT</a:t>
            </a:r>
            <a:r>
              <a:rPr lang="en-US" dirty="0"/>
              <a:t> – This chain is used to control incoming packets to the server. You can block/allow connections based on port, protocol or source IP address.</a:t>
            </a:r>
          </a:p>
          <a:p>
            <a:pPr lvl="2"/>
            <a:r>
              <a:rPr lang="en-US" b="1" dirty="0"/>
              <a:t>FORWARD</a:t>
            </a:r>
            <a:r>
              <a:rPr lang="en-US" dirty="0"/>
              <a:t> – This chain is used to filter packets that are incoming to the server but are to be forwarded somewhere else.</a:t>
            </a:r>
          </a:p>
          <a:p>
            <a:pPr lvl="2"/>
            <a:r>
              <a:rPr lang="en-US" b="1" dirty="0"/>
              <a:t>OUTPUT</a:t>
            </a:r>
            <a:r>
              <a:rPr lang="en-US" dirty="0"/>
              <a:t> – This chain is used to filter packets that are going out from your server.</a:t>
            </a:r>
          </a:p>
          <a:p>
            <a:endParaRPr lang="en-US" dirty="0"/>
          </a:p>
        </p:txBody>
      </p:sp>
    </p:spTree>
    <p:extLst>
      <p:ext uri="{BB962C8B-B14F-4D97-AF65-F5344CB8AC3E}">
        <p14:creationId xmlns:p14="http://schemas.microsoft.com/office/powerpoint/2010/main" val="3150196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3178-EC01-4714-96C6-D3683839300A}"/>
              </a:ext>
            </a:extLst>
          </p:cNvPr>
          <p:cNvSpPr>
            <a:spLocks noGrp="1"/>
          </p:cNvSpPr>
          <p:nvPr>
            <p:ph type="title"/>
          </p:nvPr>
        </p:nvSpPr>
        <p:spPr/>
        <p:txBody>
          <a:bodyPr/>
          <a:lstStyle/>
          <a:p>
            <a:r>
              <a:rPr lang="en-US" dirty="0"/>
              <a:t>IPTABLES</a:t>
            </a:r>
          </a:p>
        </p:txBody>
      </p:sp>
      <p:sp>
        <p:nvSpPr>
          <p:cNvPr id="3" name="Content Placeholder 2">
            <a:extLst>
              <a:ext uri="{FF2B5EF4-FFF2-40B4-BE49-F238E27FC236}">
                <a16:creationId xmlns:a16="http://schemas.microsoft.com/office/drawing/2014/main" id="{CEFD1448-997A-461D-B8CE-B15AD3EF45E7}"/>
              </a:ext>
            </a:extLst>
          </p:cNvPr>
          <p:cNvSpPr>
            <a:spLocks noGrp="1"/>
          </p:cNvSpPr>
          <p:nvPr>
            <p:ph idx="1"/>
          </p:nvPr>
        </p:nvSpPr>
        <p:spPr>
          <a:xfrm>
            <a:off x="1141412" y="1665028"/>
            <a:ext cx="9905999" cy="5097438"/>
          </a:xfrm>
        </p:spPr>
        <p:txBody>
          <a:bodyPr/>
          <a:lstStyle/>
          <a:p>
            <a:r>
              <a:rPr lang="en-US" dirty="0"/>
              <a:t>Your turn…</a:t>
            </a:r>
          </a:p>
          <a:p>
            <a:pPr lvl="1"/>
            <a:r>
              <a:rPr lang="en-US" dirty="0"/>
              <a:t>Perform an NMAP scan of your </a:t>
            </a:r>
            <a:r>
              <a:rPr lang="en-US" dirty="0" err="1"/>
              <a:t>metasploitable</a:t>
            </a:r>
            <a:r>
              <a:rPr lang="en-US" dirty="0"/>
              <a:t> virtual machine (Save a screenshot).</a:t>
            </a:r>
          </a:p>
          <a:p>
            <a:pPr lvl="1"/>
            <a:r>
              <a:rPr lang="en-US" dirty="0"/>
              <a:t>Develop an set of iptables rules to block all but http (from any location) and </a:t>
            </a:r>
            <a:r>
              <a:rPr lang="en-US" dirty="0" err="1"/>
              <a:t>ssh</a:t>
            </a:r>
            <a:r>
              <a:rPr lang="en-US" dirty="0"/>
              <a:t> from some trusted IP.</a:t>
            </a:r>
          </a:p>
          <a:p>
            <a:pPr lvl="1"/>
            <a:r>
              <a:rPr lang="en-US" dirty="0"/>
              <a:t>Produce another NMAP scan, Save a screenshot, ensure you can still connect to </a:t>
            </a:r>
            <a:r>
              <a:rPr lang="en-US" dirty="0" err="1"/>
              <a:t>metasploitable</a:t>
            </a:r>
            <a:r>
              <a:rPr lang="en-US" dirty="0"/>
              <a:t> via SSH.</a:t>
            </a:r>
          </a:p>
          <a:p>
            <a:pPr lvl="1"/>
            <a:r>
              <a:rPr lang="en-US" dirty="0"/>
              <a:t>Produce your rule set in a final screenshot with iptables -L</a:t>
            </a:r>
          </a:p>
          <a:p>
            <a:endParaRPr lang="en-US" dirty="0"/>
          </a:p>
          <a:p>
            <a:r>
              <a:rPr lang="en-US" dirty="0"/>
              <a:t>man/Google is your friend here.</a:t>
            </a:r>
          </a:p>
        </p:txBody>
      </p:sp>
    </p:spTree>
    <p:extLst>
      <p:ext uri="{BB962C8B-B14F-4D97-AF65-F5344CB8AC3E}">
        <p14:creationId xmlns:p14="http://schemas.microsoft.com/office/powerpoint/2010/main" val="550659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4D25-9B51-4067-BE9C-0F73537ADFBD}"/>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2906E04-B291-456A-9713-22890FDCFF61}"/>
              </a:ext>
            </a:extLst>
          </p:cNvPr>
          <p:cNvSpPr>
            <a:spLocks noGrp="1"/>
          </p:cNvSpPr>
          <p:nvPr>
            <p:ph idx="1"/>
          </p:nvPr>
        </p:nvSpPr>
        <p:spPr/>
        <p:txBody>
          <a:bodyPr>
            <a:normAutofit/>
          </a:bodyPr>
          <a:lstStyle/>
          <a:p>
            <a:r>
              <a:rPr lang="en-US" dirty="0"/>
              <a:t>Tutorials</a:t>
            </a:r>
          </a:p>
          <a:p>
            <a:pPr lvl="1"/>
            <a:r>
              <a:rPr lang="en-US" dirty="0">
                <a:hlinkClick r:id="rId2"/>
              </a:rPr>
              <a:t>https://www.howtogeek.com/177621/the-beginners-guide-to-iptables-the-linux-firewall/</a:t>
            </a:r>
            <a:endParaRPr lang="en-US" dirty="0"/>
          </a:p>
          <a:p>
            <a:pPr lvl="1"/>
            <a:r>
              <a:rPr lang="en-US" dirty="0">
                <a:hlinkClick r:id="rId3"/>
              </a:rPr>
              <a:t>https://www.garron.me/en/linux/iptables-manual.html</a:t>
            </a: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Remember that you can always flush the table as well as re-download the virtual machine.</a:t>
            </a:r>
          </a:p>
        </p:txBody>
      </p:sp>
    </p:spTree>
    <p:extLst>
      <p:ext uri="{BB962C8B-B14F-4D97-AF65-F5344CB8AC3E}">
        <p14:creationId xmlns:p14="http://schemas.microsoft.com/office/powerpoint/2010/main" val="2721603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DA44-7A7E-4B99-B4C5-31FFC71974D7}"/>
              </a:ext>
            </a:extLst>
          </p:cNvPr>
          <p:cNvSpPr>
            <a:spLocks noGrp="1"/>
          </p:cNvSpPr>
          <p:nvPr>
            <p:ph type="title"/>
          </p:nvPr>
        </p:nvSpPr>
        <p:spPr/>
        <p:txBody>
          <a:bodyPr/>
          <a:lstStyle/>
          <a:p>
            <a:r>
              <a:rPr lang="en-US" dirty="0"/>
              <a:t>Rules of Engagement - Initial</a:t>
            </a:r>
          </a:p>
        </p:txBody>
      </p:sp>
      <p:sp>
        <p:nvSpPr>
          <p:cNvPr id="3" name="Content Placeholder 2">
            <a:extLst>
              <a:ext uri="{FF2B5EF4-FFF2-40B4-BE49-F238E27FC236}">
                <a16:creationId xmlns:a16="http://schemas.microsoft.com/office/drawing/2014/main" id="{7D131306-EBFC-49EF-9BF8-06A65BD6D3EA}"/>
              </a:ext>
            </a:extLst>
          </p:cNvPr>
          <p:cNvSpPr>
            <a:spLocks noGrp="1"/>
          </p:cNvSpPr>
          <p:nvPr>
            <p:ph idx="1"/>
          </p:nvPr>
        </p:nvSpPr>
        <p:spPr>
          <a:xfrm>
            <a:off x="1141412" y="1648110"/>
            <a:ext cx="9905999" cy="5209889"/>
          </a:xfrm>
        </p:spPr>
        <p:txBody>
          <a:bodyPr>
            <a:normAutofit fontScale="70000" lnSpcReduction="20000"/>
          </a:bodyPr>
          <a:lstStyle/>
          <a:p>
            <a:pPr marL="0" indent="0">
              <a:buNone/>
            </a:pPr>
            <a:r>
              <a:rPr lang="en-US" dirty="0"/>
              <a:t>Asset:  </a:t>
            </a:r>
            <a:r>
              <a:rPr lang="en-US" dirty="0" err="1"/>
              <a:t>Metasploitable</a:t>
            </a:r>
            <a:r>
              <a:rPr lang="en-US" dirty="0"/>
              <a:t> Virtual Machine on a dedicated piece of hardware, connected physically to a router with a  wireless LAN.</a:t>
            </a:r>
          </a:p>
          <a:p>
            <a:r>
              <a:rPr lang="en-US" dirty="0"/>
              <a:t>Blue Team:</a:t>
            </a:r>
          </a:p>
          <a:p>
            <a:pPr lvl="1"/>
            <a:r>
              <a:rPr lang="en-US" dirty="0"/>
              <a:t>Constraints:  You must have an HTTP server running, ftp, and </a:t>
            </a:r>
            <a:r>
              <a:rPr lang="en-US" dirty="0" err="1"/>
              <a:t>ssh</a:t>
            </a:r>
            <a:r>
              <a:rPr lang="en-US" dirty="0"/>
              <a:t> and support operation of those functions.</a:t>
            </a:r>
          </a:p>
          <a:p>
            <a:r>
              <a:rPr lang="en-US" dirty="0"/>
              <a:t>Objectives:</a:t>
            </a:r>
          </a:p>
          <a:p>
            <a:pPr lvl="1"/>
            <a:r>
              <a:rPr lang="en-US" dirty="0"/>
              <a:t>Prevent Reconnaissance (There will be several points for obtaining fingerprint information)</a:t>
            </a:r>
          </a:p>
          <a:p>
            <a:pPr lvl="1"/>
            <a:r>
              <a:rPr lang="en-US" dirty="0"/>
              <a:t>Prevent Access to Ancillary Services (either by disabling/uninstalling or blocking with firewalls)</a:t>
            </a:r>
          </a:p>
          <a:p>
            <a:pPr lvl="1"/>
            <a:r>
              <a:rPr lang="en-US" dirty="0"/>
              <a:t>You must maintain situational awareness (detection of compromise)</a:t>
            </a:r>
          </a:p>
          <a:p>
            <a:r>
              <a:rPr lang="en-US" dirty="0"/>
              <a:t>Red Team:</a:t>
            </a:r>
          </a:p>
          <a:p>
            <a:pPr lvl="1"/>
            <a:r>
              <a:rPr lang="en-US" dirty="0"/>
              <a:t>Constraints:  None</a:t>
            </a:r>
          </a:p>
          <a:p>
            <a:r>
              <a:rPr lang="en-US" dirty="0"/>
              <a:t>Objectives:  </a:t>
            </a:r>
          </a:p>
          <a:p>
            <a:pPr lvl="1"/>
            <a:r>
              <a:rPr lang="en-US" dirty="0"/>
              <a:t>Obtain shell/root level access.</a:t>
            </a:r>
          </a:p>
          <a:p>
            <a:pPr lvl="1"/>
            <a:r>
              <a:rPr lang="en-US" dirty="0"/>
              <a:t>Deny situational awareness of the blue team.</a:t>
            </a:r>
          </a:p>
          <a:p>
            <a:pPr lvl="1"/>
            <a:r>
              <a:rPr lang="en-US" dirty="0"/>
              <a:t>Obstruct some service (Dos)</a:t>
            </a:r>
          </a:p>
          <a:p>
            <a:r>
              <a:rPr lang="en-US" dirty="0"/>
              <a:t>You already have a copy of the virtual machine, make sure you practice your commands in advance.  You'll have 1 hour of prep.  Red team will have the remaining time.</a:t>
            </a:r>
          </a:p>
        </p:txBody>
      </p:sp>
    </p:spTree>
    <p:extLst>
      <p:ext uri="{BB962C8B-B14F-4D97-AF65-F5344CB8AC3E}">
        <p14:creationId xmlns:p14="http://schemas.microsoft.com/office/powerpoint/2010/main" val="272172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23C3-0BFF-49CD-B46E-816D3D783691}"/>
              </a:ext>
            </a:extLst>
          </p:cNvPr>
          <p:cNvSpPr>
            <a:spLocks noGrp="1"/>
          </p:cNvSpPr>
          <p:nvPr>
            <p:ph type="title"/>
          </p:nvPr>
        </p:nvSpPr>
        <p:spPr/>
        <p:txBody>
          <a:bodyPr/>
          <a:lstStyle/>
          <a:p>
            <a:r>
              <a:rPr lang="en-US" dirty="0"/>
              <a:t>Cybersecurity Concepts</a:t>
            </a:r>
          </a:p>
        </p:txBody>
      </p:sp>
      <p:pic>
        <p:nvPicPr>
          <p:cNvPr id="4" name="Google Shape;304;p43">
            <a:extLst>
              <a:ext uri="{FF2B5EF4-FFF2-40B4-BE49-F238E27FC236}">
                <a16:creationId xmlns:a16="http://schemas.microsoft.com/office/drawing/2014/main" id="{B59D1F85-4605-49EF-9189-14A680BF8952}"/>
              </a:ext>
            </a:extLst>
          </p:cNvPr>
          <p:cNvPicPr preferRelativeResize="0"/>
          <p:nvPr/>
        </p:nvPicPr>
        <p:blipFill rotWithShape="1">
          <a:blip r:embed="rId2">
            <a:alphaModFix/>
          </a:blip>
          <a:srcRect/>
          <a:stretch/>
        </p:blipFill>
        <p:spPr>
          <a:xfrm>
            <a:off x="4179887" y="2423202"/>
            <a:ext cx="3829050" cy="4093556"/>
          </a:xfrm>
          <a:prstGeom prst="rect">
            <a:avLst/>
          </a:prstGeom>
          <a:noFill/>
          <a:ln>
            <a:noFill/>
          </a:ln>
        </p:spPr>
      </p:pic>
    </p:spTree>
    <p:extLst>
      <p:ext uri="{BB962C8B-B14F-4D97-AF65-F5344CB8AC3E}">
        <p14:creationId xmlns:p14="http://schemas.microsoft.com/office/powerpoint/2010/main" val="298916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EE99-E9B3-4FA1-B954-44F0A7E8CDF9}"/>
              </a:ext>
            </a:extLst>
          </p:cNvPr>
          <p:cNvSpPr>
            <a:spLocks noGrp="1"/>
          </p:cNvSpPr>
          <p:nvPr>
            <p:ph type="title"/>
          </p:nvPr>
        </p:nvSpPr>
        <p:spPr/>
        <p:txBody>
          <a:bodyPr/>
          <a:lstStyle/>
          <a:p>
            <a:r>
              <a:rPr lang="en-US" dirty="0"/>
              <a:t>Exploitation</a:t>
            </a:r>
          </a:p>
        </p:txBody>
      </p:sp>
      <p:pic>
        <p:nvPicPr>
          <p:cNvPr id="4098" name="Picture 2" descr="Enterprise Tactics">
            <a:extLst>
              <a:ext uri="{FF2B5EF4-FFF2-40B4-BE49-F238E27FC236}">
                <a16:creationId xmlns:a16="http://schemas.microsoft.com/office/drawing/2014/main" id="{428B0D4E-9C04-491D-B548-17D3BD8FF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48" y="2423247"/>
            <a:ext cx="12419909" cy="340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47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251E-6F56-4E18-B4E0-7D97E1290D29}"/>
              </a:ext>
            </a:extLst>
          </p:cNvPr>
          <p:cNvSpPr>
            <a:spLocks noGrp="1"/>
          </p:cNvSpPr>
          <p:nvPr>
            <p:ph type="title"/>
          </p:nvPr>
        </p:nvSpPr>
        <p:spPr/>
        <p:txBody>
          <a:bodyPr/>
          <a:lstStyle/>
          <a:p>
            <a:r>
              <a:rPr lang="en-US" dirty="0"/>
              <a:t>Defense IN Depth</a:t>
            </a:r>
          </a:p>
        </p:txBody>
      </p:sp>
      <p:sp>
        <p:nvSpPr>
          <p:cNvPr id="3" name="Content Placeholder 2">
            <a:extLst>
              <a:ext uri="{FF2B5EF4-FFF2-40B4-BE49-F238E27FC236}">
                <a16:creationId xmlns:a16="http://schemas.microsoft.com/office/drawing/2014/main" id="{BBCCC30C-FEE2-4BB1-AD7C-7CA321CF3DB6}"/>
              </a:ext>
            </a:extLst>
          </p:cNvPr>
          <p:cNvSpPr>
            <a:spLocks noGrp="1"/>
          </p:cNvSpPr>
          <p:nvPr>
            <p:ph idx="1"/>
          </p:nvPr>
        </p:nvSpPr>
        <p:spPr>
          <a:xfrm>
            <a:off x="1141412" y="1653586"/>
            <a:ext cx="9905999" cy="5204413"/>
          </a:xfrm>
        </p:spPr>
        <p:txBody>
          <a:bodyPr>
            <a:normAutofit fontScale="85000" lnSpcReduction="20000"/>
          </a:bodyPr>
          <a:lstStyle/>
          <a:p>
            <a:r>
              <a:rPr lang="en-US" dirty="0"/>
              <a:t>The concept of protecting an physical or digital asset (data) with a series of defensive layers so that if one layers fails, another layer will already be in place to thwart an attack. </a:t>
            </a:r>
          </a:p>
          <a:p>
            <a:pPr marL="457200" lvl="1" indent="0">
              <a:buNone/>
            </a:pPr>
            <a:r>
              <a:rPr lang="en-US" dirty="0"/>
              <a:t>Example:</a:t>
            </a:r>
          </a:p>
          <a:p>
            <a:pPr marL="457200" lvl="1" indent="0">
              <a:buNone/>
            </a:pPr>
            <a:r>
              <a:rPr lang="en-US" dirty="0"/>
              <a:t>We start with our data, then we encrypt it to protect it:</a:t>
            </a:r>
          </a:p>
          <a:p>
            <a:pPr lvl="2"/>
            <a:r>
              <a:rPr lang="en-US" dirty="0"/>
              <a:t>The data is stored on a device</a:t>
            </a:r>
          </a:p>
          <a:p>
            <a:pPr lvl="2"/>
            <a:r>
              <a:rPr lang="en-US" dirty="0"/>
              <a:t>The data has file permissions</a:t>
            </a:r>
          </a:p>
          <a:p>
            <a:pPr lvl="2"/>
            <a:r>
              <a:rPr lang="en-US" dirty="0"/>
              <a:t>The data is encrypted</a:t>
            </a:r>
          </a:p>
          <a:p>
            <a:pPr lvl="2"/>
            <a:r>
              <a:rPr lang="en-US" dirty="0"/>
              <a:t>The data is in a secure area of the building</a:t>
            </a:r>
          </a:p>
          <a:p>
            <a:pPr lvl="2"/>
            <a:r>
              <a:rPr lang="en-US" dirty="0"/>
              <a:t>There is a security guard at the building entrance checking identification</a:t>
            </a:r>
          </a:p>
          <a:p>
            <a:pPr lvl="2"/>
            <a:r>
              <a:rPr lang="en-US" dirty="0"/>
              <a:t>There is CCTV on the perimeter</a:t>
            </a:r>
          </a:p>
          <a:p>
            <a:pPr lvl="2"/>
            <a:r>
              <a:rPr lang="en-US" dirty="0"/>
              <a:t>There is a high fence on the perimeter</a:t>
            </a:r>
          </a:p>
          <a:p>
            <a:endParaRPr lang="en-US" dirty="0"/>
          </a:p>
          <a:p>
            <a:r>
              <a:rPr lang="en-US" dirty="0"/>
              <a:t>Therefore, before someone can steal the data, they have seven layers of security that they must pass through. The concept of defense in depth is that if one layer fails, then the next layer protects:</a:t>
            </a:r>
          </a:p>
          <a:p>
            <a:endParaRPr lang="en-US" dirty="0"/>
          </a:p>
        </p:txBody>
      </p:sp>
    </p:spTree>
    <p:extLst>
      <p:ext uri="{BB962C8B-B14F-4D97-AF65-F5344CB8AC3E}">
        <p14:creationId xmlns:p14="http://schemas.microsoft.com/office/powerpoint/2010/main" val="1953037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953E-BD78-4C1B-96CD-F3B242857D9E}"/>
              </a:ext>
            </a:extLst>
          </p:cNvPr>
          <p:cNvSpPr>
            <a:spLocks noGrp="1"/>
          </p:cNvSpPr>
          <p:nvPr>
            <p:ph type="title"/>
          </p:nvPr>
        </p:nvSpPr>
        <p:spPr/>
        <p:txBody>
          <a:bodyPr/>
          <a:lstStyle/>
          <a:p>
            <a:r>
              <a:rPr lang="en-US" dirty="0"/>
              <a:t>Defenses - Network</a:t>
            </a:r>
          </a:p>
        </p:txBody>
      </p:sp>
      <p:sp>
        <p:nvSpPr>
          <p:cNvPr id="3" name="Content Placeholder 2">
            <a:extLst>
              <a:ext uri="{FF2B5EF4-FFF2-40B4-BE49-F238E27FC236}">
                <a16:creationId xmlns:a16="http://schemas.microsoft.com/office/drawing/2014/main" id="{5CCCBAC7-DEF2-4AEA-B461-F907F4AB84C7}"/>
              </a:ext>
            </a:extLst>
          </p:cNvPr>
          <p:cNvSpPr>
            <a:spLocks noGrp="1"/>
          </p:cNvSpPr>
          <p:nvPr>
            <p:ph idx="1"/>
          </p:nvPr>
        </p:nvSpPr>
        <p:spPr>
          <a:xfrm>
            <a:off x="1141413" y="1859281"/>
            <a:ext cx="9905999" cy="4998720"/>
          </a:xfrm>
        </p:spPr>
        <p:txBody>
          <a:bodyPr>
            <a:normAutofit fontScale="92500" lnSpcReduction="20000"/>
          </a:bodyPr>
          <a:lstStyle/>
          <a:p>
            <a:r>
              <a:rPr lang="en-US" dirty="0"/>
              <a:t>Intrusion Detection Systems</a:t>
            </a:r>
          </a:p>
          <a:p>
            <a:pPr lvl="1"/>
            <a:r>
              <a:rPr lang="en-US" dirty="0"/>
              <a:t>An intrusion detection system (IDS) is a device or software application that monitors a network or systems for malicious activity or policy violations. Any malicious activity or violation is typically reported either to an administrator or collected centrally using a security information and event management (SIEM) system. A SIEM system combines outputs from multiple sources, and uses alarm filtering techniques to distinguish malicious activity from false alarms.</a:t>
            </a:r>
          </a:p>
          <a:p>
            <a:pPr lvl="1"/>
            <a:r>
              <a:rPr lang="en-US" dirty="0"/>
              <a:t>IDS types range in scope from single computers to large networks.  The most common classifications are network intrusion detection systems (NIDS) and host-based intrusion detection systems (HIDS). A system that monitors important operating system files is an example of an HIDS, while a system that analyzes incoming network traffic is an example of an NIDS. It is also possible to classify IDS by detection approach: the most well-known variants are signature-based detection (recognizing bad patterns, such as malware); and anomaly-based detection (detecting deviations from a model of "good" traffic, which often relies on machine learning). Some IDS products have the ability to respond to detected intrusions. Systems with response capabilities are typically referred to as an intrusion prevention system</a:t>
            </a:r>
          </a:p>
        </p:txBody>
      </p:sp>
    </p:spTree>
    <p:extLst>
      <p:ext uri="{BB962C8B-B14F-4D97-AF65-F5344CB8AC3E}">
        <p14:creationId xmlns:p14="http://schemas.microsoft.com/office/powerpoint/2010/main" val="115690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953E-BD78-4C1B-96CD-F3B242857D9E}"/>
              </a:ext>
            </a:extLst>
          </p:cNvPr>
          <p:cNvSpPr>
            <a:spLocks noGrp="1"/>
          </p:cNvSpPr>
          <p:nvPr>
            <p:ph type="title"/>
          </p:nvPr>
        </p:nvSpPr>
        <p:spPr/>
        <p:txBody>
          <a:bodyPr/>
          <a:lstStyle/>
          <a:p>
            <a:r>
              <a:rPr lang="en-US" dirty="0"/>
              <a:t>Defenses - Network</a:t>
            </a:r>
          </a:p>
        </p:txBody>
      </p:sp>
      <p:sp>
        <p:nvSpPr>
          <p:cNvPr id="3" name="Content Placeholder 2">
            <a:extLst>
              <a:ext uri="{FF2B5EF4-FFF2-40B4-BE49-F238E27FC236}">
                <a16:creationId xmlns:a16="http://schemas.microsoft.com/office/drawing/2014/main" id="{5CCCBAC7-DEF2-4AEA-B461-F907F4AB84C7}"/>
              </a:ext>
            </a:extLst>
          </p:cNvPr>
          <p:cNvSpPr>
            <a:spLocks noGrp="1"/>
          </p:cNvSpPr>
          <p:nvPr>
            <p:ph idx="1"/>
          </p:nvPr>
        </p:nvSpPr>
        <p:spPr>
          <a:xfrm>
            <a:off x="1141412" y="1726442"/>
            <a:ext cx="9905999" cy="5042847"/>
          </a:xfrm>
        </p:spPr>
        <p:txBody>
          <a:bodyPr>
            <a:normAutofit fontScale="92500" lnSpcReduction="20000"/>
          </a:bodyPr>
          <a:lstStyle/>
          <a:p>
            <a:r>
              <a:rPr lang="en-US" sz="1800" dirty="0"/>
              <a:t>Network Intrusion Detection Systems - NIDS</a:t>
            </a:r>
          </a:p>
          <a:p>
            <a:pPr lvl="1"/>
            <a:r>
              <a:rPr lang="en-US" sz="1600" dirty="0"/>
              <a:t>Network IDSs (NIDSs) are placed in key areas of network infrastructure and monitor traffic as it flows to other hosts. Network based IDS has grown in popularity and outpaced the acceptance of HIDS. A NIDS is more cost effective than an HIDS because it can protect a large swath of network infrastructure with one device. With NIDS, the intrusion analyst has a wide-angle view of what is happening in and around the network. Monitoring for specific hosts or attackers can be increased or decreased with relative ease.</a:t>
            </a:r>
          </a:p>
          <a:p>
            <a:pPr lvl="1"/>
            <a:r>
              <a:rPr lang="en-US" sz="1600" dirty="0"/>
              <a:t>A NIDS can be more secure and less prone to outages than an HIDS. The NIDS should be run on a single hardened host that supports only services related to intrusion detection, making it more difficult to disable. NIDSs lose the disadvantages of relying on the integrity and availability of the monitored host, and are subsequently less prone to unobserved outages.</a:t>
            </a:r>
          </a:p>
          <a:p>
            <a:pPr lvl="1"/>
            <a:r>
              <a:rPr lang="en-US" sz="1600" dirty="0"/>
              <a:t>By not relying on the security of the host, NIDSs are not as prone to evidence destruction as HIDSs. Because NIDSs capture data and store it on a different machine, an attacker cannot easily remove the evidence of an attack.</a:t>
            </a:r>
          </a:p>
          <a:p>
            <a:pPr lvl="1"/>
            <a:r>
              <a:rPr lang="en-US" sz="1600" dirty="0"/>
              <a:t>NIDSs do have some disadvantages inherent in their design. NIDSs must be extraordinarily proficient at sucking up large amounts of network traffic to remain effective. As network traffic increases exponentially over time, the NIDS must be able to grab all this traffic and interpret it in a timely manner. Currently, NIDSs must be carefully placed and tuned to avoid situations where packet loss can occur. This can often require placing several NIDSs downstream from a core router or switch.</a:t>
            </a:r>
          </a:p>
          <a:p>
            <a:pPr lvl="1"/>
            <a:r>
              <a:rPr lang="en-US" sz="1600" dirty="0"/>
              <a:t>NIDSs are also vulnerable to IDS evasion techniques. Hackers have discovered numerous methods for hiding malicious traffic in ways an NIDS cannot detect.</a:t>
            </a:r>
          </a:p>
        </p:txBody>
      </p:sp>
    </p:spTree>
    <p:extLst>
      <p:ext uri="{BB962C8B-B14F-4D97-AF65-F5344CB8AC3E}">
        <p14:creationId xmlns:p14="http://schemas.microsoft.com/office/powerpoint/2010/main" val="105692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953E-BD78-4C1B-96CD-F3B242857D9E}"/>
              </a:ext>
            </a:extLst>
          </p:cNvPr>
          <p:cNvSpPr>
            <a:spLocks noGrp="1"/>
          </p:cNvSpPr>
          <p:nvPr>
            <p:ph type="title"/>
          </p:nvPr>
        </p:nvSpPr>
        <p:spPr/>
        <p:txBody>
          <a:bodyPr/>
          <a:lstStyle/>
          <a:p>
            <a:r>
              <a:rPr lang="en-US" dirty="0"/>
              <a:t>Defenses - Network</a:t>
            </a:r>
          </a:p>
        </p:txBody>
      </p:sp>
      <p:sp>
        <p:nvSpPr>
          <p:cNvPr id="3" name="Content Placeholder 2">
            <a:extLst>
              <a:ext uri="{FF2B5EF4-FFF2-40B4-BE49-F238E27FC236}">
                <a16:creationId xmlns:a16="http://schemas.microsoft.com/office/drawing/2014/main" id="{5CCCBAC7-DEF2-4AEA-B461-F907F4AB84C7}"/>
              </a:ext>
            </a:extLst>
          </p:cNvPr>
          <p:cNvSpPr>
            <a:spLocks noGrp="1"/>
          </p:cNvSpPr>
          <p:nvPr>
            <p:ph idx="1"/>
          </p:nvPr>
        </p:nvSpPr>
        <p:spPr>
          <a:xfrm>
            <a:off x="1141412" y="1726443"/>
            <a:ext cx="9905999" cy="5131558"/>
          </a:xfrm>
        </p:spPr>
        <p:txBody>
          <a:bodyPr>
            <a:normAutofit fontScale="77500" lnSpcReduction="20000"/>
          </a:bodyPr>
          <a:lstStyle/>
          <a:p>
            <a:r>
              <a:rPr lang="en-US" dirty="0"/>
              <a:t>Host Intrusion Detection Systems - HIDS</a:t>
            </a:r>
          </a:p>
          <a:p>
            <a:pPr lvl="1"/>
            <a:r>
              <a:rPr lang="en-US" dirty="0"/>
              <a:t>HIDSs are in tune with the host they reside upon. They have deep knowledge that is available only to an IDS that actually resides on the same computer that is being monitored. Therefore, HIDSs can have specific knowledge about the host and the type of activity that is normal for it. Traffic sent to the host might appear perfectly normal to a NIDS, but be recognized by the HIDS as abnormal and malicious. For this reason, HIDSs can discover attacks that a NIDS would not be able to.</a:t>
            </a:r>
          </a:p>
          <a:p>
            <a:pPr lvl="1"/>
            <a:r>
              <a:rPr lang="en-US" dirty="0"/>
              <a:t>Host-based IDSs do have some significant disadvantages. Because they reside on the monitored host, they have a limited view of the entire network topology. HIDSs cannot detect an attack that is targeted for a host that doesn't have an HIDS installed. An attacker can compromise a machine that lacks an HIDS and then use legitimate access to a protected machine, and the HIDS would be none the wiser. To monitor for intrusion attempts, the HIDS has to be placed on every critical host. This becomes cost prohibitive as the number of hosts critical to the organization grows. Running IDSs at the host level also means that you need to have an HIDS version available for every operating system you need to protect. If you have obscure versions of operating systems at your organization or run legacy systems, you may not be able to provide the coverage even if your organization can afford it.</a:t>
            </a:r>
          </a:p>
          <a:p>
            <a:pPr lvl="1"/>
            <a:r>
              <a:rPr lang="en-US" dirty="0"/>
              <a:t>HIDSs that rely on audit logs and error messages are essentially detecting attacks after they have occurred, which can lead to all sorts of problems. Some attacks can compromise the host before data is written to a log, effectively disabling the HIDS. HIDSs rely on the host to facilitate communication to the intrusion analyst; therefore any attack that can disable the host outright goes unnoticed.</a:t>
            </a:r>
          </a:p>
        </p:txBody>
      </p:sp>
    </p:spTree>
    <p:extLst>
      <p:ext uri="{BB962C8B-B14F-4D97-AF65-F5344CB8AC3E}">
        <p14:creationId xmlns:p14="http://schemas.microsoft.com/office/powerpoint/2010/main" val="461790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15312</TotalTime>
  <Words>2977</Words>
  <Application>Microsoft Office PowerPoint</Application>
  <PresentationFormat>Widescreen</PresentationFormat>
  <Paragraphs>247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Trebuchet MS</vt:lpstr>
      <vt:lpstr>Tw Cen MT</vt:lpstr>
      <vt:lpstr>Circuit</vt:lpstr>
      <vt:lpstr>Embedded Systems Cybersecurity  Week 11</vt:lpstr>
      <vt:lpstr>Topics for Today</vt:lpstr>
      <vt:lpstr>Current Events/Special Content</vt:lpstr>
      <vt:lpstr>Cybersecurity Concepts</vt:lpstr>
      <vt:lpstr>Exploitation</vt:lpstr>
      <vt:lpstr>Defense IN Depth</vt:lpstr>
      <vt:lpstr>Defenses - Network</vt:lpstr>
      <vt:lpstr>Defenses - Network</vt:lpstr>
      <vt:lpstr>Defenses - Network</vt:lpstr>
      <vt:lpstr>Defenses - Network</vt:lpstr>
      <vt:lpstr>NIDS/HIDS Detection Mechanisms</vt:lpstr>
      <vt:lpstr>Common Examples of HIDS/NIDS</vt:lpstr>
      <vt:lpstr>Common Examples of HIDS/NIDS</vt:lpstr>
      <vt:lpstr>Firewalls</vt:lpstr>
      <vt:lpstr>Firewalls</vt:lpstr>
      <vt:lpstr>Firewalls</vt:lpstr>
      <vt:lpstr>Firewalls</vt:lpstr>
      <vt:lpstr>Firewalls</vt:lpstr>
      <vt:lpstr>Firewalls</vt:lpstr>
      <vt:lpstr>Firewalls</vt:lpstr>
      <vt:lpstr>Firewalls IN Embedded Devices</vt:lpstr>
      <vt:lpstr>Intrusion Prevention Systems</vt:lpstr>
      <vt:lpstr>Defenses - Software</vt:lpstr>
      <vt:lpstr>Defenses - Software</vt:lpstr>
      <vt:lpstr>Defenses - Software</vt:lpstr>
      <vt:lpstr>Defenses - Software</vt:lpstr>
      <vt:lpstr>Defenses - Software</vt:lpstr>
      <vt:lpstr>Defenses - Software</vt:lpstr>
      <vt:lpstr>Defenses - Logging/Audits</vt:lpstr>
      <vt:lpstr>Defenses - Logging/Audits</vt:lpstr>
      <vt:lpstr>Principle of Least Privilege</vt:lpstr>
      <vt:lpstr>Principle of Least Privilege</vt:lpstr>
      <vt:lpstr>IPTables</vt:lpstr>
      <vt:lpstr>IPTABLES</vt:lpstr>
      <vt:lpstr>Resources</vt:lpstr>
      <vt:lpstr>Rules of Engagement - Initial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Systems Cybersecurity</dc:title>
  <dc:creator>divzr0</dc:creator>
  <cp:lastModifiedBy>divzr0</cp:lastModifiedBy>
  <cp:revision>362</cp:revision>
  <dcterms:created xsi:type="dcterms:W3CDTF">2018-09-07T01:42:58Z</dcterms:created>
  <dcterms:modified xsi:type="dcterms:W3CDTF">2018-11-16T15:43:29Z</dcterms:modified>
</cp:coreProperties>
</file>