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6" r:id="rId2"/>
    <p:sldId id="260" r:id="rId3"/>
    <p:sldId id="257" r:id="rId4"/>
    <p:sldId id="258" r:id="rId5"/>
    <p:sldId id="259" r:id="rId6"/>
    <p:sldId id="261" r:id="rId7"/>
    <p:sldId id="263" r:id="rId8"/>
    <p:sldId id="264" r:id="rId9"/>
    <p:sldId id="265" r:id="rId10"/>
    <p:sldId id="266" r:id="rId11"/>
    <p:sldId id="267" r:id="rId12"/>
    <p:sldId id="323" r:id="rId13"/>
    <p:sldId id="268" r:id="rId14"/>
    <p:sldId id="269" r:id="rId15"/>
    <p:sldId id="270" r:id="rId16"/>
    <p:sldId id="271" r:id="rId17"/>
    <p:sldId id="272" r:id="rId18"/>
    <p:sldId id="273" r:id="rId19"/>
    <p:sldId id="322" r:id="rId20"/>
    <p:sldId id="262" r:id="rId21"/>
    <p:sldId id="290" r:id="rId22"/>
    <p:sldId id="291" r:id="rId23"/>
    <p:sldId id="293" r:id="rId24"/>
    <p:sldId id="292" r:id="rId25"/>
    <p:sldId id="294" r:id="rId26"/>
    <p:sldId id="295" r:id="rId27"/>
    <p:sldId id="296" r:id="rId28"/>
    <p:sldId id="300" r:id="rId29"/>
    <p:sldId id="297" r:id="rId30"/>
    <p:sldId id="306" r:id="rId31"/>
    <p:sldId id="299" r:id="rId32"/>
    <p:sldId id="307" r:id="rId33"/>
    <p:sldId id="301" r:id="rId34"/>
    <p:sldId id="298" r:id="rId35"/>
    <p:sldId id="302" r:id="rId36"/>
    <p:sldId id="305" r:id="rId37"/>
    <p:sldId id="304" r:id="rId38"/>
    <p:sldId id="303" r:id="rId39"/>
    <p:sldId id="309" r:id="rId40"/>
    <p:sldId id="308" r:id="rId41"/>
    <p:sldId id="310" r:id="rId42"/>
    <p:sldId id="311" r:id="rId43"/>
    <p:sldId id="313" r:id="rId44"/>
    <p:sldId id="318" r:id="rId45"/>
    <p:sldId id="315" r:id="rId46"/>
    <p:sldId id="32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p:cViewPr varScale="1">
        <p:scale>
          <a:sx n="101" d="100"/>
          <a:sy n="101" d="100"/>
        </p:scale>
        <p:origin x="191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FA2A42-2816-44E0-9FE6-2DADAD02742D}"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13A027F3-CD15-4CA3-BC67-54E7D5478353}">
      <dgm:prSet phldrT="[Text]" custT="1"/>
      <dgm:spPr>
        <a:solidFill>
          <a:schemeClr val="bg1">
            <a:lumMod val="75000"/>
          </a:schemeClr>
        </a:solidFill>
      </dgm:spPr>
      <dgm:t>
        <a:bodyPr/>
        <a:lstStyle/>
        <a:p>
          <a:r>
            <a:rPr lang="en-US" sz="1100" b="1" dirty="0">
              <a:solidFill>
                <a:schemeClr val="tx2"/>
              </a:solidFill>
              <a:latin typeface="Calibri" pitchFamily="34" charset="0"/>
            </a:rPr>
            <a:t>Anti-Tamper</a:t>
          </a:r>
        </a:p>
      </dgm:t>
    </dgm:pt>
    <dgm:pt modelId="{1E944086-67D4-4B19-9DE7-DBD14B4063F2}" type="parTrans" cxnId="{DF5ABBC3-77B3-44FF-8E55-314BD757224B}">
      <dgm:prSet/>
      <dgm:spPr/>
      <dgm:t>
        <a:bodyPr/>
        <a:lstStyle/>
        <a:p>
          <a:endParaRPr lang="en-US" sz="1600">
            <a:latin typeface="Calibri" pitchFamily="34" charset="0"/>
          </a:endParaRPr>
        </a:p>
      </dgm:t>
    </dgm:pt>
    <dgm:pt modelId="{BF7E96F3-5E33-465D-939D-C5E506A5D760}" type="sibTrans" cxnId="{DF5ABBC3-77B3-44FF-8E55-314BD757224B}">
      <dgm:prSet/>
      <dgm:spPr/>
      <dgm:t>
        <a:bodyPr/>
        <a:lstStyle/>
        <a:p>
          <a:endParaRPr lang="en-US" sz="1600">
            <a:latin typeface="Calibri" pitchFamily="34" charset="0"/>
          </a:endParaRPr>
        </a:p>
      </dgm:t>
    </dgm:pt>
    <dgm:pt modelId="{02D82E06-EABC-47E2-A3C4-ED515CCCBB79}">
      <dgm:prSet phldrT="[Text]" custT="1"/>
      <dgm:spPr/>
      <dgm:t>
        <a:bodyPr/>
        <a:lstStyle/>
        <a:p>
          <a:pPr marL="58738" indent="-58738"/>
          <a:r>
            <a:rPr lang="en-US" sz="1100" dirty="0">
              <a:latin typeface="Calibri" pitchFamily="34" charset="0"/>
            </a:rPr>
            <a:t>Reverse Engineering</a:t>
          </a:r>
        </a:p>
      </dgm:t>
    </dgm:pt>
    <dgm:pt modelId="{65C120D3-9EE7-4D7D-9FDE-291D7A9AC688}" type="parTrans" cxnId="{E798D4A9-A03C-4A58-A70C-76FDB9AC426F}">
      <dgm:prSet/>
      <dgm:spPr/>
      <dgm:t>
        <a:bodyPr/>
        <a:lstStyle/>
        <a:p>
          <a:endParaRPr lang="en-US" sz="1600">
            <a:latin typeface="Calibri" pitchFamily="34" charset="0"/>
          </a:endParaRPr>
        </a:p>
      </dgm:t>
    </dgm:pt>
    <dgm:pt modelId="{E117A340-B74F-426F-8397-EBD60B6EBCBE}" type="sibTrans" cxnId="{E798D4A9-A03C-4A58-A70C-76FDB9AC426F}">
      <dgm:prSet/>
      <dgm:spPr/>
      <dgm:t>
        <a:bodyPr/>
        <a:lstStyle/>
        <a:p>
          <a:endParaRPr lang="en-US" sz="1600">
            <a:latin typeface="Calibri" pitchFamily="34" charset="0"/>
          </a:endParaRPr>
        </a:p>
      </dgm:t>
    </dgm:pt>
    <dgm:pt modelId="{6181951E-B798-47FC-AF67-2092484E6D73}">
      <dgm:prSet phldrT="[Text]" custT="1"/>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solidFill>
            <a:srgbClr val="92D050"/>
          </a:solidFill>
        </a:ln>
      </dgm:spPr>
      <dgm:t>
        <a:bodyPr/>
        <a:lstStyle/>
        <a:p>
          <a:r>
            <a:rPr lang="en-US" sz="1100" b="1" dirty="0">
              <a:latin typeface="Calibri" pitchFamily="34" charset="0"/>
            </a:rPr>
            <a:t>Cyber Offense</a:t>
          </a:r>
        </a:p>
      </dgm:t>
    </dgm:pt>
    <dgm:pt modelId="{6BF1E966-B401-4DD3-BBC4-1D62701C6672}" type="parTrans" cxnId="{2AA5F0E8-8097-4B3E-8125-DD94680EFA88}">
      <dgm:prSet/>
      <dgm:spPr/>
      <dgm:t>
        <a:bodyPr/>
        <a:lstStyle/>
        <a:p>
          <a:endParaRPr lang="en-US" sz="1600">
            <a:latin typeface="Calibri" pitchFamily="34" charset="0"/>
          </a:endParaRPr>
        </a:p>
      </dgm:t>
    </dgm:pt>
    <dgm:pt modelId="{3FFFDCC0-DDED-4FB8-A694-08B0C5204339}" type="sibTrans" cxnId="{2AA5F0E8-8097-4B3E-8125-DD94680EFA88}">
      <dgm:prSet/>
      <dgm:spPr/>
      <dgm:t>
        <a:bodyPr/>
        <a:lstStyle/>
        <a:p>
          <a:endParaRPr lang="en-US" sz="1600">
            <a:latin typeface="Calibri" pitchFamily="34" charset="0"/>
          </a:endParaRPr>
        </a:p>
      </dgm:t>
    </dgm:pt>
    <dgm:pt modelId="{17A4DCAF-63CA-48ED-BF0F-9E027F9E3FFE}">
      <dgm:prSet phldrT="[Text]" custT="1"/>
      <dgm:spPr/>
      <dgm:t>
        <a:bodyPr/>
        <a:lstStyle/>
        <a:p>
          <a:r>
            <a:rPr lang="en-US" sz="1100" dirty="0">
              <a:latin typeface="Calibri" pitchFamily="34" charset="0"/>
            </a:rPr>
            <a:t>RF Spectrum</a:t>
          </a:r>
        </a:p>
      </dgm:t>
    </dgm:pt>
    <dgm:pt modelId="{45799FA6-BBB4-4D46-820A-E19B5B058E1D}" type="parTrans" cxnId="{ABA5AE62-D835-4BA3-9536-82D3DA723FC7}">
      <dgm:prSet/>
      <dgm:spPr/>
      <dgm:t>
        <a:bodyPr/>
        <a:lstStyle/>
        <a:p>
          <a:endParaRPr lang="en-US" sz="1600">
            <a:latin typeface="Calibri" pitchFamily="34" charset="0"/>
          </a:endParaRPr>
        </a:p>
      </dgm:t>
    </dgm:pt>
    <dgm:pt modelId="{3B1F7490-1A05-43F7-8929-5168D637BA39}" type="sibTrans" cxnId="{ABA5AE62-D835-4BA3-9536-82D3DA723FC7}">
      <dgm:prSet/>
      <dgm:spPr/>
      <dgm:t>
        <a:bodyPr/>
        <a:lstStyle/>
        <a:p>
          <a:endParaRPr lang="en-US" sz="1600">
            <a:latin typeface="Calibri" pitchFamily="34" charset="0"/>
          </a:endParaRPr>
        </a:p>
      </dgm:t>
    </dgm:pt>
    <dgm:pt modelId="{2C584F02-3B2E-45AE-940F-FD583A89544B}">
      <dgm:prSet phldrT="[Text]" custT="1"/>
      <dgm:spPr/>
      <dgm:t>
        <a:bodyPr/>
        <a:lstStyle/>
        <a:p>
          <a:r>
            <a:rPr lang="en-US" sz="1100" dirty="0">
              <a:latin typeface="Calibri" pitchFamily="34" charset="0"/>
            </a:rPr>
            <a:t>Operating Systems</a:t>
          </a:r>
        </a:p>
      </dgm:t>
    </dgm:pt>
    <dgm:pt modelId="{0A92FBA4-6FB1-4029-8710-F909FF304062}" type="parTrans" cxnId="{DAFC70A9-0684-4304-A372-9853C2A8E1EE}">
      <dgm:prSet/>
      <dgm:spPr/>
      <dgm:t>
        <a:bodyPr/>
        <a:lstStyle/>
        <a:p>
          <a:endParaRPr lang="en-US" sz="1600">
            <a:latin typeface="Calibri" pitchFamily="34" charset="0"/>
          </a:endParaRPr>
        </a:p>
      </dgm:t>
    </dgm:pt>
    <dgm:pt modelId="{A9199061-1B0C-4B11-A5E8-8A9B2943B28F}" type="sibTrans" cxnId="{DAFC70A9-0684-4304-A372-9853C2A8E1EE}">
      <dgm:prSet/>
      <dgm:spPr/>
      <dgm:t>
        <a:bodyPr/>
        <a:lstStyle/>
        <a:p>
          <a:endParaRPr lang="en-US" sz="1600">
            <a:latin typeface="Calibri" pitchFamily="34" charset="0"/>
          </a:endParaRPr>
        </a:p>
      </dgm:t>
    </dgm:pt>
    <dgm:pt modelId="{40D3305D-013C-48C1-B785-DDF52823C6B1}">
      <dgm:prSet phldrT="[Text]" custT="1"/>
      <dgm:spPr>
        <a:solidFill>
          <a:schemeClr val="bg1">
            <a:lumMod val="75000"/>
          </a:schemeClr>
        </a:solidFill>
      </dgm:spPr>
      <dgm:t>
        <a:bodyPr/>
        <a:lstStyle/>
        <a:p>
          <a:r>
            <a:rPr lang="en-US" sz="1100" b="1" dirty="0">
              <a:solidFill>
                <a:schemeClr val="tx2"/>
              </a:solidFill>
              <a:latin typeface="Calibri" pitchFamily="34" charset="0"/>
            </a:rPr>
            <a:t>Software Assurance</a:t>
          </a:r>
        </a:p>
      </dgm:t>
    </dgm:pt>
    <dgm:pt modelId="{DF738646-8729-4F57-B03A-B1DC59AF5F7D}" type="parTrans" cxnId="{DC5AB1FC-FBA0-46FB-B2C3-2B03371E45BA}">
      <dgm:prSet/>
      <dgm:spPr/>
      <dgm:t>
        <a:bodyPr/>
        <a:lstStyle/>
        <a:p>
          <a:endParaRPr lang="en-US" sz="1600">
            <a:latin typeface="Calibri" pitchFamily="34" charset="0"/>
          </a:endParaRPr>
        </a:p>
      </dgm:t>
    </dgm:pt>
    <dgm:pt modelId="{12411BBC-39D4-4486-BC5E-B6C397E9CDDD}" type="sibTrans" cxnId="{DC5AB1FC-FBA0-46FB-B2C3-2B03371E45BA}">
      <dgm:prSet/>
      <dgm:spPr/>
      <dgm:t>
        <a:bodyPr/>
        <a:lstStyle/>
        <a:p>
          <a:endParaRPr lang="en-US" sz="1600">
            <a:latin typeface="Calibri" pitchFamily="34" charset="0"/>
          </a:endParaRPr>
        </a:p>
      </dgm:t>
    </dgm:pt>
    <dgm:pt modelId="{1CAA13F2-6268-407A-8778-93DD6083C229}">
      <dgm:prSet phldrT="[Text]" custT="1"/>
      <dgm:spPr/>
      <dgm:t>
        <a:bodyPr/>
        <a:lstStyle/>
        <a:p>
          <a:r>
            <a:rPr lang="en-US" sz="1100" dirty="0">
              <a:latin typeface="Calibri" pitchFamily="34" charset="0"/>
            </a:rPr>
            <a:t>SW Development</a:t>
          </a:r>
        </a:p>
      </dgm:t>
    </dgm:pt>
    <dgm:pt modelId="{C40F8DE3-24D8-4348-BE80-D8CB7D68EC64}" type="parTrans" cxnId="{A79D2362-F60E-4B8A-9F89-378CFD0F099B}">
      <dgm:prSet/>
      <dgm:spPr/>
      <dgm:t>
        <a:bodyPr/>
        <a:lstStyle/>
        <a:p>
          <a:endParaRPr lang="en-US" sz="1600">
            <a:latin typeface="Calibri" pitchFamily="34" charset="0"/>
          </a:endParaRPr>
        </a:p>
      </dgm:t>
    </dgm:pt>
    <dgm:pt modelId="{5CF45333-599B-407D-AE2F-BE0B422EA13A}" type="sibTrans" cxnId="{A79D2362-F60E-4B8A-9F89-378CFD0F099B}">
      <dgm:prSet/>
      <dgm:spPr/>
      <dgm:t>
        <a:bodyPr/>
        <a:lstStyle/>
        <a:p>
          <a:endParaRPr lang="en-US" sz="1600">
            <a:latin typeface="Calibri" pitchFamily="34" charset="0"/>
          </a:endParaRPr>
        </a:p>
      </dgm:t>
    </dgm:pt>
    <dgm:pt modelId="{BF92721D-4038-48A4-914A-04BC72C23DDC}">
      <dgm:prSet phldrT="[Text]" custT="1"/>
      <dgm:spPr>
        <a:solidFill>
          <a:schemeClr val="bg1">
            <a:lumMod val="75000"/>
          </a:schemeClr>
        </a:solidFill>
      </dgm:spPr>
      <dgm:t>
        <a:bodyPr/>
        <a:lstStyle/>
        <a:p>
          <a:r>
            <a:rPr lang="en-US" sz="1100" b="1" dirty="0">
              <a:solidFill>
                <a:schemeClr val="tx2"/>
              </a:solidFill>
              <a:latin typeface="Calibri" pitchFamily="34" charset="0"/>
            </a:rPr>
            <a:t>Operational</a:t>
          </a:r>
        </a:p>
        <a:p>
          <a:r>
            <a:rPr lang="en-US" sz="1100" b="1" dirty="0">
              <a:solidFill>
                <a:schemeClr val="tx2"/>
              </a:solidFill>
              <a:latin typeface="Calibri" pitchFamily="34" charset="0"/>
            </a:rPr>
            <a:t>Cybersecurity</a:t>
          </a:r>
        </a:p>
      </dgm:t>
    </dgm:pt>
    <dgm:pt modelId="{264AEE22-C0C3-42AC-AEA5-C9ADC3D7D98F}" type="sibTrans" cxnId="{F19DB968-092C-4BA2-BC07-86AEB5CAC0D2}">
      <dgm:prSet/>
      <dgm:spPr/>
      <dgm:t>
        <a:bodyPr/>
        <a:lstStyle/>
        <a:p>
          <a:endParaRPr lang="en-US" sz="1600">
            <a:latin typeface="Calibri" pitchFamily="34" charset="0"/>
          </a:endParaRPr>
        </a:p>
      </dgm:t>
    </dgm:pt>
    <dgm:pt modelId="{31980E65-2292-4433-9F72-14BCEEABF3D2}" type="parTrans" cxnId="{F19DB968-092C-4BA2-BC07-86AEB5CAC0D2}">
      <dgm:prSet/>
      <dgm:spPr/>
      <dgm:t>
        <a:bodyPr/>
        <a:lstStyle/>
        <a:p>
          <a:endParaRPr lang="en-US" sz="1600">
            <a:latin typeface="Calibri" pitchFamily="34" charset="0"/>
          </a:endParaRPr>
        </a:p>
      </dgm:t>
    </dgm:pt>
    <dgm:pt modelId="{3A03B731-9AA3-470C-92CA-652CA95F2D89}">
      <dgm:prSet phldrT="[Text]" custT="1"/>
      <dgm:spPr/>
      <dgm:t>
        <a:bodyPr/>
        <a:lstStyle/>
        <a:p>
          <a:r>
            <a:rPr lang="en-US" sz="1100" dirty="0">
              <a:latin typeface="Calibri" pitchFamily="34" charset="0"/>
            </a:rPr>
            <a:t>CWEs</a:t>
          </a:r>
        </a:p>
      </dgm:t>
    </dgm:pt>
    <dgm:pt modelId="{16E70365-B926-4637-AF7C-1AD964FA3B31}" type="parTrans" cxnId="{CF63BE85-617D-4E39-9DFC-CDCA1AEE08DE}">
      <dgm:prSet/>
      <dgm:spPr/>
      <dgm:t>
        <a:bodyPr/>
        <a:lstStyle/>
        <a:p>
          <a:endParaRPr lang="en-US"/>
        </a:p>
      </dgm:t>
    </dgm:pt>
    <dgm:pt modelId="{24022A06-A428-42AE-B186-9A09B152D1DF}" type="sibTrans" cxnId="{CF63BE85-617D-4E39-9DFC-CDCA1AEE08DE}">
      <dgm:prSet/>
      <dgm:spPr/>
      <dgm:t>
        <a:bodyPr/>
        <a:lstStyle/>
        <a:p>
          <a:endParaRPr lang="en-US"/>
        </a:p>
      </dgm:t>
    </dgm:pt>
    <dgm:pt modelId="{9CC79325-E917-4EEA-8BBB-BB47C44D95A2}">
      <dgm:prSet phldrT="[Text]" custT="1"/>
      <dgm:spPr/>
      <dgm:t>
        <a:bodyPr/>
        <a:lstStyle/>
        <a:p>
          <a:r>
            <a:rPr lang="en-US" sz="1100" dirty="0">
              <a:latin typeface="Calibri" pitchFamily="34" charset="0"/>
            </a:rPr>
            <a:t>Sensor/Radars</a:t>
          </a:r>
        </a:p>
      </dgm:t>
    </dgm:pt>
    <dgm:pt modelId="{81EDC61B-1651-4C35-85AF-AD615763AB49}" type="parTrans" cxnId="{46686E80-377D-499E-A3FC-557DA8BB0826}">
      <dgm:prSet/>
      <dgm:spPr/>
      <dgm:t>
        <a:bodyPr/>
        <a:lstStyle/>
        <a:p>
          <a:endParaRPr lang="en-US"/>
        </a:p>
      </dgm:t>
    </dgm:pt>
    <dgm:pt modelId="{824E8DC8-F5F5-4EE6-878B-BC34DB26EC0F}" type="sibTrans" cxnId="{46686E80-377D-499E-A3FC-557DA8BB0826}">
      <dgm:prSet/>
      <dgm:spPr/>
      <dgm:t>
        <a:bodyPr/>
        <a:lstStyle/>
        <a:p>
          <a:endParaRPr lang="en-US"/>
        </a:p>
      </dgm:t>
    </dgm:pt>
    <dgm:pt modelId="{3DAFE10D-4A07-423D-9E5A-D1DE00385D9E}">
      <dgm:prSet phldrT="[Text]" custT="1"/>
      <dgm:spPr/>
      <dgm:t>
        <a:bodyPr/>
        <a:lstStyle/>
        <a:p>
          <a:endParaRPr lang="en-US" sz="1100" dirty="0">
            <a:latin typeface="Calibri" pitchFamily="34" charset="0"/>
          </a:endParaRPr>
        </a:p>
      </dgm:t>
    </dgm:pt>
    <dgm:pt modelId="{FF9C3E7B-5770-450E-A5B0-7E8F40853BE2}" type="parTrans" cxnId="{9515BA43-85B0-431E-B519-59044C894AA1}">
      <dgm:prSet/>
      <dgm:spPr/>
      <dgm:t>
        <a:bodyPr/>
        <a:lstStyle/>
        <a:p>
          <a:endParaRPr lang="en-US"/>
        </a:p>
      </dgm:t>
    </dgm:pt>
    <dgm:pt modelId="{0CF784AB-887B-44BA-B9DC-17065F68E11C}" type="sibTrans" cxnId="{9515BA43-85B0-431E-B519-59044C894AA1}">
      <dgm:prSet/>
      <dgm:spPr/>
      <dgm:t>
        <a:bodyPr/>
        <a:lstStyle/>
        <a:p>
          <a:endParaRPr lang="en-US"/>
        </a:p>
      </dgm:t>
    </dgm:pt>
    <dgm:pt modelId="{348E292B-D14F-4255-8F4B-593F37B0CB99}">
      <dgm:prSet phldrT="[Text]" custT="1"/>
      <dgm:spPr/>
      <dgm:t>
        <a:bodyPr/>
        <a:lstStyle/>
        <a:p>
          <a:r>
            <a:rPr lang="en-US" sz="1100" dirty="0">
              <a:latin typeface="Calibri" pitchFamily="34" charset="0"/>
            </a:rPr>
            <a:t>Ethical Hacking</a:t>
          </a:r>
        </a:p>
      </dgm:t>
    </dgm:pt>
    <dgm:pt modelId="{5EB61E33-77FC-448E-B431-7E6715B9ED42}" type="parTrans" cxnId="{08C29FF4-E83F-473D-AAA9-39FE500A77D4}">
      <dgm:prSet/>
      <dgm:spPr/>
      <dgm:t>
        <a:bodyPr/>
        <a:lstStyle/>
        <a:p>
          <a:endParaRPr lang="en-US"/>
        </a:p>
      </dgm:t>
    </dgm:pt>
    <dgm:pt modelId="{A5C36694-8718-470E-8229-2591C1932601}" type="sibTrans" cxnId="{08C29FF4-E83F-473D-AAA9-39FE500A77D4}">
      <dgm:prSet/>
      <dgm:spPr/>
      <dgm:t>
        <a:bodyPr/>
        <a:lstStyle/>
        <a:p>
          <a:endParaRPr lang="en-US"/>
        </a:p>
      </dgm:t>
    </dgm:pt>
    <dgm:pt modelId="{FEDE1F22-95DB-439B-A983-5CA1F32EF5DE}">
      <dgm:prSet phldrT="[Text]" custT="1"/>
      <dgm:spPr/>
      <dgm:t>
        <a:bodyPr/>
        <a:lstStyle/>
        <a:p>
          <a:r>
            <a:rPr lang="en-US" sz="1100" dirty="0">
              <a:latin typeface="Calibri" pitchFamily="34" charset="0"/>
            </a:rPr>
            <a:t>Penetration Testing</a:t>
          </a:r>
        </a:p>
      </dgm:t>
    </dgm:pt>
    <dgm:pt modelId="{13AF3665-5B26-4AA3-99E0-A683A4D7CBD3}" type="parTrans" cxnId="{053EE1F3-137D-4C53-9F2F-579FBA466E8E}">
      <dgm:prSet/>
      <dgm:spPr/>
      <dgm:t>
        <a:bodyPr/>
        <a:lstStyle/>
        <a:p>
          <a:endParaRPr lang="en-US"/>
        </a:p>
      </dgm:t>
    </dgm:pt>
    <dgm:pt modelId="{5032DF0F-A0C8-455C-A22C-3B3AAE4DED74}" type="sibTrans" cxnId="{053EE1F3-137D-4C53-9F2F-579FBA466E8E}">
      <dgm:prSet/>
      <dgm:spPr/>
      <dgm:t>
        <a:bodyPr/>
        <a:lstStyle/>
        <a:p>
          <a:endParaRPr lang="en-US"/>
        </a:p>
      </dgm:t>
    </dgm:pt>
    <dgm:pt modelId="{2381A5DA-BB90-4043-B4C2-30A19CA9A852}">
      <dgm:prSet/>
      <dgm:spPr>
        <a:solidFill>
          <a:schemeClr val="bg1">
            <a:lumMod val="75000"/>
          </a:schemeClr>
        </a:solidFill>
      </dgm:spPr>
      <dgm:t>
        <a:bodyPr/>
        <a:lstStyle/>
        <a:p>
          <a:r>
            <a:rPr lang="en-US" b="1" dirty="0">
              <a:solidFill>
                <a:schemeClr val="tx2"/>
              </a:solidFill>
              <a:latin typeface="Calibri" panose="020F0502020204030204" pitchFamily="34" charset="0"/>
            </a:rPr>
            <a:t>Systems Security Engineering</a:t>
          </a:r>
        </a:p>
      </dgm:t>
    </dgm:pt>
    <dgm:pt modelId="{152EADCB-5FB2-4113-A50E-2A24D16E3BB4}" type="parTrans" cxnId="{D4244CDE-8932-45AA-ADB1-D24BDAE9B41E}">
      <dgm:prSet/>
      <dgm:spPr/>
      <dgm:t>
        <a:bodyPr/>
        <a:lstStyle/>
        <a:p>
          <a:endParaRPr lang="en-US"/>
        </a:p>
      </dgm:t>
    </dgm:pt>
    <dgm:pt modelId="{4197693A-FC90-45E2-A1C3-B25006B5C54B}" type="sibTrans" cxnId="{D4244CDE-8932-45AA-ADB1-D24BDAE9B41E}">
      <dgm:prSet/>
      <dgm:spPr/>
      <dgm:t>
        <a:bodyPr/>
        <a:lstStyle/>
        <a:p>
          <a:endParaRPr lang="en-US"/>
        </a:p>
      </dgm:t>
    </dgm:pt>
    <dgm:pt modelId="{FD6E5BCB-B6B9-49C2-8EFA-B8290AA8FC6E}">
      <dgm:prSet/>
      <dgm:spPr/>
      <dgm:t>
        <a:bodyPr/>
        <a:lstStyle/>
        <a:p>
          <a:r>
            <a:rPr lang="en-US" dirty="0">
              <a:latin typeface="Calibri" panose="020F0502020204030204" pitchFamily="34" charset="0"/>
            </a:rPr>
            <a:t>Policies/Directives</a:t>
          </a:r>
        </a:p>
      </dgm:t>
    </dgm:pt>
    <dgm:pt modelId="{85957973-80DC-4B74-B1EA-5DBCB33C541B}" type="sibTrans" cxnId="{2824AF27-F27F-41C1-8FF8-464913471ED7}">
      <dgm:prSet/>
      <dgm:spPr/>
      <dgm:t>
        <a:bodyPr/>
        <a:lstStyle/>
        <a:p>
          <a:endParaRPr lang="en-US"/>
        </a:p>
      </dgm:t>
    </dgm:pt>
    <dgm:pt modelId="{97E16045-82A2-4613-B9BA-1A67E85BD66A}" type="parTrans" cxnId="{2824AF27-F27F-41C1-8FF8-464913471ED7}">
      <dgm:prSet/>
      <dgm:spPr/>
      <dgm:t>
        <a:bodyPr/>
        <a:lstStyle/>
        <a:p>
          <a:endParaRPr lang="en-US"/>
        </a:p>
      </dgm:t>
    </dgm:pt>
    <dgm:pt modelId="{BC8E6442-BA0E-425F-9AE3-51BFD7E30C33}">
      <dgm:prSet/>
      <dgm:spPr/>
      <dgm:t>
        <a:bodyPr/>
        <a:lstStyle/>
        <a:p>
          <a:r>
            <a:rPr lang="en-US" dirty="0">
              <a:latin typeface="Calibri" panose="020F0502020204030204" pitchFamily="34" charset="0"/>
            </a:rPr>
            <a:t>Requirements</a:t>
          </a:r>
        </a:p>
      </dgm:t>
    </dgm:pt>
    <dgm:pt modelId="{9BE95FF7-732C-4243-8817-753A4266F697}" type="parTrans" cxnId="{96C2D32C-8FCD-4F55-82DA-237E00428D35}">
      <dgm:prSet/>
      <dgm:spPr/>
      <dgm:t>
        <a:bodyPr/>
        <a:lstStyle/>
        <a:p>
          <a:endParaRPr lang="en-US"/>
        </a:p>
      </dgm:t>
    </dgm:pt>
    <dgm:pt modelId="{6E441196-E4FF-4108-AD19-6D9E1AF4658C}" type="sibTrans" cxnId="{96C2D32C-8FCD-4F55-82DA-237E00428D35}">
      <dgm:prSet/>
      <dgm:spPr/>
      <dgm:t>
        <a:bodyPr/>
        <a:lstStyle/>
        <a:p>
          <a:endParaRPr lang="en-US"/>
        </a:p>
      </dgm:t>
    </dgm:pt>
    <dgm:pt modelId="{F3DCDE47-8226-499F-8773-64185413C760}">
      <dgm:prSet/>
      <dgm:spPr/>
      <dgm:t>
        <a:bodyPr/>
        <a:lstStyle/>
        <a:p>
          <a:r>
            <a:rPr lang="en-US" dirty="0">
              <a:latin typeface="Calibri" panose="020F0502020204030204" pitchFamily="34" charset="0"/>
            </a:rPr>
            <a:t>CONOPS</a:t>
          </a:r>
        </a:p>
      </dgm:t>
    </dgm:pt>
    <dgm:pt modelId="{DFB22322-2819-4CED-A72D-8B5F9E062A38}" type="parTrans" cxnId="{08B66498-67DB-44C7-AF91-81B8D04E770E}">
      <dgm:prSet/>
      <dgm:spPr/>
      <dgm:t>
        <a:bodyPr/>
        <a:lstStyle/>
        <a:p>
          <a:endParaRPr lang="en-US"/>
        </a:p>
      </dgm:t>
    </dgm:pt>
    <dgm:pt modelId="{7ECE3978-D53D-4A93-BF2F-773E99559780}" type="sibTrans" cxnId="{08B66498-67DB-44C7-AF91-81B8D04E770E}">
      <dgm:prSet/>
      <dgm:spPr/>
      <dgm:t>
        <a:bodyPr/>
        <a:lstStyle/>
        <a:p>
          <a:endParaRPr lang="en-US"/>
        </a:p>
      </dgm:t>
    </dgm:pt>
    <dgm:pt modelId="{5BF3E086-5BBE-4F6E-BEF3-8640701090BE}">
      <dgm:prSet/>
      <dgm:spPr/>
      <dgm:t>
        <a:bodyPr/>
        <a:lstStyle/>
        <a:p>
          <a:r>
            <a:rPr lang="en-US" dirty="0">
              <a:latin typeface="Calibri" panose="020F0502020204030204" pitchFamily="34" charset="0"/>
            </a:rPr>
            <a:t>Architecture</a:t>
          </a:r>
        </a:p>
      </dgm:t>
    </dgm:pt>
    <dgm:pt modelId="{E1AC983F-B205-459D-9399-6206D6C77475}" type="parTrans" cxnId="{7DFB9E29-B0F0-4223-B683-433DA480712D}">
      <dgm:prSet/>
      <dgm:spPr/>
      <dgm:t>
        <a:bodyPr/>
        <a:lstStyle/>
        <a:p>
          <a:endParaRPr lang="en-US"/>
        </a:p>
      </dgm:t>
    </dgm:pt>
    <dgm:pt modelId="{4BDA557F-9471-41EB-BC11-4130ED1514F5}" type="sibTrans" cxnId="{7DFB9E29-B0F0-4223-B683-433DA480712D}">
      <dgm:prSet/>
      <dgm:spPr/>
      <dgm:t>
        <a:bodyPr/>
        <a:lstStyle/>
        <a:p>
          <a:endParaRPr lang="en-US"/>
        </a:p>
      </dgm:t>
    </dgm:pt>
    <dgm:pt modelId="{B5BCCA32-0249-428C-B9CB-FD8296F5D2A1}">
      <dgm:prSet/>
      <dgm:spPr/>
      <dgm:t>
        <a:bodyPr/>
        <a:lstStyle/>
        <a:p>
          <a:r>
            <a:rPr lang="en-US" dirty="0">
              <a:latin typeface="Calibri" panose="020F0502020204030204" pitchFamily="34" charset="0"/>
            </a:rPr>
            <a:t>Risk Management</a:t>
          </a:r>
        </a:p>
      </dgm:t>
    </dgm:pt>
    <dgm:pt modelId="{42C0A1DF-36C5-4ADE-8CEC-30F4627582B7}" type="parTrans" cxnId="{42FE7E7D-2DC6-4343-94AA-4917248AFB57}">
      <dgm:prSet/>
      <dgm:spPr/>
      <dgm:t>
        <a:bodyPr/>
        <a:lstStyle/>
        <a:p>
          <a:endParaRPr lang="en-US"/>
        </a:p>
      </dgm:t>
    </dgm:pt>
    <dgm:pt modelId="{BF9EF367-9326-4661-A85D-BB400391F5ED}" type="sibTrans" cxnId="{42FE7E7D-2DC6-4343-94AA-4917248AFB57}">
      <dgm:prSet/>
      <dgm:spPr/>
      <dgm:t>
        <a:bodyPr/>
        <a:lstStyle/>
        <a:p>
          <a:endParaRPr lang="en-US"/>
        </a:p>
      </dgm:t>
    </dgm:pt>
    <dgm:pt modelId="{9229BFFF-0E2F-42CA-B7FA-3BD6633A349C}">
      <dgm:prSet phldrT="[Text]" custT="1"/>
      <dgm:spPr/>
      <dgm:t>
        <a:bodyPr/>
        <a:lstStyle/>
        <a:p>
          <a:r>
            <a:rPr lang="en-US" sz="1100" dirty="0">
              <a:latin typeface="Calibri" pitchFamily="34" charset="0"/>
            </a:rPr>
            <a:t>Networks</a:t>
          </a:r>
        </a:p>
      </dgm:t>
    </dgm:pt>
    <dgm:pt modelId="{40A9CEC7-4057-405E-9CB6-EC5760CA99E3}" type="parTrans" cxnId="{E6E41F00-A09B-491F-9DEC-1CFBFAF32BFF}">
      <dgm:prSet/>
      <dgm:spPr/>
      <dgm:t>
        <a:bodyPr/>
        <a:lstStyle/>
        <a:p>
          <a:endParaRPr lang="en-US"/>
        </a:p>
      </dgm:t>
    </dgm:pt>
    <dgm:pt modelId="{8E2EC79A-2593-4416-B059-2D7B4AB5D3FB}" type="sibTrans" cxnId="{E6E41F00-A09B-491F-9DEC-1CFBFAF32BFF}">
      <dgm:prSet/>
      <dgm:spPr/>
      <dgm:t>
        <a:bodyPr/>
        <a:lstStyle/>
        <a:p>
          <a:endParaRPr lang="en-US"/>
        </a:p>
      </dgm:t>
    </dgm:pt>
    <dgm:pt modelId="{7C3135F2-069E-4577-A1C6-6E9CA35A96DA}">
      <dgm:prSet phldrT="[Text]" custT="1"/>
      <dgm:spPr/>
      <dgm:t>
        <a:bodyPr/>
        <a:lstStyle/>
        <a:p>
          <a:endParaRPr lang="en-US" sz="1100" dirty="0">
            <a:latin typeface="Calibri" pitchFamily="34" charset="0"/>
          </a:endParaRPr>
        </a:p>
      </dgm:t>
    </dgm:pt>
    <dgm:pt modelId="{D3D6EBE8-2497-4073-B108-2DD5E3741253}" type="parTrans" cxnId="{F5474535-B00D-4377-89D8-A640F76FDE2C}">
      <dgm:prSet/>
      <dgm:spPr/>
      <dgm:t>
        <a:bodyPr/>
        <a:lstStyle/>
        <a:p>
          <a:endParaRPr lang="en-US"/>
        </a:p>
      </dgm:t>
    </dgm:pt>
    <dgm:pt modelId="{CD85C678-2540-4A1A-BBB9-86DC87C20BAE}" type="sibTrans" cxnId="{F5474535-B00D-4377-89D8-A640F76FDE2C}">
      <dgm:prSet/>
      <dgm:spPr/>
      <dgm:t>
        <a:bodyPr/>
        <a:lstStyle/>
        <a:p>
          <a:endParaRPr lang="en-US"/>
        </a:p>
      </dgm:t>
    </dgm:pt>
    <dgm:pt modelId="{A3CE42FC-6F9F-4D49-8D59-34DC6FEEC262}">
      <dgm:prSet phldrT="[Text]" custT="1"/>
      <dgm:spPr/>
      <dgm:t>
        <a:bodyPr/>
        <a:lstStyle/>
        <a:p>
          <a:r>
            <a:rPr lang="en-US" sz="1100" dirty="0">
              <a:latin typeface="Calibri" pitchFamily="34" charset="0"/>
            </a:rPr>
            <a:t>Vulnerability Analysis</a:t>
          </a:r>
        </a:p>
      </dgm:t>
    </dgm:pt>
    <dgm:pt modelId="{6A7C6631-88C8-4D38-AE26-12B625D241C2}" type="parTrans" cxnId="{BC0650ED-8556-4B3C-8E9B-1BD1479A3B00}">
      <dgm:prSet/>
      <dgm:spPr/>
      <dgm:t>
        <a:bodyPr/>
        <a:lstStyle/>
        <a:p>
          <a:endParaRPr lang="en-US"/>
        </a:p>
      </dgm:t>
    </dgm:pt>
    <dgm:pt modelId="{605D1B7B-C140-4071-A0FD-68B60B107DDF}" type="sibTrans" cxnId="{BC0650ED-8556-4B3C-8E9B-1BD1479A3B00}">
      <dgm:prSet/>
      <dgm:spPr/>
      <dgm:t>
        <a:bodyPr/>
        <a:lstStyle/>
        <a:p>
          <a:endParaRPr lang="en-US"/>
        </a:p>
      </dgm:t>
    </dgm:pt>
    <dgm:pt modelId="{CD6CA339-6842-4301-8BC1-8DE067C269A4}">
      <dgm:prSet phldrT="[Text]" custT="1"/>
      <dgm:spPr/>
      <dgm:t>
        <a:bodyPr/>
        <a:lstStyle/>
        <a:p>
          <a:r>
            <a:rPr lang="en-US" sz="1100" dirty="0">
              <a:latin typeface="Calibri" pitchFamily="34" charset="0"/>
            </a:rPr>
            <a:t>Security SW/HW</a:t>
          </a:r>
        </a:p>
      </dgm:t>
    </dgm:pt>
    <dgm:pt modelId="{73892059-9078-42EC-87BB-75CFD641A809}" type="parTrans" cxnId="{26FBC884-BAE2-43B4-BA5E-64A731A3CC69}">
      <dgm:prSet/>
      <dgm:spPr/>
      <dgm:t>
        <a:bodyPr/>
        <a:lstStyle/>
        <a:p>
          <a:endParaRPr lang="en-US"/>
        </a:p>
      </dgm:t>
    </dgm:pt>
    <dgm:pt modelId="{080C2ADA-EFD9-43FD-AED4-BD584CC7F92E}" type="sibTrans" cxnId="{26FBC884-BAE2-43B4-BA5E-64A731A3CC69}">
      <dgm:prSet/>
      <dgm:spPr/>
      <dgm:t>
        <a:bodyPr/>
        <a:lstStyle/>
        <a:p>
          <a:endParaRPr lang="en-US"/>
        </a:p>
      </dgm:t>
    </dgm:pt>
    <dgm:pt modelId="{13BE699F-608C-46F4-B5AA-9D4E69EFC7BA}">
      <dgm:prSet phldrT="[Text]" custT="1"/>
      <dgm:spPr/>
      <dgm:t>
        <a:bodyPr/>
        <a:lstStyle/>
        <a:p>
          <a:r>
            <a:rPr lang="en-US" sz="1100" dirty="0">
              <a:latin typeface="Calibri" pitchFamily="34" charset="0"/>
            </a:rPr>
            <a:t>Tools</a:t>
          </a:r>
        </a:p>
      </dgm:t>
    </dgm:pt>
    <dgm:pt modelId="{42207AFB-A6E5-42BF-960C-9E8FA2D1EFE8}" type="parTrans" cxnId="{C21EA269-FABD-4586-B001-21C1718CE893}">
      <dgm:prSet/>
      <dgm:spPr/>
      <dgm:t>
        <a:bodyPr/>
        <a:lstStyle/>
        <a:p>
          <a:endParaRPr lang="en-US"/>
        </a:p>
      </dgm:t>
    </dgm:pt>
    <dgm:pt modelId="{118C5A23-50E0-4AE9-8D4C-60BBEFF982DE}" type="sibTrans" cxnId="{C21EA269-FABD-4586-B001-21C1718CE893}">
      <dgm:prSet/>
      <dgm:spPr/>
      <dgm:t>
        <a:bodyPr/>
        <a:lstStyle/>
        <a:p>
          <a:endParaRPr lang="en-US"/>
        </a:p>
      </dgm:t>
    </dgm:pt>
    <dgm:pt modelId="{CC79FD55-123C-4FA1-8697-530BE88AD73B}">
      <dgm:prSet phldrT="[Text]" custT="1"/>
      <dgm:spPr/>
      <dgm:t>
        <a:bodyPr/>
        <a:lstStyle/>
        <a:p>
          <a:pPr marL="58738" indent="-58738"/>
          <a:r>
            <a:rPr lang="en-US" sz="1100" dirty="0">
              <a:latin typeface="Calibri" pitchFamily="34" charset="0"/>
            </a:rPr>
            <a:t>Firmware</a:t>
          </a:r>
        </a:p>
      </dgm:t>
    </dgm:pt>
    <dgm:pt modelId="{37728D42-900A-41CC-9E9B-88B4FDDF57BE}" type="parTrans" cxnId="{1BA8DAA0-0343-4CAD-B2B2-B1EE014B1BB8}">
      <dgm:prSet/>
      <dgm:spPr/>
      <dgm:t>
        <a:bodyPr/>
        <a:lstStyle/>
        <a:p>
          <a:endParaRPr lang="en-US"/>
        </a:p>
      </dgm:t>
    </dgm:pt>
    <dgm:pt modelId="{81BDF221-3BF7-49F7-8533-142B9CE69285}" type="sibTrans" cxnId="{1BA8DAA0-0343-4CAD-B2B2-B1EE014B1BB8}">
      <dgm:prSet/>
      <dgm:spPr/>
      <dgm:t>
        <a:bodyPr/>
        <a:lstStyle/>
        <a:p>
          <a:endParaRPr lang="en-US"/>
        </a:p>
      </dgm:t>
    </dgm:pt>
    <dgm:pt modelId="{580ADA01-A56C-42BB-BD52-3E1F1B5F0ED6}">
      <dgm:prSet phldrT="[Text]" custT="1"/>
      <dgm:spPr/>
      <dgm:t>
        <a:bodyPr/>
        <a:lstStyle/>
        <a:p>
          <a:pPr marL="58738" indent="-58738"/>
          <a:r>
            <a:rPr lang="en-US" sz="1100" dirty="0">
              <a:latin typeface="Calibri" pitchFamily="34" charset="0"/>
            </a:rPr>
            <a:t>DSP</a:t>
          </a:r>
        </a:p>
      </dgm:t>
    </dgm:pt>
    <dgm:pt modelId="{9D8BAE9C-FE1B-483E-BD08-AC86692B83ED}" type="parTrans" cxnId="{E9D1D96E-259A-4216-89D1-D437E8D67F89}">
      <dgm:prSet/>
      <dgm:spPr/>
      <dgm:t>
        <a:bodyPr/>
        <a:lstStyle/>
        <a:p>
          <a:endParaRPr lang="en-US"/>
        </a:p>
      </dgm:t>
    </dgm:pt>
    <dgm:pt modelId="{398CED11-FB5A-461A-8694-EAC4239FA349}" type="sibTrans" cxnId="{E9D1D96E-259A-4216-89D1-D437E8D67F89}">
      <dgm:prSet/>
      <dgm:spPr/>
      <dgm:t>
        <a:bodyPr/>
        <a:lstStyle/>
        <a:p>
          <a:endParaRPr lang="en-US"/>
        </a:p>
      </dgm:t>
    </dgm:pt>
    <dgm:pt modelId="{71475DE8-2E9F-4972-AF16-2904F5E4B632}">
      <dgm:prSet phldrT="[Text]" custT="1"/>
      <dgm:spPr/>
      <dgm:t>
        <a:bodyPr/>
        <a:lstStyle/>
        <a:p>
          <a:pPr marL="58738" indent="-58738"/>
          <a:r>
            <a:rPr lang="en-US" sz="1100" dirty="0">
              <a:latin typeface="Calibri" pitchFamily="34" charset="0"/>
            </a:rPr>
            <a:t>Embedded</a:t>
          </a:r>
        </a:p>
      </dgm:t>
    </dgm:pt>
    <dgm:pt modelId="{3A8CC53A-D557-4F80-8101-9512D3099210}" type="parTrans" cxnId="{C6B7430B-DA6A-4A50-B01D-A924D195B966}">
      <dgm:prSet/>
      <dgm:spPr/>
      <dgm:t>
        <a:bodyPr/>
        <a:lstStyle/>
        <a:p>
          <a:endParaRPr lang="en-US"/>
        </a:p>
      </dgm:t>
    </dgm:pt>
    <dgm:pt modelId="{56279BC7-1D93-429C-85F8-B304E1D7BECB}" type="sibTrans" cxnId="{C6B7430B-DA6A-4A50-B01D-A924D195B966}">
      <dgm:prSet/>
      <dgm:spPr/>
      <dgm:t>
        <a:bodyPr/>
        <a:lstStyle/>
        <a:p>
          <a:endParaRPr lang="en-US"/>
        </a:p>
      </dgm:t>
    </dgm:pt>
    <dgm:pt modelId="{B296216B-3E3A-4195-9B7A-76D039E7C361}">
      <dgm:prSet phldrT="[Text]" custT="1"/>
      <dgm:spPr/>
      <dgm:t>
        <a:bodyPr/>
        <a:lstStyle/>
        <a:p>
          <a:pPr marL="58738" indent="-58738"/>
          <a:r>
            <a:rPr lang="en-US" sz="1100" dirty="0">
              <a:latin typeface="Calibri" pitchFamily="34" charset="0"/>
            </a:rPr>
            <a:t>FPGA</a:t>
          </a:r>
        </a:p>
      </dgm:t>
    </dgm:pt>
    <dgm:pt modelId="{9D367752-2FDF-4EB5-B941-D02614340B03}" type="parTrans" cxnId="{63DE05E3-A787-4065-AB45-9AEF8ACFA7BB}">
      <dgm:prSet/>
      <dgm:spPr/>
      <dgm:t>
        <a:bodyPr/>
        <a:lstStyle/>
        <a:p>
          <a:endParaRPr lang="en-US"/>
        </a:p>
      </dgm:t>
    </dgm:pt>
    <dgm:pt modelId="{A43828F6-4407-4C8E-946B-B014933A4FAC}" type="sibTrans" cxnId="{63DE05E3-A787-4065-AB45-9AEF8ACFA7BB}">
      <dgm:prSet/>
      <dgm:spPr/>
      <dgm:t>
        <a:bodyPr/>
        <a:lstStyle/>
        <a:p>
          <a:endParaRPr lang="en-US"/>
        </a:p>
      </dgm:t>
    </dgm:pt>
    <dgm:pt modelId="{B933D426-71C4-4BA8-88E5-58BF52E773EF}">
      <dgm:prSet phldrT="[Text]" custT="1"/>
      <dgm:spPr/>
      <dgm:t>
        <a:bodyPr/>
        <a:lstStyle/>
        <a:p>
          <a:pPr marL="58738" indent="-58738"/>
          <a:endParaRPr lang="en-US" sz="1100" dirty="0">
            <a:latin typeface="Calibri" pitchFamily="34" charset="0"/>
          </a:endParaRPr>
        </a:p>
      </dgm:t>
    </dgm:pt>
    <dgm:pt modelId="{9A5CE1B2-7E20-497B-820D-8974D6AFE565}" type="parTrans" cxnId="{79D1B66D-8D6B-4AB2-A5C3-3BC4085F17BF}">
      <dgm:prSet/>
      <dgm:spPr/>
      <dgm:t>
        <a:bodyPr/>
        <a:lstStyle/>
        <a:p>
          <a:endParaRPr lang="en-US"/>
        </a:p>
      </dgm:t>
    </dgm:pt>
    <dgm:pt modelId="{DDFF808B-BE4F-4FE2-AA61-B3230848DBB2}" type="sibTrans" cxnId="{79D1B66D-8D6B-4AB2-A5C3-3BC4085F17BF}">
      <dgm:prSet/>
      <dgm:spPr/>
      <dgm:t>
        <a:bodyPr/>
        <a:lstStyle/>
        <a:p>
          <a:endParaRPr lang="en-US"/>
        </a:p>
      </dgm:t>
    </dgm:pt>
    <dgm:pt modelId="{ACFC39EF-9CE7-47B7-AF74-1B1D61085310}">
      <dgm:prSet phldrT="[Text]" custT="1"/>
      <dgm:spPr/>
      <dgm:t>
        <a:bodyPr/>
        <a:lstStyle/>
        <a:p>
          <a:r>
            <a:rPr lang="en-US" sz="1100" dirty="0">
              <a:latin typeface="Calibri" pitchFamily="34" charset="0"/>
            </a:rPr>
            <a:t>Static/Dynamic Source Code Analysis</a:t>
          </a:r>
        </a:p>
      </dgm:t>
    </dgm:pt>
    <dgm:pt modelId="{1D7A17DA-9725-4621-9D8B-3FF226D7D626}" type="parTrans" cxnId="{36135B2D-1016-41F5-9667-71A768920CCA}">
      <dgm:prSet/>
      <dgm:spPr/>
      <dgm:t>
        <a:bodyPr/>
        <a:lstStyle/>
        <a:p>
          <a:endParaRPr lang="en-US"/>
        </a:p>
      </dgm:t>
    </dgm:pt>
    <dgm:pt modelId="{FC85676A-354C-4C39-B9E2-2BC67422398C}" type="sibTrans" cxnId="{36135B2D-1016-41F5-9667-71A768920CCA}">
      <dgm:prSet/>
      <dgm:spPr/>
      <dgm:t>
        <a:bodyPr/>
        <a:lstStyle/>
        <a:p>
          <a:endParaRPr lang="en-US"/>
        </a:p>
      </dgm:t>
    </dgm:pt>
    <dgm:pt modelId="{5CC37CCD-34C7-403A-9527-9EED438E684C}">
      <dgm:prSet phldrT="[Text]" custT="1"/>
      <dgm:spPr/>
      <dgm:t>
        <a:bodyPr/>
        <a:lstStyle/>
        <a:p>
          <a:pPr marL="58738" indent="-58738"/>
          <a:endParaRPr lang="en-US" sz="1100" dirty="0">
            <a:latin typeface="Calibri" pitchFamily="34" charset="0"/>
          </a:endParaRPr>
        </a:p>
      </dgm:t>
    </dgm:pt>
    <dgm:pt modelId="{56C285FB-F2FB-4AFA-8E84-66BA3BA4FC90}" type="parTrans" cxnId="{C9D19C78-8D06-4341-8A79-88939B1D2812}">
      <dgm:prSet/>
      <dgm:spPr/>
      <dgm:t>
        <a:bodyPr/>
        <a:lstStyle/>
        <a:p>
          <a:endParaRPr lang="en-US"/>
        </a:p>
      </dgm:t>
    </dgm:pt>
    <dgm:pt modelId="{2D744AB5-75EF-4609-AEDF-2D8BABCA7B72}" type="sibTrans" cxnId="{C9D19C78-8D06-4341-8A79-88939B1D2812}">
      <dgm:prSet/>
      <dgm:spPr/>
      <dgm:t>
        <a:bodyPr/>
        <a:lstStyle/>
        <a:p>
          <a:endParaRPr lang="en-US"/>
        </a:p>
      </dgm:t>
    </dgm:pt>
    <dgm:pt modelId="{2AF01FD1-15CA-40CB-AAE2-26213D99B6E3}">
      <dgm:prSet/>
      <dgm:spPr/>
      <dgm:t>
        <a:bodyPr/>
        <a:lstStyle/>
        <a:p>
          <a:r>
            <a:rPr lang="en-US" dirty="0">
              <a:latin typeface="Calibri" panose="020F0502020204030204" pitchFamily="34" charset="0"/>
            </a:rPr>
            <a:t>Supply Chain Risk Management</a:t>
          </a:r>
        </a:p>
      </dgm:t>
    </dgm:pt>
    <dgm:pt modelId="{A739AEDF-24DF-4A50-BCB9-D0A26FEAABA2}" type="parTrans" cxnId="{30CC65C8-BFE1-4457-A9C3-3FF1399D6BF4}">
      <dgm:prSet/>
      <dgm:spPr/>
      <dgm:t>
        <a:bodyPr/>
        <a:lstStyle/>
        <a:p>
          <a:endParaRPr lang="en-US"/>
        </a:p>
      </dgm:t>
    </dgm:pt>
    <dgm:pt modelId="{28627E7B-C5E4-4707-862B-32E11CD252A9}" type="sibTrans" cxnId="{30CC65C8-BFE1-4457-A9C3-3FF1399D6BF4}">
      <dgm:prSet/>
      <dgm:spPr/>
      <dgm:t>
        <a:bodyPr/>
        <a:lstStyle/>
        <a:p>
          <a:endParaRPr lang="en-US"/>
        </a:p>
      </dgm:t>
    </dgm:pt>
    <dgm:pt modelId="{9F6DE626-621A-4401-A2D2-F9181006D5C7}">
      <dgm:prSet/>
      <dgm:spPr/>
      <dgm:t>
        <a:bodyPr/>
        <a:lstStyle/>
        <a:p>
          <a:r>
            <a:rPr lang="en-US" dirty="0">
              <a:latin typeface="Calibri" panose="020F0502020204030204" pitchFamily="34" charset="0"/>
            </a:rPr>
            <a:t>Threat Modeling</a:t>
          </a:r>
        </a:p>
      </dgm:t>
    </dgm:pt>
    <dgm:pt modelId="{6A25E0FB-6EBB-4595-AF4B-2FCFFCACAE44}" type="parTrans" cxnId="{77697ED1-A52C-4E78-8685-5CDA7C9A50A8}">
      <dgm:prSet/>
      <dgm:spPr/>
      <dgm:t>
        <a:bodyPr/>
        <a:lstStyle/>
        <a:p>
          <a:endParaRPr lang="en-US"/>
        </a:p>
      </dgm:t>
    </dgm:pt>
    <dgm:pt modelId="{F483C464-6353-461E-8DEE-82CAE7887D32}" type="sibTrans" cxnId="{77697ED1-A52C-4E78-8685-5CDA7C9A50A8}">
      <dgm:prSet/>
      <dgm:spPr/>
      <dgm:t>
        <a:bodyPr/>
        <a:lstStyle/>
        <a:p>
          <a:endParaRPr lang="en-US"/>
        </a:p>
      </dgm:t>
    </dgm:pt>
    <dgm:pt modelId="{BAB0BBF2-B22E-43E0-81F1-76B636CD2FF9}">
      <dgm:prSet phldrT="[Text]" custT="1"/>
      <dgm:spPr/>
      <dgm:t>
        <a:bodyPr/>
        <a:lstStyle/>
        <a:p>
          <a:pPr marL="58738" indent="-58738"/>
          <a:r>
            <a:rPr lang="en-US" sz="1100" dirty="0">
              <a:latin typeface="Calibri" pitchFamily="34" charset="0"/>
            </a:rPr>
            <a:t>Materials</a:t>
          </a:r>
        </a:p>
      </dgm:t>
    </dgm:pt>
    <dgm:pt modelId="{CA3B5BF1-8BBC-4177-8E4D-EBA3BA7CFA94}" type="parTrans" cxnId="{2BAE2ABC-645E-43E1-8372-61F5CF4C4CE0}">
      <dgm:prSet/>
      <dgm:spPr/>
      <dgm:t>
        <a:bodyPr/>
        <a:lstStyle/>
        <a:p>
          <a:endParaRPr lang="en-US"/>
        </a:p>
      </dgm:t>
    </dgm:pt>
    <dgm:pt modelId="{77C20DAD-CEF9-4C92-A916-7179F52303F8}" type="sibTrans" cxnId="{2BAE2ABC-645E-43E1-8372-61F5CF4C4CE0}">
      <dgm:prSet/>
      <dgm:spPr/>
      <dgm:t>
        <a:bodyPr/>
        <a:lstStyle/>
        <a:p>
          <a:endParaRPr lang="en-US"/>
        </a:p>
      </dgm:t>
    </dgm:pt>
    <dgm:pt modelId="{26C79FB7-D274-4A6D-A237-335E531E2BCA}">
      <dgm:prSet phldrT="[Text]" custT="1"/>
      <dgm:spPr/>
      <dgm:t>
        <a:bodyPr/>
        <a:lstStyle/>
        <a:p>
          <a:pPr marL="58738" indent="-58738"/>
          <a:r>
            <a:rPr lang="en-US" sz="1100" dirty="0">
              <a:latin typeface="Calibri" pitchFamily="34" charset="0"/>
            </a:rPr>
            <a:t>ASIC</a:t>
          </a:r>
        </a:p>
      </dgm:t>
    </dgm:pt>
    <dgm:pt modelId="{9A851211-A579-43A5-BDEE-022375D84636}" type="parTrans" cxnId="{047978D3-FA6A-4109-929C-F57F8879C8CA}">
      <dgm:prSet/>
      <dgm:spPr/>
      <dgm:t>
        <a:bodyPr/>
        <a:lstStyle/>
        <a:p>
          <a:endParaRPr lang="en-US"/>
        </a:p>
      </dgm:t>
    </dgm:pt>
    <dgm:pt modelId="{5364B98C-4EE5-42D0-8901-711524168EEC}" type="sibTrans" cxnId="{047978D3-FA6A-4109-929C-F57F8879C8CA}">
      <dgm:prSet/>
      <dgm:spPr/>
      <dgm:t>
        <a:bodyPr/>
        <a:lstStyle/>
        <a:p>
          <a:endParaRPr lang="en-US"/>
        </a:p>
      </dgm:t>
    </dgm:pt>
    <dgm:pt modelId="{A3097F67-1704-4D6C-95A4-4B20B225B592}">
      <dgm:prSet phldrT="[Text]" custT="1"/>
      <dgm:spPr/>
      <dgm:t>
        <a:bodyPr/>
        <a:lstStyle/>
        <a:p>
          <a:pPr marL="58738" indent="-58738"/>
          <a:r>
            <a:rPr lang="en-US" sz="1100" dirty="0">
              <a:latin typeface="Calibri" pitchFamily="34" charset="0"/>
            </a:rPr>
            <a:t>Volume Protection</a:t>
          </a:r>
        </a:p>
      </dgm:t>
    </dgm:pt>
    <dgm:pt modelId="{BDD365F9-A71C-4BF1-92AA-66EFF8392464}" type="parTrans" cxnId="{B57A8CF4-FFE7-412D-BD53-38E7269EBFB7}">
      <dgm:prSet/>
      <dgm:spPr/>
      <dgm:t>
        <a:bodyPr/>
        <a:lstStyle/>
        <a:p>
          <a:endParaRPr lang="en-US"/>
        </a:p>
      </dgm:t>
    </dgm:pt>
    <dgm:pt modelId="{85B24959-DD12-4F97-83C1-73168031CD6A}" type="sibTrans" cxnId="{B57A8CF4-FFE7-412D-BD53-38E7269EBFB7}">
      <dgm:prSet/>
      <dgm:spPr/>
      <dgm:t>
        <a:bodyPr/>
        <a:lstStyle/>
        <a:p>
          <a:endParaRPr lang="en-US"/>
        </a:p>
      </dgm:t>
    </dgm:pt>
    <dgm:pt modelId="{51D2B9BA-72C7-4C01-9ED4-3E1090319B86}">
      <dgm:prSet phldrT="[Text]" custT="1"/>
      <dgm:spPr/>
      <dgm:t>
        <a:bodyPr/>
        <a:lstStyle/>
        <a:p>
          <a:r>
            <a:rPr lang="en-US" sz="1100" dirty="0">
              <a:latin typeface="Calibri" pitchFamily="34" charset="0"/>
            </a:rPr>
            <a:t>Fuzz Testing</a:t>
          </a:r>
        </a:p>
      </dgm:t>
    </dgm:pt>
    <dgm:pt modelId="{5BADCDE8-2621-4D82-922F-5BCE453049F9}" type="parTrans" cxnId="{3FB5E2D8-1333-4C75-AADA-2915B4D09B62}">
      <dgm:prSet/>
      <dgm:spPr/>
      <dgm:t>
        <a:bodyPr/>
        <a:lstStyle/>
        <a:p>
          <a:endParaRPr lang="en-US"/>
        </a:p>
      </dgm:t>
    </dgm:pt>
    <dgm:pt modelId="{CB545B75-5470-4754-9511-B94323229B7C}" type="sibTrans" cxnId="{3FB5E2D8-1333-4C75-AADA-2915B4D09B62}">
      <dgm:prSet/>
      <dgm:spPr/>
      <dgm:t>
        <a:bodyPr/>
        <a:lstStyle/>
        <a:p>
          <a:endParaRPr lang="en-US"/>
        </a:p>
      </dgm:t>
    </dgm:pt>
    <dgm:pt modelId="{80E71736-95AE-45DC-930E-D62345C87396}">
      <dgm:prSet phldrT="[Text]" custT="1"/>
      <dgm:spPr/>
      <dgm:t>
        <a:bodyPr/>
        <a:lstStyle/>
        <a:p>
          <a:r>
            <a:rPr lang="en-US" sz="1100" dirty="0">
              <a:latin typeface="Calibri" pitchFamily="34" charset="0"/>
            </a:rPr>
            <a:t>Incident Response</a:t>
          </a:r>
        </a:p>
      </dgm:t>
    </dgm:pt>
    <dgm:pt modelId="{7400E6AD-93C3-4CF0-8390-36D586598C02}" type="parTrans" cxnId="{761D6CD2-D1F7-418C-8976-B3FDB1CB4658}">
      <dgm:prSet/>
      <dgm:spPr/>
      <dgm:t>
        <a:bodyPr/>
        <a:lstStyle/>
        <a:p>
          <a:endParaRPr lang="en-US"/>
        </a:p>
      </dgm:t>
    </dgm:pt>
    <dgm:pt modelId="{27B8EF85-1F1C-45E3-BC2B-30BC8A753DED}" type="sibTrans" cxnId="{761D6CD2-D1F7-418C-8976-B3FDB1CB4658}">
      <dgm:prSet/>
      <dgm:spPr/>
      <dgm:t>
        <a:bodyPr/>
        <a:lstStyle/>
        <a:p>
          <a:endParaRPr lang="en-US"/>
        </a:p>
      </dgm:t>
    </dgm:pt>
    <dgm:pt modelId="{D8546F90-34D5-4662-9E10-BD7FB4B42B94}">
      <dgm:prSet phldrT="[Text]" custT="1"/>
      <dgm:spPr/>
      <dgm:t>
        <a:bodyPr/>
        <a:lstStyle/>
        <a:p>
          <a:r>
            <a:rPr lang="en-US" sz="1100" dirty="0">
              <a:latin typeface="Calibri" pitchFamily="34" charset="0"/>
            </a:rPr>
            <a:t>Forensics</a:t>
          </a:r>
        </a:p>
      </dgm:t>
    </dgm:pt>
    <dgm:pt modelId="{7E45566A-3F2C-4351-800A-0B20519829D7}" type="parTrans" cxnId="{88006CF7-B981-44D1-AA4B-3CF0ECC77BE1}">
      <dgm:prSet/>
      <dgm:spPr/>
      <dgm:t>
        <a:bodyPr/>
        <a:lstStyle/>
        <a:p>
          <a:endParaRPr lang="en-US"/>
        </a:p>
      </dgm:t>
    </dgm:pt>
    <dgm:pt modelId="{5C3220D5-EC42-44A0-B2A9-AEC973941737}" type="sibTrans" cxnId="{88006CF7-B981-44D1-AA4B-3CF0ECC77BE1}">
      <dgm:prSet/>
      <dgm:spPr/>
      <dgm:t>
        <a:bodyPr/>
        <a:lstStyle/>
        <a:p>
          <a:endParaRPr lang="en-US"/>
        </a:p>
      </dgm:t>
    </dgm:pt>
    <dgm:pt modelId="{A25D9720-69AB-4DEF-939F-924D95797270}" type="pres">
      <dgm:prSet presAssocID="{A8FA2A42-2816-44E0-9FE6-2DADAD02742D}" presName="Name0" presStyleCnt="0">
        <dgm:presLayoutVars>
          <dgm:dir/>
          <dgm:animLvl val="lvl"/>
          <dgm:resizeHandles val="exact"/>
        </dgm:presLayoutVars>
      </dgm:prSet>
      <dgm:spPr/>
    </dgm:pt>
    <dgm:pt modelId="{10CA33A4-473C-4A99-980B-B00B7BEDDA32}" type="pres">
      <dgm:prSet presAssocID="{2381A5DA-BB90-4043-B4C2-30A19CA9A852}" presName="composite" presStyleCnt="0"/>
      <dgm:spPr/>
    </dgm:pt>
    <dgm:pt modelId="{251347EA-211A-415A-88FC-CB1B729D96B5}" type="pres">
      <dgm:prSet presAssocID="{2381A5DA-BB90-4043-B4C2-30A19CA9A852}" presName="parTx" presStyleLbl="alignNode1" presStyleIdx="0" presStyleCnt="5" custLinFactNeighborX="-261" custLinFactNeighborY="-22761">
        <dgm:presLayoutVars>
          <dgm:chMax val="0"/>
          <dgm:chPref val="0"/>
          <dgm:bulletEnabled val="1"/>
        </dgm:presLayoutVars>
      </dgm:prSet>
      <dgm:spPr/>
    </dgm:pt>
    <dgm:pt modelId="{FFE58C24-3B58-42BB-9D73-97A3D4D5E39D}" type="pres">
      <dgm:prSet presAssocID="{2381A5DA-BB90-4043-B4C2-30A19CA9A852}" presName="desTx" presStyleLbl="alignAccFollowNode1" presStyleIdx="0" presStyleCnt="5" custLinFactNeighborY="1714">
        <dgm:presLayoutVars>
          <dgm:bulletEnabled val="1"/>
        </dgm:presLayoutVars>
      </dgm:prSet>
      <dgm:spPr/>
    </dgm:pt>
    <dgm:pt modelId="{23170D47-B7C2-4A99-874A-886C57BA315A}" type="pres">
      <dgm:prSet presAssocID="{4197693A-FC90-45E2-A1C3-B25006B5C54B}" presName="space" presStyleCnt="0"/>
      <dgm:spPr/>
    </dgm:pt>
    <dgm:pt modelId="{23F59205-FC8B-42D8-A3BE-3FE4E673291F}" type="pres">
      <dgm:prSet presAssocID="{13A027F3-CD15-4CA3-BC67-54E7D5478353}" presName="composite" presStyleCnt="0"/>
      <dgm:spPr/>
    </dgm:pt>
    <dgm:pt modelId="{763F96F4-88E2-492E-9482-F2E9E7B3D07A}" type="pres">
      <dgm:prSet presAssocID="{13A027F3-CD15-4CA3-BC67-54E7D5478353}" presName="parTx" presStyleLbl="alignNode1" presStyleIdx="1" presStyleCnt="5" custLinFactX="10262" custLinFactNeighborX="100000" custLinFactNeighborY="-22761">
        <dgm:presLayoutVars>
          <dgm:chMax val="0"/>
          <dgm:chPref val="0"/>
          <dgm:bulletEnabled val="1"/>
        </dgm:presLayoutVars>
      </dgm:prSet>
      <dgm:spPr/>
    </dgm:pt>
    <dgm:pt modelId="{9C9F0A0F-BB94-49AA-8AD2-BD73C4555442}" type="pres">
      <dgm:prSet presAssocID="{13A027F3-CD15-4CA3-BC67-54E7D5478353}" presName="desTx" presStyleLbl="alignAccFollowNode1" presStyleIdx="1" presStyleCnt="5" custLinFactX="11175" custLinFactNeighborX="100000" custLinFactNeighborY="1714">
        <dgm:presLayoutVars>
          <dgm:bulletEnabled val="1"/>
        </dgm:presLayoutVars>
      </dgm:prSet>
      <dgm:spPr/>
    </dgm:pt>
    <dgm:pt modelId="{4B42E754-2308-4176-B61C-BFD461F8084B}" type="pres">
      <dgm:prSet presAssocID="{BF7E96F3-5E33-465D-939D-C5E506A5D760}" presName="space" presStyleCnt="0"/>
      <dgm:spPr/>
    </dgm:pt>
    <dgm:pt modelId="{384F7C51-EECC-4197-9E98-8672E5FCE785}" type="pres">
      <dgm:prSet presAssocID="{BF92721D-4038-48A4-914A-04BC72C23DDC}" presName="composite" presStyleCnt="0"/>
      <dgm:spPr/>
    </dgm:pt>
    <dgm:pt modelId="{0B770F2E-B622-4687-A38E-791C551860A7}" type="pres">
      <dgm:prSet presAssocID="{BF92721D-4038-48A4-914A-04BC72C23DDC}" presName="parTx" presStyleLbl="alignNode1" presStyleIdx="2" presStyleCnt="5" custLinFactX="-16587" custLinFactNeighborX="-100000" custLinFactNeighborY="-22761">
        <dgm:presLayoutVars>
          <dgm:chMax val="0"/>
          <dgm:chPref val="0"/>
          <dgm:bulletEnabled val="1"/>
        </dgm:presLayoutVars>
      </dgm:prSet>
      <dgm:spPr/>
    </dgm:pt>
    <dgm:pt modelId="{BF78D25F-0757-44F1-886D-7FE3B7E7CAB2}" type="pres">
      <dgm:prSet presAssocID="{BF92721D-4038-48A4-914A-04BC72C23DDC}" presName="desTx" presStyleLbl="alignAccFollowNode1" presStyleIdx="2" presStyleCnt="5" custLinFactX="-16587" custLinFactNeighborX="-100000" custLinFactNeighborY="1714">
        <dgm:presLayoutVars>
          <dgm:bulletEnabled val="1"/>
        </dgm:presLayoutVars>
      </dgm:prSet>
      <dgm:spPr/>
    </dgm:pt>
    <dgm:pt modelId="{77606FFA-43EB-439D-8626-3A185DB128D7}" type="pres">
      <dgm:prSet presAssocID="{264AEE22-C0C3-42AC-AEA5-C9ADC3D7D98F}" presName="space" presStyleCnt="0"/>
      <dgm:spPr/>
    </dgm:pt>
    <dgm:pt modelId="{2E59A7E4-8364-478B-8A7B-9925E8828D45}" type="pres">
      <dgm:prSet presAssocID="{40D3305D-013C-48C1-B785-DDF52823C6B1}" presName="composite" presStyleCnt="0"/>
      <dgm:spPr/>
    </dgm:pt>
    <dgm:pt modelId="{858F9D67-1F6D-4260-8BBB-12EDD2627730}" type="pres">
      <dgm:prSet presAssocID="{40D3305D-013C-48C1-B785-DDF52823C6B1}" presName="parTx" presStyleLbl="alignNode1" presStyleIdx="3" presStyleCnt="5" custLinFactX="15436" custLinFactNeighborX="100000" custLinFactNeighborY="-22761">
        <dgm:presLayoutVars>
          <dgm:chMax val="0"/>
          <dgm:chPref val="0"/>
          <dgm:bulletEnabled val="1"/>
        </dgm:presLayoutVars>
      </dgm:prSet>
      <dgm:spPr/>
    </dgm:pt>
    <dgm:pt modelId="{F9D7C1A0-E19F-4349-B5E8-96E6230FCEC9}" type="pres">
      <dgm:prSet presAssocID="{40D3305D-013C-48C1-B785-DDF52823C6B1}" presName="desTx" presStyleLbl="alignAccFollowNode1" presStyleIdx="3" presStyleCnt="5" custLinFactX="14261" custLinFactNeighborX="100000" custLinFactNeighborY="1714">
        <dgm:presLayoutVars>
          <dgm:bulletEnabled val="1"/>
        </dgm:presLayoutVars>
      </dgm:prSet>
      <dgm:spPr/>
    </dgm:pt>
    <dgm:pt modelId="{10C0A84F-A310-453B-B659-D52D332C8B09}" type="pres">
      <dgm:prSet presAssocID="{12411BBC-39D4-4486-BC5E-B6C397E9CDDD}" presName="space" presStyleCnt="0"/>
      <dgm:spPr/>
    </dgm:pt>
    <dgm:pt modelId="{288ED651-82E2-4E80-BD8C-006AA7369C90}" type="pres">
      <dgm:prSet presAssocID="{6181951E-B798-47FC-AF67-2092484E6D73}" presName="composite" presStyleCnt="0"/>
      <dgm:spPr/>
    </dgm:pt>
    <dgm:pt modelId="{166606BD-E750-4CB0-A893-F7B179A5E0D8}" type="pres">
      <dgm:prSet presAssocID="{6181951E-B798-47FC-AF67-2092484E6D73}" presName="parTx" presStyleLbl="alignNode1" presStyleIdx="4" presStyleCnt="5" custLinFactX="-13515" custLinFactNeighborX="-100000" custLinFactNeighborY="-22761">
        <dgm:presLayoutVars>
          <dgm:chMax val="0"/>
          <dgm:chPref val="0"/>
          <dgm:bulletEnabled val="1"/>
        </dgm:presLayoutVars>
      </dgm:prSet>
      <dgm:spPr/>
    </dgm:pt>
    <dgm:pt modelId="{6CE82108-E4C8-4EC4-9B04-CAA569D1F82A}" type="pres">
      <dgm:prSet presAssocID="{6181951E-B798-47FC-AF67-2092484E6D73}" presName="desTx" presStyleLbl="alignAccFollowNode1" presStyleIdx="4" presStyleCnt="5" custLinFactX="-13515" custLinFactNeighborX="-100000" custLinFactNeighborY="1714">
        <dgm:presLayoutVars>
          <dgm:bulletEnabled val="1"/>
        </dgm:presLayoutVars>
      </dgm:prSet>
      <dgm:spPr/>
    </dgm:pt>
  </dgm:ptLst>
  <dgm:cxnLst>
    <dgm:cxn modelId="{E6E41F00-A09B-491F-9DEC-1CFBFAF32BFF}" srcId="{BF92721D-4038-48A4-914A-04BC72C23DDC}" destId="{9229BFFF-0E2F-42CA-B7FA-3BD6633A349C}" srcOrd="2" destOrd="0" parTransId="{40A9CEC7-4057-405E-9CB6-EC5760CA99E3}" sibTransId="{8E2EC79A-2593-4416-B059-2D7B4AB5D3FB}"/>
    <dgm:cxn modelId="{246BB802-9FC9-4A17-B7A7-5875AE237B04}" type="presOf" srcId="{D8546F90-34D5-4662-9E10-BD7FB4B42B94}" destId="{BF78D25F-0757-44F1-886D-7FE3B7E7CAB2}" srcOrd="0" destOrd="6" presId="urn:microsoft.com/office/officeart/2005/8/layout/hList1"/>
    <dgm:cxn modelId="{34C7EF03-6A4E-4390-9535-CC4EC8582173}" type="presOf" srcId="{BAB0BBF2-B22E-43E0-81F1-76B636CD2FF9}" destId="{9C9F0A0F-BB94-49AA-8AD2-BD73C4555442}" srcOrd="0" destOrd="1" presId="urn:microsoft.com/office/officeart/2005/8/layout/hList1"/>
    <dgm:cxn modelId="{C6B7430B-DA6A-4A50-B01D-A924D195B966}" srcId="{13A027F3-CD15-4CA3-BC67-54E7D5478353}" destId="{71475DE8-2E9F-4972-AF16-2904F5E4B632}" srcOrd="6" destOrd="0" parTransId="{3A8CC53A-D557-4F80-8101-9512D3099210}" sibTransId="{56279BC7-1D93-429C-85F8-B304E1D7BECB}"/>
    <dgm:cxn modelId="{00E9961A-F0E7-429E-946F-4FC4BDD2218F}" type="presOf" srcId="{3DAFE10D-4A07-423D-9E5A-D1DE00385D9E}" destId="{6CE82108-E4C8-4EC4-9B04-CAA569D1F82A}" srcOrd="0" destOrd="4" presId="urn:microsoft.com/office/officeart/2005/8/layout/hList1"/>
    <dgm:cxn modelId="{84FF3222-20AA-4E74-8E7C-3634CCC9015A}" type="presOf" srcId="{13A027F3-CD15-4CA3-BC67-54E7D5478353}" destId="{763F96F4-88E2-492E-9482-F2E9E7B3D07A}" srcOrd="0" destOrd="0" presId="urn:microsoft.com/office/officeart/2005/8/layout/hList1"/>
    <dgm:cxn modelId="{2824AF27-F27F-41C1-8FF8-464913471ED7}" srcId="{2381A5DA-BB90-4043-B4C2-30A19CA9A852}" destId="{FD6E5BCB-B6B9-49C2-8EFA-B8290AA8FC6E}" srcOrd="0" destOrd="0" parTransId="{97E16045-82A2-4613-B9BA-1A67E85BD66A}" sibTransId="{85957973-80DC-4B74-B1EA-5DBCB33C541B}"/>
    <dgm:cxn modelId="{6FD35E28-2101-4107-8446-288F07BEDD54}" type="presOf" srcId="{BF92721D-4038-48A4-914A-04BC72C23DDC}" destId="{0B770F2E-B622-4687-A38E-791C551860A7}" srcOrd="0" destOrd="0" presId="urn:microsoft.com/office/officeart/2005/8/layout/hList1"/>
    <dgm:cxn modelId="{7DFB9E29-B0F0-4223-B683-433DA480712D}" srcId="{2381A5DA-BB90-4043-B4C2-30A19CA9A852}" destId="{5BF3E086-5BBE-4F6E-BEF3-8640701090BE}" srcOrd="4" destOrd="0" parTransId="{E1AC983F-B205-459D-9399-6206D6C77475}" sibTransId="{4BDA557F-9471-41EB-BC11-4130ED1514F5}"/>
    <dgm:cxn modelId="{96C2D32C-8FCD-4F55-82DA-237E00428D35}" srcId="{2381A5DA-BB90-4043-B4C2-30A19CA9A852}" destId="{BC8E6442-BA0E-425F-9AE3-51BFD7E30C33}" srcOrd="1" destOrd="0" parTransId="{9BE95FF7-732C-4243-8817-753A4266F697}" sibTransId="{6E441196-E4FF-4108-AD19-6D9E1AF4658C}"/>
    <dgm:cxn modelId="{36135B2D-1016-41F5-9667-71A768920CCA}" srcId="{40D3305D-013C-48C1-B785-DDF52823C6B1}" destId="{ACFC39EF-9CE7-47B7-AF74-1B1D61085310}" srcOrd="2" destOrd="0" parTransId="{1D7A17DA-9725-4621-9D8B-3FF226D7D626}" sibTransId="{FC85676A-354C-4C39-B9E2-2BC67422398C}"/>
    <dgm:cxn modelId="{DCCE4B2F-ECC1-4E69-9AC9-F55328FD65AE}" type="presOf" srcId="{B296216B-3E3A-4195-9B7A-76D039E7C361}" destId="{9C9F0A0F-BB94-49AA-8AD2-BD73C4555442}" srcOrd="0" destOrd="7" presId="urn:microsoft.com/office/officeart/2005/8/layout/hList1"/>
    <dgm:cxn modelId="{F5474535-B00D-4377-89D8-A640F76FDE2C}" srcId="{BF92721D-4038-48A4-914A-04BC72C23DDC}" destId="{7C3135F2-069E-4577-A1C6-6E9CA35A96DA}" srcOrd="7" destOrd="0" parTransId="{D3D6EBE8-2497-4073-B108-2DD5E3741253}" sibTransId="{CD85C678-2540-4A1A-BBB9-86DC87C20BAE}"/>
    <dgm:cxn modelId="{4CB47B35-F575-4A98-A62F-FCC52978F41A}" type="presOf" srcId="{B5BCCA32-0249-428C-B9CB-FD8296F5D2A1}" destId="{FFE58C24-3B58-42BB-9D73-97A3D4D5E39D}" srcOrd="0" destOrd="5" presId="urn:microsoft.com/office/officeart/2005/8/layout/hList1"/>
    <dgm:cxn modelId="{6651F95B-7E9D-4DDA-B5A6-030009A1AC23}" type="presOf" srcId="{A3CE42FC-6F9F-4D49-8D59-34DC6FEEC262}" destId="{BF78D25F-0757-44F1-886D-7FE3B7E7CAB2}" srcOrd="0" destOrd="0" presId="urn:microsoft.com/office/officeart/2005/8/layout/hList1"/>
    <dgm:cxn modelId="{35DAEB5F-C5AF-4ED6-B6A2-30E4D39D5C2F}" type="presOf" srcId="{CD6CA339-6842-4301-8BC1-8DE067C269A4}" destId="{BF78D25F-0757-44F1-886D-7FE3B7E7CAB2}" srcOrd="0" destOrd="3" presId="urn:microsoft.com/office/officeart/2005/8/layout/hList1"/>
    <dgm:cxn modelId="{A79D2362-F60E-4B8A-9F89-378CFD0F099B}" srcId="{40D3305D-013C-48C1-B785-DDF52823C6B1}" destId="{1CAA13F2-6268-407A-8778-93DD6083C229}" srcOrd="0" destOrd="0" parTransId="{C40F8DE3-24D8-4348-BE80-D8CB7D68EC64}" sibTransId="{5CF45333-599B-407D-AE2F-BE0B422EA13A}"/>
    <dgm:cxn modelId="{9F364762-6E3C-43D4-9EC0-94A380543DDB}" type="presOf" srcId="{A3097F67-1704-4D6C-95A4-4B20B225B592}" destId="{9C9F0A0F-BB94-49AA-8AD2-BD73C4555442}" srcOrd="0" destOrd="2" presId="urn:microsoft.com/office/officeart/2005/8/layout/hList1"/>
    <dgm:cxn modelId="{ABA5AE62-D835-4BA3-9536-82D3DA723FC7}" srcId="{6181951E-B798-47FC-AF67-2092484E6D73}" destId="{17A4DCAF-63CA-48ED-BF0F-9E027F9E3FFE}" srcOrd="2" destOrd="0" parTransId="{45799FA6-BBB4-4D46-820A-E19B5B058E1D}" sibTransId="{3B1F7490-1A05-43F7-8929-5168D637BA39}"/>
    <dgm:cxn modelId="{57382A63-5030-4543-B1F1-A6D5DB6E5B81}" type="presOf" srcId="{ACFC39EF-9CE7-47B7-AF74-1B1D61085310}" destId="{F9D7C1A0-E19F-4349-B5E8-96E6230FCEC9}" srcOrd="0" destOrd="2" presId="urn:microsoft.com/office/officeart/2005/8/layout/hList1"/>
    <dgm:cxn modelId="{9515BA43-85B0-431E-B519-59044C894AA1}" srcId="{6181951E-B798-47FC-AF67-2092484E6D73}" destId="{3DAFE10D-4A07-423D-9E5A-D1DE00385D9E}" srcOrd="4" destOrd="0" parTransId="{FF9C3E7B-5770-450E-A5B0-7E8F40853BE2}" sibTransId="{0CF784AB-887B-44BA-B9DC-17065F68E11C}"/>
    <dgm:cxn modelId="{693D2D64-F30E-4A1F-8BCE-DE296A158FB1}" type="presOf" srcId="{F3DCDE47-8226-499F-8773-64185413C760}" destId="{FFE58C24-3B58-42BB-9D73-97A3D4D5E39D}" srcOrd="0" destOrd="2" presId="urn:microsoft.com/office/officeart/2005/8/layout/hList1"/>
    <dgm:cxn modelId="{D83FB665-5629-48C2-BF5E-6C81B5C0679D}" type="presOf" srcId="{9F6DE626-621A-4401-A2D2-F9181006D5C7}" destId="{FFE58C24-3B58-42BB-9D73-97A3D4D5E39D}" srcOrd="0" destOrd="3" presId="urn:microsoft.com/office/officeart/2005/8/layout/hList1"/>
    <dgm:cxn modelId="{F19DB968-092C-4BA2-BC07-86AEB5CAC0D2}" srcId="{A8FA2A42-2816-44E0-9FE6-2DADAD02742D}" destId="{BF92721D-4038-48A4-914A-04BC72C23DDC}" srcOrd="2" destOrd="0" parTransId="{31980E65-2292-4433-9F72-14BCEEABF3D2}" sibTransId="{264AEE22-C0C3-42AC-AEA5-C9ADC3D7D98F}"/>
    <dgm:cxn modelId="{A9705849-749F-4644-BBC0-D282D0953510}" type="presOf" srcId="{51D2B9BA-72C7-4C01-9ED4-3E1090319B86}" destId="{F9D7C1A0-E19F-4349-B5E8-96E6230FCEC9}" srcOrd="0" destOrd="3" presId="urn:microsoft.com/office/officeart/2005/8/layout/hList1"/>
    <dgm:cxn modelId="{C21EA269-FABD-4586-B001-21C1718CE893}" srcId="{BF92721D-4038-48A4-914A-04BC72C23DDC}" destId="{13BE699F-608C-46F4-B5AA-9D4E69EFC7BA}" srcOrd="4" destOrd="0" parTransId="{42207AFB-A6E5-42BF-960C-9E8FA2D1EFE8}" sibTransId="{118C5A23-50E0-4AE9-8D4C-60BBEFF982DE}"/>
    <dgm:cxn modelId="{73B0784C-8BDC-4933-8AF7-CD0D466F054C}" type="presOf" srcId="{2AF01FD1-15CA-40CB-AAE2-26213D99B6E3}" destId="{FFE58C24-3B58-42BB-9D73-97A3D4D5E39D}" srcOrd="0" destOrd="6" presId="urn:microsoft.com/office/officeart/2005/8/layout/hList1"/>
    <dgm:cxn modelId="{79D1B66D-8D6B-4AB2-A5C3-3BC4085F17BF}" srcId="{13A027F3-CD15-4CA3-BC67-54E7D5478353}" destId="{B933D426-71C4-4BA8-88E5-58BF52E773EF}" srcOrd="8" destOrd="0" parTransId="{9A5CE1B2-7E20-497B-820D-8974D6AFE565}" sibTransId="{DDFF808B-BE4F-4FE2-AA61-B3230848DBB2}"/>
    <dgm:cxn modelId="{E9D1D96E-259A-4216-89D1-D437E8D67F89}" srcId="{13A027F3-CD15-4CA3-BC67-54E7D5478353}" destId="{580ADA01-A56C-42BB-BD52-3E1F1B5F0ED6}" srcOrd="5" destOrd="0" parTransId="{9D8BAE9C-FE1B-483E-BD08-AC86692B83ED}" sibTransId="{398CED11-FB5A-461A-8694-EAC4239FA349}"/>
    <dgm:cxn modelId="{D2E22F51-74CC-45CB-8B60-08F529C4B0DA}" type="presOf" srcId="{02D82E06-EABC-47E2-A3C4-ED515CCCBB79}" destId="{9C9F0A0F-BB94-49AA-8AD2-BD73C4555442}" srcOrd="0" destOrd="0" presId="urn:microsoft.com/office/officeart/2005/8/layout/hList1"/>
    <dgm:cxn modelId="{2CC8EA52-D373-4E97-8BD5-A01E622F4ED3}" type="presOf" srcId="{BC8E6442-BA0E-425F-9AE3-51BFD7E30C33}" destId="{FFE58C24-3B58-42BB-9D73-97A3D4D5E39D}" srcOrd="0" destOrd="1" presId="urn:microsoft.com/office/officeart/2005/8/layout/hList1"/>
    <dgm:cxn modelId="{C9D19C78-8D06-4341-8A79-88939B1D2812}" srcId="{13A027F3-CD15-4CA3-BC67-54E7D5478353}" destId="{5CC37CCD-34C7-403A-9527-9EED438E684C}" srcOrd="9" destOrd="0" parTransId="{56C285FB-F2FB-4AFA-8E84-66BA3BA4FC90}" sibTransId="{2D744AB5-75EF-4609-AEDF-2D8BABCA7B72}"/>
    <dgm:cxn modelId="{FF461C7C-16DF-44FA-80F4-797AAD1CE5F0}" type="presOf" srcId="{348E292B-D14F-4255-8F4B-593F37B0CB99}" destId="{6CE82108-E4C8-4EC4-9B04-CAA569D1F82A}" srcOrd="0" destOrd="0" presId="urn:microsoft.com/office/officeart/2005/8/layout/hList1"/>
    <dgm:cxn modelId="{42FE7E7D-2DC6-4343-94AA-4917248AFB57}" srcId="{2381A5DA-BB90-4043-B4C2-30A19CA9A852}" destId="{B5BCCA32-0249-428C-B9CB-FD8296F5D2A1}" srcOrd="5" destOrd="0" parTransId="{42C0A1DF-36C5-4ADE-8CEC-30F4627582B7}" sibTransId="{BF9EF367-9326-4661-A85D-BB400391F5ED}"/>
    <dgm:cxn modelId="{46686E80-377D-499E-A3FC-557DA8BB0826}" srcId="{6181951E-B798-47FC-AF67-2092484E6D73}" destId="{9CC79325-E917-4EEA-8BBB-BB47C44D95A2}" srcOrd="3" destOrd="0" parTransId="{81EDC61B-1651-4C35-85AF-AD615763AB49}" sibTransId="{824E8DC8-F5F5-4EE6-878B-BC34DB26EC0F}"/>
    <dgm:cxn modelId="{26FBC884-BAE2-43B4-BA5E-64A731A3CC69}" srcId="{BF92721D-4038-48A4-914A-04BC72C23DDC}" destId="{CD6CA339-6842-4301-8BC1-8DE067C269A4}" srcOrd="3" destOrd="0" parTransId="{73892059-9078-42EC-87BB-75CFD641A809}" sibTransId="{080C2ADA-EFD9-43FD-AED4-BD584CC7F92E}"/>
    <dgm:cxn modelId="{CF63BE85-617D-4E39-9DFC-CDCA1AEE08DE}" srcId="{40D3305D-013C-48C1-B785-DDF52823C6B1}" destId="{3A03B731-9AA3-470C-92CA-652CA95F2D89}" srcOrd="1" destOrd="0" parTransId="{16E70365-B926-4637-AF7C-1AD964FA3B31}" sibTransId="{24022A06-A428-42AE-B186-9A09B152D1DF}"/>
    <dgm:cxn modelId="{85990489-24BC-423B-8E6A-AE313DCE09C9}" type="presOf" srcId="{9CC79325-E917-4EEA-8BBB-BB47C44D95A2}" destId="{6CE82108-E4C8-4EC4-9B04-CAA569D1F82A}" srcOrd="0" destOrd="3" presId="urn:microsoft.com/office/officeart/2005/8/layout/hList1"/>
    <dgm:cxn modelId="{9B5B2B8A-3ED6-4617-986A-DC1775B272F9}" type="presOf" srcId="{1CAA13F2-6268-407A-8778-93DD6083C229}" destId="{F9D7C1A0-E19F-4349-B5E8-96E6230FCEC9}" srcOrd="0" destOrd="0" presId="urn:microsoft.com/office/officeart/2005/8/layout/hList1"/>
    <dgm:cxn modelId="{03F13893-EFB2-4C0A-8EA6-F355FC0C209E}" type="presOf" srcId="{17A4DCAF-63CA-48ED-BF0F-9E027F9E3FFE}" destId="{6CE82108-E4C8-4EC4-9B04-CAA569D1F82A}" srcOrd="0" destOrd="2" presId="urn:microsoft.com/office/officeart/2005/8/layout/hList1"/>
    <dgm:cxn modelId="{08B66498-67DB-44C7-AF91-81B8D04E770E}" srcId="{2381A5DA-BB90-4043-B4C2-30A19CA9A852}" destId="{F3DCDE47-8226-499F-8773-64185413C760}" srcOrd="2" destOrd="0" parTransId="{DFB22322-2819-4CED-A72D-8B5F9E062A38}" sibTransId="{7ECE3978-D53D-4A93-BF2F-773E99559780}"/>
    <dgm:cxn modelId="{F4B2A298-6848-475B-ABEF-5F41104EC3DF}" type="presOf" srcId="{CC79FD55-123C-4FA1-8697-530BE88AD73B}" destId="{9C9F0A0F-BB94-49AA-8AD2-BD73C4555442}" srcOrd="0" destOrd="4" presId="urn:microsoft.com/office/officeart/2005/8/layout/hList1"/>
    <dgm:cxn modelId="{FCA8F89F-9CA1-45B7-A80C-2344E1198769}" type="presOf" srcId="{7C3135F2-069E-4577-A1C6-6E9CA35A96DA}" destId="{BF78D25F-0757-44F1-886D-7FE3B7E7CAB2}" srcOrd="0" destOrd="7" presId="urn:microsoft.com/office/officeart/2005/8/layout/hList1"/>
    <dgm:cxn modelId="{1BA8DAA0-0343-4CAD-B2B2-B1EE014B1BB8}" srcId="{13A027F3-CD15-4CA3-BC67-54E7D5478353}" destId="{CC79FD55-123C-4FA1-8697-530BE88AD73B}" srcOrd="4" destOrd="0" parTransId="{37728D42-900A-41CC-9E9B-88B4FDDF57BE}" sibTransId="{81BDF221-3BF7-49F7-8533-142B9CE69285}"/>
    <dgm:cxn modelId="{1646F3A5-7EBD-40D5-A3F1-87EEC9CDA64D}" type="presOf" srcId="{B933D426-71C4-4BA8-88E5-58BF52E773EF}" destId="{9C9F0A0F-BB94-49AA-8AD2-BD73C4555442}" srcOrd="0" destOrd="8" presId="urn:microsoft.com/office/officeart/2005/8/layout/hList1"/>
    <dgm:cxn modelId="{DAFC70A9-0684-4304-A372-9853C2A8E1EE}" srcId="{BF92721D-4038-48A4-914A-04BC72C23DDC}" destId="{2C584F02-3B2E-45AE-940F-FD583A89544B}" srcOrd="1" destOrd="0" parTransId="{0A92FBA4-6FB1-4029-8710-F909FF304062}" sibTransId="{A9199061-1B0C-4B11-A5E8-8A9B2943B28F}"/>
    <dgm:cxn modelId="{E798D4A9-A03C-4A58-A70C-76FDB9AC426F}" srcId="{13A027F3-CD15-4CA3-BC67-54E7D5478353}" destId="{02D82E06-EABC-47E2-A3C4-ED515CCCBB79}" srcOrd="0" destOrd="0" parTransId="{65C120D3-9EE7-4D7D-9FDE-291D7A9AC688}" sibTransId="{E117A340-B74F-426F-8397-EBD60B6EBCBE}"/>
    <dgm:cxn modelId="{8BA409AE-3EF9-4A6D-9A20-B1F494670C1A}" type="presOf" srcId="{13BE699F-608C-46F4-B5AA-9D4E69EFC7BA}" destId="{BF78D25F-0757-44F1-886D-7FE3B7E7CAB2}" srcOrd="0" destOrd="4" presId="urn:microsoft.com/office/officeart/2005/8/layout/hList1"/>
    <dgm:cxn modelId="{0D2506AF-72CD-4711-8DE7-4FE3656D18F1}" type="presOf" srcId="{3A03B731-9AA3-470C-92CA-652CA95F2D89}" destId="{F9D7C1A0-E19F-4349-B5E8-96E6230FCEC9}" srcOrd="0" destOrd="1" presId="urn:microsoft.com/office/officeart/2005/8/layout/hList1"/>
    <dgm:cxn modelId="{6B62EAB0-ECC0-4DF2-B43E-61EE4245A739}" type="presOf" srcId="{40D3305D-013C-48C1-B785-DDF52823C6B1}" destId="{858F9D67-1F6D-4260-8BBB-12EDD2627730}" srcOrd="0" destOrd="0" presId="urn:microsoft.com/office/officeart/2005/8/layout/hList1"/>
    <dgm:cxn modelId="{2BAE2ABC-645E-43E1-8372-61F5CF4C4CE0}" srcId="{13A027F3-CD15-4CA3-BC67-54E7D5478353}" destId="{BAB0BBF2-B22E-43E0-81F1-76B636CD2FF9}" srcOrd="1" destOrd="0" parTransId="{CA3B5BF1-8BBC-4177-8E4D-EBA3BA7CFA94}" sibTransId="{77C20DAD-CEF9-4C92-A916-7179F52303F8}"/>
    <dgm:cxn modelId="{7DEF6DC2-9C5C-41E2-A2EC-64EA66586D9F}" type="presOf" srcId="{5BF3E086-5BBE-4F6E-BEF3-8640701090BE}" destId="{FFE58C24-3B58-42BB-9D73-97A3D4D5E39D}" srcOrd="0" destOrd="4" presId="urn:microsoft.com/office/officeart/2005/8/layout/hList1"/>
    <dgm:cxn modelId="{DF5ABBC3-77B3-44FF-8E55-314BD757224B}" srcId="{A8FA2A42-2816-44E0-9FE6-2DADAD02742D}" destId="{13A027F3-CD15-4CA3-BC67-54E7D5478353}" srcOrd="1" destOrd="0" parTransId="{1E944086-67D4-4B19-9DE7-DBD14B4063F2}" sibTransId="{BF7E96F3-5E33-465D-939D-C5E506A5D760}"/>
    <dgm:cxn modelId="{DE76C2C4-0027-48FE-A12A-50F223761CD5}" type="presOf" srcId="{71475DE8-2E9F-4972-AF16-2904F5E4B632}" destId="{9C9F0A0F-BB94-49AA-8AD2-BD73C4555442}" srcOrd="0" destOrd="6" presId="urn:microsoft.com/office/officeart/2005/8/layout/hList1"/>
    <dgm:cxn modelId="{F8F2CBC4-18C6-49EF-BC5A-A8135A3E8A74}" type="presOf" srcId="{2C584F02-3B2E-45AE-940F-FD583A89544B}" destId="{BF78D25F-0757-44F1-886D-7FE3B7E7CAB2}" srcOrd="0" destOrd="1" presId="urn:microsoft.com/office/officeart/2005/8/layout/hList1"/>
    <dgm:cxn modelId="{30CC65C8-BFE1-4457-A9C3-3FF1399D6BF4}" srcId="{2381A5DA-BB90-4043-B4C2-30A19CA9A852}" destId="{2AF01FD1-15CA-40CB-AAE2-26213D99B6E3}" srcOrd="6" destOrd="0" parTransId="{A739AEDF-24DF-4A50-BCB9-D0A26FEAABA2}" sibTransId="{28627E7B-C5E4-4707-862B-32E11CD252A9}"/>
    <dgm:cxn modelId="{D8DA70CB-B127-4D8C-B6DF-BE507002754C}" type="presOf" srcId="{580ADA01-A56C-42BB-BD52-3E1F1B5F0ED6}" destId="{9C9F0A0F-BB94-49AA-8AD2-BD73C4555442}" srcOrd="0" destOrd="5" presId="urn:microsoft.com/office/officeart/2005/8/layout/hList1"/>
    <dgm:cxn modelId="{54B17ED0-BDCC-4620-8903-0D9216E1F31A}" type="presOf" srcId="{6181951E-B798-47FC-AF67-2092484E6D73}" destId="{166606BD-E750-4CB0-A893-F7B179A5E0D8}" srcOrd="0" destOrd="0" presId="urn:microsoft.com/office/officeart/2005/8/layout/hList1"/>
    <dgm:cxn modelId="{77697ED1-A52C-4E78-8685-5CDA7C9A50A8}" srcId="{2381A5DA-BB90-4043-B4C2-30A19CA9A852}" destId="{9F6DE626-621A-4401-A2D2-F9181006D5C7}" srcOrd="3" destOrd="0" parTransId="{6A25E0FB-6EBB-4595-AF4B-2FCFFCACAE44}" sibTransId="{F483C464-6353-461E-8DEE-82CAE7887D32}"/>
    <dgm:cxn modelId="{761D6CD2-D1F7-418C-8976-B3FDB1CB4658}" srcId="{BF92721D-4038-48A4-914A-04BC72C23DDC}" destId="{80E71736-95AE-45DC-930E-D62345C87396}" srcOrd="5" destOrd="0" parTransId="{7400E6AD-93C3-4CF0-8390-36D586598C02}" sibTransId="{27B8EF85-1F1C-45E3-BC2B-30BC8A753DED}"/>
    <dgm:cxn modelId="{047978D3-FA6A-4109-929C-F57F8879C8CA}" srcId="{13A027F3-CD15-4CA3-BC67-54E7D5478353}" destId="{26C79FB7-D274-4A6D-A237-335E531E2BCA}" srcOrd="3" destOrd="0" parTransId="{9A851211-A579-43A5-BDEE-022375D84636}" sibTransId="{5364B98C-4EE5-42D0-8901-711524168EEC}"/>
    <dgm:cxn modelId="{3FB5E2D8-1333-4C75-AADA-2915B4D09B62}" srcId="{40D3305D-013C-48C1-B785-DDF52823C6B1}" destId="{51D2B9BA-72C7-4C01-9ED4-3E1090319B86}" srcOrd="3" destOrd="0" parTransId="{5BADCDE8-2621-4D82-922F-5BCE453049F9}" sibTransId="{CB545B75-5470-4754-9511-B94323229B7C}"/>
    <dgm:cxn modelId="{28DE04D9-6C0A-444A-AB52-A9F69739CB3C}" type="presOf" srcId="{2381A5DA-BB90-4043-B4C2-30A19CA9A852}" destId="{251347EA-211A-415A-88FC-CB1B729D96B5}" srcOrd="0" destOrd="0" presId="urn:microsoft.com/office/officeart/2005/8/layout/hList1"/>
    <dgm:cxn modelId="{AFF50FD9-523E-40EE-BC6D-14849667F224}" type="presOf" srcId="{A8FA2A42-2816-44E0-9FE6-2DADAD02742D}" destId="{A25D9720-69AB-4DEF-939F-924D95797270}" srcOrd="0" destOrd="0" presId="urn:microsoft.com/office/officeart/2005/8/layout/hList1"/>
    <dgm:cxn modelId="{D4244CDE-8932-45AA-ADB1-D24BDAE9B41E}" srcId="{A8FA2A42-2816-44E0-9FE6-2DADAD02742D}" destId="{2381A5DA-BB90-4043-B4C2-30A19CA9A852}" srcOrd="0" destOrd="0" parTransId="{152EADCB-5FB2-4113-A50E-2A24D16E3BB4}" sibTransId="{4197693A-FC90-45E2-A1C3-B25006B5C54B}"/>
    <dgm:cxn modelId="{82B047E1-2533-4D62-A9EE-704CFE0B807C}" type="presOf" srcId="{5CC37CCD-34C7-403A-9527-9EED438E684C}" destId="{9C9F0A0F-BB94-49AA-8AD2-BD73C4555442}" srcOrd="0" destOrd="9" presId="urn:microsoft.com/office/officeart/2005/8/layout/hList1"/>
    <dgm:cxn modelId="{E991F2E2-6851-4D5E-9956-5C170DF3A289}" type="presOf" srcId="{FEDE1F22-95DB-439B-A983-5CA1F32EF5DE}" destId="{6CE82108-E4C8-4EC4-9B04-CAA569D1F82A}" srcOrd="0" destOrd="1" presId="urn:microsoft.com/office/officeart/2005/8/layout/hList1"/>
    <dgm:cxn modelId="{63DE05E3-A787-4065-AB45-9AEF8ACFA7BB}" srcId="{13A027F3-CD15-4CA3-BC67-54E7D5478353}" destId="{B296216B-3E3A-4195-9B7A-76D039E7C361}" srcOrd="7" destOrd="0" parTransId="{9D367752-2FDF-4EB5-B941-D02614340B03}" sibTransId="{A43828F6-4407-4C8E-946B-B014933A4FAC}"/>
    <dgm:cxn modelId="{2AA5F0E8-8097-4B3E-8125-DD94680EFA88}" srcId="{A8FA2A42-2816-44E0-9FE6-2DADAD02742D}" destId="{6181951E-B798-47FC-AF67-2092484E6D73}" srcOrd="4" destOrd="0" parTransId="{6BF1E966-B401-4DD3-BBC4-1D62701C6672}" sibTransId="{3FFFDCC0-DDED-4FB8-A694-08B0C5204339}"/>
    <dgm:cxn modelId="{D81CEAEA-D7FA-47DA-89BA-680989401CC0}" type="presOf" srcId="{26C79FB7-D274-4A6D-A237-335E531E2BCA}" destId="{9C9F0A0F-BB94-49AA-8AD2-BD73C4555442}" srcOrd="0" destOrd="3" presId="urn:microsoft.com/office/officeart/2005/8/layout/hList1"/>
    <dgm:cxn modelId="{BC0650ED-8556-4B3C-8E9B-1BD1479A3B00}" srcId="{BF92721D-4038-48A4-914A-04BC72C23DDC}" destId="{A3CE42FC-6F9F-4D49-8D59-34DC6FEEC262}" srcOrd="0" destOrd="0" parTransId="{6A7C6631-88C8-4D38-AE26-12B625D241C2}" sibTransId="{605D1B7B-C140-4071-A0FD-68B60B107DDF}"/>
    <dgm:cxn modelId="{168045F0-EB27-4E0B-B895-D89E56D1CA4C}" type="presOf" srcId="{80E71736-95AE-45DC-930E-D62345C87396}" destId="{BF78D25F-0757-44F1-886D-7FE3B7E7CAB2}" srcOrd="0" destOrd="5" presId="urn:microsoft.com/office/officeart/2005/8/layout/hList1"/>
    <dgm:cxn modelId="{B9792EF3-7082-4E31-B5E9-1E6F22383EFB}" type="presOf" srcId="{9229BFFF-0E2F-42CA-B7FA-3BD6633A349C}" destId="{BF78D25F-0757-44F1-886D-7FE3B7E7CAB2}" srcOrd="0" destOrd="2" presId="urn:microsoft.com/office/officeart/2005/8/layout/hList1"/>
    <dgm:cxn modelId="{053EE1F3-137D-4C53-9F2F-579FBA466E8E}" srcId="{6181951E-B798-47FC-AF67-2092484E6D73}" destId="{FEDE1F22-95DB-439B-A983-5CA1F32EF5DE}" srcOrd="1" destOrd="0" parTransId="{13AF3665-5B26-4AA3-99E0-A683A4D7CBD3}" sibTransId="{5032DF0F-A0C8-455C-A22C-3B3AAE4DED74}"/>
    <dgm:cxn modelId="{B57A8CF4-FFE7-412D-BD53-38E7269EBFB7}" srcId="{13A027F3-CD15-4CA3-BC67-54E7D5478353}" destId="{A3097F67-1704-4D6C-95A4-4B20B225B592}" srcOrd="2" destOrd="0" parTransId="{BDD365F9-A71C-4BF1-92AA-66EFF8392464}" sibTransId="{85B24959-DD12-4F97-83C1-73168031CD6A}"/>
    <dgm:cxn modelId="{08C29FF4-E83F-473D-AAA9-39FE500A77D4}" srcId="{6181951E-B798-47FC-AF67-2092484E6D73}" destId="{348E292B-D14F-4255-8F4B-593F37B0CB99}" srcOrd="0" destOrd="0" parTransId="{5EB61E33-77FC-448E-B431-7E6715B9ED42}" sibTransId="{A5C36694-8718-470E-8229-2591C1932601}"/>
    <dgm:cxn modelId="{88006CF7-B981-44D1-AA4B-3CF0ECC77BE1}" srcId="{BF92721D-4038-48A4-914A-04BC72C23DDC}" destId="{D8546F90-34D5-4662-9E10-BD7FB4B42B94}" srcOrd="6" destOrd="0" parTransId="{7E45566A-3F2C-4351-800A-0B20519829D7}" sibTransId="{5C3220D5-EC42-44A0-B2A9-AEC973941737}"/>
    <dgm:cxn modelId="{424BDBFA-41DC-442C-8897-B8E8ECDFEB97}" type="presOf" srcId="{FD6E5BCB-B6B9-49C2-8EFA-B8290AA8FC6E}" destId="{FFE58C24-3B58-42BB-9D73-97A3D4D5E39D}" srcOrd="0" destOrd="0" presId="urn:microsoft.com/office/officeart/2005/8/layout/hList1"/>
    <dgm:cxn modelId="{DC5AB1FC-FBA0-46FB-B2C3-2B03371E45BA}" srcId="{A8FA2A42-2816-44E0-9FE6-2DADAD02742D}" destId="{40D3305D-013C-48C1-B785-DDF52823C6B1}" srcOrd="3" destOrd="0" parTransId="{DF738646-8729-4F57-B03A-B1DC59AF5F7D}" sibTransId="{12411BBC-39D4-4486-BC5E-B6C397E9CDDD}"/>
    <dgm:cxn modelId="{434EC37D-506C-4216-AE1E-026EC2A72D4B}" type="presParOf" srcId="{A25D9720-69AB-4DEF-939F-924D95797270}" destId="{10CA33A4-473C-4A99-980B-B00B7BEDDA32}" srcOrd="0" destOrd="0" presId="urn:microsoft.com/office/officeart/2005/8/layout/hList1"/>
    <dgm:cxn modelId="{D17825F7-687E-4FB0-AF24-66370816CD93}" type="presParOf" srcId="{10CA33A4-473C-4A99-980B-B00B7BEDDA32}" destId="{251347EA-211A-415A-88FC-CB1B729D96B5}" srcOrd="0" destOrd="0" presId="urn:microsoft.com/office/officeart/2005/8/layout/hList1"/>
    <dgm:cxn modelId="{6B15CEE2-4234-43FA-8674-9131D0346401}" type="presParOf" srcId="{10CA33A4-473C-4A99-980B-B00B7BEDDA32}" destId="{FFE58C24-3B58-42BB-9D73-97A3D4D5E39D}" srcOrd="1" destOrd="0" presId="urn:microsoft.com/office/officeart/2005/8/layout/hList1"/>
    <dgm:cxn modelId="{DDB52465-286D-4178-9B9A-B788D1BBD513}" type="presParOf" srcId="{A25D9720-69AB-4DEF-939F-924D95797270}" destId="{23170D47-B7C2-4A99-874A-886C57BA315A}" srcOrd="1" destOrd="0" presId="urn:microsoft.com/office/officeart/2005/8/layout/hList1"/>
    <dgm:cxn modelId="{AF04BB77-7BEC-4374-A334-8E4B4D95E408}" type="presParOf" srcId="{A25D9720-69AB-4DEF-939F-924D95797270}" destId="{23F59205-FC8B-42D8-A3BE-3FE4E673291F}" srcOrd="2" destOrd="0" presId="urn:microsoft.com/office/officeart/2005/8/layout/hList1"/>
    <dgm:cxn modelId="{61391AA7-B86C-43E7-9D61-56211019A485}" type="presParOf" srcId="{23F59205-FC8B-42D8-A3BE-3FE4E673291F}" destId="{763F96F4-88E2-492E-9482-F2E9E7B3D07A}" srcOrd="0" destOrd="0" presId="urn:microsoft.com/office/officeart/2005/8/layout/hList1"/>
    <dgm:cxn modelId="{A81699C4-E7C2-446D-96F1-79712ADC5664}" type="presParOf" srcId="{23F59205-FC8B-42D8-A3BE-3FE4E673291F}" destId="{9C9F0A0F-BB94-49AA-8AD2-BD73C4555442}" srcOrd="1" destOrd="0" presId="urn:microsoft.com/office/officeart/2005/8/layout/hList1"/>
    <dgm:cxn modelId="{1EE1CC7A-D4D3-4433-A9CF-6A83B46DF510}" type="presParOf" srcId="{A25D9720-69AB-4DEF-939F-924D95797270}" destId="{4B42E754-2308-4176-B61C-BFD461F8084B}" srcOrd="3" destOrd="0" presId="urn:microsoft.com/office/officeart/2005/8/layout/hList1"/>
    <dgm:cxn modelId="{909A0BF6-B67B-4968-B317-0F642C4DED90}" type="presParOf" srcId="{A25D9720-69AB-4DEF-939F-924D95797270}" destId="{384F7C51-EECC-4197-9E98-8672E5FCE785}" srcOrd="4" destOrd="0" presId="urn:microsoft.com/office/officeart/2005/8/layout/hList1"/>
    <dgm:cxn modelId="{E89B0606-A1FA-4E7F-B66B-67027D25BB6A}" type="presParOf" srcId="{384F7C51-EECC-4197-9E98-8672E5FCE785}" destId="{0B770F2E-B622-4687-A38E-791C551860A7}" srcOrd="0" destOrd="0" presId="urn:microsoft.com/office/officeart/2005/8/layout/hList1"/>
    <dgm:cxn modelId="{A6556089-DF9F-4619-89EC-72EDA64D5DC8}" type="presParOf" srcId="{384F7C51-EECC-4197-9E98-8672E5FCE785}" destId="{BF78D25F-0757-44F1-886D-7FE3B7E7CAB2}" srcOrd="1" destOrd="0" presId="urn:microsoft.com/office/officeart/2005/8/layout/hList1"/>
    <dgm:cxn modelId="{988DED81-6E7B-402A-8AAE-6857B71D7ABD}" type="presParOf" srcId="{A25D9720-69AB-4DEF-939F-924D95797270}" destId="{77606FFA-43EB-439D-8626-3A185DB128D7}" srcOrd="5" destOrd="0" presId="urn:microsoft.com/office/officeart/2005/8/layout/hList1"/>
    <dgm:cxn modelId="{370ABEF6-C73A-4FB9-A5CB-71C5F5060BDB}" type="presParOf" srcId="{A25D9720-69AB-4DEF-939F-924D95797270}" destId="{2E59A7E4-8364-478B-8A7B-9925E8828D45}" srcOrd="6" destOrd="0" presId="urn:microsoft.com/office/officeart/2005/8/layout/hList1"/>
    <dgm:cxn modelId="{0AA21D68-64B0-4E0B-A861-EB53DCB8046F}" type="presParOf" srcId="{2E59A7E4-8364-478B-8A7B-9925E8828D45}" destId="{858F9D67-1F6D-4260-8BBB-12EDD2627730}" srcOrd="0" destOrd="0" presId="urn:microsoft.com/office/officeart/2005/8/layout/hList1"/>
    <dgm:cxn modelId="{13EAAAD1-9CB7-4C4C-8F56-98A959CBC100}" type="presParOf" srcId="{2E59A7E4-8364-478B-8A7B-9925E8828D45}" destId="{F9D7C1A0-E19F-4349-B5E8-96E6230FCEC9}" srcOrd="1" destOrd="0" presId="urn:microsoft.com/office/officeart/2005/8/layout/hList1"/>
    <dgm:cxn modelId="{4BCE4EED-0E24-43C3-B357-CB8068E586F3}" type="presParOf" srcId="{A25D9720-69AB-4DEF-939F-924D95797270}" destId="{10C0A84F-A310-453B-B659-D52D332C8B09}" srcOrd="7" destOrd="0" presId="urn:microsoft.com/office/officeart/2005/8/layout/hList1"/>
    <dgm:cxn modelId="{6ADF062B-293A-4CA0-955F-78F5DC6180F9}" type="presParOf" srcId="{A25D9720-69AB-4DEF-939F-924D95797270}" destId="{288ED651-82E2-4E80-BD8C-006AA7369C90}" srcOrd="8" destOrd="0" presId="urn:microsoft.com/office/officeart/2005/8/layout/hList1"/>
    <dgm:cxn modelId="{1BC14114-1799-4F0B-A60D-C6A473E27243}" type="presParOf" srcId="{288ED651-82E2-4E80-BD8C-006AA7369C90}" destId="{166606BD-E750-4CB0-A893-F7B179A5E0D8}" srcOrd="0" destOrd="0" presId="urn:microsoft.com/office/officeart/2005/8/layout/hList1"/>
    <dgm:cxn modelId="{EAC50B6E-F236-48D3-A504-B5321D165F14}" type="presParOf" srcId="{288ED651-82E2-4E80-BD8C-006AA7369C90}" destId="{6CE82108-E4C8-4EC4-9B04-CAA569D1F8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47EA-211A-415A-88FC-CB1B729D96B5}">
      <dsp:nvSpPr>
        <dsp:cNvPr id="0" name=""/>
        <dsp:cNvSpPr/>
      </dsp:nvSpPr>
      <dsp:spPr>
        <a:xfrm>
          <a:off x="0" y="603232"/>
          <a:ext cx="1417997" cy="456183"/>
        </a:xfrm>
        <a:prstGeom prst="rect">
          <a:avLst/>
        </a:prstGeom>
        <a:solidFill>
          <a:schemeClr val="bg1">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2"/>
              </a:solidFill>
              <a:latin typeface="Calibri" panose="020F0502020204030204" pitchFamily="34" charset="0"/>
            </a:rPr>
            <a:t>Systems Security Engineering</a:t>
          </a:r>
        </a:p>
      </dsp:txBody>
      <dsp:txXfrm>
        <a:off x="0" y="603232"/>
        <a:ext cx="1417997" cy="456183"/>
      </dsp:txXfrm>
    </dsp:sp>
    <dsp:sp modelId="{FFE58C24-3B58-42BB-9D73-97A3D4D5E39D}">
      <dsp:nvSpPr>
        <dsp:cNvPr id="0" name=""/>
        <dsp:cNvSpPr/>
      </dsp:nvSpPr>
      <dsp:spPr>
        <a:xfrm>
          <a:off x="3699" y="1196540"/>
          <a:ext cx="1417997" cy="194243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rPr>
            <a:t>Policies/Directives</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rPr>
            <a:t>Requirements</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rPr>
            <a:t>CONOPS</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rPr>
            <a:t>Threat Modeling</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rPr>
            <a:t>Architecture</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rPr>
            <a:t>Risk Management</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rPr>
            <a:t>Supply Chain Risk Management</a:t>
          </a:r>
        </a:p>
      </dsp:txBody>
      <dsp:txXfrm>
        <a:off x="3699" y="1196540"/>
        <a:ext cx="1417997" cy="1942430"/>
      </dsp:txXfrm>
    </dsp:sp>
    <dsp:sp modelId="{763F96F4-88E2-492E-9482-F2E9E7B3D07A}">
      <dsp:nvSpPr>
        <dsp:cNvPr id="0" name=""/>
        <dsp:cNvSpPr/>
      </dsp:nvSpPr>
      <dsp:spPr>
        <a:xfrm>
          <a:off x="3183728" y="603232"/>
          <a:ext cx="1417997" cy="456183"/>
        </a:xfrm>
        <a:prstGeom prst="rect">
          <a:avLst/>
        </a:prstGeom>
        <a:solidFill>
          <a:schemeClr val="bg1">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solidFill>
              <a:latin typeface="Calibri" pitchFamily="34" charset="0"/>
            </a:rPr>
            <a:t>Anti-Tamper</a:t>
          </a:r>
        </a:p>
      </dsp:txBody>
      <dsp:txXfrm>
        <a:off x="3183728" y="603232"/>
        <a:ext cx="1417997" cy="456183"/>
      </dsp:txXfrm>
    </dsp:sp>
    <dsp:sp modelId="{9C9F0A0F-BB94-49AA-8AD2-BD73C4555442}">
      <dsp:nvSpPr>
        <dsp:cNvPr id="0" name=""/>
        <dsp:cNvSpPr/>
      </dsp:nvSpPr>
      <dsp:spPr>
        <a:xfrm>
          <a:off x="3196674" y="1196540"/>
          <a:ext cx="1417997" cy="194243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8738" lvl="1" indent="-58738" algn="l" defTabSz="488950">
            <a:lnSpc>
              <a:spcPct val="90000"/>
            </a:lnSpc>
            <a:spcBef>
              <a:spcPct val="0"/>
            </a:spcBef>
            <a:spcAft>
              <a:spcPct val="15000"/>
            </a:spcAft>
            <a:buChar char="•"/>
          </a:pPr>
          <a:r>
            <a:rPr lang="en-US" sz="1100" kern="1200" dirty="0">
              <a:latin typeface="Calibri" pitchFamily="34" charset="0"/>
            </a:rPr>
            <a:t>Reverse Engineering</a:t>
          </a:r>
        </a:p>
        <a:p>
          <a:pPr marL="58738" lvl="1" indent="-58738" algn="l" defTabSz="488950">
            <a:lnSpc>
              <a:spcPct val="90000"/>
            </a:lnSpc>
            <a:spcBef>
              <a:spcPct val="0"/>
            </a:spcBef>
            <a:spcAft>
              <a:spcPct val="15000"/>
            </a:spcAft>
            <a:buChar char="•"/>
          </a:pPr>
          <a:r>
            <a:rPr lang="en-US" sz="1100" kern="1200" dirty="0">
              <a:latin typeface="Calibri" pitchFamily="34" charset="0"/>
            </a:rPr>
            <a:t>Materials</a:t>
          </a:r>
        </a:p>
        <a:p>
          <a:pPr marL="58738" lvl="1" indent="-58738" algn="l" defTabSz="488950">
            <a:lnSpc>
              <a:spcPct val="90000"/>
            </a:lnSpc>
            <a:spcBef>
              <a:spcPct val="0"/>
            </a:spcBef>
            <a:spcAft>
              <a:spcPct val="15000"/>
            </a:spcAft>
            <a:buChar char="•"/>
          </a:pPr>
          <a:r>
            <a:rPr lang="en-US" sz="1100" kern="1200" dirty="0">
              <a:latin typeface="Calibri" pitchFamily="34" charset="0"/>
            </a:rPr>
            <a:t>Volume Protection</a:t>
          </a:r>
        </a:p>
        <a:p>
          <a:pPr marL="58738" lvl="1" indent="-58738" algn="l" defTabSz="488950">
            <a:lnSpc>
              <a:spcPct val="90000"/>
            </a:lnSpc>
            <a:spcBef>
              <a:spcPct val="0"/>
            </a:spcBef>
            <a:spcAft>
              <a:spcPct val="15000"/>
            </a:spcAft>
            <a:buChar char="•"/>
          </a:pPr>
          <a:r>
            <a:rPr lang="en-US" sz="1100" kern="1200" dirty="0">
              <a:latin typeface="Calibri" pitchFamily="34" charset="0"/>
            </a:rPr>
            <a:t>ASIC</a:t>
          </a:r>
        </a:p>
        <a:p>
          <a:pPr marL="58738" lvl="1" indent="-58738" algn="l" defTabSz="488950">
            <a:lnSpc>
              <a:spcPct val="90000"/>
            </a:lnSpc>
            <a:spcBef>
              <a:spcPct val="0"/>
            </a:spcBef>
            <a:spcAft>
              <a:spcPct val="15000"/>
            </a:spcAft>
            <a:buChar char="•"/>
          </a:pPr>
          <a:r>
            <a:rPr lang="en-US" sz="1100" kern="1200" dirty="0">
              <a:latin typeface="Calibri" pitchFamily="34" charset="0"/>
            </a:rPr>
            <a:t>Firmware</a:t>
          </a:r>
        </a:p>
        <a:p>
          <a:pPr marL="58738" lvl="1" indent="-58738" algn="l" defTabSz="488950">
            <a:lnSpc>
              <a:spcPct val="90000"/>
            </a:lnSpc>
            <a:spcBef>
              <a:spcPct val="0"/>
            </a:spcBef>
            <a:spcAft>
              <a:spcPct val="15000"/>
            </a:spcAft>
            <a:buChar char="•"/>
          </a:pPr>
          <a:r>
            <a:rPr lang="en-US" sz="1100" kern="1200" dirty="0">
              <a:latin typeface="Calibri" pitchFamily="34" charset="0"/>
            </a:rPr>
            <a:t>DSP</a:t>
          </a:r>
        </a:p>
        <a:p>
          <a:pPr marL="58738" lvl="1" indent="-58738" algn="l" defTabSz="488950">
            <a:lnSpc>
              <a:spcPct val="90000"/>
            </a:lnSpc>
            <a:spcBef>
              <a:spcPct val="0"/>
            </a:spcBef>
            <a:spcAft>
              <a:spcPct val="15000"/>
            </a:spcAft>
            <a:buChar char="•"/>
          </a:pPr>
          <a:r>
            <a:rPr lang="en-US" sz="1100" kern="1200" dirty="0">
              <a:latin typeface="Calibri" pitchFamily="34" charset="0"/>
            </a:rPr>
            <a:t>Embedded</a:t>
          </a:r>
        </a:p>
        <a:p>
          <a:pPr marL="58738" lvl="1" indent="-58738" algn="l" defTabSz="488950">
            <a:lnSpc>
              <a:spcPct val="90000"/>
            </a:lnSpc>
            <a:spcBef>
              <a:spcPct val="0"/>
            </a:spcBef>
            <a:spcAft>
              <a:spcPct val="15000"/>
            </a:spcAft>
            <a:buChar char="•"/>
          </a:pPr>
          <a:r>
            <a:rPr lang="en-US" sz="1100" kern="1200" dirty="0">
              <a:latin typeface="Calibri" pitchFamily="34" charset="0"/>
            </a:rPr>
            <a:t>FPGA</a:t>
          </a:r>
        </a:p>
        <a:p>
          <a:pPr marL="58738" lvl="1" indent="-58738" algn="l" defTabSz="488950">
            <a:lnSpc>
              <a:spcPct val="90000"/>
            </a:lnSpc>
            <a:spcBef>
              <a:spcPct val="0"/>
            </a:spcBef>
            <a:spcAft>
              <a:spcPct val="15000"/>
            </a:spcAft>
            <a:buChar char="•"/>
          </a:pPr>
          <a:endParaRPr lang="en-US" sz="1100" kern="1200" dirty="0">
            <a:latin typeface="Calibri" pitchFamily="34" charset="0"/>
          </a:endParaRPr>
        </a:p>
        <a:p>
          <a:pPr marL="58738" lvl="1" indent="-58738" algn="l" defTabSz="488950">
            <a:lnSpc>
              <a:spcPct val="90000"/>
            </a:lnSpc>
            <a:spcBef>
              <a:spcPct val="0"/>
            </a:spcBef>
            <a:spcAft>
              <a:spcPct val="15000"/>
            </a:spcAft>
            <a:buChar char="•"/>
          </a:pPr>
          <a:endParaRPr lang="en-US" sz="1100" kern="1200" dirty="0">
            <a:latin typeface="Calibri" pitchFamily="34" charset="0"/>
          </a:endParaRPr>
        </a:p>
      </dsp:txBody>
      <dsp:txXfrm>
        <a:off x="3196674" y="1196540"/>
        <a:ext cx="1417997" cy="1942430"/>
      </dsp:txXfrm>
    </dsp:sp>
    <dsp:sp modelId="{0B770F2E-B622-4687-A38E-791C551860A7}">
      <dsp:nvSpPr>
        <dsp:cNvPr id="0" name=""/>
        <dsp:cNvSpPr/>
      </dsp:nvSpPr>
      <dsp:spPr>
        <a:xfrm>
          <a:off x="1583532" y="603232"/>
          <a:ext cx="1417997" cy="456183"/>
        </a:xfrm>
        <a:prstGeom prst="rect">
          <a:avLst/>
        </a:prstGeom>
        <a:solidFill>
          <a:schemeClr val="bg1">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solidFill>
              <a:latin typeface="Calibri" pitchFamily="34" charset="0"/>
            </a:rPr>
            <a:t>Operational</a:t>
          </a:r>
        </a:p>
        <a:p>
          <a:pPr marL="0" lvl="0" indent="0" algn="ctr" defTabSz="488950">
            <a:lnSpc>
              <a:spcPct val="90000"/>
            </a:lnSpc>
            <a:spcBef>
              <a:spcPct val="0"/>
            </a:spcBef>
            <a:spcAft>
              <a:spcPct val="35000"/>
            </a:spcAft>
            <a:buNone/>
          </a:pPr>
          <a:r>
            <a:rPr lang="en-US" sz="1100" b="1" kern="1200" dirty="0">
              <a:solidFill>
                <a:schemeClr val="tx2"/>
              </a:solidFill>
              <a:latin typeface="Calibri" pitchFamily="34" charset="0"/>
            </a:rPr>
            <a:t>Cybersecurity</a:t>
          </a:r>
        </a:p>
      </dsp:txBody>
      <dsp:txXfrm>
        <a:off x="1583532" y="603232"/>
        <a:ext cx="1417997" cy="456183"/>
      </dsp:txXfrm>
    </dsp:sp>
    <dsp:sp modelId="{BF78D25F-0757-44F1-886D-7FE3B7E7CAB2}">
      <dsp:nvSpPr>
        <dsp:cNvPr id="0" name=""/>
        <dsp:cNvSpPr/>
      </dsp:nvSpPr>
      <dsp:spPr>
        <a:xfrm>
          <a:off x="1583532" y="1196540"/>
          <a:ext cx="1417997" cy="194243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Calibri" pitchFamily="34" charset="0"/>
            </a:rPr>
            <a:t>Vulnerability Analysis</a:t>
          </a:r>
        </a:p>
        <a:p>
          <a:pPr marL="57150" lvl="1" indent="-57150" algn="l" defTabSz="488950">
            <a:lnSpc>
              <a:spcPct val="90000"/>
            </a:lnSpc>
            <a:spcBef>
              <a:spcPct val="0"/>
            </a:spcBef>
            <a:spcAft>
              <a:spcPct val="15000"/>
            </a:spcAft>
            <a:buChar char="•"/>
          </a:pPr>
          <a:r>
            <a:rPr lang="en-US" sz="1100" kern="1200" dirty="0">
              <a:latin typeface="Calibri" pitchFamily="34" charset="0"/>
            </a:rPr>
            <a:t>Operating Systems</a:t>
          </a:r>
        </a:p>
        <a:p>
          <a:pPr marL="57150" lvl="1" indent="-57150" algn="l" defTabSz="488950">
            <a:lnSpc>
              <a:spcPct val="90000"/>
            </a:lnSpc>
            <a:spcBef>
              <a:spcPct val="0"/>
            </a:spcBef>
            <a:spcAft>
              <a:spcPct val="15000"/>
            </a:spcAft>
            <a:buChar char="•"/>
          </a:pPr>
          <a:r>
            <a:rPr lang="en-US" sz="1100" kern="1200" dirty="0">
              <a:latin typeface="Calibri" pitchFamily="34" charset="0"/>
            </a:rPr>
            <a:t>Networks</a:t>
          </a:r>
        </a:p>
        <a:p>
          <a:pPr marL="57150" lvl="1" indent="-57150" algn="l" defTabSz="488950">
            <a:lnSpc>
              <a:spcPct val="90000"/>
            </a:lnSpc>
            <a:spcBef>
              <a:spcPct val="0"/>
            </a:spcBef>
            <a:spcAft>
              <a:spcPct val="15000"/>
            </a:spcAft>
            <a:buChar char="•"/>
          </a:pPr>
          <a:r>
            <a:rPr lang="en-US" sz="1100" kern="1200" dirty="0">
              <a:latin typeface="Calibri" pitchFamily="34" charset="0"/>
            </a:rPr>
            <a:t>Security SW/HW</a:t>
          </a:r>
        </a:p>
        <a:p>
          <a:pPr marL="57150" lvl="1" indent="-57150" algn="l" defTabSz="488950">
            <a:lnSpc>
              <a:spcPct val="90000"/>
            </a:lnSpc>
            <a:spcBef>
              <a:spcPct val="0"/>
            </a:spcBef>
            <a:spcAft>
              <a:spcPct val="15000"/>
            </a:spcAft>
            <a:buChar char="•"/>
          </a:pPr>
          <a:r>
            <a:rPr lang="en-US" sz="1100" kern="1200" dirty="0">
              <a:latin typeface="Calibri" pitchFamily="34" charset="0"/>
            </a:rPr>
            <a:t>Tools</a:t>
          </a:r>
        </a:p>
        <a:p>
          <a:pPr marL="57150" lvl="1" indent="-57150" algn="l" defTabSz="488950">
            <a:lnSpc>
              <a:spcPct val="90000"/>
            </a:lnSpc>
            <a:spcBef>
              <a:spcPct val="0"/>
            </a:spcBef>
            <a:spcAft>
              <a:spcPct val="15000"/>
            </a:spcAft>
            <a:buChar char="•"/>
          </a:pPr>
          <a:r>
            <a:rPr lang="en-US" sz="1100" kern="1200" dirty="0">
              <a:latin typeface="Calibri" pitchFamily="34" charset="0"/>
            </a:rPr>
            <a:t>Incident Response</a:t>
          </a:r>
        </a:p>
        <a:p>
          <a:pPr marL="57150" lvl="1" indent="-57150" algn="l" defTabSz="488950">
            <a:lnSpc>
              <a:spcPct val="90000"/>
            </a:lnSpc>
            <a:spcBef>
              <a:spcPct val="0"/>
            </a:spcBef>
            <a:spcAft>
              <a:spcPct val="15000"/>
            </a:spcAft>
            <a:buChar char="•"/>
          </a:pPr>
          <a:r>
            <a:rPr lang="en-US" sz="1100" kern="1200" dirty="0">
              <a:latin typeface="Calibri" pitchFamily="34" charset="0"/>
            </a:rPr>
            <a:t>Forensics</a:t>
          </a:r>
        </a:p>
        <a:p>
          <a:pPr marL="57150" lvl="1" indent="-57150" algn="l" defTabSz="488950">
            <a:lnSpc>
              <a:spcPct val="90000"/>
            </a:lnSpc>
            <a:spcBef>
              <a:spcPct val="0"/>
            </a:spcBef>
            <a:spcAft>
              <a:spcPct val="15000"/>
            </a:spcAft>
            <a:buChar char="•"/>
          </a:pPr>
          <a:endParaRPr lang="en-US" sz="1100" kern="1200" dirty="0">
            <a:latin typeface="Calibri" pitchFamily="34" charset="0"/>
          </a:endParaRPr>
        </a:p>
      </dsp:txBody>
      <dsp:txXfrm>
        <a:off x="1583532" y="1196540"/>
        <a:ext cx="1417997" cy="1942430"/>
      </dsp:txXfrm>
    </dsp:sp>
    <dsp:sp modelId="{858F9D67-1F6D-4260-8BBB-12EDD2627730}">
      <dsp:nvSpPr>
        <dsp:cNvPr id="0" name=""/>
        <dsp:cNvSpPr/>
      </dsp:nvSpPr>
      <dsp:spPr>
        <a:xfrm>
          <a:off x="6473465" y="603232"/>
          <a:ext cx="1417997" cy="456183"/>
        </a:xfrm>
        <a:prstGeom prst="rect">
          <a:avLst/>
        </a:prstGeom>
        <a:solidFill>
          <a:schemeClr val="bg1">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solidFill>
              <a:latin typeface="Calibri" pitchFamily="34" charset="0"/>
            </a:rPr>
            <a:t>Software Assurance</a:t>
          </a:r>
        </a:p>
      </dsp:txBody>
      <dsp:txXfrm>
        <a:off x="6473465" y="603232"/>
        <a:ext cx="1417997" cy="456183"/>
      </dsp:txXfrm>
    </dsp:sp>
    <dsp:sp modelId="{F9D7C1A0-E19F-4349-B5E8-96E6230FCEC9}">
      <dsp:nvSpPr>
        <dsp:cNvPr id="0" name=""/>
        <dsp:cNvSpPr/>
      </dsp:nvSpPr>
      <dsp:spPr>
        <a:xfrm>
          <a:off x="6473465" y="1196540"/>
          <a:ext cx="1417997" cy="194243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Calibri" pitchFamily="34" charset="0"/>
            </a:rPr>
            <a:t>SW Development</a:t>
          </a:r>
        </a:p>
        <a:p>
          <a:pPr marL="57150" lvl="1" indent="-57150" algn="l" defTabSz="488950">
            <a:lnSpc>
              <a:spcPct val="90000"/>
            </a:lnSpc>
            <a:spcBef>
              <a:spcPct val="0"/>
            </a:spcBef>
            <a:spcAft>
              <a:spcPct val="15000"/>
            </a:spcAft>
            <a:buChar char="•"/>
          </a:pPr>
          <a:r>
            <a:rPr lang="en-US" sz="1100" kern="1200" dirty="0">
              <a:latin typeface="Calibri" pitchFamily="34" charset="0"/>
            </a:rPr>
            <a:t>CWEs</a:t>
          </a:r>
        </a:p>
        <a:p>
          <a:pPr marL="57150" lvl="1" indent="-57150" algn="l" defTabSz="488950">
            <a:lnSpc>
              <a:spcPct val="90000"/>
            </a:lnSpc>
            <a:spcBef>
              <a:spcPct val="0"/>
            </a:spcBef>
            <a:spcAft>
              <a:spcPct val="15000"/>
            </a:spcAft>
            <a:buChar char="•"/>
          </a:pPr>
          <a:r>
            <a:rPr lang="en-US" sz="1100" kern="1200" dirty="0">
              <a:latin typeface="Calibri" pitchFamily="34" charset="0"/>
            </a:rPr>
            <a:t>Static/Dynamic Source Code Analysis</a:t>
          </a:r>
        </a:p>
        <a:p>
          <a:pPr marL="57150" lvl="1" indent="-57150" algn="l" defTabSz="488950">
            <a:lnSpc>
              <a:spcPct val="90000"/>
            </a:lnSpc>
            <a:spcBef>
              <a:spcPct val="0"/>
            </a:spcBef>
            <a:spcAft>
              <a:spcPct val="15000"/>
            </a:spcAft>
            <a:buChar char="•"/>
          </a:pPr>
          <a:r>
            <a:rPr lang="en-US" sz="1100" kern="1200" dirty="0">
              <a:latin typeface="Calibri" pitchFamily="34" charset="0"/>
            </a:rPr>
            <a:t>Fuzz Testing</a:t>
          </a:r>
        </a:p>
      </dsp:txBody>
      <dsp:txXfrm>
        <a:off x="6473465" y="1196540"/>
        <a:ext cx="1417997" cy="1942430"/>
      </dsp:txXfrm>
    </dsp:sp>
    <dsp:sp modelId="{166606BD-E750-4CB0-A893-F7B179A5E0D8}">
      <dsp:nvSpPr>
        <dsp:cNvPr id="0" name=""/>
        <dsp:cNvSpPr/>
      </dsp:nvSpPr>
      <dsp:spPr>
        <a:xfrm>
          <a:off x="4860127" y="603232"/>
          <a:ext cx="1417997" cy="456183"/>
        </a:xfrm>
        <a:prstGeom prst="rect">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w="9525" cap="flat" cmpd="sng" algn="ctr">
          <a:solidFill>
            <a:srgbClr val="92D050"/>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alibri" pitchFamily="34" charset="0"/>
            </a:rPr>
            <a:t>Cyber Offense</a:t>
          </a:r>
        </a:p>
      </dsp:txBody>
      <dsp:txXfrm>
        <a:off x="4860127" y="603232"/>
        <a:ext cx="1417997" cy="456183"/>
      </dsp:txXfrm>
    </dsp:sp>
    <dsp:sp modelId="{6CE82108-E4C8-4EC4-9B04-CAA569D1F82A}">
      <dsp:nvSpPr>
        <dsp:cNvPr id="0" name=""/>
        <dsp:cNvSpPr/>
      </dsp:nvSpPr>
      <dsp:spPr>
        <a:xfrm>
          <a:off x="4860127" y="1196540"/>
          <a:ext cx="1417997" cy="194243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Calibri" pitchFamily="34" charset="0"/>
            </a:rPr>
            <a:t>Ethical Hacking</a:t>
          </a:r>
        </a:p>
        <a:p>
          <a:pPr marL="57150" lvl="1" indent="-57150" algn="l" defTabSz="488950">
            <a:lnSpc>
              <a:spcPct val="90000"/>
            </a:lnSpc>
            <a:spcBef>
              <a:spcPct val="0"/>
            </a:spcBef>
            <a:spcAft>
              <a:spcPct val="15000"/>
            </a:spcAft>
            <a:buChar char="•"/>
          </a:pPr>
          <a:r>
            <a:rPr lang="en-US" sz="1100" kern="1200" dirty="0">
              <a:latin typeface="Calibri" pitchFamily="34" charset="0"/>
            </a:rPr>
            <a:t>Penetration Testing</a:t>
          </a:r>
        </a:p>
        <a:p>
          <a:pPr marL="57150" lvl="1" indent="-57150" algn="l" defTabSz="488950">
            <a:lnSpc>
              <a:spcPct val="90000"/>
            </a:lnSpc>
            <a:spcBef>
              <a:spcPct val="0"/>
            </a:spcBef>
            <a:spcAft>
              <a:spcPct val="15000"/>
            </a:spcAft>
            <a:buChar char="•"/>
          </a:pPr>
          <a:r>
            <a:rPr lang="en-US" sz="1100" kern="1200" dirty="0">
              <a:latin typeface="Calibri" pitchFamily="34" charset="0"/>
            </a:rPr>
            <a:t>RF Spectrum</a:t>
          </a:r>
        </a:p>
        <a:p>
          <a:pPr marL="57150" lvl="1" indent="-57150" algn="l" defTabSz="488950">
            <a:lnSpc>
              <a:spcPct val="90000"/>
            </a:lnSpc>
            <a:spcBef>
              <a:spcPct val="0"/>
            </a:spcBef>
            <a:spcAft>
              <a:spcPct val="15000"/>
            </a:spcAft>
            <a:buChar char="•"/>
          </a:pPr>
          <a:r>
            <a:rPr lang="en-US" sz="1100" kern="1200" dirty="0">
              <a:latin typeface="Calibri" pitchFamily="34" charset="0"/>
            </a:rPr>
            <a:t>Sensor/Radars</a:t>
          </a:r>
        </a:p>
        <a:p>
          <a:pPr marL="57150" lvl="1" indent="-57150" algn="l" defTabSz="488950">
            <a:lnSpc>
              <a:spcPct val="90000"/>
            </a:lnSpc>
            <a:spcBef>
              <a:spcPct val="0"/>
            </a:spcBef>
            <a:spcAft>
              <a:spcPct val="15000"/>
            </a:spcAft>
            <a:buChar char="•"/>
          </a:pPr>
          <a:endParaRPr lang="en-US" sz="1100" kern="1200" dirty="0">
            <a:latin typeface="Calibri" pitchFamily="34" charset="0"/>
          </a:endParaRPr>
        </a:p>
      </dsp:txBody>
      <dsp:txXfrm>
        <a:off x="4860127" y="1196540"/>
        <a:ext cx="1417997" cy="194243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017575-BC20-4A98-B688-ECE592CEB1D7}" type="datetimeFigureOut">
              <a:rPr lang="en-US" smtClean="0"/>
              <a:t>9/11/2018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82323D-61B2-47AA-BD8B-FAB5495FED15}" type="slidenum">
              <a:rPr lang="en-US" smtClean="0"/>
              <a:t>‹#›</a:t>
            </a:fld>
            <a:endParaRPr lang="en-US" dirty="0"/>
          </a:p>
        </p:txBody>
      </p:sp>
    </p:spTree>
    <p:extLst>
      <p:ext uri="{BB962C8B-B14F-4D97-AF65-F5344CB8AC3E}">
        <p14:creationId xmlns:p14="http://schemas.microsoft.com/office/powerpoint/2010/main" val="132303803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BAC5AD-5A2B-4D35-B55F-E72B259A8B98}" type="datetimeFigureOut">
              <a:rPr lang="en-US" smtClean="0"/>
              <a:t>9/11/2018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1C71CF-83E2-4801-9145-7994129CAA04}" type="slidenum">
              <a:rPr lang="en-US" smtClean="0"/>
              <a:t>‹#›</a:t>
            </a:fld>
            <a:endParaRPr lang="en-US" dirty="0"/>
          </a:p>
        </p:txBody>
      </p:sp>
    </p:spTree>
    <p:extLst>
      <p:ext uri="{BB962C8B-B14F-4D97-AF65-F5344CB8AC3E}">
        <p14:creationId xmlns:p14="http://schemas.microsoft.com/office/powerpoint/2010/main" val="38150893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61963" y="1501721"/>
            <a:ext cx="8234565" cy="1143000"/>
          </a:xfrm>
        </p:spPr>
        <p:txBody>
          <a:bodyPr anchor="b"/>
          <a:lstStyle>
            <a:lvl1pPr algn="ctr" defTabSz="877888">
              <a:defRPr sz="4800">
                <a:solidFill>
                  <a:schemeClr val="bg1"/>
                </a:solidFill>
              </a:defRPr>
            </a:lvl1pPr>
          </a:lstStyle>
          <a:p>
            <a:r>
              <a:rPr lang="en-US"/>
              <a:t>Click to edit Master title style</a:t>
            </a:r>
            <a:endParaRPr lang="en-US" dirty="0"/>
          </a:p>
        </p:txBody>
      </p:sp>
      <p:sp>
        <p:nvSpPr>
          <p:cNvPr id="7173" name="Rectangle 5"/>
          <p:cNvSpPr>
            <a:spLocks noGrp="1" noChangeArrowheads="1"/>
          </p:cNvSpPr>
          <p:nvPr>
            <p:ph type="subTitle" idx="1"/>
          </p:nvPr>
        </p:nvSpPr>
        <p:spPr>
          <a:xfrm>
            <a:off x="461963" y="2970480"/>
            <a:ext cx="8221663" cy="553998"/>
          </a:xfrm>
        </p:spPr>
        <p:txBody>
          <a:bodyPr anchor="ctr"/>
          <a:lstStyle>
            <a:lvl1pPr marL="0" indent="0" algn="ctr">
              <a:spcBef>
                <a:spcPts val="0"/>
              </a:spcBef>
              <a:buFontTx/>
              <a:buNone/>
              <a:defRPr lang="en-US" sz="3600" b="1" dirty="0">
                <a:solidFill>
                  <a:schemeClr val="bg2"/>
                </a:solidFill>
                <a:effectLst/>
                <a:latin typeface="Calibri"/>
                <a:ea typeface="ＭＳ Ｐゴシック" pitchFamily="-112" charset="-128"/>
                <a:cs typeface="Calibri"/>
              </a:defRPr>
            </a:lvl1pPr>
          </a:lstStyle>
          <a:p>
            <a:r>
              <a:rPr lang="en-US"/>
              <a:t>Click to edit Master subtitle style</a:t>
            </a:r>
            <a:endParaRPr lang="en-US" dirty="0"/>
          </a:p>
        </p:txBody>
      </p:sp>
      <p:sp>
        <p:nvSpPr>
          <p:cNvPr id="22" name="Text Placeholder 21"/>
          <p:cNvSpPr>
            <a:spLocks noGrp="1"/>
          </p:cNvSpPr>
          <p:nvPr>
            <p:ph type="body" sz="quarter" idx="10"/>
          </p:nvPr>
        </p:nvSpPr>
        <p:spPr>
          <a:xfrm>
            <a:off x="5052775" y="5440427"/>
            <a:ext cx="3638788"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3" name="Text Placeholder 21"/>
          <p:cNvSpPr>
            <a:spLocks noGrp="1"/>
          </p:cNvSpPr>
          <p:nvPr>
            <p:ph type="body" sz="quarter" idx="11"/>
          </p:nvPr>
        </p:nvSpPr>
        <p:spPr>
          <a:xfrm>
            <a:off x="5052775" y="5721642"/>
            <a:ext cx="3638788"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4" name="Text Placeholder 21"/>
          <p:cNvSpPr>
            <a:spLocks noGrp="1"/>
          </p:cNvSpPr>
          <p:nvPr>
            <p:ph type="body" sz="quarter" idx="12"/>
          </p:nvPr>
        </p:nvSpPr>
        <p:spPr>
          <a:xfrm>
            <a:off x="461963" y="3914206"/>
            <a:ext cx="8221663" cy="369332"/>
          </a:xfrm>
        </p:spPr>
        <p:txBody>
          <a:bodyPr/>
          <a:lstStyle>
            <a:lvl1pPr marL="0" indent="0" algn="ctr">
              <a:spcBef>
                <a:spcPts val="0"/>
              </a:spcBef>
              <a:buNone/>
              <a:defRPr sz="24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pic>
        <p:nvPicPr>
          <p:cNvPr id="6" name="Picture 5"/>
          <p:cNvPicPr>
            <a:picLocks noChangeAspect="1"/>
          </p:cNvPicPr>
          <p:nvPr/>
        </p:nvPicPr>
        <p:blipFill>
          <a:blip r:embed="rId2"/>
          <a:stretch>
            <a:fillRect/>
          </a:stretch>
        </p:blipFill>
        <p:spPr>
          <a:xfrm>
            <a:off x="5682997" y="219456"/>
            <a:ext cx="3008566" cy="72568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091" y="5460364"/>
            <a:ext cx="2589397" cy="521050"/>
          </a:xfrm>
          <a:prstGeom prst="rect">
            <a:avLst/>
          </a:prstGeom>
        </p:spPr>
      </p:pic>
      <p:sp>
        <p:nvSpPr>
          <p:cNvPr id="27" name="Footer Placeholder 3"/>
          <p:cNvSpPr txBox="1">
            <a:spLocks/>
          </p:cNvSpPr>
          <p:nvPr/>
        </p:nvSpPr>
        <p:spPr>
          <a:xfrm>
            <a:off x="2393156" y="6546850"/>
            <a:ext cx="4373563" cy="247650"/>
          </a:xfrm>
          <a:prstGeom prst="rect">
            <a:avLst/>
          </a:prstGeom>
        </p:spPr>
        <p:txBody>
          <a:bodyPr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pPr>
              <a:defRPr/>
            </a:pPr>
            <a:r>
              <a:rPr lang="en-US" sz="900" dirty="0">
                <a:solidFill>
                  <a:srgbClr val="000000"/>
                </a:solidFill>
                <a:latin typeface="Calibri"/>
                <a:ea typeface="MS PGothic" pitchFamily="34" charset="-128"/>
                <a:cs typeface="Calibri"/>
              </a:rPr>
              <a:t>LOCKHEED MARTIN PROPRIETARY INFORMATION</a:t>
            </a:r>
          </a:p>
        </p:txBody>
      </p:sp>
    </p:spTree>
    <p:extLst>
      <p:ext uri="{BB962C8B-B14F-4D97-AF65-F5344CB8AC3E}">
        <p14:creationId xmlns:p14="http://schemas.microsoft.com/office/powerpoint/2010/main" val="378337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defRPr sz="3600">
                <a:solidFill>
                  <a:srgbClr val="003478"/>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461963" y="1354592"/>
            <a:ext cx="8224837" cy="1508105"/>
          </a:xfrm>
        </p:spPr>
        <p:txBody>
          <a:bodyPr/>
          <a:lstStyle>
            <a:lvl1pPr>
              <a:defRPr sz="2400" baseline="0">
                <a:solidFill>
                  <a:schemeClr val="tx1"/>
                </a:solidFill>
                <a:effectLst/>
              </a:defRPr>
            </a:lvl1pPr>
            <a:lvl2pPr>
              <a:defRPr sz="2000" baseline="0">
                <a:solidFill>
                  <a:schemeClr val="tx1"/>
                </a:solidFill>
                <a:effectLst/>
              </a:defRPr>
            </a:lvl2pPr>
            <a:lvl3pPr>
              <a:buSzPct val="80000"/>
              <a:defRPr sz="2000" baseline="0">
                <a:solidFill>
                  <a:schemeClr val="tx1"/>
                </a:solidFill>
                <a:effectLst/>
              </a:defRPr>
            </a:lvl3pPr>
            <a:lvl4pPr>
              <a:defRPr sz="2000">
                <a:solidFill>
                  <a:schemeClr val="tx1"/>
                </a:solidFill>
                <a:effectLst/>
              </a:defRPr>
            </a:lvl4pPr>
            <a:lvl5pPr>
              <a:defRPr>
                <a:effectLst/>
              </a:defRPr>
            </a:lvl5pPr>
            <a:lvl6pPr>
              <a:defRPr>
                <a:solidFill>
                  <a:schemeClr val="tx1"/>
                </a:solidFill>
                <a:effectLst/>
              </a:defRPr>
            </a:lvl6pPr>
            <a:lvl8pPr>
              <a:defRPr>
                <a:solidFill>
                  <a:schemeClr val="tx1"/>
                </a:solidFill>
                <a:effectLst/>
              </a:defRPr>
            </a:lvl8pPr>
            <a:lvl9pPr>
              <a:buNone/>
              <a:defRPr/>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1522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1963" y="458991"/>
            <a:ext cx="7312025" cy="531812"/>
          </a:xfrm>
        </p:spPr>
        <p:txBody>
          <a:bodyPr/>
          <a:lstStyle>
            <a:lvl1pPr defTabSz="911225">
              <a:defRPr>
                <a:solidFill>
                  <a:srgbClr val="003478"/>
                </a:solidFill>
                <a:effectLst/>
              </a:defRPr>
            </a:lvl1pPr>
          </a:lstStyle>
          <a:p>
            <a:r>
              <a:rPr lang="en-US"/>
              <a:t>Click to edit Master title style</a:t>
            </a:r>
            <a:endParaRPr lang="en-US" dirty="0"/>
          </a:p>
        </p:txBody>
      </p:sp>
    </p:spTree>
    <p:extLst>
      <p:ext uri="{BB962C8B-B14F-4D97-AF65-F5344CB8AC3E}">
        <p14:creationId xmlns:p14="http://schemas.microsoft.com/office/powerpoint/2010/main" val="284791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6928" y="2251358"/>
            <a:ext cx="8234160" cy="1477328"/>
          </a:xfrm>
        </p:spPr>
        <p:txBody>
          <a:bodyPr>
            <a:spAutoFit/>
          </a:bodyPr>
          <a:lstStyle>
            <a:lvl1pPr algn="ctr">
              <a:defRPr sz="4800">
                <a:solidFill>
                  <a:srgbClr val="003478"/>
                </a:solidFill>
                <a:effectLst/>
              </a:defRPr>
            </a:lvl1pPr>
          </a:lstStyle>
          <a:p>
            <a:r>
              <a:rPr lang="en-US"/>
              <a:t>Click to edit Master title style</a:t>
            </a:r>
            <a:endParaRPr lang="en-US" dirty="0"/>
          </a:p>
        </p:txBody>
      </p:sp>
    </p:spTree>
    <p:extLst>
      <p:ext uri="{BB962C8B-B14F-4D97-AF65-F5344CB8AC3E}">
        <p14:creationId xmlns:p14="http://schemas.microsoft.com/office/powerpoint/2010/main" val="249846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93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tar">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4551" y="1828800"/>
            <a:ext cx="6394895" cy="3022247"/>
          </a:xfrm>
          <a:prstGeom prst="rect">
            <a:avLst/>
          </a:prstGeom>
        </p:spPr>
      </p:pic>
    </p:spTree>
    <p:extLst>
      <p:ext uri="{BB962C8B-B14F-4D97-AF65-F5344CB8AC3E}">
        <p14:creationId xmlns:p14="http://schemas.microsoft.com/office/powerpoint/2010/main" val="330884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7BEA874-17C2-4F3C-804B-B31FEFC2BF84}" type="datetimeFigureOut">
              <a:rPr lang="en-US" smtClean="0"/>
              <a:t>9/11/2018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EB869FB-5F86-47EF-96E9-1AE8C93E4592}" type="slidenum">
              <a:rPr lang="en-US" smtClean="0"/>
              <a:t>‹#›</a:t>
            </a:fld>
            <a:endParaRPr lang="en-US" dirty="0"/>
          </a:p>
        </p:txBody>
      </p:sp>
    </p:spTree>
    <p:extLst>
      <p:ext uri="{BB962C8B-B14F-4D97-AF65-F5344CB8AC3E}">
        <p14:creationId xmlns:p14="http://schemas.microsoft.com/office/powerpoint/2010/main" val="280531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8701088" y="6583363"/>
            <a:ext cx="4429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defTabSz="887413" eaLnBrk="0" hangingPunct="0">
              <a:spcBef>
                <a:spcPct val="50000"/>
              </a:spcBef>
            </a:pPr>
            <a:fld id="{64656387-9EC9-2A48-B681-9EB8401986DC}" type="slidenum">
              <a:rPr lang="en-US" sz="900" b="0">
                <a:solidFill>
                  <a:schemeClr val="bg2"/>
                </a:solidFill>
                <a:latin typeface="Calibri"/>
                <a:cs typeface="Calibri"/>
              </a:rPr>
              <a:pPr algn="ctr" defTabSz="887413" eaLnBrk="0" hangingPunct="0">
                <a:spcBef>
                  <a:spcPct val="50000"/>
                </a:spcBef>
              </a:pPr>
              <a:t>‹#›</a:t>
            </a:fld>
            <a:endParaRPr lang="en-US" sz="900" b="0" dirty="0">
              <a:solidFill>
                <a:schemeClr val="bg2"/>
              </a:solidFill>
              <a:latin typeface="Calibri"/>
              <a:cs typeface="Calibri"/>
            </a:endParaRPr>
          </a:p>
        </p:txBody>
      </p:sp>
      <p:sp>
        <p:nvSpPr>
          <p:cNvPr id="1027" name="Rectangle 4"/>
          <p:cNvSpPr>
            <a:spLocks noGrp="1" noChangeArrowheads="1"/>
          </p:cNvSpPr>
          <p:nvPr>
            <p:ph type="title"/>
          </p:nvPr>
        </p:nvSpPr>
        <p:spPr bwMode="auto">
          <a:xfrm>
            <a:off x="461963" y="458788"/>
            <a:ext cx="73120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t>Click to edit Master title style</a:t>
            </a:r>
            <a:endParaRPr lang="en-US" dirty="0"/>
          </a:p>
        </p:txBody>
      </p:sp>
      <p:sp>
        <p:nvSpPr>
          <p:cNvPr id="1028" name="Rectangle 5"/>
          <p:cNvSpPr>
            <a:spLocks noGrp="1" noChangeArrowheads="1"/>
          </p:cNvSpPr>
          <p:nvPr>
            <p:ph type="body" idx="1"/>
          </p:nvPr>
        </p:nvSpPr>
        <p:spPr bwMode="auto">
          <a:xfrm>
            <a:off x="461963" y="1304925"/>
            <a:ext cx="823436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p:txBody>
      </p:sp>
      <p:sp>
        <p:nvSpPr>
          <p:cNvPr id="11" name="Footer Placeholder 3"/>
          <p:cNvSpPr txBox="1">
            <a:spLocks/>
          </p:cNvSpPr>
          <p:nvPr/>
        </p:nvSpPr>
        <p:spPr>
          <a:xfrm>
            <a:off x="2393156" y="6546850"/>
            <a:ext cx="4373563" cy="247650"/>
          </a:xfrm>
          <a:prstGeom prst="rect">
            <a:avLst/>
          </a:prstGeom>
        </p:spPr>
        <p:txBody>
          <a:bodyPr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pPr>
              <a:defRPr/>
            </a:pPr>
            <a:r>
              <a:rPr lang="en-US" sz="900" dirty="0">
                <a:solidFill>
                  <a:srgbClr val="000000"/>
                </a:solidFill>
                <a:latin typeface="Calibri"/>
                <a:ea typeface="MS PGothic" pitchFamily="34" charset="-128"/>
                <a:cs typeface="Calibri"/>
              </a:rPr>
              <a:t>©</a:t>
            </a:r>
            <a:r>
              <a:rPr lang="en-US" sz="900" baseline="0" dirty="0">
                <a:solidFill>
                  <a:srgbClr val="000000"/>
                </a:solidFill>
                <a:latin typeface="Calibri"/>
                <a:ea typeface="MS PGothic" pitchFamily="34" charset="-128"/>
                <a:cs typeface="Calibri"/>
              </a:rPr>
              <a:t> 2018 Lockheed martin corporation</a:t>
            </a:r>
            <a:endParaRPr lang="en-US" sz="900" dirty="0">
              <a:solidFill>
                <a:srgbClr val="000000"/>
              </a:solidFill>
              <a:latin typeface="Calibri"/>
              <a:ea typeface="MS PGothic" pitchFamily="34" charset="-128"/>
              <a:cs typeface="Calibri"/>
            </a:endParaRPr>
          </a:p>
        </p:txBody>
      </p:sp>
      <p:pic>
        <p:nvPicPr>
          <p:cNvPr id="9" name="Picture 8"/>
          <p:cNvPicPr>
            <a:picLocks noChangeAspect="1"/>
          </p:cNvPicPr>
          <p:nvPr/>
        </p:nvPicPr>
        <p:blipFill>
          <a:blip r:embed="rId9"/>
          <a:stretch>
            <a:fillRect/>
          </a:stretch>
        </p:blipFill>
        <p:spPr>
          <a:xfrm>
            <a:off x="7253196" y="223981"/>
            <a:ext cx="1447892" cy="684276"/>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887413" rtl="0" eaLnBrk="1" fontAlgn="base" hangingPunct="1">
        <a:spcBef>
          <a:spcPct val="0"/>
        </a:spcBef>
        <a:spcAft>
          <a:spcPct val="0"/>
        </a:spcAft>
        <a:defRPr sz="3600" b="1">
          <a:solidFill>
            <a:schemeClr val="bg1"/>
          </a:solidFill>
          <a:latin typeface="Calibri"/>
          <a:ea typeface="ＭＳ Ｐゴシック" pitchFamily="-112" charset="-128"/>
          <a:cs typeface="Calibri"/>
        </a:defRPr>
      </a:lvl1pPr>
      <a:lvl2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2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4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6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8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50" indent="-222250" algn="l" defTabSz="887413" rtl="0" eaLnBrk="1" fontAlgn="base" hangingPunct="1">
        <a:spcBef>
          <a:spcPts val="600"/>
        </a:spcBef>
        <a:spcAft>
          <a:spcPct val="0"/>
        </a:spcAft>
        <a:buSzPct val="100000"/>
        <a:buChar char="•"/>
        <a:defRPr sz="2400" b="1">
          <a:solidFill>
            <a:schemeClr val="bg2"/>
          </a:solidFill>
          <a:latin typeface="Calibri"/>
          <a:ea typeface="ＭＳ Ｐゴシック" pitchFamily="-112" charset="-128"/>
          <a:cs typeface="Calibri"/>
        </a:defRPr>
      </a:lvl1pPr>
      <a:lvl2pPr marL="511175" indent="-279400" algn="l" defTabSz="887413" rtl="0" eaLnBrk="1" fontAlgn="base" hangingPunct="1">
        <a:spcBef>
          <a:spcPts val="600"/>
        </a:spcBef>
        <a:spcAft>
          <a:spcPct val="0"/>
        </a:spcAft>
        <a:buSzPct val="100000"/>
        <a:buChar char="–"/>
        <a:defRPr sz="2000" b="1">
          <a:solidFill>
            <a:schemeClr val="bg2"/>
          </a:solidFill>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2000" b="1">
          <a:solidFill>
            <a:schemeClr val="bg2"/>
          </a:solidFill>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b="1">
          <a:solidFill>
            <a:schemeClr val="bg2"/>
          </a:solidFill>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reuters.com/article/2014/03/13/us-target-breach-idUSBREA2C14F20140313" TargetMode="External"/><Relationship Id="rId2" Type="http://schemas.openxmlformats.org/officeDocument/2006/relationships/hyperlink" Target="http://money.cnn.com/2014/03/14/news/companies/target-breac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reuters.com/article/2014/03/13/us-target-breach-idUSBREA2C14F20140313" TargetMode="External"/><Relationship Id="rId2" Type="http://schemas.openxmlformats.org/officeDocument/2006/relationships/hyperlink" Target="http://money.cnn.com/2014/03/14/news/companies/target-brea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479634" y="6437868"/>
            <a:ext cx="184731" cy="369332"/>
          </a:xfrm>
        </p:spPr>
        <p:txBody>
          <a:bodyPr wrap="none" anchor="b" anchorCtr="1">
            <a:spAutoFit/>
          </a:bodyPr>
          <a:lstStyle/>
          <a:p>
            <a:endParaRPr lang="en-US" dirty="0"/>
          </a:p>
        </p:txBody>
      </p:sp>
      <p:sp>
        <p:nvSpPr>
          <p:cNvPr id="2" name="Title 1"/>
          <p:cNvSpPr>
            <a:spLocks noGrp="1"/>
          </p:cNvSpPr>
          <p:nvPr>
            <p:ph type="ctrTitle"/>
          </p:nvPr>
        </p:nvSpPr>
        <p:spPr/>
        <p:txBody>
          <a:bodyPr/>
          <a:lstStyle/>
          <a:p>
            <a:r>
              <a:rPr lang="en-US" dirty="0"/>
              <a:t>Cybersecurity Clinic</a:t>
            </a:r>
          </a:p>
        </p:txBody>
      </p:sp>
      <p:sp>
        <p:nvSpPr>
          <p:cNvPr id="3" name="Subtitle 2"/>
          <p:cNvSpPr>
            <a:spLocks noGrp="1"/>
          </p:cNvSpPr>
          <p:nvPr>
            <p:ph type="subTitle" idx="1"/>
          </p:nvPr>
        </p:nvSpPr>
        <p:spPr>
          <a:xfrm>
            <a:off x="1371600" y="3886200"/>
            <a:ext cx="6400800" cy="815608"/>
          </a:xfrm>
        </p:spPr>
        <p:txBody>
          <a:bodyPr/>
          <a:lstStyle/>
          <a:p>
            <a:r>
              <a:rPr lang="en-US" dirty="0"/>
              <a:t>Week 1: Introduction &amp; Risk Management</a:t>
            </a:r>
          </a:p>
          <a:p>
            <a:r>
              <a:rPr lang="en-US" dirty="0"/>
              <a:t>Michael Cirineo</a:t>
            </a:r>
          </a:p>
        </p:txBody>
      </p:sp>
    </p:spTree>
    <p:extLst>
      <p:ext uri="{BB962C8B-B14F-4D97-AF65-F5344CB8AC3E}">
        <p14:creationId xmlns:p14="http://schemas.microsoft.com/office/powerpoint/2010/main" val="266594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Machine</a:t>
            </a:r>
          </a:p>
        </p:txBody>
      </p:sp>
      <p:pic>
        <p:nvPicPr>
          <p:cNvPr id="4" name="Picture 2" descr="C:\Users\tplummer\AppData\Local\Microsoft\Windows\Temporary Internet Files\Content.IE5\91VRRKBV\MM90039573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2453054"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62600" y="2209800"/>
            <a:ext cx="3429000" cy="584775"/>
          </a:xfrm>
          <a:prstGeom prst="rect">
            <a:avLst/>
          </a:prstGeom>
          <a:noFill/>
        </p:spPr>
        <p:txBody>
          <a:bodyPr wrap="square" rtlCol="0">
            <a:spAutoFit/>
          </a:bodyPr>
          <a:lstStyle/>
          <a:p>
            <a:pPr marL="285750" indent="-285750">
              <a:buFont typeface="Arial" panose="020B0604020202020204" pitchFamily="34" charset="0"/>
              <a:buChar char="•"/>
            </a:pPr>
            <a:r>
              <a:rPr lang="en-US" sz="1600" b="1" dirty="0"/>
              <a:t>Credit Card Swiped in machine</a:t>
            </a:r>
            <a:endParaRPr lang="en-US" sz="1600" b="1" dirty="0">
              <a:solidFill>
                <a:schemeClr val="tx1"/>
              </a:solidFill>
            </a:endParaRPr>
          </a:p>
        </p:txBody>
      </p:sp>
      <p:sp>
        <p:nvSpPr>
          <p:cNvPr id="6" name="Rectangle 5"/>
          <p:cNvSpPr/>
          <p:nvPr/>
        </p:nvSpPr>
        <p:spPr bwMode="auto">
          <a:xfrm>
            <a:off x="2916044" y="2133600"/>
            <a:ext cx="2133600" cy="533400"/>
          </a:xfrm>
          <a:prstGeom prst="rec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rPr>
              <a:t>Swipe</a:t>
            </a:r>
            <a:r>
              <a:rPr kumimoji="0" lang="en-US" sz="2000" b="1" i="0" u="none" strike="noStrike" cap="none" normalizeH="0" dirty="0">
                <a:ln>
                  <a:noFill/>
                </a:ln>
                <a:solidFill>
                  <a:srgbClr val="FAFD00"/>
                </a:solidFill>
                <a:effectLst>
                  <a:outerShdw blurRad="38100" dist="38100" dir="2700000" algn="tl">
                    <a:srgbClr val="000000">
                      <a:alpha val="43137"/>
                    </a:srgbClr>
                  </a:outerShdw>
                </a:effectLst>
                <a:latin typeface="Arial" pitchFamily="-112" charset="0"/>
              </a:rPr>
              <a:t> Reader</a:t>
            </a: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7" name="Rectangle 6"/>
          <p:cNvSpPr/>
          <p:nvPr/>
        </p:nvSpPr>
        <p:spPr bwMode="auto">
          <a:xfrm>
            <a:off x="2916044" y="3581400"/>
            <a:ext cx="2133600" cy="499946"/>
          </a:xfrm>
          <a:prstGeom prst="rec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solidFill>
                  <a:srgbClr val="FAFD00"/>
                </a:solidFill>
                <a:effectLst>
                  <a:outerShdw blurRad="38100" dist="38100" dir="2700000" algn="tl">
                    <a:srgbClr val="000000">
                      <a:alpha val="43137"/>
                    </a:srgbClr>
                  </a:outerShdw>
                </a:effectLst>
                <a:latin typeface="Arial" pitchFamily="-112" charset="0"/>
              </a:rPr>
              <a:t>Authentication</a:t>
            </a: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8" name="Rectangle 7"/>
          <p:cNvSpPr/>
          <p:nvPr/>
        </p:nvSpPr>
        <p:spPr bwMode="auto">
          <a:xfrm>
            <a:off x="2916044" y="5029200"/>
            <a:ext cx="2133600" cy="990600"/>
          </a:xfrm>
          <a:prstGeom prst="rec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solidFill>
                  <a:srgbClr val="FAFD00"/>
                </a:solidFill>
                <a:effectLst>
                  <a:outerShdw blurRad="38100" dist="38100" dir="2700000" algn="tl">
                    <a:srgbClr val="000000">
                      <a:alpha val="43137"/>
                    </a:srgbClr>
                  </a:outerShdw>
                </a:effectLst>
                <a:latin typeface="Arial" pitchFamily="-112" charset="0"/>
              </a:rPr>
              <a:t>Credit Card Company</a:t>
            </a: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cxnSp>
        <p:nvCxnSpPr>
          <p:cNvPr id="10" name="Straight Arrow Connector 9"/>
          <p:cNvCxnSpPr/>
          <p:nvPr/>
        </p:nvCxnSpPr>
        <p:spPr bwMode="auto">
          <a:xfrm>
            <a:off x="4038600" y="4114800"/>
            <a:ext cx="0" cy="947854"/>
          </a:xfrm>
          <a:prstGeom prst="straightConnector1">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arrow"/>
          </a:ln>
          <a:effectLst/>
        </p:spPr>
      </p:cxnSp>
      <p:cxnSp>
        <p:nvCxnSpPr>
          <p:cNvPr id="12" name="Straight Arrow Connector 11"/>
          <p:cNvCxnSpPr/>
          <p:nvPr/>
        </p:nvCxnSpPr>
        <p:spPr bwMode="auto">
          <a:xfrm>
            <a:off x="4038600" y="2667000"/>
            <a:ext cx="0" cy="914400"/>
          </a:xfrm>
          <a:prstGeom prst="straightConnector1">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arrow"/>
          </a:ln>
          <a:effectLst/>
        </p:spPr>
      </p:cxnSp>
      <p:sp>
        <p:nvSpPr>
          <p:cNvPr id="13" name="TextBox 12"/>
          <p:cNvSpPr txBox="1"/>
          <p:nvPr/>
        </p:nvSpPr>
        <p:spPr>
          <a:xfrm>
            <a:off x="5562600" y="3581400"/>
            <a:ext cx="3429000" cy="83099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Machine sends Name, CC#, Expiration Data, and Security Code to CC Company</a:t>
            </a:r>
            <a:endParaRPr lang="en-US" sz="1600" b="1" dirty="0">
              <a:solidFill>
                <a:schemeClr val="tx1"/>
              </a:solidFill>
            </a:endParaRPr>
          </a:p>
        </p:txBody>
      </p:sp>
      <p:sp>
        <p:nvSpPr>
          <p:cNvPr id="14" name="TextBox 13"/>
          <p:cNvSpPr txBox="1"/>
          <p:nvPr/>
        </p:nvSpPr>
        <p:spPr>
          <a:xfrm>
            <a:off x="5562600" y="4953000"/>
            <a:ext cx="3429000"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CC Company authenticates that the card is real and the customer has enough credit to make the purchase</a:t>
            </a:r>
            <a:endParaRPr lang="en-US" sz="1600" b="1" dirty="0">
              <a:solidFill>
                <a:schemeClr val="tx1"/>
              </a:solidFill>
            </a:endParaRPr>
          </a:p>
        </p:txBody>
      </p:sp>
      <p:sp>
        <p:nvSpPr>
          <p:cNvPr id="15" name="Rectangle 14"/>
          <p:cNvSpPr/>
          <p:nvPr/>
        </p:nvSpPr>
        <p:spPr bwMode="auto">
          <a:xfrm>
            <a:off x="2916044" y="2835198"/>
            <a:ext cx="2133600" cy="499946"/>
          </a:xfrm>
          <a:prstGeom prst="rec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solidFill>
                  <a:srgbClr val="FAFD00"/>
                </a:solidFill>
                <a:effectLst>
                  <a:outerShdw blurRad="38100" dist="38100" dir="2700000" algn="tl">
                    <a:srgbClr val="000000">
                      <a:alpha val="43137"/>
                    </a:srgbClr>
                  </a:outerShdw>
                </a:effectLst>
                <a:latin typeface="Arial" pitchFamily="-112" charset="0"/>
              </a:rPr>
              <a:t>Malware</a:t>
            </a: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18" name="TextBox 17"/>
          <p:cNvSpPr txBox="1"/>
          <p:nvPr/>
        </p:nvSpPr>
        <p:spPr>
          <a:xfrm>
            <a:off x="5562600" y="2768025"/>
            <a:ext cx="3429000" cy="83099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Malware Copies the data and sends it back to a central server</a:t>
            </a:r>
            <a:endParaRPr lang="en-US" sz="1600" b="1" dirty="0">
              <a:solidFill>
                <a:schemeClr val="tx1"/>
              </a:solidFill>
            </a:endParaRPr>
          </a:p>
        </p:txBody>
      </p:sp>
    </p:spTree>
    <p:extLst>
      <p:ext uri="{BB962C8B-B14F-4D97-AF65-F5344CB8AC3E}">
        <p14:creationId xmlns:p14="http://schemas.microsoft.com/office/powerpoint/2010/main" val="276059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Signs</a:t>
            </a:r>
          </a:p>
        </p:txBody>
      </p:sp>
      <p:sp>
        <p:nvSpPr>
          <p:cNvPr id="3" name="Content Placeholder 2"/>
          <p:cNvSpPr>
            <a:spLocks noGrp="1"/>
          </p:cNvSpPr>
          <p:nvPr>
            <p:ph idx="1"/>
          </p:nvPr>
        </p:nvSpPr>
        <p:spPr>
          <a:xfrm>
            <a:off x="461963" y="1354592"/>
            <a:ext cx="8224837" cy="2806922"/>
          </a:xfrm>
        </p:spPr>
        <p:txBody>
          <a:bodyPr/>
          <a:lstStyle/>
          <a:p>
            <a:r>
              <a:rPr lang="en-US" dirty="0"/>
              <a:t>Target hired FireEye to monitor their Headquarters for suspicious behavior on the network</a:t>
            </a:r>
          </a:p>
          <a:p>
            <a:r>
              <a:rPr lang="en-US" dirty="0"/>
              <a:t>FireEye issued three security alerts stating that Malware had been installed</a:t>
            </a:r>
          </a:p>
          <a:p>
            <a:r>
              <a:rPr lang="en-US" dirty="0"/>
              <a:t>Target did not take action on the alerts</a:t>
            </a:r>
          </a:p>
          <a:p>
            <a:r>
              <a:rPr lang="en-US" dirty="0"/>
              <a:t>Alerts came before the Malware went live and could have potentially prevented the breach</a:t>
            </a:r>
          </a:p>
        </p:txBody>
      </p:sp>
    </p:spTree>
    <p:extLst>
      <p:ext uri="{BB962C8B-B14F-4D97-AF65-F5344CB8AC3E}">
        <p14:creationId xmlns:p14="http://schemas.microsoft.com/office/powerpoint/2010/main" val="268053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61963" y="1354592"/>
            <a:ext cx="8224837" cy="2369880"/>
          </a:xfrm>
        </p:spPr>
        <p:txBody>
          <a:bodyPr/>
          <a:lstStyle/>
          <a:p>
            <a:r>
              <a:rPr lang="en-US" dirty="0"/>
              <a:t>CNN: </a:t>
            </a:r>
            <a:r>
              <a:rPr lang="en-US" dirty="0">
                <a:hlinkClick r:id="rId2"/>
              </a:rPr>
              <a:t>http://money.cnn.com/2014/03/14/news/companies/target-breach/</a:t>
            </a:r>
            <a:endParaRPr lang="en-US" dirty="0"/>
          </a:p>
          <a:p>
            <a:r>
              <a:rPr lang="en-US" dirty="0"/>
              <a:t>Reuters: </a:t>
            </a:r>
            <a:r>
              <a:rPr lang="en-US" dirty="0">
                <a:hlinkClick r:id="rId3"/>
              </a:rPr>
              <a:t>http://www.reuters.com/article/2014/03/13/us-target-breach-idUSBREA2C14F20140313</a:t>
            </a:r>
            <a:endParaRPr lang="en-US" dirty="0"/>
          </a:p>
          <a:p>
            <a:pPr marL="0" indent="0">
              <a:buNone/>
            </a:pPr>
            <a:endParaRPr lang="en-US" dirty="0"/>
          </a:p>
        </p:txBody>
      </p:sp>
      <p:sp>
        <p:nvSpPr>
          <p:cNvPr id="4" name="Footer Placeholder 4"/>
          <p:cNvSpPr>
            <a:spLocks noGrp="1"/>
          </p:cNvSpPr>
          <p:nvPr>
            <p:ph type="ftr" sz="quarter" idx="4294967295"/>
          </p:nvPr>
        </p:nvSpPr>
        <p:spPr>
          <a:xfrm>
            <a:off x="2612970" y="6553284"/>
            <a:ext cx="3918059" cy="253916"/>
          </a:xfrm>
          <a:prstGeom prst="rect">
            <a:avLst/>
          </a:prstGeom>
        </p:spPr>
        <p:txBody>
          <a:bodyPr wrap="none" anchor="b" anchorCtr="1">
            <a:spAutoFit/>
          </a:bodyPr>
          <a:lstStyle/>
          <a:p>
            <a:r>
              <a:rPr lang="en-US" sz="1050" dirty="0"/>
              <a:t>© 2015 Lockheed Martin Corporation. All Rights Reserved.</a:t>
            </a:r>
          </a:p>
        </p:txBody>
      </p:sp>
    </p:spTree>
    <p:extLst>
      <p:ext uri="{BB962C8B-B14F-4D97-AF65-F5344CB8AC3E}">
        <p14:creationId xmlns:p14="http://schemas.microsoft.com/office/powerpoint/2010/main" val="344591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2620690"/>
            <a:ext cx="8234160" cy="738664"/>
          </a:xfrm>
        </p:spPr>
        <p:txBody>
          <a:bodyPr/>
          <a:lstStyle/>
          <a:p>
            <a:r>
              <a:rPr lang="en-US" dirty="0"/>
              <a:t>Industry Breaches</a:t>
            </a:r>
          </a:p>
        </p:txBody>
      </p:sp>
    </p:spTree>
    <p:extLst>
      <p:ext uri="{BB962C8B-B14F-4D97-AF65-F5344CB8AC3E}">
        <p14:creationId xmlns:p14="http://schemas.microsoft.com/office/powerpoint/2010/main" val="173044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NSA </a:t>
            </a:r>
            <a:r>
              <a:rPr lang="en-US" i="1" dirty="0"/>
              <a:t>Alleged</a:t>
            </a:r>
            <a:r>
              <a:rPr lang="en-US" dirty="0"/>
              <a:t> Attacks</a:t>
            </a:r>
          </a:p>
        </p:txBody>
      </p:sp>
      <p:sp>
        <p:nvSpPr>
          <p:cNvPr id="4" name="Content Placeholder 3"/>
          <p:cNvSpPr>
            <a:spLocks noGrp="1"/>
          </p:cNvSpPr>
          <p:nvPr>
            <p:ph idx="1"/>
          </p:nvPr>
        </p:nvSpPr>
        <p:spPr>
          <a:xfrm>
            <a:off x="461963" y="960120"/>
            <a:ext cx="8224837" cy="5878532"/>
          </a:xfrm>
        </p:spPr>
        <p:txBody>
          <a:bodyPr/>
          <a:lstStyle/>
          <a:p>
            <a:r>
              <a:rPr lang="en-US" sz="2000" dirty="0"/>
              <a:t>2015: Malware on Commercial Hard Drives</a:t>
            </a:r>
          </a:p>
          <a:p>
            <a:pPr lvl="1"/>
            <a:r>
              <a:rPr lang="en-US" sz="1800" dirty="0"/>
              <a:t>Kaspersky Labs (Russia) claims The Equation Group implanted malware on Hard Drive firmware that is undetectable by Anti-Virus and can re-infect if deleted</a:t>
            </a:r>
          </a:p>
          <a:p>
            <a:pPr lvl="1"/>
            <a:r>
              <a:rPr lang="en-US" sz="1800" dirty="0"/>
              <a:t>Equation Group is thought to be an extension of the NSA </a:t>
            </a:r>
            <a:r>
              <a:rPr lang="en-US" sz="1800" i="1" dirty="0"/>
              <a:t>allegedly</a:t>
            </a:r>
          </a:p>
          <a:p>
            <a:pPr lvl="1"/>
            <a:r>
              <a:rPr lang="en-US" sz="1800" dirty="0"/>
              <a:t>"Indestructible Malware by Equation Cyberspies Is out There – but Don’t Panic (yet)." Web log post. </a:t>
            </a:r>
            <a:r>
              <a:rPr lang="en-US" sz="1800" i="1" dirty="0"/>
              <a:t>Kaspersky.com</a:t>
            </a:r>
            <a:r>
              <a:rPr lang="en-US" sz="1800" dirty="0"/>
              <a:t>. N.p., 17 Feb. 2015. Web</a:t>
            </a:r>
            <a:endParaRPr lang="en-US" sz="1800" i="1" dirty="0"/>
          </a:p>
          <a:p>
            <a:r>
              <a:rPr lang="en-US" sz="2000" dirty="0"/>
              <a:t>2014: Huawei Chinese Telecom</a:t>
            </a:r>
          </a:p>
          <a:p>
            <a:pPr lvl="1"/>
            <a:r>
              <a:rPr lang="en-US" sz="1800" dirty="0"/>
              <a:t>Snowden </a:t>
            </a:r>
            <a:r>
              <a:rPr lang="en-US" sz="1800" i="1" dirty="0"/>
              <a:t>alleges</a:t>
            </a:r>
            <a:r>
              <a:rPr lang="en-US" sz="1800" dirty="0"/>
              <a:t> NSA implanted malware into Huawei’s infrastructure to obtain user data, potentially State information</a:t>
            </a:r>
          </a:p>
          <a:p>
            <a:pPr lvl="1"/>
            <a:r>
              <a:rPr lang="en-US" sz="1800" dirty="0"/>
              <a:t>"Targeting Huawei: NSA Spied on Chinese Government and Networking Firm." </a:t>
            </a:r>
            <a:r>
              <a:rPr lang="en-US" sz="1800" i="1" dirty="0"/>
              <a:t>Spiegel</a:t>
            </a:r>
            <a:r>
              <a:rPr lang="en-US" sz="1800" dirty="0"/>
              <a:t>. N.p., 22 Mar. 2014. Web.</a:t>
            </a:r>
          </a:p>
          <a:p>
            <a:r>
              <a:rPr lang="en-US" sz="2000" dirty="0"/>
              <a:t>2013 Hardware Intercept</a:t>
            </a:r>
          </a:p>
          <a:p>
            <a:pPr lvl="1"/>
            <a:r>
              <a:rPr lang="en-US" sz="1800" dirty="0"/>
              <a:t>Der Speigel </a:t>
            </a:r>
            <a:r>
              <a:rPr lang="en-US" sz="1800" i="1" dirty="0"/>
              <a:t>alleges</a:t>
            </a:r>
            <a:r>
              <a:rPr lang="en-US" sz="1800" dirty="0"/>
              <a:t> NSA intercepts laptops ordered by specific customers and installs malware</a:t>
            </a:r>
          </a:p>
          <a:p>
            <a:pPr lvl="1"/>
            <a:r>
              <a:rPr lang="en-US" sz="1800" dirty="0"/>
              <a:t>Appelbaum, Jason, Judith Horchert, and Christian Stöcker. "Shopping for Spy Gear: Catalog Advertises NSA Toolbox." </a:t>
            </a:r>
            <a:r>
              <a:rPr lang="en-US" sz="1800" i="1" dirty="0"/>
              <a:t>Www.spiegel.de</a:t>
            </a:r>
            <a:r>
              <a:rPr lang="en-US" sz="1800" dirty="0"/>
              <a:t>. N.p., 29 Dec. 2013. Web. </a:t>
            </a:r>
          </a:p>
          <a:p>
            <a:endParaRPr lang="en-US" sz="2000" dirty="0"/>
          </a:p>
        </p:txBody>
      </p:sp>
      <p:sp>
        <p:nvSpPr>
          <p:cNvPr id="2" name="Rectangle 1"/>
          <p:cNvSpPr/>
          <p:nvPr/>
        </p:nvSpPr>
        <p:spPr>
          <a:xfrm>
            <a:off x="1524000" y="5562600"/>
            <a:ext cx="822960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14676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a:t>
            </a:r>
          </a:p>
        </p:txBody>
      </p:sp>
      <p:sp>
        <p:nvSpPr>
          <p:cNvPr id="3" name="Content Placeholder 2"/>
          <p:cNvSpPr>
            <a:spLocks noGrp="1"/>
          </p:cNvSpPr>
          <p:nvPr>
            <p:ph idx="1"/>
          </p:nvPr>
        </p:nvSpPr>
        <p:spPr>
          <a:xfrm>
            <a:off x="461963" y="1354592"/>
            <a:ext cx="8224837" cy="1661993"/>
          </a:xfrm>
        </p:spPr>
        <p:txBody>
          <a:bodyPr/>
          <a:lstStyle/>
          <a:p>
            <a:r>
              <a:rPr lang="en-US" sz="3600" dirty="0"/>
              <a:t>If the NSA is allegedly doing these things to spy on other Nation States, what are other Nation States doing to us?</a:t>
            </a:r>
          </a:p>
        </p:txBody>
      </p:sp>
    </p:spTree>
    <p:extLst>
      <p:ext uri="{BB962C8B-B14F-4D97-AF65-F5344CB8AC3E}">
        <p14:creationId xmlns:p14="http://schemas.microsoft.com/office/powerpoint/2010/main" val="266386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Attacks</a:t>
            </a:r>
          </a:p>
        </p:txBody>
      </p:sp>
      <p:sp>
        <p:nvSpPr>
          <p:cNvPr id="3" name="Content Placeholder 2"/>
          <p:cNvSpPr>
            <a:spLocks noGrp="1"/>
          </p:cNvSpPr>
          <p:nvPr>
            <p:ph idx="1"/>
          </p:nvPr>
        </p:nvSpPr>
        <p:spPr>
          <a:xfrm>
            <a:off x="461963" y="1354592"/>
            <a:ext cx="8224837" cy="2446824"/>
          </a:xfrm>
        </p:spPr>
        <p:txBody>
          <a:bodyPr/>
          <a:lstStyle/>
          <a:p>
            <a:r>
              <a:rPr lang="en-US" dirty="0"/>
              <a:t>German Steel Mill</a:t>
            </a:r>
          </a:p>
          <a:p>
            <a:pPr lvl="1"/>
            <a:r>
              <a:rPr lang="en-US" dirty="0"/>
              <a:t>Hackers used spear phishing attacks (infected emails) to hack into a German Steel Mill. They disabled the ability to shut down the furnace. This caused the furnace to “melt down” causing massive damage.</a:t>
            </a:r>
          </a:p>
          <a:p>
            <a:pPr lvl="1"/>
            <a:r>
              <a:rPr lang="en-US" dirty="0"/>
              <a:t>"Hack Attack Causes 'massive Damage' at Steel Works." </a:t>
            </a:r>
            <a:r>
              <a:rPr lang="en-US" i="1" dirty="0"/>
              <a:t>BBC</a:t>
            </a:r>
            <a:r>
              <a:rPr lang="en-US" dirty="0"/>
              <a:t>. N.p., 22 Dec. 2014. Web.</a:t>
            </a:r>
          </a:p>
          <a:p>
            <a:pPr lvl="1"/>
            <a:endParaRPr lang="en-US" dirty="0"/>
          </a:p>
        </p:txBody>
      </p:sp>
    </p:spTree>
    <p:extLst>
      <p:ext uri="{BB962C8B-B14F-4D97-AF65-F5344CB8AC3E}">
        <p14:creationId xmlns:p14="http://schemas.microsoft.com/office/powerpoint/2010/main" val="371170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928" y="2620690"/>
            <a:ext cx="8234160" cy="738664"/>
          </a:xfrm>
        </p:spPr>
        <p:txBody>
          <a:bodyPr/>
          <a:lstStyle/>
          <a:p>
            <a:r>
              <a:rPr lang="en-US" dirty="0"/>
              <a:t>Military Breaches</a:t>
            </a:r>
          </a:p>
        </p:txBody>
      </p:sp>
    </p:spTree>
    <p:extLst>
      <p:ext uri="{BB962C8B-B14F-4D97-AF65-F5344CB8AC3E}">
        <p14:creationId xmlns:p14="http://schemas.microsoft.com/office/powerpoint/2010/main" val="3866734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Government Breaches</a:t>
            </a:r>
          </a:p>
        </p:txBody>
      </p:sp>
      <p:sp>
        <p:nvSpPr>
          <p:cNvPr id="4" name="Content Placeholder 3"/>
          <p:cNvSpPr>
            <a:spLocks noGrp="1"/>
          </p:cNvSpPr>
          <p:nvPr>
            <p:ph idx="1"/>
          </p:nvPr>
        </p:nvSpPr>
        <p:spPr>
          <a:xfrm>
            <a:off x="461963" y="1354592"/>
            <a:ext cx="8224837" cy="4801314"/>
          </a:xfrm>
        </p:spPr>
        <p:txBody>
          <a:bodyPr/>
          <a:lstStyle/>
          <a:p>
            <a:r>
              <a:rPr lang="en-US" dirty="0"/>
              <a:t>In June 2015, US Office of Personnel Management hacked stealing over 6 million federal workers personal information</a:t>
            </a:r>
          </a:p>
          <a:p>
            <a:r>
              <a:rPr lang="en-US" dirty="0"/>
              <a:t>In 2011, Air Force UAVs were infected with a gaming virus used to steal user credentials. UAV’s were air-gapped (no internet connectivity). Virus believed to be transferred on a hard drive used to upload data into the UAV systems</a:t>
            </a:r>
          </a:p>
          <a:p>
            <a:pPr lvl="1"/>
            <a:r>
              <a:rPr lang="en-US" dirty="0"/>
              <a:t>"Hack Attack Causes 'massive Damage' at Steel Works." </a:t>
            </a:r>
            <a:r>
              <a:rPr lang="en-US" i="1" dirty="0"/>
              <a:t>BBC</a:t>
            </a:r>
            <a:r>
              <a:rPr lang="en-US" dirty="0"/>
              <a:t>. N.p., 22 Dec. 2014. Web.</a:t>
            </a:r>
          </a:p>
          <a:p>
            <a:r>
              <a:rPr lang="en-US" dirty="0"/>
              <a:t>In January 2015, Central Command’s Facebook pages were hijacked by ISIS sympathizers</a:t>
            </a:r>
          </a:p>
          <a:p>
            <a:pPr lvl="1"/>
            <a:r>
              <a:rPr lang="en-US" dirty="0"/>
              <a:t>Lamothe, Dan. "U.S. Military Social Media Accounts Apparently Hacked by Islamic State Sympathizers." </a:t>
            </a:r>
            <a:r>
              <a:rPr lang="en-US" i="1" dirty="0"/>
              <a:t>Washington Post</a:t>
            </a:r>
            <a:r>
              <a:rPr lang="en-US" dirty="0"/>
              <a:t>. N.p., 12 Jan. 2015. Web</a:t>
            </a:r>
          </a:p>
        </p:txBody>
      </p:sp>
    </p:spTree>
    <p:extLst>
      <p:ext uri="{BB962C8B-B14F-4D97-AF65-F5344CB8AC3E}">
        <p14:creationId xmlns:p14="http://schemas.microsoft.com/office/powerpoint/2010/main" val="201837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Government Breaches</a:t>
            </a:r>
          </a:p>
        </p:txBody>
      </p:sp>
      <p:sp>
        <p:nvSpPr>
          <p:cNvPr id="4" name="Content Placeholder 3"/>
          <p:cNvSpPr>
            <a:spLocks noGrp="1"/>
          </p:cNvSpPr>
          <p:nvPr>
            <p:ph idx="1"/>
          </p:nvPr>
        </p:nvSpPr>
        <p:spPr>
          <a:xfrm>
            <a:off x="461963" y="1354592"/>
            <a:ext cx="8224837" cy="2477601"/>
          </a:xfrm>
        </p:spPr>
        <p:txBody>
          <a:bodyPr/>
          <a:lstStyle/>
          <a:p>
            <a:r>
              <a:rPr lang="en-US" dirty="0"/>
              <a:t>In 2008, “Operation Buckshot Yankee” used an infected USB at a foreign base to connect to and infect US Central Command. Deemed the worst cyberattack in history at the time. Took 14 months to clean. Led to the creation of Cyber Command</a:t>
            </a:r>
          </a:p>
          <a:p>
            <a:pPr lvl="1"/>
            <a:r>
              <a:rPr lang="en-US" dirty="0"/>
              <a:t>Wikipedia contributors. "2008 cyberattack on United States." </a:t>
            </a:r>
            <a:r>
              <a:rPr lang="en-US" i="1" dirty="0"/>
              <a:t>Wikipedia, The Free Encyclopedia</a:t>
            </a:r>
            <a:r>
              <a:rPr lang="en-US" dirty="0"/>
              <a:t>. Wikipedia, The Free Encyclopedia, 3 Nov. 2014. Web. 7 Sep. 2015.</a:t>
            </a:r>
          </a:p>
        </p:txBody>
      </p:sp>
    </p:spTree>
    <p:extLst>
      <p:ext uri="{BB962C8B-B14F-4D97-AF65-F5344CB8AC3E}">
        <p14:creationId xmlns:p14="http://schemas.microsoft.com/office/powerpoint/2010/main" val="367990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Biography</a:t>
            </a:r>
          </a:p>
        </p:txBody>
      </p:sp>
      <p:sp>
        <p:nvSpPr>
          <p:cNvPr id="5" name="Content Placeholder 4"/>
          <p:cNvSpPr>
            <a:spLocks noGrp="1"/>
          </p:cNvSpPr>
          <p:nvPr>
            <p:ph idx="1"/>
          </p:nvPr>
        </p:nvSpPr>
        <p:spPr>
          <a:xfrm>
            <a:off x="461963" y="1354592"/>
            <a:ext cx="8224837" cy="3754874"/>
          </a:xfrm>
        </p:spPr>
        <p:txBody>
          <a:bodyPr/>
          <a:lstStyle/>
          <a:p>
            <a:r>
              <a:rPr lang="en-US" dirty="0"/>
              <a:t>Cornell University – BS Electrical &amp; Computer Engineering 2009</a:t>
            </a:r>
          </a:p>
          <a:p>
            <a:r>
              <a:rPr lang="en-US" dirty="0"/>
              <a:t>Drexel University – MS Cybersecurity 2016</a:t>
            </a:r>
          </a:p>
          <a:p>
            <a:r>
              <a:rPr lang="en-US" dirty="0"/>
              <a:t>Lockheed Martin 2009 – Present</a:t>
            </a:r>
          </a:p>
          <a:p>
            <a:pPr lvl="1"/>
            <a:r>
              <a:rPr lang="en-US" dirty="0"/>
              <a:t>Systems Engineer</a:t>
            </a:r>
          </a:p>
          <a:p>
            <a:pPr lvl="1"/>
            <a:r>
              <a:rPr lang="en-US" dirty="0"/>
              <a:t>Network Engineer</a:t>
            </a:r>
          </a:p>
          <a:p>
            <a:pPr lvl="1"/>
            <a:r>
              <a:rPr lang="en-US" dirty="0"/>
              <a:t>Security Engineer</a:t>
            </a:r>
          </a:p>
          <a:p>
            <a:r>
              <a:rPr lang="en-US" dirty="0"/>
              <a:t>Certified Information Systems Security Professional (CISSP)</a:t>
            </a:r>
          </a:p>
          <a:p>
            <a:r>
              <a:rPr lang="en-US" dirty="0"/>
              <a:t>Certified Ethical Hacker (CEH)</a:t>
            </a:r>
          </a:p>
          <a:p>
            <a:r>
              <a:rPr lang="en-US" dirty="0"/>
              <a:t>CCNA (Cisco Certified Networking Associate)</a:t>
            </a:r>
          </a:p>
        </p:txBody>
      </p:sp>
    </p:spTree>
    <p:extLst>
      <p:ext uri="{BB962C8B-B14F-4D97-AF65-F5344CB8AC3E}">
        <p14:creationId xmlns:p14="http://schemas.microsoft.com/office/powerpoint/2010/main" val="998208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928" y="2620690"/>
            <a:ext cx="8234160" cy="738664"/>
          </a:xfrm>
        </p:spPr>
        <p:txBody>
          <a:bodyPr/>
          <a:lstStyle/>
          <a:p>
            <a:r>
              <a:rPr lang="en-US" dirty="0"/>
              <a:t>Risk Management</a:t>
            </a:r>
          </a:p>
        </p:txBody>
      </p:sp>
    </p:spTree>
    <p:extLst>
      <p:ext uri="{BB962C8B-B14F-4D97-AF65-F5344CB8AC3E}">
        <p14:creationId xmlns:p14="http://schemas.microsoft.com/office/powerpoint/2010/main" val="287275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Risk Definition</a:t>
            </a:r>
          </a:p>
        </p:txBody>
      </p:sp>
      <p:sp>
        <p:nvSpPr>
          <p:cNvPr id="4" name="Content Placeholder 3"/>
          <p:cNvSpPr>
            <a:spLocks noGrp="1"/>
          </p:cNvSpPr>
          <p:nvPr>
            <p:ph idx="1"/>
          </p:nvPr>
        </p:nvSpPr>
        <p:spPr>
          <a:xfrm>
            <a:off x="461963" y="1354592"/>
            <a:ext cx="8224837" cy="2154436"/>
          </a:xfrm>
        </p:spPr>
        <p:txBody>
          <a:bodyPr/>
          <a:lstStyle/>
          <a:p>
            <a:pPr marL="457200" indent="-457200">
              <a:buAutoNum type="arabicParenR"/>
            </a:pPr>
            <a:r>
              <a:rPr lang="en-US" dirty="0"/>
              <a:t>A Threat Exists</a:t>
            </a:r>
          </a:p>
          <a:p>
            <a:pPr marL="457200" indent="-457200">
              <a:buAutoNum type="arabicParenR"/>
            </a:pPr>
            <a:r>
              <a:rPr lang="en-US" dirty="0"/>
              <a:t>The Threat is Relevant</a:t>
            </a:r>
          </a:p>
          <a:p>
            <a:pPr marL="457200" indent="-457200">
              <a:buAutoNum type="arabicParenR"/>
            </a:pPr>
            <a:r>
              <a:rPr lang="en-US" dirty="0"/>
              <a:t>The Threat is Impactful</a:t>
            </a:r>
          </a:p>
          <a:p>
            <a:pPr marL="457200" indent="-457200">
              <a:buAutoNum type="arabicParenR"/>
            </a:pPr>
            <a:r>
              <a:rPr lang="en-US" dirty="0"/>
              <a:t>The Threat is Likely</a:t>
            </a:r>
          </a:p>
          <a:p>
            <a:pPr marL="457200" indent="-457200">
              <a:buAutoNum type="arabicParenR"/>
            </a:pPr>
            <a:r>
              <a:rPr lang="en-US" dirty="0"/>
              <a:t>Now I have Risk</a:t>
            </a:r>
          </a:p>
        </p:txBody>
      </p:sp>
    </p:spTree>
    <p:extLst>
      <p:ext uri="{BB962C8B-B14F-4D97-AF65-F5344CB8AC3E}">
        <p14:creationId xmlns:p14="http://schemas.microsoft.com/office/powerpoint/2010/main" val="381406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Home Protection</a:t>
            </a:r>
          </a:p>
        </p:txBody>
      </p:sp>
      <p:sp>
        <p:nvSpPr>
          <p:cNvPr id="3" name="Content Placeholder 2"/>
          <p:cNvSpPr>
            <a:spLocks noGrp="1"/>
          </p:cNvSpPr>
          <p:nvPr>
            <p:ph idx="1"/>
          </p:nvPr>
        </p:nvSpPr>
        <p:spPr>
          <a:xfrm>
            <a:off x="1405247" y="4358934"/>
            <a:ext cx="5938837" cy="369332"/>
          </a:xfrm>
        </p:spPr>
        <p:txBody>
          <a:bodyPr/>
          <a:lstStyle/>
          <a:p>
            <a:pPr marL="0" indent="0">
              <a:buNone/>
            </a:pPr>
            <a:r>
              <a:rPr lang="en-US" dirty="0"/>
              <a:t>Threat: Earthquake</a:t>
            </a:r>
          </a:p>
        </p:txBody>
      </p:sp>
      <p:pic>
        <p:nvPicPr>
          <p:cNvPr id="1026" name="Picture 2" descr="C:\Users\tplummer\AppData\Local\Microsoft\Windows\Temporary Internet Files\Content.IE5\7MEY0I46\house-illustration-clipar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0"/>
            <a:ext cx="3983116" cy="3167063"/>
          </a:xfrm>
          <a:prstGeom prst="rect">
            <a:avLst/>
          </a:prstGeom>
          <a:noFill/>
          <a:extLst>
            <a:ext uri="{909E8E84-426E-40DD-AFC4-6F175D3DCCD1}">
              <a14:hiddenFill xmlns:a14="http://schemas.microsoft.com/office/drawing/2010/main">
                <a:solidFill>
                  <a:srgbClr val="FFFFFF"/>
                </a:solidFill>
              </a14:hiddenFill>
            </a:ext>
          </a:extLst>
        </p:spPr>
      </p:pic>
      <p:sp>
        <p:nvSpPr>
          <p:cNvPr id="4" name="Lightning Bolt 3"/>
          <p:cNvSpPr/>
          <p:nvPr/>
        </p:nvSpPr>
        <p:spPr bwMode="auto">
          <a:xfrm rot="12843769">
            <a:off x="2869897" y="3835043"/>
            <a:ext cx="486227" cy="407114"/>
          </a:xfrm>
          <a:prstGeom prst="lightningBol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6" name="Lightning Bolt 5"/>
          <p:cNvSpPr/>
          <p:nvPr/>
        </p:nvSpPr>
        <p:spPr bwMode="auto">
          <a:xfrm rot="12843769">
            <a:off x="3500725" y="3826904"/>
            <a:ext cx="486227" cy="407114"/>
          </a:xfrm>
          <a:prstGeom prst="lightningBol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7" name="Lightning Bolt 6"/>
          <p:cNvSpPr/>
          <p:nvPr/>
        </p:nvSpPr>
        <p:spPr bwMode="auto">
          <a:xfrm rot="12843769">
            <a:off x="4131553" y="3818765"/>
            <a:ext cx="486227" cy="407114"/>
          </a:xfrm>
          <a:prstGeom prst="lightningBol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8" name="Lightning Bolt 7"/>
          <p:cNvSpPr/>
          <p:nvPr/>
        </p:nvSpPr>
        <p:spPr bwMode="auto">
          <a:xfrm rot="12843769">
            <a:off x="4762381" y="3810626"/>
            <a:ext cx="486227" cy="407114"/>
          </a:xfrm>
          <a:prstGeom prst="lightningBol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9" name="Lightning Bolt 8"/>
          <p:cNvSpPr/>
          <p:nvPr/>
        </p:nvSpPr>
        <p:spPr bwMode="auto">
          <a:xfrm rot="12843769">
            <a:off x="5393209" y="3802487"/>
            <a:ext cx="486227" cy="407114"/>
          </a:xfrm>
          <a:prstGeom prst="lightningBol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10" name="Lightning Bolt 9"/>
          <p:cNvSpPr/>
          <p:nvPr/>
        </p:nvSpPr>
        <p:spPr bwMode="auto">
          <a:xfrm rot="12843769">
            <a:off x="6024037" y="3794348"/>
            <a:ext cx="486227" cy="407114"/>
          </a:xfrm>
          <a:prstGeom prst="lightningBol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11" name="Lightning Bolt 10"/>
          <p:cNvSpPr/>
          <p:nvPr/>
        </p:nvSpPr>
        <p:spPr bwMode="auto">
          <a:xfrm rot="12843769">
            <a:off x="2282101" y="3835044"/>
            <a:ext cx="486227" cy="407114"/>
          </a:xfrm>
          <a:prstGeom prst="lightningBol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12" name="Content Placeholder 2"/>
          <p:cNvSpPr txBox="1">
            <a:spLocks/>
          </p:cNvSpPr>
          <p:nvPr/>
        </p:nvSpPr>
        <p:spPr bwMode="auto">
          <a:xfrm>
            <a:off x="1405247" y="4696000"/>
            <a:ext cx="5938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marL="222250" indent="-222250" algn="l" defTabSz="887413" rtl="0" eaLnBrk="1" fontAlgn="base" hangingPunct="1">
              <a:spcBef>
                <a:spcPts val="600"/>
              </a:spcBef>
              <a:spcAft>
                <a:spcPct val="0"/>
              </a:spcAft>
              <a:buSzPct val="100000"/>
              <a:buChar char="•"/>
              <a:defRPr sz="2400" b="1" baseline="0">
                <a:solidFill>
                  <a:schemeClr val="tx1"/>
                </a:solidFill>
                <a:effectLst/>
                <a:latin typeface="Calibri"/>
                <a:ea typeface="ＭＳ Ｐゴシック" pitchFamily="-112" charset="-128"/>
                <a:cs typeface="Calibri"/>
              </a:defRPr>
            </a:lvl1pPr>
            <a:lvl2pPr marL="511175" indent="-279400" algn="l" defTabSz="887413" rtl="0" eaLnBrk="1" fontAlgn="base" hangingPunct="1">
              <a:spcBef>
                <a:spcPts val="600"/>
              </a:spcBef>
              <a:spcAft>
                <a:spcPct val="0"/>
              </a:spcAft>
              <a:buSzPct val="100000"/>
              <a:buChar char="–"/>
              <a:defRPr sz="2000" b="1" baseline="0">
                <a:solidFill>
                  <a:schemeClr val="tx1"/>
                </a:solidFill>
                <a:effectLst/>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2000" b="1" baseline="0">
                <a:solidFill>
                  <a:schemeClr val="tx1"/>
                </a:solidFill>
                <a:effectLst/>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sz="2000" b="1">
                <a:solidFill>
                  <a:schemeClr val="tx1"/>
                </a:solidFill>
                <a:effectLst/>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effectLst/>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8pPr>
            <a:lvl9pPr marL="3822700" indent="-222250" algn="l" defTabSz="887413" rtl="0" eaLnBrk="1" fontAlgn="base" hangingPunct="1">
              <a:spcBef>
                <a:spcPct val="20000"/>
              </a:spcBef>
              <a:spcAft>
                <a:spcPct val="0"/>
              </a:spcAft>
              <a:buNone/>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buFontTx/>
              <a:buNone/>
            </a:pPr>
            <a:r>
              <a:rPr lang="en-US" kern="0" dirty="0"/>
              <a:t>Relevant: Yes - The Quake of 2014!</a:t>
            </a:r>
          </a:p>
        </p:txBody>
      </p:sp>
      <p:sp>
        <p:nvSpPr>
          <p:cNvPr id="13" name="Content Placeholder 2"/>
          <p:cNvSpPr txBox="1">
            <a:spLocks/>
          </p:cNvSpPr>
          <p:nvPr/>
        </p:nvSpPr>
        <p:spPr bwMode="auto">
          <a:xfrm>
            <a:off x="1405247" y="5033066"/>
            <a:ext cx="5938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marL="222250" indent="-222250" algn="l" defTabSz="887413" rtl="0" eaLnBrk="1" fontAlgn="base" hangingPunct="1">
              <a:spcBef>
                <a:spcPts val="600"/>
              </a:spcBef>
              <a:spcAft>
                <a:spcPct val="0"/>
              </a:spcAft>
              <a:buSzPct val="100000"/>
              <a:buChar char="•"/>
              <a:defRPr sz="2400" b="1" baseline="0">
                <a:solidFill>
                  <a:schemeClr val="tx1"/>
                </a:solidFill>
                <a:effectLst/>
                <a:latin typeface="Calibri"/>
                <a:ea typeface="ＭＳ Ｐゴシック" pitchFamily="-112" charset="-128"/>
                <a:cs typeface="Calibri"/>
              </a:defRPr>
            </a:lvl1pPr>
            <a:lvl2pPr marL="511175" indent="-279400" algn="l" defTabSz="887413" rtl="0" eaLnBrk="1" fontAlgn="base" hangingPunct="1">
              <a:spcBef>
                <a:spcPts val="600"/>
              </a:spcBef>
              <a:spcAft>
                <a:spcPct val="0"/>
              </a:spcAft>
              <a:buSzPct val="100000"/>
              <a:buChar char="–"/>
              <a:defRPr sz="2000" b="1" baseline="0">
                <a:solidFill>
                  <a:schemeClr val="tx1"/>
                </a:solidFill>
                <a:effectLst/>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2000" b="1" baseline="0">
                <a:solidFill>
                  <a:schemeClr val="tx1"/>
                </a:solidFill>
                <a:effectLst/>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sz="2000" b="1">
                <a:solidFill>
                  <a:schemeClr val="tx1"/>
                </a:solidFill>
                <a:effectLst/>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effectLst/>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8pPr>
            <a:lvl9pPr marL="3822700" indent="-222250" algn="l" defTabSz="887413" rtl="0" eaLnBrk="1" fontAlgn="base" hangingPunct="1">
              <a:spcBef>
                <a:spcPct val="20000"/>
              </a:spcBef>
              <a:spcAft>
                <a:spcPct val="0"/>
              </a:spcAft>
              <a:buNone/>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buFontTx/>
              <a:buNone/>
            </a:pPr>
            <a:r>
              <a:rPr lang="en-US" kern="0" dirty="0"/>
              <a:t>Impactful: No – No serious damage was done</a:t>
            </a:r>
          </a:p>
        </p:txBody>
      </p:sp>
      <p:sp>
        <p:nvSpPr>
          <p:cNvPr id="14" name="Content Placeholder 2"/>
          <p:cNvSpPr txBox="1">
            <a:spLocks/>
          </p:cNvSpPr>
          <p:nvPr/>
        </p:nvSpPr>
        <p:spPr bwMode="auto">
          <a:xfrm>
            <a:off x="1405247" y="5370132"/>
            <a:ext cx="5938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marL="222250" indent="-222250" algn="l" defTabSz="887413" rtl="0" eaLnBrk="1" fontAlgn="base" hangingPunct="1">
              <a:spcBef>
                <a:spcPts val="600"/>
              </a:spcBef>
              <a:spcAft>
                <a:spcPct val="0"/>
              </a:spcAft>
              <a:buSzPct val="100000"/>
              <a:buChar char="•"/>
              <a:defRPr sz="2400" b="1" baseline="0">
                <a:solidFill>
                  <a:schemeClr val="tx1"/>
                </a:solidFill>
                <a:effectLst/>
                <a:latin typeface="Calibri"/>
                <a:ea typeface="ＭＳ Ｐゴシック" pitchFamily="-112" charset="-128"/>
                <a:cs typeface="Calibri"/>
              </a:defRPr>
            </a:lvl1pPr>
            <a:lvl2pPr marL="511175" indent="-279400" algn="l" defTabSz="887413" rtl="0" eaLnBrk="1" fontAlgn="base" hangingPunct="1">
              <a:spcBef>
                <a:spcPts val="600"/>
              </a:spcBef>
              <a:spcAft>
                <a:spcPct val="0"/>
              </a:spcAft>
              <a:buSzPct val="100000"/>
              <a:buChar char="–"/>
              <a:defRPr sz="2000" b="1" baseline="0">
                <a:solidFill>
                  <a:schemeClr val="tx1"/>
                </a:solidFill>
                <a:effectLst/>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2000" b="1" baseline="0">
                <a:solidFill>
                  <a:schemeClr val="tx1"/>
                </a:solidFill>
                <a:effectLst/>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sz="2000" b="1">
                <a:solidFill>
                  <a:schemeClr val="tx1"/>
                </a:solidFill>
                <a:effectLst/>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effectLst/>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8pPr>
            <a:lvl9pPr marL="3822700" indent="-222250" algn="l" defTabSz="887413" rtl="0" eaLnBrk="1" fontAlgn="base" hangingPunct="1">
              <a:spcBef>
                <a:spcPct val="20000"/>
              </a:spcBef>
              <a:spcAft>
                <a:spcPct val="0"/>
              </a:spcAft>
              <a:buNone/>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buFontTx/>
              <a:buNone/>
            </a:pPr>
            <a:r>
              <a:rPr lang="en-US" kern="0" dirty="0"/>
              <a:t>Likely: No – NJ has very few earthquakes</a:t>
            </a:r>
          </a:p>
        </p:txBody>
      </p:sp>
      <p:sp>
        <p:nvSpPr>
          <p:cNvPr id="15" name="Content Placeholder 2"/>
          <p:cNvSpPr txBox="1">
            <a:spLocks/>
          </p:cNvSpPr>
          <p:nvPr/>
        </p:nvSpPr>
        <p:spPr bwMode="auto">
          <a:xfrm>
            <a:off x="1405246" y="5739464"/>
            <a:ext cx="5938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marL="222250" indent="-222250" algn="l" defTabSz="887413" rtl="0" eaLnBrk="1" fontAlgn="base" hangingPunct="1">
              <a:spcBef>
                <a:spcPts val="600"/>
              </a:spcBef>
              <a:spcAft>
                <a:spcPct val="0"/>
              </a:spcAft>
              <a:buSzPct val="100000"/>
              <a:buChar char="•"/>
              <a:defRPr sz="2400" b="1" baseline="0">
                <a:solidFill>
                  <a:schemeClr val="tx1"/>
                </a:solidFill>
                <a:effectLst/>
                <a:latin typeface="Calibri"/>
                <a:ea typeface="ＭＳ Ｐゴシック" pitchFamily="-112" charset="-128"/>
                <a:cs typeface="Calibri"/>
              </a:defRPr>
            </a:lvl1pPr>
            <a:lvl2pPr marL="511175" indent="-279400" algn="l" defTabSz="887413" rtl="0" eaLnBrk="1" fontAlgn="base" hangingPunct="1">
              <a:spcBef>
                <a:spcPts val="600"/>
              </a:spcBef>
              <a:spcAft>
                <a:spcPct val="0"/>
              </a:spcAft>
              <a:buSzPct val="100000"/>
              <a:buChar char="–"/>
              <a:defRPr sz="2000" b="1" baseline="0">
                <a:solidFill>
                  <a:schemeClr val="tx1"/>
                </a:solidFill>
                <a:effectLst/>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2000" b="1" baseline="0">
                <a:solidFill>
                  <a:schemeClr val="tx1"/>
                </a:solidFill>
                <a:effectLst/>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sz="2000" b="1">
                <a:solidFill>
                  <a:schemeClr val="tx1"/>
                </a:solidFill>
                <a:effectLst/>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effectLst/>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8pPr>
            <a:lvl9pPr marL="3822700" indent="-222250" algn="l" defTabSz="887413" rtl="0" eaLnBrk="1" fontAlgn="base" hangingPunct="1">
              <a:spcBef>
                <a:spcPct val="20000"/>
              </a:spcBef>
              <a:spcAft>
                <a:spcPct val="0"/>
              </a:spcAft>
              <a:buNone/>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buFontTx/>
              <a:buNone/>
            </a:pPr>
            <a:r>
              <a:rPr lang="en-US" kern="0" dirty="0"/>
              <a:t>Risk: ?</a:t>
            </a:r>
          </a:p>
        </p:txBody>
      </p:sp>
    </p:spTree>
    <p:extLst>
      <p:ext uri="{BB962C8B-B14F-4D97-AF65-F5344CB8AC3E}">
        <p14:creationId xmlns:p14="http://schemas.microsoft.com/office/powerpoint/2010/main" val="67397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Home Protection</a:t>
            </a:r>
          </a:p>
        </p:txBody>
      </p:sp>
      <p:sp>
        <p:nvSpPr>
          <p:cNvPr id="3" name="Content Placeholder 2"/>
          <p:cNvSpPr>
            <a:spLocks noGrp="1"/>
          </p:cNvSpPr>
          <p:nvPr>
            <p:ph idx="1"/>
          </p:nvPr>
        </p:nvSpPr>
        <p:spPr>
          <a:xfrm>
            <a:off x="1405247" y="4358934"/>
            <a:ext cx="5938837" cy="369332"/>
          </a:xfrm>
        </p:spPr>
        <p:txBody>
          <a:bodyPr/>
          <a:lstStyle/>
          <a:p>
            <a:pPr marL="0" indent="0">
              <a:buNone/>
            </a:pPr>
            <a:r>
              <a:rPr lang="en-US" dirty="0"/>
              <a:t>Threat: Burglar</a:t>
            </a:r>
          </a:p>
        </p:txBody>
      </p:sp>
      <p:pic>
        <p:nvPicPr>
          <p:cNvPr id="1026" name="Picture 2" descr="C:\Users\tplummer\AppData\Local\Microsoft\Windows\Temporary Internet Files\Content.IE5\7MEY0I46\house-illustration-clipar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0"/>
            <a:ext cx="3983116" cy="316706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bwMode="auto">
          <a:xfrm>
            <a:off x="1405247" y="4696000"/>
            <a:ext cx="5938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marL="222250" indent="-222250" algn="l" defTabSz="887413" rtl="0" eaLnBrk="1" fontAlgn="base" hangingPunct="1">
              <a:spcBef>
                <a:spcPts val="600"/>
              </a:spcBef>
              <a:spcAft>
                <a:spcPct val="0"/>
              </a:spcAft>
              <a:buSzPct val="100000"/>
              <a:buChar char="•"/>
              <a:defRPr sz="2400" b="1" baseline="0">
                <a:solidFill>
                  <a:schemeClr val="tx1"/>
                </a:solidFill>
                <a:effectLst/>
                <a:latin typeface="Calibri"/>
                <a:ea typeface="ＭＳ Ｐゴシック" pitchFamily="-112" charset="-128"/>
                <a:cs typeface="Calibri"/>
              </a:defRPr>
            </a:lvl1pPr>
            <a:lvl2pPr marL="511175" indent="-279400" algn="l" defTabSz="887413" rtl="0" eaLnBrk="1" fontAlgn="base" hangingPunct="1">
              <a:spcBef>
                <a:spcPts val="600"/>
              </a:spcBef>
              <a:spcAft>
                <a:spcPct val="0"/>
              </a:spcAft>
              <a:buSzPct val="100000"/>
              <a:buChar char="–"/>
              <a:defRPr sz="2000" b="1" baseline="0">
                <a:solidFill>
                  <a:schemeClr val="tx1"/>
                </a:solidFill>
                <a:effectLst/>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2000" b="1" baseline="0">
                <a:solidFill>
                  <a:schemeClr val="tx1"/>
                </a:solidFill>
                <a:effectLst/>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sz="2000" b="1">
                <a:solidFill>
                  <a:schemeClr val="tx1"/>
                </a:solidFill>
                <a:effectLst/>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effectLst/>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8pPr>
            <a:lvl9pPr marL="3822700" indent="-222250" algn="l" defTabSz="887413" rtl="0" eaLnBrk="1" fontAlgn="base" hangingPunct="1">
              <a:spcBef>
                <a:spcPct val="20000"/>
              </a:spcBef>
              <a:spcAft>
                <a:spcPct val="0"/>
              </a:spcAft>
              <a:buNone/>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buFontTx/>
              <a:buNone/>
            </a:pPr>
            <a:r>
              <a:rPr lang="en-US" kern="0" dirty="0"/>
              <a:t>Relevant: Yes – Homes get broken into</a:t>
            </a:r>
          </a:p>
        </p:txBody>
      </p:sp>
      <p:sp>
        <p:nvSpPr>
          <p:cNvPr id="13" name="Content Placeholder 2"/>
          <p:cNvSpPr txBox="1">
            <a:spLocks/>
          </p:cNvSpPr>
          <p:nvPr/>
        </p:nvSpPr>
        <p:spPr bwMode="auto">
          <a:xfrm>
            <a:off x="1405247" y="5033066"/>
            <a:ext cx="5938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marL="222250" indent="-222250" algn="l" defTabSz="887413" rtl="0" eaLnBrk="1" fontAlgn="base" hangingPunct="1">
              <a:spcBef>
                <a:spcPts val="600"/>
              </a:spcBef>
              <a:spcAft>
                <a:spcPct val="0"/>
              </a:spcAft>
              <a:buSzPct val="100000"/>
              <a:buChar char="•"/>
              <a:defRPr sz="2400" b="1" baseline="0">
                <a:solidFill>
                  <a:schemeClr val="tx1"/>
                </a:solidFill>
                <a:effectLst/>
                <a:latin typeface="Calibri"/>
                <a:ea typeface="ＭＳ Ｐゴシック" pitchFamily="-112" charset="-128"/>
                <a:cs typeface="Calibri"/>
              </a:defRPr>
            </a:lvl1pPr>
            <a:lvl2pPr marL="511175" indent="-279400" algn="l" defTabSz="887413" rtl="0" eaLnBrk="1" fontAlgn="base" hangingPunct="1">
              <a:spcBef>
                <a:spcPts val="600"/>
              </a:spcBef>
              <a:spcAft>
                <a:spcPct val="0"/>
              </a:spcAft>
              <a:buSzPct val="100000"/>
              <a:buChar char="–"/>
              <a:defRPr sz="2000" b="1" baseline="0">
                <a:solidFill>
                  <a:schemeClr val="tx1"/>
                </a:solidFill>
                <a:effectLst/>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2000" b="1" baseline="0">
                <a:solidFill>
                  <a:schemeClr val="tx1"/>
                </a:solidFill>
                <a:effectLst/>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sz="2000" b="1">
                <a:solidFill>
                  <a:schemeClr val="tx1"/>
                </a:solidFill>
                <a:effectLst/>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effectLst/>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8pPr>
            <a:lvl9pPr marL="3822700" indent="-222250" algn="l" defTabSz="887413" rtl="0" eaLnBrk="1" fontAlgn="base" hangingPunct="1">
              <a:spcBef>
                <a:spcPct val="20000"/>
              </a:spcBef>
              <a:spcAft>
                <a:spcPct val="0"/>
              </a:spcAft>
              <a:buNone/>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buFontTx/>
              <a:buNone/>
            </a:pPr>
            <a:r>
              <a:rPr lang="en-US" kern="0" dirty="0"/>
              <a:t>Impactful: Yes – Loss of Property</a:t>
            </a:r>
          </a:p>
        </p:txBody>
      </p:sp>
      <p:sp>
        <p:nvSpPr>
          <p:cNvPr id="14" name="Content Placeholder 2"/>
          <p:cNvSpPr txBox="1">
            <a:spLocks/>
          </p:cNvSpPr>
          <p:nvPr/>
        </p:nvSpPr>
        <p:spPr bwMode="auto">
          <a:xfrm>
            <a:off x="1405247" y="5370132"/>
            <a:ext cx="5938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marL="222250" indent="-222250" algn="l" defTabSz="887413" rtl="0" eaLnBrk="1" fontAlgn="base" hangingPunct="1">
              <a:spcBef>
                <a:spcPts val="600"/>
              </a:spcBef>
              <a:spcAft>
                <a:spcPct val="0"/>
              </a:spcAft>
              <a:buSzPct val="100000"/>
              <a:buChar char="•"/>
              <a:defRPr sz="2400" b="1" baseline="0">
                <a:solidFill>
                  <a:schemeClr val="tx1"/>
                </a:solidFill>
                <a:effectLst/>
                <a:latin typeface="Calibri"/>
                <a:ea typeface="ＭＳ Ｐゴシック" pitchFamily="-112" charset="-128"/>
                <a:cs typeface="Calibri"/>
              </a:defRPr>
            </a:lvl1pPr>
            <a:lvl2pPr marL="511175" indent="-279400" algn="l" defTabSz="887413" rtl="0" eaLnBrk="1" fontAlgn="base" hangingPunct="1">
              <a:spcBef>
                <a:spcPts val="600"/>
              </a:spcBef>
              <a:spcAft>
                <a:spcPct val="0"/>
              </a:spcAft>
              <a:buSzPct val="100000"/>
              <a:buChar char="–"/>
              <a:defRPr sz="2000" b="1" baseline="0">
                <a:solidFill>
                  <a:schemeClr val="tx1"/>
                </a:solidFill>
                <a:effectLst/>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2000" b="1" baseline="0">
                <a:solidFill>
                  <a:schemeClr val="tx1"/>
                </a:solidFill>
                <a:effectLst/>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sz="2000" b="1">
                <a:solidFill>
                  <a:schemeClr val="tx1"/>
                </a:solidFill>
                <a:effectLst/>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effectLst/>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8pPr>
            <a:lvl9pPr marL="3822700" indent="-222250" algn="l" defTabSz="887413" rtl="0" eaLnBrk="1" fontAlgn="base" hangingPunct="1">
              <a:spcBef>
                <a:spcPct val="20000"/>
              </a:spcBef>
              <a:spcAft>
                <a:spcPct val="0"/>
              </a:spcAft>
              <a:buNone/>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buFontTx/>
              <a:buNone/>
            </a:pPr>
            <a:r>
              <a:rPr lang="en-US" kern="0" dirty="0"/>
              <a:t>Likely: Maybe – Depends on where you live</a:t>
            </a:r>
          </a:p>
        </p:txBody>
      </p:sp>
      <p:sp>
        <p:nvSpPr>
          <p:cNvPr id="15" name="Content Placeholder 2"/>
          <p:cNvSpPr txBox="1">
            <a:spLocks/>
          </p:cNvSpPr>
          <p:nvPr/>
        </p:nvSpPr>
        <p:spPr bwMode="auto">
          <a:xfrm>
            <a:off x="1405246" y="5739464"/>
            <a:ext cx="5938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marL="222250" indent="-222250" algn="l" defTabSz="887413" rtl="0" eaLnBrk="1" fontAlgn="base" hangingPunct="1">
              <a:spcBef>
                <a:spcPts val="600"/>
              </a:spcBef>
              <a:spcAft>
                <a:spcPct val="0"/>
              </a:spcAft>
              <a:buSzPct val="100000"/>
              <a:buChar char="•"/>
              <a:defRPr sz="2400" b="1" baseline="0">
                <a:solidFill>
                  <a:schemeClr val="tx1"/>
                </a:solidFill>
                <a:effectLst/>
                <a:latin typeface="Calibri"/>
                <a:ea typeface="ＭＳ Ｐゴシック" pitchFamily="-112" charset="-128"/>
                <a:cs typeface="Calibri"/>
              </a:defRPr>
            </a:lvl1pPr>
            <a:lvl2pPr marL="511175" indent="-279400" algn="l" defTabSz="887413" rtl="0" eaLnBrk="1" fontAlgn="base" hangingPunct="1">
              <a:spcBef>
                <a:spcPts val="600"/>
              </a:spcBef>
              <a:spcAft>
                <a:spcPct val="0"/>
              </a:spcAft>
              <a:buSzPct val="100000"/>
              <a:buChar char="–"/>
              <a:defRPr sz="2000" b="1" baseline="0">
                <a:solidFill>
                  <a:schemeClr val="tx1"/>
                </a:solidFill>
                <a:effectLst/>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2000" b="1" baseline="0">
                <a:solidFill>
                  <a:schemeClr val="tx1"/>
                </a:solidFill>
                <a:effectLst/>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sz="2000" b="1">
                <a:solidFill>
                  <a:schemeClr val="tx1"/>
                </a:solidFill>
                <a:effectLst/>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effectLst/>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chemeClr val="tx1"/>
                </a:solidFill>
                <a:effectLst/>
                <a:latin typeface="+mn-lt"/>
                <a:ea typeface="ＭＳ Ｐゴシック" pitchFamily="-112" charset="-128"/>
              </a:defRPr>
            </a:lvl8pPr>
            <a:lvl9pPr marL="3822700" indent="-222250" algn="l" defTabSz="887413" rtl="0" eaLnBrk="1" fontAlgn="base" hangingPunct="1">
              <a:spcBef>
                <a:spcPct val="20000"/>
              </a:spcBef>
              <a:spcAft>
                <a:spcPct val="0"/>
              </a:spcAft>
              <a:buNone/>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buFontTx/>
              <a:buNone/>
            </a:pPr>
            <a:r>
              <a:rPr lang="en-US" kern="0" dirty="0"/>
              <a:t>Risk: ?</a:t>
            </a:r>
          </a:p>
        </p:txBody>
      </p:sp>
      <p:pic>
        <p:nvPicPr>
          <p:cNvPr id="2050" name="Picture 2" descr="C:\Users\tplummer\AppData\Local\Microsoft\Windows\Temporary Internet Files\Content.IE5\058B3VD5\burgla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6512" y="2819400"/>
            <a:ext cx="861888"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0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Threshold</a:t>
            </a:r>
          </a:p>
        </p:txBody>
      </p:sp>
      <p:sp>
        <p:nvSpPr>
          <p:cNvPr id="3" name="Content Placeholder 2"/>
          <p:cNvSpPr>
            <a:spLocks noGrp="1"/>
          </p:cNvSpPr>
          <p:nvPr>
            <p:ph idx="1"/>
          </p:nvPr>
        </p:nvSpPr>
        <p:spPr>
          <a:xfrm>
            <a:off x="461963" y="1354592"/>
            <a:ext cx="8224837" cy="3293209"/>
          </a:xfrm>
        </p:spPr>
        <p:txBody>
          <a:bodyPr/>
          <a:lstStyle/>
          <a:p>
            <a:r>
              <a:rPr lang="en-US" dirty="0"/>
              <a:t>How much risk are you willing to take before you do something?</a:t>
            </a:r>
          </a:p>
          <a:p>
            <a:r>
              <a:rPr lang="en-US" dirty="0"/>
              <a:t>Can you quantify it?</a:t>
            </a:r>
          </a:p>
          <a:p>
            <a:pPr lvl="1"/>
            <a:r>
              <a:rPr lang="en-US" dirty="0"/>
              <a:t>Any risk that is above 25% chance of occurring</a:t>
            </a:r>
          </a:p>
          <a:p>
            <a:r>
              <a:rPr lang="en-US" dirty="0"/>
              <a:t>Can you calculate it?</a:t>
            </a:r>
          </a:p>
          <a:p>
            <a:pPr lvl="1"/>
            <a:r>
              <a:rPr lang="en-US" dirty="0"/>
              <a:t>Any risk that is above 25% chance and impact costs more that $1000</a:t>
            </a:r>
          </a:p>
          <a:p>
            <a:r>
              <a:rPr lang="en-US" dirty="0"/>
              <a:t>Or is it a gut check?</a:t>
            </a:r>
          </a:p>
          <a:p>
            <a:pPr lvl="1"/>
            <a:r>
              <a:rPr lang="en-US" dirty="0"/>
              <a:t>Any risk that isn’t “low”</a:t>
            </a:r>
          </a:p>
        </p:txBody>
      </p:sp>
    </p:spTree>
    <p:extLst>
      <p:ext uri="{BB962C8B-B14F-4D97-AF65-F5344CB8AC3E}">
        <p14:creationId xmlns:p14="http://schemas.microsoft.com/office/powerpoint/2010/main" val="1743818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Risk Analysis</a:t>
            </a:r>
          </a:p>
        </p:txBody>
      </p:sp>
      <p:sp>
        <p:nvSpPr>
          <p:cNvPr id="3" name="Content Placeholder 2"/>
          <p:cNvSpPr>
            <a:spLocks noGrp="1"/>
          </p:cNvSpPr>
          <p:nvPr>
            <p:ph idx="1"/>
          </p:nvPr>
        </p:nvSpPr>
        <p:spPr>
          <a:xfrm>
            <a:off x="461963" y="1354592"/>
            <a:ext cx="8224837" cy="738664"/>
          </a:xfrm>
        </p:spPr>
        <p:txBody>
          <a:bodyPr/>
          <a:lstStyle/>
          <a:p>
            <a:r>
              <a:rPr lang="en-US" dirty="0"/>
              <a:t>When real world numbers can’t be used, use subjective terms such as High, Medium, Low or grading 1-10</a:t>
            </a:r>
          </a:p>
        </p:txBody>
      </p:sp>
      <p:graphicFrame>
        <p:nvGraphicFramePr>
          <p:cNvPr id="4" name="Table 3"/>
          <p:cNvGraphicFramePr>
            <a:graphicFrameLocks noGrp="1"/>
          </p:cNvGraphicFramePr>
          <p:nvPr>
            <p:extLst>
              <p:ext uri="{D42A27DB-BD31-4B8C-83A1-F6EECF244321}">
                <p14:modId xmlns:p14="http://schemas.microsoft.com/office/powerpoint/2010/main" val="2394529754"/>
              </p:ext>
            </p:extLst>
          </p:nvPr>
        </p:nvGraphicFramePr>
        <p:xfrm>
          <a:off x="1600200" y="2743200"/>
          <a:ext cx="6095999" cy="2225040"/>
        </p:xfrm>
        <a:graphic>
          <a:graphicData uri="http://schemas.openxmlformats.org/drawingml/2006/table">
            <a:tbl>
              <a:tblPr firstRow="1" bandRow="1">
                <a:tableStyleId>{5C22544A-7EE6-4342-B048-85BDC9FD1C3A}</a:tableStyleId>
              </a:tblPr>
              <a:tblGrid>
                <a:gridCol w="1406769">
                  <a:extLst>
                    <a:ext uri="{9D8B030D-6E8A-4147-A177-3AD203B41FA5}">
                      <a16:colId xmlns:a16="http://schemas.microsoft.com/office/drawing/2014/main" val="20000"/>
                    </a:ext>
                  </a:extLst>
                </a:gridCol>
                <a:gridCol w="1031631">
                  <a:extLst>
                    <a:ext uri="{9D8B030D-6E8A-4147-A177-3AD203B41FA5}">
                      <a16:colId xmlns:a16="http://schemas.microsoft.com/office/drawing/2014/main" val="20001"/>
                    </a:ext>
                  </a:extLst>
                </a:gridCol>
                <a:gridCol w="3657599">
                  <a:extLst>
                    <a:ext uri="{9D8B030D-6E8A-4147-A177-3AD203B41FA5}">
                      <a16:colId xmlns:a16="http://schemas.microsoft.com/office/drawing/2014/main" val="20002"/>
                    </a:ext>
                  </a:extLst>
                </a:gridCol>
              </a:tblGrid>
              <a:tr h="370840">
                <a:tc gridSpan="3">
                  <a:txBody>
                    <a:bodyPr/>
                    <a:lstStyle/>
                    <a:p>
                      <a:pPr algn="ctr"/>
                      <a:r>
                        <a:rPr lang="en-US" dirty="0"/>
                        <a:t>Likelihood</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Very</a:t>
                      </a:r>
                      <a:r>
                        <a:rPr lang="en-US" baseline="0" dirty="0"/>
                        <a:t> High</a:t>
                      </a:r>
                      <a:endParaRPr lang="en-US" dirty="0"/>
                    </a:p>
                  </a:txBody>
                  <a:tcPr/>
                </a:tc>
                <a:tc>
                  <a:txBody>
                    <a:bodyPr/>
                    <a:lstStyle/>
                    <a:p>
                      <a:r>
                        <a:rPr lang="en-US" dirty="0"/>
                        <a:t>10</a:t>
                      </a:r>
                    </a:p>
                  </a:txBody>
                  <a:tcPr/>
                </a:tc>
                <a:tc>
                  <a:txBody>
                    <a:bodyPr/>
                    <a:lstStyle/>
                    <a:p>
                      <a:r>
                        <a:rPr lang="en-US" dirty="0"/>
                        <a:t>Almost certain</a:t>
                      </a:r>
                      <a:r>
                        <a:rPr lang="en-US" baseline="0" dirty="0"/>
                        <a:t> it will happen</a:t>
                      </a:r>
                      <a:endParaRPr lang="en-US" dirty="0"/>
                    </a:p>
                  </a:txBody>
                  <a:tcPr/>
                </a:tc>
                <a:extLst>
                  <a:ext uri="{0D108BD9-81ED-4DB2-BD59-A6C34878D82A}">
                    <a16:rowId xmlns:a16="http://schemas.microsoft.com/office/drawing/2014/main" val="10001"/>
                  </a:ext>
                </a:extLst>
              </a:tr>
              <a:tr h="370840">
                <a:tc>
                  <a:txBody>
                    <a:bodyPr/>
                    <a:lstStyle/>
                    <a:p>
                      <a:r>
                        <a:rPr lang="en-US" dirty="0"/>
                        <a:t>High</a:t>
                      </a:r>
                    </a:p>
                  </a:txBody>
                  <a:tcPr/>
                </a:tc>
                <a:tc>
                  <a:txBody>
                    <a:bodyPr/>
                    <a:lstStyle/>
                    <a:p>
                      <a:r>
                        <a:rPr lang="en-US" dirty="0"/>
                        <a:t>8</a:t>
                      </a:r>
                    </a:p>
                  </a:txBody>
                  <a:tcPr/>
                </a:tc>
                <a:tc>
                  <a:txBody>
                    <a:bodyPr/>
                    <a:lstStyle/>
                    <a:p>
                      <a:r>
                        <a:rPr lang="en-US" dirty="0"/>
                        <a:t>Very likely</a:t>
                      </a:r>
                      <a:r>
                        <a:rPr lang="en-US" baseline="0" dirty="0"/>
                        <a:t> to happen</a:t>
                      </a:r>
                      <a:endParaRPr lang="en-US" dirty="0"/>
                    </a:p>
                  </a:txBody>
                  <a:tcPr/>
                </a:tc>
                <a:extLst>
                  <a:ext uri="{0D108BD9-81ED-4DB2-BD59-A6C34878D82A}">
                    <a16:rowId xmlns:a16="http://schemas.microsoft.com/office/drawing/2014/main" val="10002"/>
                  </a:ext>
                </a:extLst>
              </a:tr>
              <a:tr h="370840">
                <a:tc>
                  <a:txBody>
                    <a:bodyPr/>
                    <a:lstStyle/>
                    <a:p>
                      <a:r>
                        <a:rPr lang="en-US" dirty="0"/>
                        <a:t>Medium</a:t>
                      </a:r>
                    </a:p>
                  </a:txBody>
                  <a:tcPr/>
                </a:tc>
                <a:tc>
                  <a:txBody>
                    <a:bodyPr/>
                    <a:lstStyle/>
                    <a:p>
                      <a:r>
                        <a:rPr lang="en-US" dirty="0"/>
                        <a:t>6</a:t>
                      </a:r>
                    </a:p>
                  </a:txBody>
                  <a:tcPr/>
                </a:tc>
                <a:tc>
                  <a:txBody>
                    <a:bodyPr/>
                    <a:lstStyle/>
                    <a:p>
                      <a:r>
                        <a:rPr lang="en-US" dirty="0"/>
                        <a:t>May happen</a:t>
                      </a:r>
                    </a:p>
                  </a:txBody>
                  <a:tcPr/>
                </a:tc>
                <a:extLst>
                  <a:ext uri="{0D108BD9-81ED-4DB2-BD59-A6C34878D82A}">
                    <a16:rowId xmlns:a16="http://schemas.microsoft.com/office/drawing/2014/main" val="10003"/>
                  </a:ext>
                </a:extLst>
              </a:tr>
              <a:tr h="370840">
                <a:tc>
                  <a:txBody>
                    <a:bodyPr/>
                    <a:lstStyle/>
                    <a:p>
                      <a:r>
                        <a:rPr lang="en-US" dirty="0"/>
                        <a:t>Low</a:t>
                      </a:r>
                    </a:p>
                  </a:txBody>
                  <a:tcPr/>
                </a:tc>
                <a:tc>
                  <a:txBody>
                    <a:bodyPr/>
                    <a:lstStyle/>
                    <a:p>
                      <a:r>
                        <a:rPr lang="en-US" dirty="0"/>
                        <a:t>4</a:t>
                      </a:r>
                    </a:p>
                  </a:txBody>
                  <a:tcPr/>
                </a:tc>
                <a:tc>
                  <a:txBody>
                    <a:bodyPr/>
                    <a:lstStyle/>
                    <a:p>
                      <a:r>
                        <a:rPr lang="en-US" dirty="0"/>
                        <a:t>Not likely to happen</a:t>
                      </a:r>
                    </a:p>
                  </a:txBody>
                  <a:tcPr/>
                </a:tc>
                <a:extLst>
                  <a:ext uri="{0D108BD9-81ED-4DB2-BD59-A6C34878D82A}">
                    <a16:rowId xmlns:a16="http://schemas.microsoft.com/office/drawing/2014/main" val="10004"/>
                  </a:ext>
                </a:extLst>
              </a:tr>
              <a:tr h="370840">
                <a:tc>
                  <a:txBody>
                    <a:bodyPr/>
                    <a:lstStyle/>
                    <a:p>
                      <a:r>
                        <a:rPr lang="en-US" dirty="0"/>
                        <a:t>Very</a:t>
                      </a:r>
                      <a:r>
                        <a:rPr lang="en-US" baseline="0" dirty="0"/>
                        <a:t> Low</a:t>
                      </a:r>
                      <a:endParaRPr lang="en-US" dirty="0"/>
                    </a:p>
                  </a:txBody>
                  <a:tcPr/>
                </a:tc>
                <a:tc>
                  <a:txBody>
                    <a:bodyPr/>
                    <a:lstStyle/>
                    <a:p>
                      <a:r>
                        <a:rPr lang="en-US" dirty="0"/>
                        <a:t>2</a:t>
                      </a:r>
                    </a:p>
                  </a:txBody>
                  <a:tcPr/>
                </a:tc>
                <a:tc>
                  <a:txBody>
                    <a:bodyPr/>
                    <a:lstStyle/>
                    <a:p>
                      <a:r>
                        <a:rPr lang="en-US" dirty="0"/>
                        <a:t>Almost certain</a:t>
                      </a:r>
                      <a:r>
                        <a:rPr lang="en-US" baseline="0" dirty="0"/>
                        <a:t> to not happen</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52157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p>
        </p:txBody>
      </p:sp>
      <p:sp>
        <p:nvSpPr>
          <p:cNvPr id="3" name="Content Placeholder 2"/>
          <p:cNvSpPr>
            <a:spLocks noGrp="1"/>
          </p:cNvSpPr>
          <p:nvPr>
            <p:ph idx="1"/>
          </p:nvPr>
        </p:nvSpPr>
        <p:spPr>
          <a:xfrm>
            <a:off x="461963" y="1354592"/>
            <a:ext cx="8224837" cy="369332"/>
          </a:xfrm>
        </p:spPr>
        <p:txBody>
          <a:bodyPr/>
          <a:lstStyle/>
          <a:p>
            <a:r>
              <a:rPr lang="en-US" dirty="0"/>
              <a:t>Use real world numbers to calculate Risk</a:t>
            </a:r>
          </a:p>
        </p:txBody>
      </p:sp>
      <p:graphicFrame>
        <p:nvGraphicFramePr>
          <p:cNvPr id="5" name="Table 4"/>
          <p:cNvGraphicFramePr>
            <a:graphicFrameLocks noGrp="1"/>
          </p:cNvGraphicFramePr>
          <p:nvPr>
            <p:extLst>
              <p:ext uri="{D42A27DB-BD31-4B8C-83A1-F6EECF244321}">
                <p14:modId xmlns:p14="http://schemas.microsoft.com/office/powerpoint/2010/main" val="3379609804"/>
              </p:ext>
            </p:extLst>
          </p:nvPr>
        </p:nvGraphicFramePr>
        <p:xfrm>
          <a:off x="2743200" y="2133600"/>
          <a:ext cx="4038600" cy="222504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pPr algn="ctr"/>
                      <a:r>
                        <a:rPr lang="en-US" dirty="0"/>
                        <a:t>Likelihood</a:t>
                      </a:r>
                    </a:p>
                  </a:txBody>
                  <a:tcPr/>
                </a:tc>
                <a:extLst>
                  <a:ext uri="{0D108BD9-81ED-4DB2-BD59-A6C34878D82A}">
                    <a16:rowId xmlns:a16="http://schemas.microsoft.com/office/drawing/2014/main" val="10000"/>
                  </a:ext>
                </a:extLst>
              </a:tr>
              <a:tr h="370840">
                <a:tc>
                  <a:txBody>
                    <a:bodyPr/>
                    <a:lstStyle/>
                    <a:p>
                      <a:r>
                        <a:rPr lang="en-US" dirty="0"/>
                        <a:t>100% certain to happen</a:t>
                      </a:r>
                    </a:p>
                  </a:txBody>
                  <a:tcPr/>
                </a:tc>
                <a:extLst>
                  <a:ext uri="{0D108BD9-81ED-4DB2-BD59-A6C34878D82A}">
                    <a16:rowId xmlns:a16="http://schemas.microsoft.com/office/drawing/2014/main" val="10001"/>
                  </a:ext>
                </a:extLst>
              </a:tr>
              <a:tr h="370840">
                <a:tc>
                  <a:txBody>
                    <a:bodyPr/>
                    <a:lstStyle/>
                    <a:p>
                      <a:r>
                        <a:rPr lang="en-US" dirty="0"/>
                        <a:t>80% probability</a:t>
                      </a:r>
                      <a:r>
                        <a:rPr lang="en-US" baseline="0" dirty="0"/>
                        <a:t> to occur</a:t>
                      </a:r>
                      <a:endParaRPr lang="en-US" dirty="0"/>
                    </a:p>
                  </a:txBody>
                  <a:tcPr/>
                </a:tc>
                <a:extLst>
                  <a:ext uri="{0D108BD9-81ED-4DB2-BD59-A6C34878D82A}">
                    <a16:rowId xmlns:a16="http://schemas.microsoft.com/office/drawing/2014/main" val="10002"/>
                  </a:ext>
                </a:extLst>
              </a:tr>
              <a:tr h="370840">
                <a:tc>
                  <a:txBody>
                    <a:bodyPr/>
                    <a:lstStyle/>
                    <a:p>
                      <a:r>
                        <a:rPr lang="en-US" dirty="0"/>
                        <a:t>60%</a:t>
                      </a:r>
                      <a:r>
                        <a:rPr lang="en-US" baseline="0" dirty="0"/>
                        <a:t> probability to occur</a:t>
                      </a:r>
                      <a:endParaRPr lang="en-US" dirty="0"/>
                    </a:p>
                  </a:txBody>
                  <a:tcPr/>
                </a:tc>
                <a:extLst>
                  <a:ext uri="{0D108BD9-81ED-4DB2-BD59-A6C34878D82A}">
                    <a16:rowId xmlns:a16="http://schemas.microsoft.com/office/drawing/2014/main" val="10003"/>
                  </a:ext>
                </a:extLst>
              </a:tr>
              <a:tr h="370840">
                <a:tc>
                  <a:txBody>
                    <a:bodyPr/>
                    <a:lstStyle/>
                    <a:p>
                      <a:r>
                        <a:rPr lang="en-US" dirty="0"/>
                        <a:t>40% probability to occur</a:t>
                      </a:r>
                    </a:p>
                  </a:txBody>
                  <a:tcPr/>
                </a:tc>
                <a:extLst>
                  <a:ext uri="{0D108BD9-81ED-4DB2-BD59-A6C34878D82A}">
                    <a16:rowId xmlns:a16="http://schemas.microsoft.com/office/drawing/2014/main" val="10004"/>
                  </a:ext>
                </a:extLst>
              </a:tr>
              <a:tr h="370840">
                <a:tc>
                  <a:txBody>
                    <a:bodyPr/>
                    <a:lstStyle/>
                    <a:p>
                      <a:r>
                        <a:rPr lang="en-US" dirty="0"/>
                        <a:t>20% probability to occur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99080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Risk Analysis</a:t>
            </a:r>
          </a:p>
        </p:txBody>
      </p:sp>
      <p:sp>
        <p:nvSpPr>
          <p:cNvPr id="3" name="Content Placeholder 2"/>
          <p:cNvSpPr>
            <a:spLocks noGrp="1"/>
          </p:cNvSpPr>
          <p:nvPr>
            <p:ph idx="1"/>
          </p:nvPr>
        </p:nvSpPr>
        <p:spPr>
          <a:xfrm>
            <a:off x="461963" y="1354592"/>
            <a:ext cx="8224837" cy="738664"/>
          </a:xfrm>
        </p:spPr>
        <p:txBody>
          <a:bodyPr/>
          <a:lstStyle/>
          <a:p>
            <a:r>
              <a:rPr lang="en-US" dirty="0"/>
              <a:t>Usually, some categories can be calculated while some are qualitative</a:t>
            </a:r>
          </a:p>
        </p:txBody>
      </p:sp>
    </p:spTree>
    <p:extLst>
      <p:ext uri="{BB962C8B-B14F-4D97-AF65-F5344CB8AC3E}">
        <p14:creationId xmlns:p14="http://schemas.microsoft.com/office/powerpoint/2010/main" val="333782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Home Protection</a:t>
            </a:r>
          </a:p>
        </p:txBody>
      </p:sp>
      <p:pic>
        <p:nvPicPr>
          <p:cNvPr id="1026" name="Picture 2" descr="C:\Users\tplummer\AppData\Local\Microsoft\Windows\Temporary Internet Files\Content.IE5\7MEY0I46\house-illustration-clipar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0"/>
            <a:ext cx="3983116" cy="316706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317539" y="3886200"/>
            <a:ext cx="8224837" cy="1708160"/>
          </a:xfrm>
        </p:spPr>
        <p:txBody>
          <a:bodyPr/>
          <a:lstStyle/>
          <a:p>
            <a:r>
              <a:rPr lang="en-US" dirty="0"/>
              <a:t>Assume home is worth $150,000</a:t>
            </a:r>
          </a:p>
          <a:p>
            <a:r>
              <a:rPr lang="en-US" dirty="0"/>
              <a:t>Assume you make $50,000 per year</a:t>
            </a:r>
          </a:p>
          <a:p>
            <a:r>
              <a:rPr lang="en-US" dirty="0"/>
              <a:t>Assume you have $10,000 in the bank</a:t>
            </a:r>
          </a:p>
          <a:p>
            <a:endParaRPr lang="en-US" dirty="0"/>
          </a:p>
        </p:txBody>
      </p:sp>
    </p:spTree>
    <p:extLst>
      <p:ext uri="{BB962C8B-B14F-4D97-AF65-F5344CB8AC3E}">
        <p14:creationId xmlns:p14="http://schemas.microsoft.com/office/powerpoint/2010/main" val="392042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of House - Threat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0141801"/>
              </p:ext>
            </p:extLst>
          </p:nvPr>
        </p:nvGraphicFramePr>
        <p:xfrm>
          <a:off x="461963" y="1259841"/>
          <a:ext cx="8224838" cy="4485640"/>
        </p:xfrm>
        <a:graphic>
          <a:graphicData uri="http://schemas.openxmlformats.org/drawingml/2006/table">
            <a:tbl>
              <a:tblPr firstRow="1" bandRow="1">
                <a:tableStyleId>{5C22544A-7EE6-4342-B048-85BDC9FD1C3A}</a:tableStyleId>
              </a:tblPr>
              <a:tblGrid>
                <a:gridCol w="452437">
                  <a:extLst>
                    <a:ext uri="{9D8B030D-6E8A-4147-A177-3AD203B41FA5}">
                      <a16:colId xmlns:a16="http://schemas.microsoft.com/office/drawing/2014/main" val="20000"/>
                    </a:ext>
                  </a:extLst>
                </a:gridCol>
                <a:gridCol w="7772401">
                  <a:extLst>
                    <a:ext uri="{9D8B030D-6E8A-4147-A177-3AD203B41FA5}">
                      <a16:colId xmlns:a16="http://schemas.microsoft.com/office/drawing/2014/main" val="20001"/>
                    </a:ext>
                  </a:extLst>
                </a:gridCol>
              </a:tblGrid>
              <a:tr h="370840">
                <a:tc gridSpan="2">
                  <a:txBody>
                    <a:bodyPr/>
                    <a:lstStyle/>
                    <a:p>
                      <a:pPr algn="ctr"/>
                      <a:r>
                        <a:rPr lang="en-US" dirty="0"/>
                        <a:t>Threat</a:t>
                      </a:r>
                    </a:p>
                  </a:txBody>
                  <a:tcPr/>
                </a:tc>
                <a:tc hMerge="1">
                  <a:txBody>
                    <a:bodyPr/>
                    <a:lstStyle/>
                    <a:p>
                      <a:pPr algn="ctr"/>
                      <a:endParaRPr lang="en-US" dirty="0"/>
                    </a:p>
                  </a:txBody>
                  <a:tcPr/>
                </a:tc>
                <a:extLst>
                  <a:ext uri="{0D108BD9-81ED-4DB2-BD59-A6C34878D82A}">
                    <a16:rowId xmlns:a16="http://schemas.microsoft.com/office/drawing/2014/main" val="10000"/>
                  </a:ext>
                </a:extLst>
              </a:tr>
              <a:tr h="180022">
                <a:tc>
                  <a:txBody>
                    <a:bodyPr/>
                    <a:lstStyle/>
                    <a:p>
                      <a:pPr algn="ctr"/>
                      <a:r>
                        <a:rPr lang="en-US" sz="1200" dirty="0"/>
                        <a:t>1</a:t>
                      </a:r>
                    </a:p>
                  </a:txBody>
                  <a:tcPr/>
                </a:tc>
                <a:tc>
                  <a:txBody>
                    <a:bodyPr/>
                    <a:lstStyle/>
                    <a:p>
                      <a:pPr algn="ctr"/>
                      <a:r>
                        <a:rPr lang="en-US" sz="1200" dirty="0"/>
                        <a:t>Fire</a:t>
                      </a:r>
                    </a:p>
                  </a:txBody>
                  <a:tcPr/>
                </a:tc>
                <a:extLst>
                  <a:ext uri="{0D108BD9-81ED-4DB2-BD59-A6C34878D82A}">
                    <a16:rowId xmlns:a16="http://schemas.microsoft.com/office/drawing/2014/main" val="10001"/>
                  </a:ext>
                </a:extLst>
              </a:tr>
              <a:tr h="180022">
                <a:tc>
                  <a:txBody>
                    <a:bodyPr/>
                    <a:lstStyle/>
                    <a:p>
                      <a:pPr algn="ctr"/>
                      <a:r>
                        <a:rPr lang="en-US" sz="1200" dirty="0"/>
                        <a:t>2</a:t>
                      </a:r>
                    </a:p>
                  </a:txBody>
                  <a:tcPr/>
                </a:tc>
                <a:tc>
                  <a:txBody>
                    <a:bodyPr/>
                    <a:lstStyle/>
                    <a:p>
                      <a:pPr algn="ctr"/>
                      <a:r>
                        <a:rPr lang="en-US" sz="1200" dirty="0"/>
                        <a:t>Flooding</a:t>
                      </a:r>
                    </a:p>
                  </a:txBody>
                  <a:tcPr/>
                </a:tc>
                <a:extLst>
                  <a:ext uri="{0D108BD9-81ED-4DB2-BD59-A6C34878D82A}">
                    <a16:rowId xmlns:a16="http://schemas.microsoft.com/office/drawing/2014/main" val="10002"/>
                  </a:ext>
                </a:extLst>
              </a:tr>
              <a:tr h="180022">
                <a:tc>
                  <a:txBody>
                    <a:bodyPr/>
                    <a:lstStyle/>
                    <a:p>
                      <a:pPr algn="ctr"/>
                      <a:r>
                        <a:rPr lang="en-US" sz="1200" dirty="0"/>
                        <a:t>3</a:t>
                      </a:r>
                    </a:p>
                  </a:txBody>
                  <a:tcPr/>
                </a:tc>
                <a:tc>
                  <a:txBody>
                    <a:bodyPr/>
                    <a:lstStyle/>
                    <a:p>
                      <a:pPr algn="ctr"/>
                      <a:r>
                        <a:rPr lang="en-US" sz="1200" dirty="0"/>
                        <a:t>Burglary</a:t>
                      </a:r>
                    </a:p>
                  </a:txBody>
                  <a:tcPr/>
                </a:tc>
                <a:extLst>
                  <a:ext uri="{0D108BD9-81ED-4DB2-BD59-A6C34878D82A}">
                    <a16:rowId xmlns:a16="http://schemas.microsoft.com/office/drawing/2014/main" val="10003"/>
                  </a:ext>
                </a:extLst>
              </a:tr>
              <a:tr h="180022">
                <a:tc>
                  <a:txBody>
                    <a:bodyPr/>
                    <a:lstStyle/>
                    <a:p>
                      <a:pPr algn="ctr"/>
                      <a:r>
                        <a:rPr lang="en-US" sz="1200" dirty="0"/>
                        <a:t>4</a:t>
                      </a:r>
                    </a:p>
                  </a:txBody>
                  <a:tcPr/>
                </a:tc>
                <a:tc>
                  <a:txBody>
                    <a:bodyPr/>
                    <a:lstStyle/>
                    <a:p>
                      <a:pPr algn="ctr"/>
                      <a:r>
                        <a:rPr lang="en-US" sz="1200" dirty="0"/>
                        <a:t>Hurricane</a:t>
                      </a:r>
                    </a:p>
                  </a:txBody>
                  <a:tcPr/>
                </a:tc>
                <a:extLst>
                  <a:ext uri="{0D108BD9-81ED-4DB2-BD59-A6C34878D82A}">
                    <a16:rowId xmlns:a16="http://schemas.microsoft.com/office/drawing/2014/main" val="10004"/>
                  </a:ext>
                </a:extLst>
              </a:tr>
              <a:tr h="180022">
                <a:tc>
                  <a:txBody>
                    <a:bodyPr/>
                    <a:lstStyle/>
                    <a:p>
                      <a:pPr algn="ctr"/>
                      <a:r>
                        <a:rPr lang="en-US" sz="1200" dirty="0"/>
                        <a:t>5</a:t>
                      </a:r>
                    </a:p>
                  </a:txBody>
                  <a:tcPr/>
                </a:tc>
                <a:tc>
                  <a:txBody>
                    <a:bodyPr/>
                    <a:lstStyle/>
                    <a:p>
                      <a:pPr algn="ctr"/>
                      <a:r>
                        <a:rPr lang="en-US" sz="1200" dirty="0"/>
                        <a:t>Earthquake</a:t>
                      </a:r>
                    </a:p>
                  </a:txBody>
                  <a:tcPr/>
                </a:tc>
                <a:extLst>
                  <a:ext uri="{0D108BD9-81ED-4DB2-BD59-A6C34878D82A}">
                    <a16:rowId xmlns:a16="http://schemas.microsoft.com/office/drawing/2014/main" val="10005"/>
                  </a:ext>
                </a:extLst>
              </a:tr>
              <a:tr h="180022">
                <a:tc>
                  <a:txBody>
                    <a:bodyPr/>
                    <a:lstStyle/>
                    <a:p>
                      <a:pPr algn="ctr"/>
                      <a:r>
                        <a:rPr lang="en-US" sz="1200" dirty="0"/>
                        <a:t>6</a:t>
                      </a:r>
                    </a:p>
                  </a:txBody>
                  <a:tcPr/>
                </a:tc>
                <a:tc>
                  <a:txBody>
                    <a:bodyPr/>
                    <a:lstStyle/>
                    <a:p>
                      <a:pPr algn="ctr"/>
                      <a:r>
                        <a:rPr lang="en-US" sz="1200" dirty="0"/>
                        <a:t>Termites/Pests</a:t>
                      </a:r>
                    </a:p>
                  </a:txBody>
                  <a:tcPr/>
                </a:tc>
                <a:extLst>
                  <a:ext uri="{0D108BD9-81ED-4DB2-BD59-A6C34878D82A}">
                    <a16:rowId xmlns:a16="http://schemas.microsoft.com/office/drawing/2014/main" val="10006"/>
                  </a:ext>
                </a:extLst>
              </a:tr>
              <a:tr h="180022">
                <a:tc>
                  <a:txBody>
                    <a:bodyPr/>
                    <a:lstStyle/>
                    <a:p>
                      <a:pPr algn="ctr"/>
                      <a:r>
                        <a:rPr lang="en-US" sz="1200" dirty="0"/>
                        <a:t>7</a:t>
                      </a:r>
                    </a:p>
                  </a:txBody>
                  <a:tcPr/>
                </a:tc>
                <a:tc>
                  <a:txBody>
                    <a:bodyPr/>
                    <a:lstStyle/>
                    <a:p>
                      <a:pPr algn="ctr"/>
                      <a:r>
                        <a:rPr lang="en-US" sz="1200" dirty="0"/>
                        <a:t>Vandalism</a:t>
                      </a:r>
                    </a:p>
                  </a:txBody>
                  <a:tcPr/>
                </a:tc>
                <a:extLst>
                  <a:ext uri="{0D108BD9-81ED-4DB2-BD59-A6C34878D82A}">
                    <a16:rowId xmlns:a16="http://schemas.microsoft.com/office/drawing/2014/main" val="10007"/>
                  </a:ext>
                </a:extLst>
              </a:tr>
              <a:tr h="180022">
                <a:tc>
                  <a:txBody>
                    <a:bodyPr/>
                    <a:lstStyle/>
                    <a:p>
                      <a:pPr algn="ctr"/>
                      <a:r>
                        <a:rPr lang="en-US" sz="1200" dirty="0"/>
                        <a:t>8</a:t>
                      </a:r>
                    </a:p>
                  </a:txBody>
                  <a:tcPr/>
                </a:tc>
                <a:tc>
                  <a:txBody>
                    <a:bodyPr/>
                    <a:lstStyle/>
                    <a:p>
                      <a:pPr algn="ctr"/>
                      <a:r>
                        <a:rPr lang="en-US" sz="1200" dirty="0"/>
                        <a:t>Zombies</a:t>
                      </a:r>
                    </a:p>
                  </a:txBody>
                  <a:tcPr/>
                </a:tc>
                <a:extLst>
                  <a:ext uri="{0D108BD9-81ED-4DB2-BD59-A6C34878D82A}">
                    <a16:rowId xmlns:a16="http://schemas.microsoft.com/office/drawing/2014/main" val="10008"/>
                  </a:ext>
                </a:extLst>
              </a:tr>
              <a:tr h="180022">
                <a:tc>
                  <a:txBody>
                    <a:bodyPr/>
                    <a:lstStyle/>
                    <a:p>
                      <a:pPr algn="ctr"/>
                      <a:r>
                        <a:rPr lang="en-US" sz="1200" dirty="0"/>
                        <a:t>9</a:t>
                      </a:r>
                    </a:p>
                  </a:txBody>
                  <a:tcPr/>
                </a:tc>
                <a:tc>
                  <a:txBody>
                    <a:bodyPr/>
                    <a:lstStyle/>
                    <a:p>
                      <a:pPr algn="ctr"/>
                      <a:r>
                        <a:rPr lang="en-US" sz="1200" dirty="0"/>
                        <a:t>Car crashing into front</a:t>
                      </a:r>
                    </a:p>
                  </a:txBody>
                  <a:tcPr/>
                </a:tc>
                <a:extLst>
                  <a:ext uri="{0D108BD9-81ED-4DB2-BD59-A6C34878D82A}">
                    <a16:rowId xmlns:a16="http://schemas.microsoft.com/office/drawing/2014/main" val="10009"/>
                  </a:ext>
                </a:extLst>
              </a:tr>
              <a:tr h="180022">
                <a:tc>
                  <a:txBody>
                    <a:bodyPr/>
                    <a:lstStyle/>
                    <a:p>
                      <a:pPr algn="ctr"/>
                      <a:r>
                        <a:rPr lang="en-US" sz="1200" dirty="0"/>
                        <a:t>10</a:t>
                      </a:r>
                    </a:p>
                  </a:txBody>
                  <a:tcPr/>
                </a:tc>
                <a:tc>
                  <a:txBody>
                    <a:bodyPr/>
                    <a:lstStyle/>
                    <a:p>
                      <a:pPr algn="ctr"/>
                      <a:endParaRPr lang="en-US" sz="1200" dirty="0"/>
                    </a:p>
                  </a:txBody>
                  <a:tcPr/>
                </a:tc>
                <a:extLst>
                  <a:ext uri="{0D108BD9-81ED-4DB2-BD59-A6C34878D82A}">
                    <a16:rowId xmlns:a16="http://schemas.microsoft.com/office/drawing/2014/main" val="10010"/>
                  </a:ext>
                </a:extLst>
              </a:tr>
              <a:tr h="180022">
                <a:tc>
                  <a:txBody>
                    <a:bodyPr/>
                    <a:lstStyle/>
                    <a:p>
                      <a:pPr algn="ctr"/>
                      <a:r>
                        <a:rPr lang="en-US" sz="1200" dirty="0"/>
                        <a:t>11</a:t>
                      </a:r>
                    </a:p>
                  </a:txBody>
                  <a:tcPr/>
                </a:tc>
                <a:tc>
                  <a:txBody>
                    <a:bodyPr/>
                    <a:lstStyle/>
                    <a:p>
                      <a:pPr algn="ctr"/>
                      <a:endParaRPr lang="en-US" sz="1200" dirty="0"/>
                    </a:p>
                  </a:txBody>
                  <a:tcPr/>
                </a:tc>
                <a:extLst>
                  <a:ext uri="{0D108BD9-81ED-4DB2-BD59-A6C34878D82A}">
                    <a16:rowId xmlns:a16="http://schemas.microsoft.com/office/drawing/2014/main" val="10011"/>
                  </a:ext>
                </a:extLst>
              </a:tr>
              <a:tr h="180022">
                <a:tc>
                  <a:txBody>
                    <a:bodyPr/>
                    <a:lstStyle/>
                    <a:p>
                      <a:pPr algn="ctr"/>
                      <a:r>
                        <a:rPr lang="en-US" sz="1200" dirty="0"/>
                        <a:t>12</a:t>
                      </a:r>
                    </a:p>
                  </a:txBody>
                  <a:tcPr/>
                </a:tc>
                <a:tc>
                  <a:txBody>
                    <a:bodyPr/>
                    <a:lstStyle/>
                    <a:p>
                      <a:pPr algn="ctr"/>
                      <a:endParaRPr lang="en-US" sz="1200" dirty="0"/>
                    </a:p>
                  </a:txBody>
                  <a:tcPr/>
                </a:tc>
                <a:extLst>
                  <a:ext uri="{0D108BD9-81ED-4DB2-BD59-A6C34878D82A}">
                    <a16:rowId xmlns:a16="http://schemas.microsoft.com/office/drawing/2014/main" val="10012"/>
                  </a:ext>
                </a:extLst>
              </a:tr>
              <a:tr h="180022">
                <a:tc>
                  <a:txBody>
                    <a:bodyPr/>
                    <a:lstStyle/>
                    <a:p>
                      <a:pPr algn="ctr"/>
                      <a:r>
                        <a:rPr lang="en-US" sz="1200" dirty="0"/>
                        <a:t>13</a:t>
                      </a:r>
                    </a:p>
                  </a:txBody>
                  <a:tcPr/>
                </a:tc>
                <a:tc>
                  <a:txBody>
                    <a:bodyPr/>
                    <a:lstStyle/>
                    <a:p>
                      <a:pPr algn="ctr"/>
                      <a:endParaRPr lang="en-US" sz="1200" dirty="0"/>
                    </a:p>
                  </a:txBody>
                  <a:tcPr/>
                </a:tc>
                <a:extLst>
                  <a:ext uri="{0D108BD9-81ED-4DB2-BD59-A6C34878D82A}">
                    <a16:rowId xmlns:a16="http://schemas.microsoft.com/office/drawing/2014/main" val="10013"/>
                  </a:ext>
                </a:extLst>
              </a:tr>
              <a:tr h="180022">
                <a:tc>
                  <a:txBody>
                    <a:bodyPr/>
                    <a:lstStyle/>
                    <a:p>
                      <a:pPr algn="ctr"/>
                      <a:r>
                        <a:rPr lang="en-US" sz="1200" dirty="0"/>
                        <a:t>14</a:t>
                      </a:r>
                    </a:p>
                  </a:txBody>
                  <a:tcPr/>
                </a:tc>
                <a:tc>
                  <a:txBody>
                    <a:bodyPr/>
                    <a:lstStyle/>
                    <a:p>
                      <a:pPr algn="ctr"/>
                      <a:endParaRPr lang="en-US" sz="1200" dirty="0"/>
                    </a:p>
                  </a:txBody>
                  <a:tcPr/>
                </a:tc>
                <a:extLst>
                  <a:ext uri="{0D108BD9-81ED-4DB2-BD59-A6C34878D82A}">
                    <a16:rowId xmlns:a16="http://schemas.microsoft.com/office/drawing/2014/main" val="10014"/>
                  </a:ext>
                </a:extLst>
              </a:tr>
              <a:tr h="180022">
                <a:tc>
                  <a:txBody>
                    <a:bodyPr/>
                    <a:lstStyle/>
                    <a:p>
                      <a:pPr algn="ctr"/>
                      <a:r>
                        <a:rPr lang="en-US" sz="1200" dirty="0"/>
                        <a:t>15</a:t>
                      </a:r>
                    </a:p>
                  </a:txBody>
                  <a:tcPr/>
                </a:tc>
                <a:tc>
                  <a:txBody>
                    <a:bodyPr/>
                    <a:lstStyle/>
                    <a:p>
                      <a:pPr algn="ctr"/>
                      <a:endParaRPr lang="en-US" sz="1200" dirty="0"/>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72230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Cybersecurity Definition</a:t>
            </a:r>
          </a:p>
        </p:txBody>
      </p:sp>
      <p:sp>
        <p:nvSpPr>
          <p:cNvPr id="5" name="Content Placeholder 4"/>
          <p:cNvSpPr>
            <a:spLocks noGrp="1"/>
          </p:cNvSpPr>
          <p:nvPr>
            <p:ph idx="1"/>
          </p:nvPr>
        </p:nvSpPr>
        <p:spPr>
          <a:xfrm>
            <a:off x="461963" y="1354592"/>
            <a:ext cx="8224837" cy="2000548"/>
          </a:xfrm>
        </p:spPr>
        <p:txBody>
          <a:bodyPr/>
          <a:lstStyle/>
          <a:p>
            <a:r>
              <a:rPr lang="en-US" dirty="0"/>
              <a:t>Cybersecurity: The methods to secure a computer system from cyber threats</a:t>
            </a:r>
          </a:p>
          <a:p>
            <a:r>
              <a:rPr lang="en-US" dirty="0"/>
              <a:t>Cyber Threats: Hacking, hactivism, cyber espionage, cyber crime, malware, viruses, advanced persistent threats…</a:t>
            </a:r>
          </a:p>
          <a:p>
            <a:endParaRPr lang="en-US" dirty="0"/>
          </a:p>
        </p:txBody>
      </p:sp>
    </p:spTree>
    <p:extLst>
      <p:ext uri="{BB962C8B-B14F-4D97-AF65-F5344CB8AC3E}">
        <p14:creationId xmlns:p14="http://schemas.microsoft.com/office/powerpoint/2010/main" val="243818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Impact</a:t>
            </a:r>
          </a:p>
        </p:txBody>
      </p:sp>
      <p:sp>
        <p:nvSpPr>
          <p:cNvPr id="3" name="Content Placeholder 2"/>
          <p:cNvSpPr>
            <a:spLocks noGrp="1"/>
          </p:cNvSpPr>
          <p:nvPr>
            <p:ph idx="1"/>
          </p:nvPr>
        </p:nvSpPr>
        <p:spPr>
          <a:xfrm>
            <a:off x="461963" y="1354592"/>
            <a:ext cx="8224837" cy="815608"/>
          </a:xfrm>
        </p:spPr>
        <p:txBody>
          <a:bodyPr/>
          <a:lstStyle/>
          <a:p>
            <a:r>
              <a:rPr lang="en-US" dirty="0"/>
              <a:t>Lets put a value on the Threat Impact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40775945"/>
              </p:ext>
            </p:extLst>
          </p:nvPr>
        </p:nvGraphicFramePr>
        <p:xfrm>
          <a:off x="1524000" y="27432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Impact</a:t>
                      </a:r>
                    </a:p>
                  </a:txBody>
                  <a:tcPr/>
                </a:tc>
                <a:tc>
                  <a:txBody>
                    <a:bodyPr/>
                    <a:lstStyle/>
                    <a:p>
                      <a:r>
                        <a:rPr lang="en-US" dirty="0"/>
                        <a:t>Cost</a:t>
                      </a:r>
                    </a:p>
                  </a:txBody>
                  <a:tcPr/>
                </a:tc>
                <a:extLst>
                  <a:ext uri="{0D108BD9-81ED-4DB2-BD59-A6C34878D82A}">
                    <a16:rowId xmlns:a16="http://schemas.microsoft.com/office/drawing/2014/main" val="10000"/>
                  </a:ext>
                </a:extLst>
              </a:tr>
              <a:tr h="370840">
                <a:tc>
                  <a:txBody>
                    <a:bodyPr/>
                    <a:lstStyle/>
                    <a:p>
                      <a:r>
                        <a:rPr lang="en-US" dirty="0"/>
                        <a:t>High</a:t>
                      </a:r>
                    </a:p>
                  </a:txBody>
                  <a:tcPr/>
                </a:tc>
                <a:tc>
                  <a:txBody>
                    <a:bodyPr/>
                    <a:lstStyle/>
                    <a:p>
                      <a:r>
                        <a:rPr lang="en-US" dirty="0"/>
                        <a:t>&gt;75% of value of target</a:t>
                      </a:r>
                    </a:p>
                  </a:txBody>
                  <a:tcPr/>
                </a:tc>
                <a:extLst>
                  <a:ext uri="{0D108BD9-81ED-4DB2-BD59-A6C34878D82A}">
                    <a16:rowId xmlns:a16="http://schemas.microsoft.com/office/drawing/2014/main" val="10001"/>
                  </a:ext>
                </a:extLst>
              </a:tr>
              <a:tr h="370840">
                <a:tc>
                  <a:txBody>
                    <a:bodyPr/>
                    <a:lstStyle/>
                    <a:p>
                      <a:r>
                        <a:rPr lang="en-US" dirty="0"/>
                        <a:t>Medium</a:t>
                      </a:r>
                    </a:p>
                  </a:txBody>
                  <a:tcPr/>
                </a:tc>
                <a:tc>
                  <a:txBody>
                    <a:bodyPr/>
                    <a:lstStyle/>
                    <a:p>
                      <a:r>
                        <a:rPr lang="en-US" dirty="0"/>
                        <a:t>25-75%</a:t>
                      </a:r>
                      <a:r>
                        <a:rPr lang="en-US" baseline="0" dirty="0"/>
                        <a:t> of value of target</a:t>
                      </a:r>
                      <a:endParaRPr lang="en-US" dirty="0"/>
                    </a:p>
                  </a:txBody>
                  <a:tcPr/>
                </a:tc>
                <a:extLst>
                  <a:ext uri="{0D108BD9-81ED-4DB2-BD59-A6C34878D82A}">
                    <a16:rowId xmlns:a16="http://schemas.microsoft.com/office/drawing/2014/main" val="10002"/>
                  </a:ext>
                </a:extLst>
              </a:tr>
              <a:tr h="370840">
                <a:tc>
                  <a:txBody>
                    <a:bodyPr/>
                    <a:lstStyle/>
                    <a:p>
                      <a:r>
                        <a:rPr lang="en-US" dirty="0"/>
                        <a:t>Low</a:t>
                      </a:r>
                    </a:p>
                  </a:txBody>
                  <a:tcPr/>
                </a:tc>
                <a:tc>
                  <a:txBody>
                    <a:bodyPr/>
                    <a:lstStyle/>
                    <a:p>
                      <a:r>
                        <a:rPr lang="en-US" dirty="0"/>
                        <a:t>&lt;25% of value of target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of House - Impact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2744600"/>
              </p:ext>
            </p:extLst>
          </p:nvPr>
        </p:nvGraphicFramePr>
        <p:xfrm>
          <a:off x="461963" y="1259841"/>
          <a:ext cx="8224838" cy="4485640"/>
        </p:xfrm>
        <a:graphic>
          <a:graphicData uri="http://schemas.openxmlformats.org/drawingml/2006/table">
            <a:tbl>
              <a:tblPr firstRow="1" bandRow="1">
                <a:tableStyleId>{5C22544A-7EE6-4342-B048-85BDC9FD1C3A}</a:tableStyleId>
              </a:tblPr>
              <a:tblGrid>
                <a:gridCol w="376237">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tblGrid>
              <a:tr h="370840">
                <a:tc gridSpan="2">
                  <a:txBody>
                    <a:bodyPr/>
                    <a:lstStyle/>
                    <a:p>
                      <a:pPr algn="ctr"/>
                      <a:r>
                        <a:rPr lang="en-US" dirty="0"/>
                        <a:t>Threat</a:t>
                      </a:r>
                    </a:p>
                  </a:txBody>
                  <a:tcPr/>
                </a:tc>
                <a:tc hMerge="1">
                  <a:txBody>
                    <a:bodyPr/>
                    <a:lstStyle/>
                    <a:p>
                      <a:pPr algn="ctr"/>
                      <a:endParaRPr lang="en-US" dirty="0"/>
                    </a:p>
                  </a:txBody>
                  <a:tcPr/>
                </a:tc>
                <a:tc>
                  <a:txBody>
                    <a:bodyPr/>
                    <a:lstStyle/>
                    <a:p>
                      <a:pPr algn="ctr"/>
                      <a:r>
                        <a:rPr lang="en-US" dirty="0"/>
                        <a:t>Impact</a:t>
                      </a:r>
                    </a:p>
                  </a:txBody>
                  <a:tcPr/>
                </a:tc>
                <a:extLst>
                  <a:ext uri="{0D108BD9-81ED-4DB2-BD59-A6C34878D82A}">
                    <a16:rowId xmlns:a16="http://schemas.microsoft.com/office/drawing/2014/main" val="10000"/>
                  </a:ext>
                </a:extLst>
              </a:tr>
              <a:tr h="180022">
                <a:tc>
                  <a:txBody>
                    <a:bodyPr/>
                    <a:lstStyle/>
                    <a:p>
                      <a:pPr algn="ctr"/>
                      <a:r>
                        <a:rPr lang="en-US" sz="1200" dirty="0"/>
                        <a:t>1</a:t>
                      </a:r>
                    </a:p>
                  </a:txBody>
                  <a:tcPr/>
                </a:tc>
                <a:tc>
                  <a:txBody>
                    <a:bodyPr/>
                    <a:lstStyle/>
                    <a:p>
                      <a:pPr algn="ctr"/>
                      <a:r>
                        <a:rPr lang="en-US" sz="1200" dirty="0"/>
                        <a:t>Fire</a:t>
                      </a:r>
                    </a:p>
                  </a:txBody>
                  <a:tcPr/>
                </a:tc>
                <a:tc>
                  <a:txBody>
                    <a:bodyPr/>
                    <a:lstStyle/>
                    <a:p>
                      <a:pPr algn="ctr"/>
                      <a:r>
                        <a:rPr lang="en-US" sz="1200" dirty="0"/>
                        <a:t>High</a:t>
                      </a:r>
                    </a:p>
                  </a:txBody>
                  <a:tcPr/>
                </a:tc>
                <a:extLst>
                  <a:ext uri="{0D108BD9-81ED-4DB2-BD59-A6C34878D82A}">
                    <a16:rowId xmlns:a16="http://schemas.microsoft.com/office/drawing/2014/main" val="10001"/>
                  </a:ext>
                </a:extLst>
              </a:tr>
              <a:tr h="180022">
                <a:tc>
                  <a:txBody>
                    <a:bodyPr/>
                    <a:lstStyle/>
                    <a:p>
                      <a:pPr algn="ctr"/>
                      <a:r>
                        <a:rPr lang="en-US" sz="1200" dirty="0"/>
                        <a:t>2</a:t>
                      </a:r>
                    </a:p>
                  </a:txBody>
                  <a:tcPr/>
                </a:tc>
                <a:tc>
                  <a:txBody>
                    <a:bodyPr/>
                    <a:lstStyle/>
                    <a:p>
                      <a:pPr algn="ctr"/>
                      <a:r>
                        <a:rPr lang="en-US" sz="1200" dirty="0"/>
                        <a:t>Flooding</a:t>
                      </a:r>
                    </a:p>
                  </a:txBody>
                  <a:tcPr/>
                </a:tc>
                <a:tc>
                  <a:txBody>
                    <a:bodyPr/>
                    <a:lstStyle/>
                    <a:p>
                      <a:pPr algn="ctr"/>
                      <a:r>
                        <a:rPr lang="en-US" sz="1200" dirty="0"/>
                        <a:t>High</a:t>
                      </a:r>
                    </a:p>
                  </a:txBody>
                  <a:tcPr/>
                </a:tc>
                <a:extLst>
                  <a:ext uri="{0D108BD9-81ED-4DB2-BD59-A6C34878D82A}">
                    <a16:rowId xmlns:a16="http://schemas.microsoft.com/office/drawing/2014/main" val="10002"/>
                  </a:ext>
                </a:extLst>
              </a:tr>
              <a:tr h="180022">
                <a:tc>
                  <a:txBody>
                    <a:bodyPr/>
                    <a:lstStyle/>
                    <a:p>
                      <a:pPr algn="ctr"/>
                      <a:r>
                        <a:rPr lang="en-US" sz="1200" dirty="0"/>
                        <a:t>3</a:t>
                      </a:r>
                    </a:p>
                  </a:txBody>
                  <a:tcPr/>
                </a:tc>
                <a:tc>
                  <a:txBody>
                    <a:bodyPr/>
                    <a:lstStyle/>
                    <a:p>
                      <a:pPr algn="ctr"/>
                      <a:r>
                        <a:rPr lang="en-US" sz="1200" dirty="0"/>
                        <a:t>Burglary</a:t>
                      </a:r>
                    </a:p>
                  </a:txBody>
                  <a:tcPr/>
                </a:tc>
                <a:tc>
                  <a:txBody>
                    <a:bodyPr/>
                    <a:lstStyle/>
                    <a:p>
                      <a:pPr algn="ctr"/>
                      <a:r>
                        <a:rPr lang="en-US" sz="1200" dirty="0"/>
                        <a:t>Low</a:t>
                      </a:r>
                    </a:p>
                  </a:txBody>
                  <a:tcPr/>
                </a:tc>
                <a:extLst>
                  <a:ext uri="{0D108BD9-81ED-4DB2-BD59-A6C34878D82A}">
                    <a16:rowId xmlns:a16="http://schemas.microsoft.com/office/drawing/2014/main" val="10003"/>
                  </a:ext>
                </a:extLst>
              </a:tr>
              <a:tr h="180022">
                <a:tc>
                  <a:txBody>
                    <a:bodyPr/>
                    <a:lstStyle/>
                    <a:p>
                      <a:pPr algn="ctr"/>
                      <a:r>
                        <a:rPr lang="en-US" sz="1200" dirty="0"/>
                        <a:t>4</a:t>
                      </a:r>
                    </a:p>
                  </a:txBody>
                  <a:tcPr/>
                </a:tc>
                <a:tc>
                  <a:txBody>
                    <a:bodyPr/>
                    <a:lstStyle/>
                    <a:p>
                      <a:pPr algn="ctr"/>
                      <a:r>
                        <a:rPr lang="en-US" sz="1200" dirty="0"/>
                        <a:t>Hurricane</a:t>
                      </a:r>
                    </a:p>
                  </a:txBody>
                  <a:tcPr/>
                </a:tc>
                <a:tc>
                  <a:txBody>
                    <a:bodyPr/>
                    <a:lstStyle/>
                    <a:p>
                      <a:pPr algn="ctr"/>
                      <a:r>
                        <a:rPr lang="en-US" sz="1200" dirty="0"/>
                        <a:t>High</a:t>
                      </a:r>
                    </a:p>
                  </a:txBody>
                  <a:tcPr/>
                </a:tc>
                <a:extLst>
                  <a:ext uri="{0D108BD9-81ED-4DB2-BD59-A6C34878D82A}">
                    <a16:rowId xmlns:a16="http://schemas.microsoft.com/office/drawing/2014/main" val="10004"/>
                  </a:ext>
                </a:extLst>
              </a:tr>
              <a:tr h="180022">
                <a:tc>
                  <a:txBody>
                    <a:bodyPr/>
                    <a:lstStyle/>
                    <a:p>
                      <a:pPr algn="ctr"/>
                      <a:r>
                        <a:rPr lang="en-US" sz="1200" dirty="0"/>
                        <a:t>5</a:t>
                      </a:r>
                    </a:p>
                  </a:txBody>
                  <a:tcPr/>
                </a:tc>
                <a:tc>
                  <a:txBody>
                    <a:bodyPr/>
                    <a:lstStyle/>
                    <a:p>
                      <a:pPr algn="ctr"/>
                      <a:r>
                        <a:rPr lang="en-US" sz="1200" dirty="0"/>
                        <a:t>Earthquake</a:t>
                      </a:r>
                    </a:p>
                  </a:txBody>
                  <a:tcPr/>
                </a:tc>
                <a:tc>
                  <a:txBody>
                    <a:bodyPr/>
                    <a:lstStyle/>
                    <a:p>
                      <a:pPr algn="ctr"/>
                      <a:r>
                        <a:rPr lang="en-US" sz="1200" dirty="0"/>
                        <a:t>High</a:t>
                      </a:r>
                    </a:p>
                  </a:txBody>
                  <a:tcPr/>
                </a:tc>
                <a:extLst>
                  <a:ext uri="{0D108BD9-81ED-4DB2-BD59-A6C34878D82A}">
                    <a16:rowId xmlns:a16="http://schemas.microsoft.com/office/drawing/2014/main" val="10005"/>
                  </a:ext>
                </a:extLst>
              </a:tr>
              <a:tr h="180022">
                <a:tc>
                  <a:txBody>
                    <a:bodyPr/>
                    <a:lstStyle/>
                    <a:p>
                      <a:pPr algn="ctr"/>
                      <a:r>
                        <a:rPr lang="en-US" sz="1200" dirty="0"/>
                        <a:t>6</a:t>
                      </a:r>
                    </a:p>
                  </a:txBody>
                  <a:tcPr/>
                </a:tc>
                <a:tc>
                  <a:txBody>
                    <a:bodyPr/>
                    <a:lstStyle/>
                    <a:p>
                      <a:pPr algn="ctr"/>
                      <a:r>
                        <a:rPr lang="en-US" sz="1200" dirty="0"/>
                        <a:t>Termites/Pests</a:t>
                      </a:r>
                    </a:p>
                  </a:txBody>
                  <a:tcPr/>
                </a:tc>
                <a:tc>
                  <a:txBody>
                    <a:bodyPr/>
                    <a:lstStyle/>
                    <a:p>
                      <a:pPr algn="ctr"/>
                      <a:r>
                        <a:rPr lang="en-US" sz="1200" dirty="0"/>
                        <a:t>High</a:t>
                      </a:r>
                    </a:p>
                  </a:txBody>
                  <a:tcPr/>
                </a:tc>
                <a:extLst>
                  <a:ext uri="{0D108BD9-81ED-4DB2-BD59-A6C34878D82A}">
                    <a16:rowId xmlns:a16="http://schemas.microsoft.com/office/drawing/2014/main" val="10006"/>
                  </a:ext>
                </a:extLst>
              </a:tr>
              <a:tr h="180022">
                <a:tc>
                  <a:txBody>
                    <a:bodyPr/>
                    <a:lstStyle/>
                    <a:p>
                      <a:pPr algn="ctr"/>
                      <a:r>
                        <a:rPr lang="en-US" sz="1200" dirty="0"/>
                        <a:t>7</a:t>
                      </a:r>
                    </a:p>
                  </a:txBody>
                  <a:tcPr/>
                </a:tc>
                <a:tc>
                  <a:txBody>
                    <a:bodyPr/>
                    <a:lstStyle/>
                    <a:p>
                      <a:pPr algn="ctr"/>
                      <a:r>
                        <a:rPr lang="en-US" sz="1200" dirty="0"/>
                        <a:t>Vandalism</a:t>
                      </a:r>
                    </a:p>
                  </a:txBody>
                  <a:tcPr/>
                </a:tc>
                <a:tc>
                  <a:txBody>
                    <a:bodyPr/>
                    <a:lstStyle/>
                    <a:p>
                      <a:pPr algn="ctr"/>
                      <a:r>
                        <a:rPr lang="en-US" sz="1200" dirty="0"/>
                        <a:t>Low</a:t>
                      </a:r>
                    </a:p>
                  </a:txBody>
                  <a:tcPr/>
                </a:tc>
                <a:extLst>
                  <a:ext uri="{0D108BD9-81ED-4DB2-BD59-A6C34878D82A}">
                    <a16:rowId xmlns:a16="http://schemas.microsoft.com/office/drawing/2014/main" val="10007"/>
                  </a:ext>
                </a:extLst>
              </a:tr>
              <a:tr h="180022">
                <a:tc>
                  <a:txBody>
                    <a:bodyPr/>
                    <a:lstStyle/>
                    <a:p>
                      <a:pPr algn="ctr"/>
                      <a:r>
                        <a:rPr lang="en-US" sz="1200" dirty="0"/>
                        <a:t>8</a:t>
                      </a:r>
                    </a:p>
                  </a:txBody>
                  <a:tcPr/>
                </a:tc>
                <a:tc>
                  <a:txBody>
                    <a:bodyPr/>
                    <a:lstStyle/>
                    <a:p>
                      <a:pPr algn="ctr"/>
                      <a:r>
                        <a:rPr lang="en-US" sz="1200" dirty="0"/>
                        <a:t>Zombies</a:t>
                      </a:r>
                    </a:p>
                  </a:txBody>
                  <a:tcPr/>
                </a:tc>
                <a:tc>
                  <a:txBody>
                    <a:bodyPr/>
                    <a:lstStyle/>
                    <a:p>
                      <a:pPr algn="ctr"/>
                      <a:r>
                        <a:rPr lang="en-US" sz="1200" dirty="0"/>
                        <a:t>High</a:t>
                      </a:r>
                    </a:p>
                  </a:txBody>
                  <a:tcPr/>
                </a:tc>
                <a:extLst>
                  <a:ext uri="{0D108BD9-81ED-4DB2-BD59-A6C34878D82A}">
                    <a16:rowId xmlns:a16="http://schemas.microsoft.com/office/drawing/2014/main" val="10008"/>
                  </a:ext>
                </a:extLst>
              </a:tr>
              <a:tr h="180022">
                <a:tc>
                  <a:txBody>
                    <a:bodyPr/>
                    <a:lstStyle/>
                    <a:p>
                      <a:pPr algn="ctr"/>
                      <a:r>
                        <a:rPr lang="en-US" sz="1200" dirty="0"/>
                        <a:t>9</a:t>
                      </a:r>
                    </a:p>
                  </a:txBody>
                  <a:tcPr/>
                </a:tc>
                <a:tc>
                  <a:txBody>
                    <a:bodyPr/>
                    <a:lstStyle/>
                    <a:p>
                      <a:pPr algn="ctr"/>
                      <a:r>
                        <a:rPr lang="en-US" sz="1200" dirty="0"/>
                        <a:t>Car crashing into front</a:t>
                      </a:r>
                    </a:p>
                  </a:txBody>
                  <a:tcPr/>
                </a:tc>
                <a:tc>
                  <a:txBody>
                    <a:bodyPr/>
                    <a:lstStyle/>
                    <a:p>
                      <a:pPr algn="ctr"/>
                      <a:r>
                        <a:rPr lang="en-US" sz="1200" dirty="0"/>
                        <a:t>Medium</a:t>
                      </a:r>
                    </a:p>
                  </a:txBody>
                  <a:tcPr/>
                </a:tc>
                <a:extLst>
                  <a:ext uri="{0D108BD9-81ED-4DB2-BD59-A6C34878D82A}">
                    <a16:rowId xmlns:a16="http://schemas.microsoft.com/office/drawing/2014/main" val="10009"/>
                  </a:ext>
                </a:extLst>
              </a:tr>
              <a:tr h="180022">
                <a:tc>
                  <a:txBody>
                    <a:bodyPr/>
                    <a:lstStyle/>
                    <a:p>
                      <a:pPr algn="ctr"/>
                      <a:r>
                        <a:rPr lang="en-US" sz="1200" dirty="0"/>
                        <a:t>10</a:t>
                      </a:r>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0"/>
                  </a:ext>
                </a:extLst>
              </a:tr>
              <a:tr h="180022">
                <a:tc>
                  <a:txBody>
                    <a:bodyPr/>
                    <a:lstStyle/>
                    <a:p>
                      <a:pPr algn="ctr"/>
                      <a:r>
                        <a:rPr lang="en-US" sz="1200" dirty="0"/>
                        <a:t>11</a:t>
                      </a:r>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1"/>
                  </a:ext>
                </a:extLst>
              </a:tr>
              <a:tr h="180022">
                <a:tc>
                  <a:txBody>
                    <a:bodyPr/>
                    <a:lstStyle/>
                    <a:p>
                      <a:pPr algn="ctr"/>
                      <a:r>
                        <a:rPr lang="en-US" sz="1200" dirty="0"/>
                        <a:t>12</a:t>
                      </a:r>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2"/>
                  </a:ext>
                </a:extLst>
              </a:tr>
              <a:tr h="180022">
                <a:tc>
                  <a:txBody>
                    <a:bodyPr/>
                    <a:lstStyle/>
                    <a:p>
                      <a:pPr algn="ctr"/>
                      <a:r>
                        <a:rPr lang="en-US" sz="1200" dirty="0"/>
                        <a:t>13</a:t>
                      </a:r>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3"/>
                  </a:ext>
                </a:extLst>
              </a:tr>
              <a:tr h="180022">
                <a:tc>
                  <a:txBody>
                    <a:bodyPr/>
                    <a:lstStyle/>
                    <a:p>
                      <a:pPr algn="ctr"/>
                      <a:r>
                        <a:rPr lang="en-US" sz="1200" dirty="0"/>
                        <a:t>14</a:t>
                      </a:r>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4"/>
                  </a:ext>
                </a:extLst>
              </a:tr>
              <a:tr h="180022">
                <a:tc>
                  <a:txBody>
                    <a:bodyPr/>
                    <a:lstStyle/>
                    <a:p>
                      <a:pPr algn="ctr"/>
                      <a:r>
                        <a:rPr lang="en-US" sz="1200" dirty="0"/>
                        <a:t>15</a:t>
                      </a:r>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66353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a:t>
            </a:r>
          </a:p>
        </p:txBody>
      </p:sp>
      <p:sp>
        <p:nvSpPr>
          <p:cNvPr id="3" name="Content Placeholder 2"/>
          <p:cNvSpPr>
            <a:spLocks noGrp="1"/>
          </p:cNvSpPr>
          <p:nvPr>
            <p:ph idx="1"/>
          </p:nvPr>
        </p:nvSpPr>
        <p:spPr>
          <a:xfrm>
            <a:off x="461963" y="1354592"/>
            <a:ext cx="8224837" cy="815608"/>
          </a:xfrm>
        </p:spPr>
        <p:txBody>
          <a:bodyPr/>
          <a:lstStyle/>
          <a:p>
            <a:r>
              <a:rPr lang="en-US" dirty="0"/>
              <a:t>Lets put a value on the Likelihood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5738897"/>
              </p:ext>
            </p:extLst>
          </p:nvPr>
        </p:nvGraphicFramePr>
        <p:xfrm>
          <a:off x="1524000" y="27432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Impact</a:t>
                      </a:r>
                    </a:p>
                  </a:txBody>
                  <a:tcPr/>
                </a:tc>
                <a:tc>
                  <a:txBody>
                    <a:bodyPr/>
                    <a:lstStyle/>
                    <a:p>
                      <a:r>
                        <a:rPr lang="en-US" dirty="0"/>
                        <a:t>Cost</a:t>
                      </a:r>
                    </a:p>
                  </a:txBody>
                  <a:tcPr/>
                </a:tc>
                <a:extLst>
                  <a:ext uri="{0D108BD9-81ED-4DB2-BD59-A6C34878D82A}">
                    <a16:rowId xmlns:a16="http://schemas.microsoft.com/office/drawing/2014/main" val="10000"/>
                  </a:ext>
                </a:extLst>
              </a:tr>
              <a:tr h="370840">
                <a:tc>
                  <a:txBody>
                    <a:bodyPr/>
                    <a:lstStyle/>
                    <a:p>
                      <a:r>
                        <a:rPr lang="en-US" dirty="0"/>
                        <a:t>High</a:t>
                      </a:r>
                    </a:p>
                  </a:txBody>
                  <a:tcPr/>
                </a:tc>
                <a:tc>
                  <a:txBody>
                    <a:bodyPr/>
                    <a:lstStyle/>
                    <a:p>
                      <a:r>
                        <a:rPr lang="en-US" dirty="0"/>
                        <a:t>&gt;75%</a:t>
                      </a:r>
                      <a:r>
                        <a:rPr lang="en-US" baseline="0" dirty="0"/>
                        <a:t> probability</a:t>
                      </a:r>
                      <a:endParaRPr lang="en-US" dirty="0"/>
                    </a:p>
                  </a:txBody>
                  <a:tcPr/>
                </a:tc>
                <a:extLst>
                  <a:ext uri="{0D108BD9-81ED-4DB2-BD59-A6C34878D82A}">
                    <a16:rowId xmlns:a16="http://schemas.microsoft.com/office/drawing/2014/main" val="10001"/>
                  </a:ext>
                </a:extLst>
              </a:tr>
              <a:tr h="370840">
                <a:tc>
                  <a:txBody>
                    <a:bodyPr/>
                    <a:lstStyle/>
                    <a:p>
                      <a:r>
                        <a:rPr lang="en-US" dirty="0"/>
                        <a:t>Medium</a:t>
                      </a:r>
                    </a:p>
                  </a:txBody>
                  <a:tcPr/>
                </a:tc>
                <a:tc>
                  <a:txBody>
                    <a:bodyPr/>
                    <a:lstStyle/>
                    <a:p>
                      <a:r>
                        <a:rPr lang="en-US" dirty="0"/>
                        <a:t>25-75%</a:t>
                      </a:r>
                      <a:r>
                        <a:rPr lang="en-US" baseline="0" dirty="0"/>
                        <a:t> probability</a:t>
                      </a:r>
                      <a:endParaRPr lang="en-US" dirty="0"/>
                    </a:p>
                  </a:txBody>
                  <a:tcPr/>
                </a:tc>
                <a:extLst>
                  <a:ext uri="{0D108BD9-81ED-4DB2-BD59-A6C34878D82A}">
                    <a16:rowId xmlns:a16="http://schemas.microsoft.com/office/drawing/2014/main" val="10002"/>
                  </a:ext>
                </a:extLst>
              </a:tr>
              <a:tr h="370840">
                <a:tc>
                  <a:txBody>
                    <a:bodyPr/>
                    <a:lstStyle/>
                    <a:p>
                      <a:r>
                        <a:rPr lang="en-US" dirty="0"/>
                        <a:t>Low</a:t>
                      </a:r>
                    </a:p>
                  </a:txBody>
                  <a:tcPr/>
                </a:tc>
                <a:tc>
                  <a:txBody>
                    <a:bodyPr/>
                    <a:lstStyle/>
                    <a:p>
                      <a:r>
                        <a:rPr lang="en-US" dirty="0"/>
                        <a:t>&lt;25% probability</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14515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of House - Likelihood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0506829"/>
              </p:ext>
            </p:extLst>
          </p:nvPr>
        </p:nvGraphicFramePr>
        <p:xfrm>
          <a:off x="461963" y="1259841"/>
          <a:ext cx="8224838" cy="4485640"/>
        </p:xfrm>
        <a:graphic>
          <a:graphicData uri="http://schemas.openxmlformats.org/drawingml/2006/table">
            <a:tbl>
              <a:tblPr firstRow="1" bandRow="1">
                <a:tableStyleId>{5C22544A-7EE6-4342-B048-85BDC9FD1C3A}</a:tableStyleId>
              </a:tblPr>
              <a:tblGrid>
                <a:gridCol w="452437">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1">
                  <a:extLst>
                    <a:ext uri="{9D8B030D-6E8A-4147-A177-3AD203B41FA5}">
                      <a16:colId xmlns:a16="http://schemas.microsoft.com/office/drawing/2014/main" val="20003"/>
                    </a:ext>
                  </a:extLst>
                </a:gridCol>
              </a:tblGrid>
              <a:tr h="370840">
                <a:tc gridSpan="2">
                  <a:txBody>
                    <a:bodyPr/>
                    <a:lstStyle/>
                    <a:p>
                      <a:pPr algn="ctr"/>
                      <a:r>
                        <a:rPr lang="en-US" dirty="0"/>
                        <a:t>Threat</a:t>
                      </a:r>
                    </a:p>
                  </a:txBody>
                  <a:tcPr/>
                </a:tc>
                <a:tc hMerge="1">
                  <a:txBody>
                    <a:bodyPr/>
                    <a:lstStyle/>
                    <a:p>
                      <a:pPr algn="ctr"/>
                      <a:endParaRPr lang="en-US" dirty="0"/>
                    </a:p>
                  </a:txBody>
                  <a:tcPr/>
                </a:tc>
                <a:tc>
                  <a:txBody>
                    <a:bodyPr/>
                    <a:lstStyle/>
                    <a:p>
                      <a:pPr algn="ctr"/>
                      <a:r>
                        <a:rPr lang="en-US" dirty="0"/>
                        <a:t>Impact</a:t>
                      </a:r>
                    </a:p>
                  </a:txBody>
                  <a:tcPr/>
                </a:tc>
                <a:tc>
                  <a:txBody>
                    <a:bodyPr/>
                    <a:lstStyle/>
                    <a:p>
                      <a:pPr algn="ctr"/>
                      <a:r>
                        <a:rPr lang="en-US" dirty="0"/>
                        <a:t>Likelihood</a:t>
                      </a:r>
                    </a:p>
                  </a:txBody>
                  <a:tcPr/>
                </a:tc>
                <a:extLst>
                  <a:ext uri="{0D108BD9-81ED-4DB2-BD59-A6C34878D82A}">
                    <a16:rowId xmlns:a16="http://schemas.microsoft.com/office/drawing/2014/main" val="10000"/>
                  </a:ext>
                </a:extLst>
              </a:tr>
              <a:tr h="180022">
                <a:tc>
                  <a:txBody>
                    <a:bodyPr/>
                    <a:lstStyle/>
                    <a:p>
                      <a:pPr algn="ctr"/>
                      <a:r>
                        <a:rPr lang="en-US" sz="1200" dirty="0"/>
                        <a:t>1</a:t>
                      </a:r>
                    </a:p>
                  </a:txBody>
                  <a:tcPr/>
                </a:tc>
                <a:tc>
                  <a:txBody>
                    <a:bodyPr/>
                    <a:lstStyle/>
                    <a:p>
                      <a:pPr algn="ctr"/>
                      <a:r>
                        <a:rPr lang="en-US" sz="1200" dirty="0"/>
                        <a:t>Fire</a:t>
                      </a:r>
                    </a:p>
                  </a:txBody>
                  <a:tcPr/>
                </a:tc>
                <a:tc>
                  <a:txBody>
                    <a:bodyPr/>
                    <a:lstStyle/>
                    <a:p>
                      <a:pPr algn="ctr"/>
                      <a:r>
                        <a:rPr lang="en-US" sz="1200" dirty="0"/>
                        <a:t>High</a:t>
                      </a:r>
                    </a:p>
                  </a:txBody>
                  <a:tcPr/>
                </a:tc>
                <a:tc>
                  <a:txBody>
                    <a:bodyPr/>
                    <a:lstStyle/>
                    <a:p>
                      <a:pPr algn="ctr"/>
                      <a:r>
                        <a:rPr lang="en-US" sz="1200" dirty="0"/>
                        <a:t>Low</a:t>
                      </a:r>
                    </a:p>
                  </a:txBody>
                  <a:tcPr/>
                </a:tc>
                <a:extLst>
                  <a:ext uri="{0D108BD9-81ED-4DB2-BD59-A6C34878D82A}">
                    <a16:rowId xmlns:a16="http://schemas.microsoft.com/office/drawing/2014/main" val="10001"/>
                  </a:ext>
                </a:extLst>
              </a:tr>
              <a:tr h="180022">
                <a:tc>
                  <a:txBody>
                    <a:bodyPr/>
                    <a:lstStyle/>
                    <a:p>
                      <a:pPr algn="ctr"/>
                      <a:r>
                        <a:rPr lang="en-US" sz="1200" dirty="0"/>
                        <a:t>2</a:t>
                      </a:r>
                    </a:p>
                  </a:txBody>
                  <a:tcPr/>
                </a:tc>
                <a:tc>
                  <a:txBody>
                    <a:bodyPr/>
                    <a:lstStyle/>
                    <a:p>
                      <a:pPr algn="ctr"/>
                      <a:r>
                        <a:rPr lang="en-US" sz="1200" dirty="0"/>
                        <a:t>Flooding</a:t>
                      </a:r>
                    </a:p>
                  </a:txBody>
                  <a:tcPr/>
                </a:tc>
                <a:tc>
                  <a:txBody>
                    <a:bodyPr/>
                    <a:lstStyle/>
                    <a:p>
                      <a:pPr algn="ctr"/>
                      <a:r>
                        <a:rPr lang="en-US" sz="1200" dirty="0"/>
                        <a:t>High</a:t>
                      </a:r>
                    </a:p>
                  </a:txBody>
                  <a:tcPr/>
                </a:tc>
                <a:tc>
                  <a:txBody>
                    <a:bodyPr/>
                    <a:lstStyle/>
                    <a:p>
                      <a:pPr algn="ctr"/>
                      <a:r>
                        <a:rPr lang="en-US" sz="1200" dirty="0"/>
                        <a:t>Low</a:t>
                      </a:r>
                    </a:p>
                  </a:txBody>
                  <a:tcPr/>
                </a:tc>
                <a:extLst>
                  <a:ext uri="{0D108BD9-81ED-4DB2-BD59-A6C34878D82A}">
                    <a16:rowId xmlns:a16="http://schemas.microsoft.com/office/drawing/2014/main" val="10002"/>
                  </a:ext>
                </a:extLst>
              </a:tr>
              <a:tr h="180022">
                <a:tc>
                  <a:txBody>
                    <a:bodyPr/>
                    <a:lstStyle/>
                    <a:p>
                      <a:pPr algn="ctr"/>
                      <a:r>
                        <a:rPr lang="en-US" sz="1200" dirty="0"/>
                        <a:t>3</a:t>
                      </a:r>
                    </a:p>
                  </a:txBody>
                  <a:tcPr/>
                </a:tc>
                <a:tc>
                  <a:txBody>
                    <a:bodyPr/>
                    <a:lstStyle/>
                    <a:p>
                      <a:pPr algn="ctr"/>
                      <a:r>
                        <a:rPr lang="en-US" sz="1200" dirty="0"/>
                        <a:t>Burglary</a:t>
                      </a:r>
                    </a:p>
                  </a:txBody>
                  <a:tcPr/>
                </a:tc>
                <a:tc>
                  <a:txBody>
                    <a:bodyPr/>
                    <a:lstStyle/>
                    <a:p>
                      <a:pPr algn="ctr"/>
                      <a:r>
                        <a:rPr lang="en-US" sz="1200" dirty="0"/>
                        <a:t>Low</a:t>
                      </a:r>
                    </a:p>
                  </a:txBody>
                  <a:tcPr/>
                </a:tc>
                <a:tc>
                  <a:txBody>
                    <a:bodyPr/>
                    <a:lstStyle/>
                    <a:p>
                      <a:pPr algn="ctr"/>
                      <a:r>
                        <a:rPr lang="en-US" sz="1200" dirty="0"/>
                        <a:t>Medium</a:t>
                      </a:r>
                    </a:p>
                  </a:txBody>
                  <a:tcPr/>
                </a:tc>
                <a:extLst>
                  <a:ext uri="{0D108BD9-81ED-4DB2-BD59-A6C34878D82A}">
                    <a16:rowId xmlns:a16="http://schemas.microsoft.com/office/drawing/2014/main" val="10003"/>
                  </a:ext>
                </a:extLst>
              </a:tr>
              <a:tr h="180022">
                <a:tc>
                  <a:txBody>
                    <a:bodyPr/>
                    <a:lstStyle/>
                    <a:p>
                      <a:pPr algn="ctr"/>
                      <a:r>
                        <a:rPr lang="en-US" sz="1200" dirty="0"/>
                        <a:t>4</a:t>
                      </a:r>
                    </a:p>
                  </a:txBody>
                  <a:tcPr/>
                </a:tc>
                <a:tc>
                  <a:txBody>
                    <a:bodyPr/>
                    <a:lstStyle/>
                    <a:p>
                      <a:pPr algn="ctr"/>
                      <a:r>
                        <a:rPr lang="en-US" sz="1200" dirty="0"/>
                        <a:t>Hurricane</a:t>
                      </a:r>
                    </a:p>
                  </a:txBody>
                  <a:tcPr/>
                </a:tc>
                <a:tc>
                  <a:txBody>
                    <a:bodyPr/>
                    <a:lstStyle/>
                    <a:p>
                      <a:pPr algn="ctr"/>
                      <a:r>
                        <a:rPr lang="en-US" sz="1200" dirty="0"/>
                        <a:t>High</a:t>
                      </a:r>
                    </a:p>
                  </a:txBody>
                  <a:tcPr/>
                </a:tc>
                <a:tc>
                  <a:txBody>
                    <a:bodyPr/>
                    <a:lstStyle/>
                    <a:p>
                      <a:pPr algn="ctr"/>
                      <a:r>
                        <a:rPr lang="en-US" sz="1200" dirty="0"/>
                        <a:t>Low</a:t>
                      </a:r>
                    </a:p>
                  </a:txBody>
                  <a:tcPr/>
                </a:tc>
                <a:extLst>
                  <a:ext uri="{0D108BD9-81ED-4DB2-BD59-A6C34878D82A}">
                    <a16:rowId xmlns:a16="http://schemas.microsoft.com/office/drawing/2014/main" val="10004"/>
                  </a:ext>
                </a:extLst>
              </a:tr>
              <a:tr h="180022">
                <a:tc>
                  <a:txBody>
                    <a:bodyPr/>
                    <a:lstStyle/>
                    <a:p>
                      <a:pPr algn="ctr"/>
                      <a:r>
                        <a:rPr lang="en-US" sz="1200" dirty="0"/>
                        <a:t>5</a:t>
                      </a:r>
                    </a:p>
                  </a:txBody>
                  <a:tcPr/>
                </a:tc>
                <a:tc>
                  <a:txBody>
                    <a:bodyPr/>
                    <a:lstStyle/>
                    <a:p>
                      <a:pPr algn="ctr"/>
                      <a:r>
                        <a:rPr lang="en-US" sz="1200" dirty="0"/>
                        <a:t>Earthquake</a:t>
                      </a:r>
                    </a:p>
                  </a:txBody>
                  <a:tcPr/>
                </a:tc>
                <a:tc>
                  <a:txBody>
                    <a:bodyPr/>
                    <a:lstStyle/>
                    <a:p>
                      <a:pPr algn="ctr"/>
                      <a:r>
                        <a:rPr lang="en-US" sz="1200" dirty="0"/>
                        <a:t>High</a:t>
                      </a:r>
                    </a:p>
                  </a:txBody>
                  <a:tcPr/>
                </a:tc>
                <a:tc>
                  <a:txBody>
                    <a:bodyPr/>
                    <a:lstStyle/>
                    <a:p>
                      <a:pPr algn="ctr"/>
                      <a:r>
                        <a:rPr lang="en-US" sz="1200" dirty="0"/>
                        <a:t>Low</a:t>
                      </a:r>
                    </a:p>
                  </a:txBody>
                  <a:tcPr/>
                </a:tc>
                <a:extLst>
                  <a:ext uri="{0D108BD9-81ED-4DB2-BD59-A6C34878D82A}">
                    <a16:rowId xmlns:a16="http://schemas.microsoft.com/office/drawing/2014/main" val="10005"/>
                  </a:ext>
                </a:extLst>
              </a:tr>
              <a:tr h="180022">
                <a:tc>
                  <a:txBody>
                    <a:bodyPr/>
                    <a:lstStyle/>
                    <a:p>
                      <a:pPr algn="ctr"/>
                      <a:r>
                        <a:rPr lang="en-US" sz="1200" dirty="0"/>
                        <a:t>6</a:t>
                      </a:r>
                    </a:p>
                  </a:txBody>
                  <a:tcPr/>
                </a:tc>
                <a:tc>
                  <a:txBody>
                    <a:bodyPr/>
                    <a:lstStyle/>
                    <a:p>
                      <a:pPr algn="ctr"/>
                      <a:r>
                        <a:rPr lang="en-US" sz="1200" dirty="0"/>
                        <a:t>Termites/Pests</a:t>
                      </a:r>
                    </a:p>
                  </a:txBody>
                  <a:tcPr/>
                </a:tc>
                <a:tc>
                  <a:txBody>
                    <a:bodyPr/>
                    <a:lstStyle/>
                    <a:p>
                      <a:pPr algn="ctr"/>
                      <a:r>
                        <a:rPr lang="en-US" sz="1200" dirty="0"/>
                        <a:t>High</a:t>
                      </a:r>
                    </a:p>
                  </a:txBody>
                  <a:tcPr/>
                </a:tc>
                <a:tc>
                  <a:txBody>
                    <a:bodyPr/>
                    <a:lstStyle/>
                    <a:p>
                      <a:pPr algn="ctr"/>
                      <a:r>
                        <a:rPr lang="en-US" sz="1200" dirty="0"/>
                        <a:t>Medium</a:t>
                      </a:r>
                    </a:p>
                  </a:txBody>
                  <a:tcPr/>
                </a:tc>
                <a:extLst>
                  <a:ext uri="{0D108BD9-81ED-4DB2-BD59-A6C34878D82A}">
                    <a16:rowId xmlns:a16="http://schemas.microsoft.com/office/drawing/2014/main" val="10006"/>
                  </a:ext>
                </a:extLst>
              </a:tr>
              <a:tr h="180022">
                <a:tc>
                  <a:txBody>
                    <a:bodyPr/>
                    <a:lstStyle/>
                    <a:p>
                      <a:pPr algn="ctr"/>
                      <a:r>
                        <a:rPr lang="en-US" sz="1200" dirty="0"/>
                        <a:t>7</a:t>
                      </a:r>
                    </a:p>
                  </a:txBody>
                  <a:tcPr/>
                </a:tc>
                <a:tc>
                  <a:txBody>
                    <a:bodyPr/>
                    <a:lstStyle/>
                    <a:p>
                      <a:pPr algn="ctr"/>
                      <a:r>
                        <a:rPr lang="en-US" sz="1200" dirty="0"/>
                        <a:t>Vandalism</a:t>
                      </a:r>
                    </a:p>
                  </a:txBody>
                  <a:tcPr/>
                </a:tc>
                <a:tc>
                  <a:txBody>
                    <a:bodyPr/>
                    <a:lstStyle/>
                    <a:p>
                      <a:pPr algn="ctr"/>
                      <a:r>
                        <a:rPr lang="en-US" sz="1200" dirty="0"/>
                        <a:t>Low</a:t>
                      </a:r>
                    </a:p>
                  </a:txBody>
                  <a:tcPr/>
                </a:tc>
                <a:tc>
                  <a:txBody>
                    <a:bodyPr/>
                    <a:lstStyle/>
                    <a:p>
                      <a:pPr algn="ctr"/>
                      <a:r>
                        <a:rPr lang="en-US" sz="1200" dirty="0"/>
                        <a:t>Medium</a:t>
                      </a:r>
                    </a:p>
                  </a:txBody>
                  <a:tcPr/>
                </a:tc>
                <a:extLst>
                  <a:ext uri="{0D108BD9-81ED-4DB2-BD59-A6C34878D82A}">
                    <a16:rowId xmlns:a16="http://schemas.microsoft.com/office/drawing/2014/main" val="10007"/>
                  </a:ext>
                </a:extLst>
              </a:tr>
              <a:tr h="180022">
                <a:tc>
                  <a:txBody>
                    <a:bodyPr/>
                    <a:lstStyle/>
                    <a:p>
                      <a:pPr algn="ctr"/>
                      <a:r>
                        <a:rPr lang="en-US" sz="1200" dirty="0"/>
                        <a:t>8</a:t>
                      </a:r>
                    </a:p>
                  </a:txBody>
                  <a:tcPr/>
                </a:tc>
                <a:tc>
                  <a:txBody>
                    <a:bodyPr/>
                    <a:lstStyle/>
                    <a:p>
                      <a:pPr algn="ctr"/>
                      <a:r>
                        <a:rPr lang="en-US" sz="1200" dirty="0"/>
                        <a:t>Zombies</a:t>
                      </a:r>
                    </a:p>
                  </a:txBody>
                  <a:tcPr/>
                </a:tc>
                <a:tc>
                  <a:txBody>
                    <a:bodyPr/>
                    <a:lstStyle/>
                    <a:p>
                      <a:pPr algn="ctr"/>
                      <a:r>
                        <a:rPr lang="en-US" sz="1200" dirty="0"/>
                        <a:t>High</a:t>
                      </a:r>
                    </a:p>
                  </a:txBody>
                  <a:tcPr/>
                </a:tc>
                <a:tc>
                  <a:txBody>
                    <a:bodyPr/>
                    <a:lstStyle/>
                    <a:p>
                      <a:pPr algn="ctr"/>
                      <a:r>
                        <a:rPr lang="en-US" sz="1200" dirty="0"/>
                        <a:t>Low</a:t>
                      </a:r>
                    </a:p>
                  </a:txBody>
                  <a:tcPr/>
                </a:tc>
                <a:extLst>
                  <a:ext uri="{0D108BD9-81ED-4DB2-BD59-A6C34878D82A}">
                    <a16:rowId xmlns:a16="http://schemas.microsoft.com/office/drawing/2014/main" val="10008"/>
                  </a:ext>
                </a:extLst>
              </a:tr>
              <a:tr h="180022">
                <a:tc>
                  <a:txBody>
                    <a:bodyPr/>
                    <a:lstStyle/>
                    <a:p>
                      <a:pPr algn="ctr"/>
                      <a:r>
                        <a:rPr lang="en-US" sz="1200" dirty="0"/>
                        <a:t>9</a:t>
                      </a:r>
                    </a:p>
                  </a:txBody>
                  <a:tcPr/>
                </a:tc>
                <a:tc>
                  <a:txBody>
                    <a:bodyPr/>
                    <a:lstStyle/>
                    <a:p>
                      <a:pPr algn="ctr"/>
                      <a:r>
                        <a:rPr lang="en-US" sz="1200" dirty="0"/>
                        <a:t>Car crashing into front</a:t>
                      </a:r>
                    </a:p>
                  </a:txBody>
                  <a:tcPr/>
                </a:tc>
                <a:tc>
                  <a:txBody>
                    <a:bodyPr/>
                    <a:lstStyle/>
                    <a:p>
                      <a:pPr algn="ctr"/>
                      <a:r>
                        <a:rPr lang="en-US" sz="1200" dirty="0"/>
                        <a:t>Medium</a:t>
                      </a:r>
                    </a:p>
                  </a:txBody>
                  <a:tcPr/>
                </a:tc>
                <a:tc>
                  <a:txBody>
                    <a:bodyPr/>
                    <a:lstStyle/>
                    <a:p>
                      <a:pPr algn="ctr"/>
                      <a:r>
                        <a:rPr lang="en-US" sz="1200" dirty="0"/>
                        <a:t>High</a:t>
                      </a:r>
                    </a:p>
                  </a:txBody>
                  <a:tcPr/>
                </a:tc>
                <a:extLst>
                  <a:ext uri="{0D108BD9-81ED-4DB2-BD59-A6C34878D82A}">
                    <a16:rowId xmlns:a16="http://schemas.microsoft.com/office/drawing/2014/main" val="10009"/>
                  </a:ext>
                </a:extLst>
              </a:tr>
              <a:tr h="180022">
                <a:tc>
                  <a:txBody>
                    <a:bodyPr/>
                    <a:lstStyle/>
                    <a:p>
                      <a:pPr algn="ctr"/>
                      <a:r>
                        <a:rPr lang="en-US" sz="1200" dirty="0"/>
                        <a:t>10</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0"/>
                  </a:ext>
                </a:extLst>
              </a:tr>
              <a:tr h="180022">
                <a:tc>
                  <a:txBody>
                    <a:bodyPr/>
                    <a:lstStyle/>
                    <a:p>
                      <a:pPr algn="ctr"/>
                      <a:r>
                        <a:rPr lang="en-US" sz="1200" dirty="0"/>
                        <a:t>11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1"/>
                  </a:ext>
                </a:extLst>
              </a:tr>
              <a:tr h="180022">
                <a:tc>
                  <a:txBody>
                    <a:bodyPr/>
                    <a:lstStyle/>
                    <a:p>
                      <a:pPr algn="ctr"/>
                      <a:r>
                        <a:rPr lang="en-US" sz="1200" dirty="0"/>
                        <a:t>12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2"/>
                  </a:ext>
                </a:extLst>
              </a:tr>
              <a:tr h="180022">
                <a:tc>
                  <a:txBody>
                    <a:bodyPr/>
                    <a:lstStyle/>
                    <a:p>
                      <a:pPr algn="ctr"/>
                      <a:r>
                        <a:rPr lang="en-US" sz="1200" dirty="0"/>
                        <a:t>13</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3"/>
                  </a:ext>
                </a:extLst>
              </a:tr>
              <a:tr h="180022">
                <a:tc>
                  <a:txBody>
                    <a:bodyPr/>
                    <a:lstStyle/>
                    <a:p>
                      <a:pPr algn="ctr"/>
                      <a:r>
                        <a:rPr lang="en-US" sz="1200" dirty="0"/>
                        <a:t>14</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4"/>
                  </a:ext>
                </a:extLst>
              </a:tr>
              <a:tr h="180022">
                <a:tc>
                  <a:txBody>
                    <a:bodyPr/>
                    <a:lstStyle/>
                    <a:p>
                      <a:pPr algn="ctr"/>
                      <a:r>
                        <a:rPr lang="en-US" sz="1200" dirty="0"/>
                        <a:t>15</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160515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Risk Assessment of House – Risk Matrix</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8499379"/>
              </p:ext>
            </p:extLst>
          </p:nvPr>
        </p:nvGraphicFramePr>
        <p:xfrm>
          <a:off x="457200" y="1981200"/>
          <a:ext cx="8224835" cy="2074860"/>
        </p:xfrm>
        <a:graphic>
          <a:graphicData uri="http://schemas.openxmlformats.org/drawingml/2006/table">
            <a:tbl>
              <a:tblPr firstRow="1" bandRow="1">
                <a:tableStyleId>{5C22544A-7EE6-4342-B048-85BDC9FD1C3A}</a:tableStyleId>
              </a:tblPr>
              <a:tblGrid>
                <a:gridCol w="1644967">
                  <a:extLst>
                    <a:ext uri="{9D8B030D-6E8A-4147-A177-3AD203B41FA5}">
                      <a16:colId xmlns:a16="http://schemas.microsoft.com/office/drawing/2014/main" val="20000"/>
                    </a:ext>
                  </a:extLst>
                </a:gridCol>
                <a:gridCol w="1644967">
                  <a:extLst>
                    <a:ext uri="{9D8B030D-6E8A-4147-A177-3AD203B41FA5}">
                      <a16:colId xmlns:a16="http://schemas.microsoft.com/office/drawing/2014/main" val="20001"/>
                    </a:ext>
                  </a:extLst>
                </a:gridCol>
                <a:gridCol w="1644967">
                  <a:extLst>
                    <a:ext uri="{9D8B030D-6E8A-4147-A177-3AD203B41FA5}">
                      <a16:colId xmlns:a16="http://schemas.microsoft.com/office/drawing/2014/main" val="20002"/>
                    </a:ext>
                  </a:extLst>
                </a:gridCol>
                <a:gridCol w="1644967">
                  <a:extLst>
                    <a:ext uri="{9D8B030D-6E8A-4147-A177-3AD203B41FA5}">
                      <a16:colId xmlns:a16="http://schemas.microsoft.com/office/drawing/2014/main" val="20003"/>
                    </a:ext>
                  </a:extLst>
                </a:gridCol>
                <a:gridCol w="1644967">
                  <a:extLst>
                    <a:ext uri="{9D8B030D-6E8A-4147-A177-3AD203B41FA5}">
                      <a16:colId xmlns:a16="http://schemas.microsoft.com/office/drawing/2014/main" val="20004"/>
                    </a:ext>
                  </a:extLst>
                </a:gridCol>
              </a:tblGrid>
              <a:tr h="414972">
                <a:tc>
                  <a:txBody>
                    <a:bodyPr/>
                    <a:lstStyle/>
                    <a:p>
                      <a:endParaRPr lang="en-US" dirty="0"/>
                    </a:p>
                  </a:txBody>
                  <a:tcPr>
                    <a:solidFill>
                      <a:srgbClr val="0070C0"/>
                    </a:solidFill>
                  </a:tcPr>
                </a:tc>
                <a:tc>
                  <a:txBody>
                    <a:bodyPr/>
                    <a:lstStyle/>
                    <a:p>
                      <a:endParaRPr lang="en-US" dirty="0"/>
                    </a:p>
                  </a:txBody>
                  <a:tcPr>
                    <a:solidFill>
                      <a:srgbClr val="0070C0"/>
                    </a:solidFill>
                  </a:tcPr>
                </a:tc>
                <a:tc gridSpan="3">
                  <a:txBody>
                    <a:bodyPr/>
                    <a:lstStyle/>
                    <a:p>
                      <a:pPr algn="ctr"/>
                      <a:r>
                        <a:rPr lang="en-US" dirty="0"/>
                        <a:t>Impact</a:t>
                      </a:r>
                    </a:p>
                  </a:txBody>
                  <a:tcPr>
                    <a:solidFill>
                      <a:srgbClr val="0070C0"/>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14972">
                <a:tc>
                  <a:txBody>
                    <a:bodyPr/>
                    <a:lstStyle/>
                    <a:p>
                      <a:endParaRPr lang="en-US" dirty="0"/>
                    </a:p>
                  </a:txBody>
                  <a:tcPr>
                    <a:solidFill>
                      <a:srgbClr val="0070C0"/>
                    </a:solidFill>
                  </a:tcPr>
                </a:tc>
                <a:tc>
                  <a:txBody>
                    <a:bodyPr/>
                    <a:lstStyle/>
                    <a:p>
                      <a:endParaRPr lang="en-US" dirty="0"/>
                    </a:p>
                  </a:txBody>
                  <a:tcPr>
                    <a:solidFill>
                      <a:schemeClr val="accent1">
                        <a:lumMod val="60000"/>
                        <a:lumOff val="40000"/>
                      </a:schemeClr>
                    </a:solidFill>
                  </a:tcPr>
                </a:tc>
                <a:tc>
                  <a:txBody>
                    <a:bodyPr/>
                    <a:lstStyle/>
                    <a:p>
                      <a:r>
                        <a:rPr lang="en-US" dirty="0"/>
                        <a:t>Low</a:t>
                      </a:r>
                    </a:p>
                  </a:txBody>
                  <a:tcPr>
                    <a:solidFill>
                      <a:schemeClr val="accent1">
                        <a:lumMod val="60000"/>
                        <a:lumOff val="40000"/>
                      </a:schemeClr>
                    </a:solidFill>
                  </a:tcPr>
                </a:tc>
                <a:tc>
                  <a:txBody>
                    <a:bodyPr/>
                    <a:lstStyle/>
                    <a:p>
                      <a:r>
                        <a:rPr lang="en-US" dirty="0"/>
                        <a:t>Medium</a:t>
                      </a:r>
                    </a:p>
                  </a:txBody>
                  <a:tcPr>
                    <a:solidFill>
                      <a:schemeClr val="accent1">
                        <a:lumMod val="60000"/>
                        <a:lumOff val="40000"/>
                      </a:schemeClr>
                    </a:solidFill>
                  </a:tcPr>
                </a:tc>
                <a:tc>
                  <a:txBody>
                    <a:bodyPr/>
                    <a:lstStyle/>
                    <a:p>
                      <a:r>
                        <a:rPr lang="en-US" dirty="0"/>
                        <a:t>High</a:t>
                      </a:r>
                    </a:p>
                  </a:txBody>
                  <a:tcPr>
                    <a:solidFill>
                      <a:schemeClr val="accent1">
                        <a:lumMod val="60000"/>
                        <a:lumOff val="40000"/>
                      </a:schemeClr>
                    </a:solidFill>
                  </a:tcPr>
                </a:tc>
                <a:extLst>
                  <a:ext uri="{0D108BD9-81ED-4DB2-BD59-A6C34878D82A}">
                    <a16:rowId xmlns:a16="http://schemas.microsoft.com/office/drawing/2014/main" val="10001"/>
                  </a:ext>
                </a:extLst>
              </a:tr>
              <a:tr h="414972">
                <a:tc rowSpan="3">
                  <a:txBody>
                    <a:bodyPr/>
                    <a:lstStyle/>
                    <a:p>
                      <a:pPr algn="ctr"/>
                      <a:r>
                        <a:rPr lang="en-US" b="1" dirty="0"/>
                        <a:t>Likelihood</a:t>
                      </a:r>
                    </a:p>
                  </a:txBody>
                  <a:tcPr vert="vert270" anchor="ctr">
                    <a:solidFill>
                      <a:srgbClr val="0070C0"/>
                    </a:solidFill>
                  </a:tcPr>
                </a:tc>
                <a:tc>
                  <a:txBody>
                    <a:bodyPr/>
                    <a:lstStyle/>
                    <a:p>
                      <a:r>
                        <a:rPr lang="en-US" dirty="0"/>
                        <a:t>High</a:t>
                      </a:r>
                    </a:p>
                  </a:txBody>
                  <a:tcPr>
                    <a:solidFill>
                      <a:schemeClr val="accent1">
                        <a:lumMod val="60000"/>
                        <a:lumOff val="40000"/>
                      </a:schemeClr>
                    </a:solidFill>
                  </a:tcPr>
                </a:tc>
                <a:tc>
                  <a:txBody>
                    <a:bodyPr/>
                    <a:lstStyle/>
                    <a:p>
                      <a:r>
                        <a:rPr lang="en-US" dirty="0"/>
                        <a:t>Low</a:t>
                      </a:r>
                    </a:p>
                  </a:txBody>
                  <a:tcPr/>
                </a:tc>
                <a:tc>
                  <a:txBody>
                    <a:bodyPr/>
                    <a:lstStyle/>
                    <a:p>
                      <a:r>
                        <a:rPr lang="en-US" dirty="0"/>
                        <a:t>Medium</a:t>
                      </a:r>
                    </a:p>
                  </a:txBody>
                  <a:tcPr/>
                </a:tc>
                <a:tc>
                  <a:txBody>
                    <a:bodyPr/>
                    <a:lstStyle/>
                    <a:p>
                      <a:r>
                        <a:rPr lang="en-US" dirty="0"/>
                        <a:t>High</a:t>
                      </a:r>
                    </a:p>
                  </a:txBody>
                  <a:tcPr/>
                </a:tc>
                <a:extLst>
                  <a:ext uri="{0D108BD9-81ED-4DB2-BD59-A6C34878D82A}">
                    <a16:rowId xmlns:a16="http://schemas.microsoft.com/office/drawing/2014/main" val="10002"/>
                  </a:ext>
                </a:extLst>
              </a:tr>
              <a:tr h="414972">
                <a:tc vMerge="1">
                  <a:txBody>
                    <a:bodyPr/>
                    <a:lstStyle/>
                    <a:p>
                      <a:endParaRPr lang="en-US" dirty="0"/>
                    </a:p>
                  </a:txBody>
                  <a:tcPr/>
                </a:tc>
                <a:tc>
                  <a:txBody>
                    <a:bodyPr/>
                    <a:lstStyle/>
                    <a:p>
                      <a:r>
                        <a:rPr lang="en-US" dirty="0"/>
                        <a:t>Medium</a:t>
                      </a:r>
                    </a:p>
                  </a:txBody>
                  <a:tcPr>
                    <a:solidFill>
                      <a:schemeClr val="accent1">
                        <a:lumMod val="60000"/>
                        <a:lumOff val="40000"/>
                      </a:schemeClr>
                    </a:solidFill>
                  </a:tcPr>
                </a:tc>
                <a:tc>
                  <a:txBody>
                    <a:bodyPr/>
                    <a:lstStyle/>
                    <a:p>
                      <a:r>
                        <a:rPr lang="en-US" dirty="0"/>
                        <a:t>Low</a:t>
                      </a:r>
                    </a:p>
                  </a:txBody>
                  <a:tcPr/>
                </a:tc>
                <a:tc>
                  <a:txBody>
                    <a:bodyPr/>
                    <a:lstStyle/>
                    <a:p>
                      <a:r>
                        <a:rPr lang="en-US" dirty="0"/>
                        <a:t>Medium</a:t>
                      </a:r>
                    </a:p>
                  </a:txBody>
                  <a:tcPr/>
                </a:tc>
                <a:tc>
                  <a:txBody>
                    <a:bodyPr/>
                    <a:lstStyle/>
                    <a:p>
                      <a:r>
                        <a:rPr lang="en-US" dirty="0"/>
                        <a:t>Medium</a:t>
                      </a:r>
                    </a:p>
                  </a:txBody>
                  <a:tcPr/>
                </a:tc>
                <a:extLst>
                  <a:ext uri="{0D108BD9-81ED-4DB2-BD59-A6C34878D82A}">
                    <a16:rowId xmlns:a16="http://schemas.microsoft.com/office/drawing/2014/main" val="10003"/>
                  </a:ext>
                </a:extLst>
              </a:tr>
              <a:tr h="414972">
                <a:tc vMerge="1">
                  <a:txBody>
                    <a:bodyPr/>
                    <a:lstStyle/>
                    <a:p>
                      <a:endParaRPr lang="en-US" dirty="0"/>
                    </a:p>
                  </a:txBody>
                  <a:tcPr/>
                </a:tc>
                <a:tc>
                  <a:txBody>
                    <a:bodyPr/>
                    <a:lstStyle/>
                    <a:p>
                      <a:r>
                        <a:rPr lang="en-US" dirty="0"/>
                        <a:t>Low</a:t>
                      </a:r>
                    </a:p>
                  </a:txBody>
                  <a:tcPr>
                    <a:solidFill>
                      <a:schemeClr val="accent1">
                        <a:lumMod val="60000"/>
                        <a:lumOff val="40000"/>
                      </a:schemeClr>
                    </a:solidFill>
                  </a:tcPr>
                </a:tc>
                <a:tc>
                  <a:txBody>
                    <a:bodyPr/>
                    <a:lstStyle/>
                    <a:p>
                      <a:r>
                        <a:rPr lang="en-US" dirty="0"/>
                        <a:t>Low</a:t>
                      </a:r>
                    </a:p>
                  </a:txBody>
                  <a:tcPr/>
                </a:tc>
                <a:tc>
                  <a:txBody>
                    <a:bodyPr/>
                    <a:lstStyle/>
                    <a:p>
                      <a:r>
                        <a:rPr lang="en-US" dirty="0"/>
                        <a:t>Low</a:t>
                      </a:r>
                    </a:p>
                  </a:txBody>
                  <a:tcPr/>
                </a:tc>
                <a:tc>
                  <a:txBody>
                    <a:bodyPr/>
                    <a:lstStyle/>
                    <a:p>
                      <a:r>
                        <a:rPr lang="en-US" dirty="0"/>
                        <a:t>Low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43188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of House - Risk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9639004"/>
              </p:ext>
            </p:extLst>
          </p:nvPr>
        </p:nvGraphicFramePr>
        <p:xfrm>
          <a:off x="461963" y="1259841"/>
          <a:ext cx="8224838" cy="4485640"/>
        </p:xfrm>
        <a:graphic>
          <a:graphicData uri="http://schemas.openxmlformats.org/drawingml/2006/table">
            <a:tbl>
              <a:tblPr firstRow="1" bandRow="1">
                <a:tableStyleId>{5C22544A-7EE6-4342-B048-85BDC9FD1C3A}</a:tableStyleId>
              </a:tblPr>
              <a:tblGrid>
                <a:gridCol w="384716">
                  <a:extLst>
                    <a:ext uri="{9D8B030D-6E8A-4147-A177-3AD203B41FA5}">
                      <a16:colId xmlns:a16="http://schemas.microsoft.com/office/drawing/2014/main" val="20000"/>
                    </a:ext>
                  </a:extLst>
                </a:gridCol>
                <a:gridCol w="4211635">
                  <a:extLst>
                    <a:ext uri="{9D8B030D-6E8A-4147-A177-3AD203B41FA5}">
                      <a16:colId xmlns:a16="http://schemas.microsoft.com/office/drawing/2014/main" val="20001"/>
                    </a:ext>
                  </a:extLst>
                </a:gridCol>
                <a:gridCol w="1166299">
                  <a:extLst>
                    <a:ext uri="{9D8B030D-6E8A-4147-A177-3AD203B41FA5}">
                      <a16:colId xmlns:a16="http://schemas.microsoft.com/office/drawing/2014/main" val="20002"/>
                    </a:ext>
                  </a:extLst>
                </a:gridCol>
                <a:gridCol w="1231094">
                  <a:extLst>
                    <a:ext uri="{9D8B030D-6E8A-4147-A177-3AD203B41FA5}">
                      <a16:colId xmlns:a16="http://schemas.microsoft.com/office/drawing/2014/main" val="20003"/>
                    </a:ext>
                  </a:extLst>
                </a:gridCol>
                <a:gridCol w="1231094">
                  <a:extLst>
                    <a:ext uri="{9D8B030D-6E8A-4147-A177-3AD203B41FA5}">
                      <a16:colId xmlns:a16="http://schemas.microsoft.com/office/drawing/2014/main" val="20004"/>
                    </a:ext>
                  </a:extLst>
                </a:gridCol>
              </a:tblGrid>
              <a:tr h="370840">
                <a:tc gridSpan="2">
                  <a:txBody>
                    <a:bodyPr/>
                    <a:lstStyle/>
                    <a:p>
                      <a:pPr algn="ctr"/>
                      <a:r>
                        <a:rPr lang="en-US" dirty="0"/>
                        <a:t>Threat</a:t>
                      </a:r>
                    </a:p>
                  </a:txBody>
                  <a:tcPr/>
                </a:tc>
                <a:tc hMerge="1">
                  <a:txBody>
                    <a:bodyPr/>
                    <a:lstStyle/>
                    <a:p>
                      <a:pPr algn="ctr"/>
                      <a:endParaRPr lang="en-US" dirty="0"/>
                    </a:p>
                  </a:txBody>
                  <a:tcPr/>
                </a:tc>
                <a:tc>
                  <a:txBody>
                    <a:bodyPr/>
                    <a:lstStyle/>
                    <a:p>
                      <a:pPr algn="ctr"/>
                      <a:r>
                        <a:rPr lang="en-US" dirty="0"/>
                        <a:t>Impact</a:t>
                      </a:r>
                    </a:p>
                  </a:txBody>
                  <a:tcPr/>
                </a:tc>
                <a:tc>
                  <a:txBody>
                    <a:bodyPr/>
                    <a:lstStyle/>
                    <a:p>
                      <a:pPr algn="ctr"/>
                      <a:r>
                        <a:rPr lang="en-US" sz="1600" dirty="0"/>
                        <a:t>Likelihood</a:t>
                      </a:r>
                    </a:p>
                  </a:txBody>
                  <a:tcPr/>
                </a:tc>
                <a:tc>
                  <a:txBody>
                    <a:bodyPr/>
                    <a:lstStyle/>
                    <a:p>
                      <a:pPr algn="ctr"/>
                      <a:r>
                        <a:rPr lang="en-US" dirty="0"/>
                        <a:t>Risk</a:t>
                      </a:r>
                    </a:p>
                  </a:txBody>
                  <a:tcPr/>
                </a:tc>
                <a:extLst>
                  <a:ext uri="{0D108BD9-81ED-4DB2-BD59-A6C34878D82A}">
                    <a16:rowId xmlns:a16="http://schemas.microsoft.com/office/drawing/2014/main" val="10000"/>
                  </a:ext>
                </a:extLst>
              </a:tr>
              <a:tr h="180022">
                <a:tc>
                  <a:txBody>
                    <a:bodyPr/>
                    <a:lstStyle/>
                    <a:p>
                      <a:pPr algn="ctr"/>
                      <a:r>
                        <a:rPr lang="en-US" sz="1200" dirty="0"/>
                        <a:t>1</a:t>
                      </a:r>
                    </a:p>
                  </a:txBody>
                  <a:tcPr/>
                </a:tc>
                <a:tc>
                  <a:txBody>
                    <a:bodyPr/>
                    <a:lstStyle/>
                    <a:p>
                      <a:pPr algn="ctr"/>
                      <a:r>
                        <a:rPr lang="en-US" sz="1200" dirty="0"/>
                        <a:t>Fire</a:t>
                      </a:r>
                    </a:p>
                  </a:txBody>
                  <a:tcPr/>
                </a:tc>
                <a:tc>
                  <a:txBody>
                    <a:bodyPr/>
                    <a:lstStyle/>
                    <a:p>
                      <a:pPr algn="ctr"/>
                      <a:r>
                        <a:rPr lang="en-US" sz="1200" dirty="0"/>
                        <a:t>High</a:t>
                      </a:r>
                    </a:p>
                  </a:txBody>
                  <a:tcPr/>
                </a:tc>
                <a:tc>
                  <a:txBody>
                    <a:bodyPr/>
                    <a:lstStyle/>
                    <a:p>
                      <a:pPr algn="ctr"/>
                      <a:r>
                        <a:rPr lang="en-US" sz="1200" dirty="0"/>
                        <a:t>Low</a:t>
                      </a:r>
                    </a:p>
                  </a:txBody>
                  <a:tcPr/>
                </a:tc>
                <a:tc>
                  <a:txBody>
                    <a:bodyPr/>
                    <a:lstStyle/>
                    <a:p>
                      <a:pPr algn="ctr"/>
                      <a:r>
                        <a:rPr lang="en-US" sz="1200" dirty="0"/>
                        <a:t>Low</a:t>
                      </a:r>
                    </a:p>
                  </a:txBody>
                  <a:tcPr/>
                </a:tc>
                <a:extLst>
                  <a:ext uri="{0D108BD9-81ED-4DB2-BD59-A6C34878D82A}">
                    <a16:rowId xmlns:a16="http://schemas.microsoft.com/office/drawing/2014/main" val="10001"/>
                  </a:ext>
                </a:extLst>
              </a:tr>
              <a:tr h="180022">
                <a:tc>
                  <a:txBody>
                    <a:bodyPr/>
                    <a:lstStyle/>
                    <a:p>
                      <a:pPr algn="ctr"/>
                      <a:r>
                        <a:rPr lang="en-US" sz="1200" dirty="0"/>
                        <a:t>2</a:t>
                      </a:r>
                    </a:p>
                  </a:txBody>
                  <a:tcPr/>
                </a:tc>
                <a:tc>
                  <a:txBody>
                    <a:bodyPr/>
                    <a:lstStyle/>
                    <a:p>
                      <a:pPr algn="ctr"/>
                      <a:r>
                        <a:rPr lang="en-US" sz="1200" dirty="0"/>
                        <a:t>Flooding</a:t>
                      </a:r>
                    </a:p>
                  </a:txBody>
                  <a:tcPr/>
                </a:tc>
                <a:tc>
                  <a:txBody>
                    <a:bodyPr/>
                    <a:lstStyle/>
                    <a:p>
                      <a:pPr algn="ctr"/>
                      <a:r>
                        <a:rPr lang="en-US" sz="1200" dirty="0"/>
                        <a:t>High</a:t>
                      </a:r>
                    </a:p>
                  </a:txBody>
                  <a:tcPr/>
                </a:tc>
                <a:tc>
                  <a:txBody>
                    <a:bodyPr/>
                    <a:lstStyle/>
                    <a:p>
                      <a:pPr algn="ctr"/>
                      <a:r>
                        <a:rPr lang="en-US" sz="1200" dirty="0"/>
                        <a:t>Low</a:t>
                      </a:r>
                    </a:p>
                  </a:txBody>
                  <a:tcPr/>
                </a:tc>
                <a:tc>
                  <a:txBody>
                    <a:bodyPr/>
                    <a:lstStyle/>
                    <a:p>
                      <a:pPr algn="ctr"/>
                      <a:r>
                        <a:rPr lang="en-US" sz="1200" dirty="0"/>
                        <a:t>Low</a:t>
                      </a:r>
                    </a:p>
                  </a:txBody>
                  <a:tcPr/>
                </a:tc>
                <a:extLst>
                  <a:ext uri="{0D108BD9-81ED-4DB2-BD59-A6C34878D82A}">
                    <a16:rowId xmlns:a16="http://schemas.microsoft.com/office/drawing/2014/main" val="10002"/>
                  </a:ext>
                </a:extLst>
              </a:tr>
              <a:tr h="180022">
                <a:tc>
                  <a:txBody>
                    <a:bodyPr/>
                    <a:lstStyle/>
                    <a:p>
                      <a:pPr algn="ctr"/>
                      <a:r>
                        <a:rPr lang="en-US" sz="1200" dirty="0"/>
                        <a:t>3</a:t>
                      </a:r>
                    </a:p>
                  </a:txBody>
                  <a:tcPr/>
                </a:tc>
                <a:tc>
                  <a:txBody>
                    <a:bodyPr/>
                    <a:lstStyle/>
                    <a:p>
                      <a:pPr algn="ctr"/>
                      <a:r>
                        <a:rPr lang="en-US" sz="1200" dirty="0"/>
                        <a:t>Burglary</a:t>
                      </a:r>
                    </a:p>
                  </a:txBody>
                  <a:tcPr/>
                </a:tc>
                <a:tc>
                  <a:txBody>
                    <a:bodyPr/>
                    <a:lstStyle/>
                    <a:p>
                      <a:pPr algn="ctr"/>
                      <a:r>
                        <a:rPr lang="en-US" sz="1200" dirty="0"/>
                        <a:t>Low</a:t>
                      </a:r>
                    </a:p>
                  </a:txBody>
                  <a:tcPr/>
                </a:tc>
                <a:tc>
                  <a:txBody>
                    <a:bodyPr/>
                    <a:lstStyle/>
                    <a:p>
                      <a:pPr algn="ctr"/>
                      <a:r>
                        <a:rPr lang="en-US" sz="1200" dirty="0"/>
                        <a:t>Medium</a:t>
                      </a:r>
                    </a:p>
                  </a:txBody>
                  <a:tcPr/>
                </a:tc>
                <a:tc>
                  <a:txBody>
                    <a:bodyPr/>
                    <a:lstStyle/>
                    <a:p>
                      <a:pPr algn="ctr"/>
                      <a:r>
                        <a:rPr lang="en-US" sz="1200" dirty="0"/>
                        <a:t>Low</a:t>
                      </a:r>
                    </a:p>
                  </a:txBody>
                  <a:tcPr/>
                </a:tc>
                <a:extLst>
                  <a:ext uri="{0D108BD9-81ED-4DB2-BD59-A6C34878D82A}">
                    <a16:rowId xmlns:a16="http://schemas.microsoft.com/office/drawing/2014/main" val="10003"/>
                  </a:ext>
                </a:extLst>
              </a:tr>
              <a:tr h="180022">
                <a:tc>
                  <a:txBody>
                    <a:bodyPr/>
                    <a:lstStyle/>
                    <a:p>
                      <a:pPr algn="ctr"/>
                      <a:r>
                        <a:rPr lang="en-US" sz="1200" dirty="0"/>
                        <a:t>4</a:t>
                      </a:r>
                    </a:p>
                  </a:txBody>
                  <a:tcPr/>
                </a:tc>
                <a:tc>
                  <a:txBody>
                    <a:bodyPr/>
                    <a:lstStyle/>
                    <a:p>
                      <a:pPr algn="ctr"/>
                      <a:r>
                        <a:rPr lang="en-US" sz="1200" dirty="0"/>
                        <a:t>Hurricane</a:t>
                      </a:r>
                    </a:p>
                  </a:txBody>
                  <a:tcPr/>
                </a:tc>
                <a:tc>
                  <a:txBody>
                    <a:bodyPr/>
                    <a:lstStyle/>
                    <a:p>
                      <a:pPr algn="ctr"/>
                      <a:r>
                        <a:rPr lang="en-US" sz="1200" dirty="0"/>
                        <a:t>High</a:t>
                      </a:r>
                    </a:p>
                  </a:txBody>
                  <a:tcPr/>
                </a:tc>
                <a:tc>
                  <a:txBody>
                    <a:bodyPr/>
                    <a:lstStyle/>
                    <a:p>
                      <a:pPr algn="ctr"/>
                      <a:r>
                        <a:rPr lang="en-US" sz="1200" dirty="0"/>
                        <a:t>Low</a:t>
                      </a:r>
                    </a:p>
                  </a:txBody>
                  <a:tcPr/>
                </a:tc>
                <a:tc>
                  <a:txBody>
                    <a:bodyPr/>
                    <a:lstStyle/>
                    <a:p>
                      <a:pPr algn="ctr"/>
                      <a:r>
                        <a:rPr lang="en-US" sz="1200" dirty="0"/>
                        <a:t>Low</a:t>
                      </a:r>
                    </a:p>
                  </a:txBody>
                  <a:tcPr/>
                </a:tc>
                <a:extLst>
                  <a:ext uri="{0D108BD9-81ED-4DB2-BD59-A6C34878D82A}">
                    <a16:rowId xmlns:a16="http://schemas.microsoft.com/office/drawing/2014/main" val="10004"/>
                  </a:ext>
                </a:extLst>
              </a:tr>
              <a:tr h="180022">
                <a:tc>
                  <a:txBody>
                    <a:bodyPr/>
                    <a:lstStyle/>
                    <a:p>
                      <a:pPr algn="ctr"/>
                      <a:r>
                        <a:rPr lang="en-US" sz="1200" dirty="0"/>
                        <a:t>5</a:t>
                      </a:r>
                    </a:p>
                  </a:txBody>
                  <a:tcPr/>
                </a:tc>
                <a:tc>
                  <a:txBody>
                    <a:bodyPr/>
                    <a:lstStyle/>
                    <a:p>
                      <a:pPr algn="ctr"/>
                      <a:r>
                        <a:rPr lang="en-US" sz="1200" dirty="0"/>
                        <a:t>Earthquake</a:t>
                      </a:r>
                    </a:p>
                  </a:txBody>
                  <a:tcPr/>
                </a:tc>
                <a:tc>
                  <a:txBody>
                    <a:bodyPr/>
                    <a:lstStyle/>
                    <a:p>
                      <a:pPr algn="ctr"/>
                      <a:r>
                        <a:rPr lang="en-US" sz="1200" dirty="0"/>
                        <a:t>High</a:t>
                      </a:r>
                    </a:p>
                  </a:txBody>
                  <a:tcPr/>
                </a:tc>
                <a:tc>
                  <a:txBody>
                    <a:bodyPr/>
                    <a:lstStyle/>
                    <a:p>
                      <a:pPr algn="ctr"/>
                      <a:r>
                        <a:rPr lang="en-US" sz="1200" dirty="0"/>
                        <a:t>Low</a:t>
                      </a:r>
                    </a:p>
                  </a:txBody>
                  <a:tcPr/>
                </a:tc>
                <a:tc>
                  <a:txBody>
                    <a:bodyPr/>
                    <a:lstStyle/>
                    <a:p>
                      <a:pPr algn="ctr"/>
                      <a:r>
                        <a:rPr lang="en-US" sz="1200" dirty="0"/>
                        <a:t>Low</a:t>
                      </a:r>
                    </a:p>
                  </a:txBody>
                  <a:tcPr/>
                </a:tc>
                <a:extLst>
                  <a:ext uri="{0D108BD9-81ED-4DB2-BD59-A6C34878D82A}">
                    <a16:rowId xmlns:a16="http://schemas.microsoft.com/office/drawing/2014/main" val="10005"/>
                  </a:ext>
                </a:extLst>
              </a:tr>
              <a:tr h="180022">
                <a:tc>
                  <a:txBody>
                    <a:bodyPr/>
                    <a:lstStyle/>
                    <a:p>
                      <a:pPr algn="ctr"/>
                      <a:r>
                        <a:rPr lang="en-US" sz="1200" dirty="0"/>
                        <a:t>6</a:t>
                      </a:r>
                    </a:p>
                  </a:txBody>
                  <a:tcPr/>
                </a:tc>
                <a:tc>
                  <a:txBody>
                    <a:bodyPr/>
                    <a:lstStyle/>
                    <a:p>
                      <a:pPr algn="ctr"/>
                      <a:r>
                        <a:rPr lang="en-US" sz="1200" dirty="0"/>
                        <a:t>Termites/Pests</a:t>
                      </a:r>
                    </a:p>
                  </a:txBody>
                  <a:tcPr/>
                </a:tc>
                <a:tc>
                  <a:txBody>
                    <a:bodyPr/>
                    <a:lstStyle/>
                    <a:p>
                      <a:pPr algn="ctr"/>
                      <a:r>
                        <a:rPr lang="en-US" sz="1200" dirty="0"/>
                        <a:t>High</a:t>
                      </a:r>
                    </a:p>
                  </a:txBody>
                  <a:tcPr/>
                </a:tc>
                <a:tc>
                  <a:txBody>
                    <a:bodyPr/>
                    <a:lstStyle/>
                    <a:p>
                      <a:pPr algn="ctr"/>
                      <a:r>
                        <a:rPr lang="en-US" sz="1200" dirty="0"/>
                        <a:t>Medium</a:t>
                      </a:r>
                    </a:p>
                  </a:txBody>
                  <a:tcPr/>
                </a:tc>
                <a:tc>
                  <a:txBody>
                    <a:bodyPr/>
                    <a:lstStyle/>
                    <a:p>
                      <a:pPr algn="ctr"/>
                      <a:r>
                        <a:rPr lang="en-US" sz="1200" dirty="0"/>
                        <a:t>Medium</a:t>
                      </a:r>
                    </a:p>
                  </a:txBody>
                  <a:tcPr/>
                </a:tc>
                <a:extLst>
                  <a:ext uri="{0D108BD9-81ED-4DB2-BD59-A6C34878D82A}">
                    <a16:rowId xmlns:a16="http://schemas.microsoft.com/office/drawing/2014/main" val="10006"/>
                  </a:ext>
                </a:extLst>
              </a:tr>
              <a:tr h="180022">
                <a:tc>
                  <a:txBody>
                    <a:bodyPr/>
                    <a:lstStyle/>
                    <a:p>
                      <a:pPr algn="ctr"/>
                      <a:r>
                        <a:rPr lang="en-US" sz="1200" dirty="0"/>
                        <a:t>7</a:t>
                      </a:r>
                    </a:p>
                  </a:txBody>
                  <a:tcPr/>
                </a:tc>
                <a:tc>
                  <a:txBody>
                    <a:bodyPr/>
                    <a:lstStyle/>
                    <a:p>
                      <a:pPr algn="ctr"/>
                      <a:r>
                        <a:rPr lang="en-US" sz="1200" dirty="0"/>
                        <a:t>Vandalism</a:t>
                      </a:r>
                    </a:p>
                  </a:txBody>
                  <a:tcPr/>
                </a:tc>
                <a:tc>
                  <a:txBody>
                    <a:bodyPr/>
                    <a:lstStyle/>
                    <a:p>
                      <a:pPr algn="ctr"/>
                      <a:r>
                        <a:rPr lang="en-US" sz="1200" dirty="0"/>
                        <a:t>Low</a:t>
                      </a:r>
                    </a:p>
                  </a:txBody>
                  <a:tcPr/>
                </a:tc>
                <a:tc>
                  <a:txBody>
                    <a:bodyPr/>
                    <a:lstStyle/>
                    <a:p>
                      <a:pPr algn="ctr"/>
                      <a:r>
                        <a:rPr lang="en-US" sz="1200" dirty="0"/>
                        <a:t>Medium</a:t>
                      </a:r>
                    </a:p>
                  </a:txBody>
                  <a:tcPr/>
                </a:tc>
                <a:tc>
                  <a:txBody>
                    <a:bodyPr/>
                    <a:lstStyle/>
                    <a:p>
                      <a:pPr algn="ctr"/>
                      <a:r>
                        <a:rPr lang="en-US" sz="1200" dirty="0"/>
                        <a:t>Low</a:t>
                      </a:r>
                    </a:p>
                  </a:txBody>
                  <a:tcPr/>
                </a:tc>
                <a:extLst>
                  <a:ext uri="{0D108BD9-81ED-4DB2-BD59-A6C34878D82A}">
                    <a16:rowId xmlns:a16="http://schemas.microsoft.com/office/drawing/2014/main" val="10007"/>
                  </a:ext>
                </a:extLst>
              </a:tr>
              <a:tr h="180022">
                <a:tc>
                  <a:txBody>
                    <a:bodyPr/>
                    <a:lstStyle/>
                    <a:p>
                      <a:pPr algn="ctr"/>
                      <a:r>
                        <a:rPr lang="en-US" sz="1200" dirty="0"/>
                        <a:t>8</a:t>
                      </a:r>
                    </a:p>
                  </a:txBody>
                  <a:tcPr/>
                </a:tc>
                <a:tc>
                  <a:txBody>
                    <a:bodyPr/>
                    <a:lstStyle/>
                    <a:p>
                      <a:pPr algn="ctr"/>
                      <a:r>
                        <a:rPr lang="en-US" sz="1200" dirty="0"/>
                        <a:t>Zombies</a:t>
                      </a:r>
                    </a:p>
                  </a:txBody>
                  <a:tcPr/>
                </a:tc>
                <a:tc>
                  <a:txBody>
                    <a:bodyPr/>
                    <a:lstStyle/>
                    <a:p>
                      <a:pPr algn="ctr"/>
                      <a:r>
                        <a:rPr lang="en-US" sz="1200" dirty="0"/>
                        <a:t>High</a:t>
                      </a:r>
                    </a:p>
                  </a:txBody>
                  <a:tcPr/>
                </a:tc>
                <a:tc>
                  <a:txBody>
                    <a:bodyPr/>
                    <a:lstStyle/>
                    <a:p>
                      <a:pPr algn="ctr"/>
                      <a:r>
                        <a:rPr lang="en-US" sz="1200" dirty="0"/>
                        <a:t>Low</a:t>
                      </a:r>
                    </a:p>
                  </a:txBody>
                  <a:tcPr/>
                </a:tc>
                <a:tc>
                  <a:txBody>
                    <a:bodyPr/>
                    <a:lstStyle/>
                    <a:p>
                      <a:pPr algn="ctr"/>
                      <a:r>
                        <a:rPr lang="en-US" sz="1200" dirty="0"/>
                        <a:t>Low</a:t>
                      </a:r>
                    </a:p>
                  </a:txBody>
                  <a:tcPr/>
                </a:tc>
                <a:extLst>
                  <a:ext uri="{0D108BD9-81ED-4DB2-BD59-A6C34878D82A}">
                    <a16:rowId xmlns:a16="http://schemas.microsoft.com/office/drawing/2014/main" val="10008"/>
                  </a:ext>
                </a:extLst>
              </a:tr>
              <a:tr h="180022">
                <a:tc>
                  <a:txBody>
                    <a:bodyPr/>
                    <a:lstStyle/>
                    <a:p>
                      <a:pPr algn="ctr"/>
                      <a:r>
                        <a:rPr lang="en-US" sz="1200" dirty="0"/>
                        <a:t>9</a:t>
                      </a:r>
                    </a:p>
                  </a:txBody>
                  <a:tcPr/>
                </a:tc>
                <a:tc>
                  <a:txBody>
                    <a:bodyPr/>
                    <a:lstStyle/>
                    <a:p>
                      <a:pPr algn="ctr"/>
                      <a:r>
                        <a:rPr lang="en-US" sz="1200" dirty="0"/>
                        <a:t>Car crashing into front</a:t>
                      </a:r>
                    </a:p>
                  </a:txBody>
                  <a:tcPr/>
                </a:tc>
                <a:tc>
                  <a:txBody>
                    <a:bodyPr/>
                    <a:lstStyle/>
                    <a:p>
                      <a:pPr algn="ctr"/>
                      <a:r>
                        <a:rPr lang="en-US" sz="1200" dirty="0"/>
                        <a:t>Medium</a:t>
                      </a:r>
                    </a:p>
                  </a:txBody>
                  <a:tcPr/>
                </a:tc>
                <a:tc>
                  <a:txBody>
                    <a:bodyPr/>
                    <a:lstStyle/>
                    <a:p>
                      <a:pPr algn="ctr"/>
                      <a:r>
                        <a:rPr lang="en-US" sz="1200" dirty="0"/>
                        <a:t>High</a:t>
                      </a:r>
                    </a:p>
                  </a:txBody>
                  <a:tcPr/>
                </a:tc>
                <a:tc>
                  <a:txBody>
                    <a:bodyPr/>
                    <a:lstStyle/>
                    <a:p>
                      <a:pPr algn="ctr"/>
                      <a:r>
                        <a:rPr lang="en-US" sz="1200" dirty="0"/>
                        <a:t>Medium</a:t>
                      </a:r>
                    </a:p>
                  </a:txBody>
                  <a:tcPr/>
                </a:tc>
                <a:extLst>
                  <a:ext uri="{0D108BD9-81ED-4DB2-BD59-A6C34878D82A}">
                    <a16:rowId xmlns:a16="http://schemas.microsoft.com/office/drawing/2014/main" val="10009"/>
                  </a:ext>
                </a:extLst>
              </a:tr>
              <a:tr h="180022">
                <a:tc>
                  <a:txBody>
                    <a:bodyPr/>
                    <a:lstStyle/>
                    <a:p>
                      <a:pPr algn="ctr"/>
                      <a:r>
                        <a:rPr lang="en-US" sz="1200" dirty="0"/>
                        <a:t>10</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0"/>
                  </a:ext>
                </a:extLst>
              </a:tr>
              <a:tr h="180022">
                <a:tc>
                  <a:txBody>
                    <a:bodyPr/>
                    <a:lstStyle/>
                    <a:p>
                      <a:pPr algn="ctr"/>
                      <a:r>
                        <a:rPr lang="en-US" sz="1200" dirty="0"/>
                        <a:t>11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1"/>
                  </a:ext>
                </a:extLst>
              </a:tr>
              <a:tr h="180022">
                <a:tc>
                  <a:txBody>
                    <a:bodyPr/>
                    <a:lstStyle/>
                    <a:p>
                      <a:pPr algn="ctr"/>
                      <a:r>
                        <a:rPr lang="en-US" sz="1200" dirty="0"/>
                        <a:t>12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2"/>
                  </a:ext>
                </a:extLst>
              </a:tr>
              <a:tr h="180022">
                <a:tc>
                  <a:txBody>
                    <a:bodyPr/>
                    <a:lstStyle/>
                    <a:p>
                      <a:pPr algn="ctr"/>
                      <a:r>
                        <a:rPr lang="en-US" sz="1200" dirty="0"/>
                        <a:t>13</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3"/>
                  </a:ext>
                </a:extLst>
              </a:tr>
              <a:tr h="180022">
                <a:tc>
                  <a:txBody>
                    <a:bodyPr/>
                    <a:lstStyle/>
                    <a:p>
                      <a:pPr algn="ctr"/>
                      <a:r>
                        <a:rPr lang="en-US" sz="1200" dirty="0"/>
                        <a:t>14</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4"/>
                  </a:ext>
                </a:extLst>
              </a:tr>
              <a:tr h="180022">
                <a:tc>
                  <a:txBody>
                    <a:bodyPr/>
                    <a:lstStyle/>
                    <a:p>
                      <a:pPr algn="ctr"/>
                      <a:r>
                        <a:rPr lang="en-US" sz="1200" dirty="0"/>
                        <a:t>15</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464381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 Steps</a:t>
            </a:r>
          </a:p>
        </p:txBody>
      </p:sp>
      <p:sp>
        <p:nvSpPr>
          <p:cNvPr id="3" name="Content Placeholder 2"/>
          <p:cNvSpPr>
            <a:spLocks noGrp="1"/>
          </p:cNvSpPr>
          <p:nvPr>
            <p:ph idx="1"/>
          </p:nvPr>
        </p:nvSpPr>
        <p:spPr>
          <a:xfrm>
            <a:off x="461963" y="1354592"/>
            <a:ext cx="8224837" cy="815608"/>
          </a:xfrm>
        </p:spPr>
        <p:txBody>
          <a:bodyPr/>
          <a:lstStyle/>
          <a:p>
            <a:r>
              <a:rPr lang="en-US" dirty="0"/>
              <a:t>What steps can be done to lower the risk to acceptable levels?</a:t>
            </a:r>
          </a:p>
          <a:p>
            <a:r>
              <a:rPr lang="en-US" dirty="0"/>
              <a:t>Processes, products, services, people, training</a:t>
            </a:r>
          </a:p>
        </p:txBody>
      </p:sp>
    </p:spTree>
    <p:extLst>
      <p:ext uri="{BB962C8B-B14F-4D97-AF65-F5344CB8AC3E}">
        <p14:creationId xmlns:p14="http://schemas.microsoft.com/office/powerpoint/2010/main" val="2737374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of House - Risk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9063037"/>
              </p:ext>
            </p:extLst>
          </p:nvPr>
        </p:nvGraphicFramePr>
        <p:xfrm>
          <a:off x="461962" y="1259841"/>
          <a:ext cx="8148637" cy="4485640"/>
        </p:xfrm>
        <a:graphic>
          <a:graphicData uri="http://schemas.openxmlformats.org/drawingml/2006/table">
            <a:tbl>
              <a:tblPr firstRow="1" bandRow="1">
                <a:tableStyleId>{5C22544A-7EE6-4342-B048-85BDC9FD1C3A}</a:tableStyleId>
              </a:tblPr>
              <a:tblGrid>
                <a:gridCol w="448245">
                  <a:extLst>
                    <a:ext uri="{9D8B030D-6E8A-4147-A177-3AD203B41FA5}">
                      <a16:colId xmlns:a16="http://schemas.microsoft.com/office/drawing/2014/main" val="20000"/>
                    </a:ext>
                  </a:extLst>
                </a:gridCol>
                <a:gridCol w="2387264">
                  <a:extLst>
                    <a:ext uri="{9D8B030D-6E8A-4147-A177-3AD203B41FA5}">
                      <a16:colId xmlns:a16="http://schemas.microsoft.com/office/drawing/2014/main" val="20001"/>
                    </a:ext>
                  </a:extLst>
                </a:gridCol>
                <a:gridCol w="893529">
                  <a:extLst>
                    <a:ext uri="{9D8B030D-6E8A-4147-A177-3AD203B41FA5}">
                      <a16:colId xmlns:a16="http://schemas.microsoft.com/office/drawing/2014/main" val="20002"/>
                    </a:ext>
                  </a:extLst>
                </a:gridCol>
                <a:gridCol w="4419599">
                  <a:extLst>
                    <a:ext uri="{9D8B030D-6E8A-4147-A177-3AD203B41FA5}">
                      <a16:colId xmlns:a16="http://schemas.microsoft.com/office/drawing/2014/main" val="20003"/>
                    </a:ext>
                  </a:extLst>
                </a:gridCol>
              </a:tblGrid>
              <a:tr h="370840">
                <a:tc gridSpan="2">
                  <a:txBody>
                    <a:bodyPr/>
                    <a:lstStyle/>
                    <a:p>
                      <a:pPr algn="ctr"/>
                      <a:r>
                        <a:rPr lang="en-US" dirty="0"/>
                        <a:t>Threat</a:t>
                      </a:r>
                    </a:p>
                  </a:txBody>
                  <a:tcPr/>
                </a:tc>
                <a:tc hMerge="1">
                  <a:txBody>
                    <a:bodyPr/>
                    <a:lstStyle/>
                    <a:p>
                      <a:pPr algn="ctr"/>
                      <a:endParaRPr lang="en-US" dirty="0"/>
                    </a:p>
                  </a:txBody>
                  <a:tcPr/>
                </a:tc>
                <a:tc>
                  <a:txBody>
                    <a:bodyPr/>
                    <a:lstStyle/>
                    <a:p>
                      <a:pPr algn="ctr"/>
                      <a:r>
                        <a:rPr lang="en-US" dirty="0"/>
                        <a:t>Risk</a:t>
                      </a:r>
                    </a:p>
                  </a:txBody>
                  <a:tcPr/>
                </a:tc>
                <a:tc>
                  <a:txBody>
                    <a:bodyPr/>
                    <a:lstStyle/>
                    <a:p>
                      <a:pPr algn="ctr"/>
                      <a:r>
                        <a:rPr lang="en-US" sz="1600" dirty="0"/>
                        <a:t>Mitigation</a:t>
                      </a:r>
                    </a:p>
                  </a:txBody>
                  <a:tcPr/>
                </a:tc>
                <a:extLst>
                  <a:ext uri="{0D108BD9-81ED-4DB2-BD59-A6C34878D82A}">
                    <a16:rowId xmlns:a16="http://schemas.microsoft.com/office/drawing/2014/main" val="10000"/>
                  </a:ext>
                </a:extLst>
              </a:tr>
              <a:tr h="180022">
                <a:tc>
                  <a:txBody>
                    <a:bodyPr/>
                    <a:lstStyle/>
                    <a:p>
                      <a:pPr algn="ctr"/>
                      <a:r>
                        <a:rPr lang="en-US" sz="1200" dirty="0"/>
                        <a:t>1</a:t>
                      </a:r>
                    </a:p>
                  </a:txBody>
                  <a:tcPr/>
                </a:tc>
                <a:tc>
                  <a:txBody>
                    <a:bodyPr/>
                    <a:lstStyle/>
                    <a:p>
                      <a:pPr algn="ctr"/>
                      <a:r>
                        <a:rPr lang="en-US" sz="1200" dirty="0"/>
                        <a:t>Fire</a:t>
                      </a:r>
                    </a:p>
                  </a:txBody>
                  <a:tcPr/>
                </a:tc>
                <a:tc>
                  <a:txBody>
                    <a:bodyPr/>
                    <a:lstStyle/>
                    <a:p>
                      <a:pPr algn="ctr"/>
                      <a:r>
                        <a:rPr lang="en-US" sz="1200" dirty="0"/>
                        <a:t>Low</a:t>
                      </a:r>
                    </a:p>
                  </a:txBody>
                  <a:tcPr/>
                </a:tc>
                <a:tc>
                  <a:txBody>
                    <a:bodyPr/>
                    <a:lstStyle/>
                    <a:p>
                      <a:pPr algn="ctr"/>
                      <a:r>
                        <a:rPr lang="en-US" sz="1200" dirty="0"/>
                        <a:t>Smoke detectors, insurance, sprinklers</a:t>
                      </a:r>
                    </a:p>
                  </a:txBody>
                  <a:tcPr/>
                </a:tc>
                <a:extLst>
                  <a:ext uri="{0D108BD9-81ED-4DB2-BD59-A6C34878D82A}">
                    <a16:rowId xmlns:a16="http://schemas.microsoft.com/office/drawing/2014/main" val="10001"/>
                  </a:ext>
                </a:extLst>
              </a:tr>
              <a:tr h="180022">
                <a:tc>
                  <a:txBody>
                    <a:bodyPr/>
                    <a:lstStyle/>
                    <a:p>
                      <a:pPr algn="ctr"/>
                      <a:r>
                        <a:rPr lang="en-US" sz="1200" dirty="0"/>
                        <a:t>2</a:t>
                      </a:r>
                    </a:p>
                  </a:txBody>
                  <a:tcPr/>
                </a:tc>
                <a:tc>
                  <a:txBody>
                    <a:bodyPr/>
                    <a:lstStyle/>
                    <a:p>
                      <a:pPr algn="ctr"/>
                      <a:r>
                        <a:rPr lang="en-US" sz="1200" dirty="0"/>
                        <a:t>Flooding</a:t>
                      </a:r>
                    </a:p>
                  </a:txBody>
                  <a:tcPr/>
                </a:tc>
                <a:tc>
                  <a:txBody>
                    <a:bodyPr/>
                    <a:lstStyle/>
                    <a:p>
                      <a:pPr algn="ctr"/>
                      <a:r>
                        <a:rPr lang="en-US" sz="1200" dirty="0"/>
                        <a:t>Low</a:t>
                      </a:r>
                    </a:p>
                  </a:txBody>
                  <a:tcPr/>
                </a:tc>
                <a:tc>
                  <a:txBody>
                    <a:bodyPr/>
                    <a:lstStyle/>
                    <a:p>
                      <a:pPr algn="ctr"/>
                      <a:r>
                        <a:rPr lang="en-US" sz="1200" dirty="0"/>
                        <a:t>Insurance, move/raise</a:t>
                      </a:r>
                      <a:r>
                        <a:rPr lang="en-US" sz="1200" baseline="0" dirty="0"/>
                        <a:t> house, flood detectors, sandbags</a:t>
                      </a:r>
                      <a:endParaRPr lang="en-US" sz="1200" dirty="0"/>
                    </a:p>
                  </a:txBody>
                  <a:tcPr/>
                </a:tc>
                <a:extLst>
                  <a:ext uri="{0D108BD9-81ED-4DB2-BD59-A6C34878D82A}">
                    <a16:rowId xmlns:a16="http://schemas.microsoft.com/office/drawing/2014/main" val="10002"/>
                  </a:ext>
                </a:extLst>
              </a:tr>
              <a:tr h="180022">
                <a:tc>
                  <a:txBody>
                    <a:bodyPr/>
                    <a:lstStyle/>
                    <a:p>
                      <a:pPr algn="ctr"/>
                      <a:r>
                        <a:rPr lang="en-US" sz="1200" dirty="0"/>
                        <a:t>3</a:t>
                      </a:r>
                    </a:p>
                  </a:txBody>
                  <a:tcPr/>
                </a:tc>
                <a:tc>
                  <a:txBody>
                    <a:bodyPr/>
                    <a:lstStyle/>
                    <a:p>
                      <a:pPr algn="ctr"/>
                      <a:r>
                        <a:rPr lang="en-US" sz="1200" dirty="0"/>
                        <a:t>Burglary</a:t>
                      </a:r>
                    </a:p>
                  </a:txBody>
                  <a:tcPr/>
                </a:tc>
                <a:tc>
                  <a:txBody>
                    <a:bodyPr/>
                    <a:lstStyle/>
                    <a:p>
                      <a:pPr algn="ctr"/>
                      <a:r>
                        <a:rPr lang="en-US" sz="1200" dirty="0"/>
                        <a:t>Low</a:t>
                      </a:r>
                    </a:p>
                  </a:txBody>
                  <a:tcPr/>
                </a:tc>
                <a:tc>
                  <a:txBody>
                    <a:bodyPr/>
                    <a:lstStyle/>
                    <a:p>
                      <a:pPr algn="ctr"/>
                      <a:r>
                        <a:rPr lang="en-US" sz="1200" dirty="0"/>
                        <a:t>Locks, dog, alarm, security officer, cameras</a:t>
                      </a:r>
                    </a:p>
                  </a:txBody>
                  <a:tcPr/>
                </a:tc>
                <a:extLst>
                  <a:ext uri="{0D108BD9-81ED-4DB2-BD59-A6C34878D82A}">
                    <a16:rowId xmlns:a16="http://schemas.microsoft.com/office/drawing/2014/main" val="10003"/>
                  </a:ext>
                </a:extLst>
              </a:tr>
              <a:tr h="180022">
                <a:tc>
                  <a:txBody>
                    <a:bodyPr/>
                    <a:lstStyle/>
                    <a:p>
                      <a:pPr algn="ctr"/>
                      <a:r>
                        <a:rPr lang="en-US" sz="1200" dirty="0"/>
                        <a:t>4</a:t>
                      </a:r>
                    </a:p>
                  </a:txBody>
                  <a:tcPr/>
                </a:tc>
                <a:tc>
                  <a:txBody>
                    <a:bodyPr/>
                    <a:lstStyle/>
                    <a:p>
                      <a:pPr algn="ctr"/>
                      <a:r>
                        <a:rPr lang="en-US" sz="1200" dirty="0"/>
                        <a:t>Hurricane</a:t>
                      </a:r>
                    </a:p>
                  </a:txBody>
                  <a:tcPr/>
                </a:tc>
                <a:tc>
                  <a:txBody>
                    <a:bodyPr/>
                    <a:lstStyle/>
                    <a:p>
                      <a:pPr algn="ctr"/>
                      <a:r>
                        <a:rPr lang="en-US" sz="1200" dirty="0"/>
                        <a:t>Low</a:t>
                      </a:r>
                    </a:p>
                  </a:txBody>
                  <a:tcPr/>
                </a:tc>
                <a:tc>
                  <a:txBody>
                    <a:bodyPr/>
                    <a:lstStyle/>
                    <a:p>
                      <a:pPr algn="ctr"/>
                      <a:r>
                        <a:rPr lang="en-US" sz="1200" dirty="0"/>
                        <a:t>Move!, insurance, bunker, storm shutters</a:t>
                      </a:r>
                    </a:p>
                  </a:txBody>
                  <a:tcPr/>
                </a:tc>
                <a:extLst>
                  <a:ext uri="{0D108BD9-81ED-4DB2-BD59-A6C34878D82A}">
                    <a16:rowId xmlns:a16="http://schemas.microsoft.com/office/drawing/2014/main" val="10004"/>
                  </a:ext>
                </a:extLst>
              </a:tr>
              <a:tr h="180022">
                <a:tc>
                  <a:txBody>
                    <a:bodyPr/>
                    <a:lstStyle/>
                    <a:p>
                      <a:pPr algn="ctr"/>
                      <a:r>
                        <a:rPr lang="en-US" sz="1200" dirty="0"/>
                        <a:t>5</a:t>
                      </a:r>
                    </a:p>
                  </a:txBody>
                  <a:tcPr/>
                </a:tc>
                <a:tc>
                  <a:txBody>
                    <a:bodyPr/>
                    <a:lstStyle/>
                    <a:p>
                      <a:pPr algn="ctr"/>
                      <a:r>
                        <a:rPr lang="en-US" sz="1200" dirty="0"/>
                        <a:t>Earthquake</a:t>
                      </a:r>
                    </a:p>
                  </a:txBody>
                  <a:tcPr/>
                </a:tc>
                <a:tc>
                  <a:txBody>
                    <a:bodyPr/>
                    <a:lstStyle/>
                    <a:p>
                      <a:pPr algn="ctr"/>
                      <a:r>
                        <a:rPr lang="en-US" sz="1200" dirty="0"/>
                        <a:t>Low</a:t>
                      </a:r>
                    </a:p>
                  </a:txBody>
                  <a:tcPr/>
                </a:tc>
                <a:tc>
                  <a:txBody>
                    <a:bodyPr/>
                    <a:lstStyle/>
                    <a:p>
                      <a:pPr algn="ctr"/>
                      <a:r>
                        <a:rPr lang="en-US" sz="1200" dirty="0"/>
                        <a:t>Insurance, </a:t>
                      </a:r>
                    </a:p>
                  </a:txBody>
                  <a:tcPr/>
                </a:tc>
                <a:extLst>
                  <a:ext uri="{0D108BD9-81ED-4DB2-BD59-A6C34878D82A}">
                    <a16:rowId xmlns:a16="http://schemas.microsoft.com/office/drawing/2014/main" val="10005"/>
                  </a:ext>
                </a:extLst>
              </a:tr>
              <a:tr h="180022">
                <a:tc>
                  <a:txBody>
                    <a:bodyPr/>
                    <a:lstStyle/>
                    <a:p>
                      <a:pPr algn="ctr"/>
                      <a:r>
                        <a:rPr lang="en-US" sz="1200" dirty="0"/>
                        <a:t>6</a:t>
                      </a:r>
                    </a:p>
                  </a:txBody>
                  <a:tcPr/>
                </a:tc>
                <a:tc>
                  <a:txBody>
                    <a:bodyPr/>
                    <a:lstStyle/>
                    <a:p>
                      <a:pPr algn="ctr"/>
                      <a:r>
                        <a:rPr lang="en-US" sz="1200" dirty="0"/>
                        <a:t>Termites/Pests</a:t>
                      </a:r>
                    </a:p>
                  </a:txBody>
                  <a:tcPr/>
                </a:tc>
                <a:tc>
                  <a:txBody>
                    <a:bodyPr/>
                    <a:lstStyle/>
                    <a:p>
                      <a:pPr algn="ctr"/>
                      <a:r>
                        <a:rPr lang="en-US" sz="1200" dirty="0"/>
                        <a:t>Medium</a:t>
                      </a:r>
                    </a:p>
                  </a:txBody>
                  <a:tcPr/>
                </a:tc>
                <a:tc>
                  <a:txBody>
                    <a:bodyPr/>
                    <a:lstStyle/>
                    <a:p>
                      <a:pPr algn="ctr"/>
                      <a:r>
                        <a:rPr lang="en-US" sz="1200" dirty="0"/>
                        <a:t>Pest control, </a:t>
                      </a:r>
                    </a:p>
                  </a:txBody>
                  <a:tcPr/>
                </a:tc>
                <a:extLst>
                  <a:ext uri="{0D108BD9-81ED-4DB2-BD59-A6C34878D82A}">
                    <a16:rowId xmlns:a16="http://schemas.microsoft.com/office/drawing/2014/main" val="10006"/>
                  </a:ext>
                </a:extLst>
              </a:tr>
              <a:tr h="180022">
                <a:tc>
                  <a:txBody>
                    <a:bodyPr/>
                    <a:lstStyle/>
                    <a:p>
                      <a:pPr algn="ctr"/>
                      <a:r>
                        <a:rPr lang="en-US" sz="1200" dirty="0"/>
                        <a:t>7</a:t>
                      </a:r>
                    </a:p>
                  </a:txBody>
                  <a:tcPr/>
                </a:tc>
                <a:tc>
                  <a:txBody>
                    <a:bodyPr/>
                    <a:lstStyle/>
                    <a:p>
                      <a:pPr algn="ctr"/>
                      <a:r>
                        <a:rPr lang="en-US" sz="1200" dirty="0"/>
                        <a:t>Vandalism</a:t>
                      </a:r>
                    </a:p>
                  </a:txBody>
                  <a:tcPr/>
                </a:tc>
                <a:tc>
                  <a:txBody>
                    <a:bodyPr/>
                    <a:lstStyle/>
                    <a:p>
                      <a:pPr algn="ctr"/>
                      <a:r>
                        <a:rPr lang="en-US" sz="1200" dirty="0"/>
                        <a:t>Low</a:t>
                      </a:r>
                    </a:p>
                  </a:txBody>
                  <a:tcPr/>
                </a:tc>
                <a:tc>
                  <a:txBody>
                    <a:bodyPr/>
                    <a:lstStyle/>
                    <a:p>
                      <a:pPr algn="ctr"/>
                      <a:r>
                        <a:rPr lang="en-US" sz="1200" dirty="0"/>
                        <a:t>Motion lights, cameras, signs,</a:t>
                      </a:r>
                      <a:r>
                        <a:rPr lang="en-US" sz="1200" baseline="0" dirty="0"/>
                        <a:t> </a:t>
                      </a:r>
                      <a:endParaRPr lang="en-US" sz="1200" dirty="0"/>
                    </a:p>
                  </a:txBody>
                  <a:tcPr/>
                </a:tc>
                <a:extLst>
                  <a:ext uri="{0D108BD9-81ED-4DB2-BD59-A6C34878D82A}">
                    <a16:rowId xmlns:a16="http://schemas.microsoft.com/office/drawing/2014/main" val="10007"/>
                  </a:ext>
                </a:extLst>
              </a:tr>
              <a:tr h="180022">
                <a:tc>
                  <a:txBody>
                    <a:bodyPr/>
                    <a:lstStyle/>
                    <a:p>
                      <a:pPr algn="ctr"/>
                      <a:r>
                        <a:rPr lang="en-US" sz="1200" dirty="0"/>
                        <a:t>8</a:t>
                      </a:r>
                    </a:p>
                  </a:txBody>
                  <a:tcPr/>
                </a:tc>
                <a:tc>
                  <a:txBody>
                    <a:bodyPr/>
                    <a:lstStyle/>
                    <a:p>
                      <a:pPr algn="ctr"/>
                      <a:r>
                        <a:rPr lang="en-US" sz="1200" dirty="0"/>
                        <a:t>Zombies</a:t>
                      </a:r>
                    </a:p>
                  </a:txBody>
                  <a:tcPr/>
                </a:tc>
                <a:tc>
                  <a:txBody>
                    <a:bodyPr/>
                    <a:lstStyle/>
                    <a:p>
                      <a:pPr algn="ctr"/>
                      <a:r>
                        <a:rPr lang="en-US" sz="1200" dirty="0"/>
                        <a:t>Low</a:t>
                      </a:r>
                    </a:p>
                  </a:txBody>
                  <a:tcPr/>
                </a:tc>
                <a:tc>
                  <a:txBody>
                    <a:bodyPr/>
                    <a:lstStyle/>
                    <a:p>
                      <a:pPr algn="ctr"/>
                      <a:r>
                        <a:rPr lang="en-US" sz="1200" dirty="0"/>
                        <a:t>Weapons, barriers, bunker</a:t>
                      </a:r>
                    </a:p>
                  </a:txBody>
                  <a:tcPr/>
                </a:tc>
                <a:extLst>
                  <a:ext uri="{0D108BD9-81ED-4DB2-BD59-A6C34878D82A}">
                    <a16:rowId xmlns:a16="http://schemas.microsoft.com/office/drawing/2014/main" val="10008"/>
                  </a:ext>
                </a:extLst>
              </a:tr>
              <a:tr h="180022">
                <a:tc>
                  <a:txBody>
                    <a:bodyPr/>
                    <a:lstStyle/>
                    <a:p>
                      <a:pPr algn="ctr"/>
                      <a:r>
                        <a:rPr lang="en-US" sz="1200" dirty="0"/>
                        <a:t>9</a:t>
                      </a:r>
                    </a:p>
                  </a:txBody>
                  <a:tcPr/>
                </a:tc>
                <a:tc>
                  <a:txBody>
                    <a:bodyPr/>
                    <a:lstStyle/>
                    <a:p>
                      <a:pPr algn="ctr"/>
                      <a:r>
                        <a:rPr lang="en-US" sz="1200" dirty="0"/>
                        <a:t>Car crashing into front</a:t>
                      </a:r>
                    </a:p>
                  </a:txBody>
                  <a:tcPr/>
                </a:tc>
                <a:tc>
                  <a:txBody>
                    <a:bodyPr/>
                    <a:lstStyle/>
                    <a:p>
                      <a:pPr algn="ctr"/>
                      <a:r>
                        <a:rPr lang="en-US" sz="1200" dirty="0"/>
                        <a:t>Medium</a:t>
                      </a:r>
                    </a:p>
                  </a:txBody>
                  <a:tcPr/>
                </a:tc>
                <a:tc>
                  <a:txBody>
                    <a:bodyPr/>
                    <a:lstStyle/>
                    <a:p>
                      <a:pPr algn="ctr"/>
                      <a:r>
                        <a:rPr lang="en-US" sz="1200" dirty="0"/>
                        <a:t>Barricade,</a:t>
                      </a:r>
                    </a:p>
                  </a:txBody>
                  <a:tcPr/>
                </a:tc>
                <a:extLst>
                  <a:ext uri="{0D108BD9-81ED-4DB2-BD59-A6C34878D82A}">
                    <a16:rowId xmlns:a16="http://schemas.microsoft.com/office/drawing/2014/main" val="10009"/>
                  </a:ext>
                </a:extLst>
              </a:tr>
              <a:tr h="180022">
                <a:tc>
                  <a:txBody>
                    <a:bodyPr/>
                    <a:lstStyle/>
                    <a:p>
                      <a:pPr algn="ctr"/>
                      <a:r>
                        <a:rPr lang="en-US" sz="1200" dirty="0"/>
                        <a:t>10</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0"/>
                  </a:ext>
                </a:extLst>
              </a:tr>
              <a:tr h="180022">
                <a:tc>
                  <a:txBody>
                    <a:bodyPr/>
                    <a:lstStyle/>
                    <a:p>
                      <a:pPr algn="ctr"/>
                      <a:r>
                        <a:rPr lang="en-US" sz="1200" dirty="0"/>
                        <a:t>11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1"/>
                  </a:ext>
                </a:extLst>
              </a:tr>
              <a:tr h="180022">
                <a:tc>
                  <a:txBody>
                    <a:bodyPr/>
                    <a:lstStyle/>
                    <a:p>
                      <a:pPr algn="ctr"/>
                      <a:r>
                        <a:rPr lang="en-US" sz="1200" dirty="0"/>
                        <a:t>12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2"/>
                  </a:ext>
                </a:extLst>
              </a:tr>
              <a:tr h="180022">
                <a:tc>
                  <a:txBody>
                    <a:bodyPr/>
                    <a:lstStyle/>
                    <a:p>
                      <a:pPr algn="ctr"/>
                      <a:r>
                        <a:rPr lang="en-US" sz="1200" dirty="0"/>
                        <a:t>13</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3"/>
                  </a:ext>
                </a:extLst>
              </a:tr>
              <a:tr h="180022">
                <a:tc>
                  <a:txBody>
                    <a:bodyPr/>
                    <a:lstStyle/>
                    <a:p>
                      <a:pPr algn="ctr"/>
                      <a:r>
                        <a:rPr lang="en-US" sz="1200" dirty="0"/>
                        <a:t>14</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4"/>
                  </a:ext>
                </a:extLst>
              </a:tr>
              <a:tr h="180022">
                <a:tc>
                  <a:txBody>
                    <a:bodyPr/>
                    <a:lstStyle/>
                    <a:p>
                      <a:pPr algn="ctr"/>
                      <a:r>
                        <a:rPr lang="en-US" sz="1200" dirty="0"/>
                        <a:t>15</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697612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 Costs</a:t>
            </a:r>
          </a:p>
        </p:txBody>
      </p:sp>
      <p:sp>
        <p:nvSpPr>
          <p:cNvPr id="3" name="Content Placeholder 2"/>
          <p:cNvSpPr>
            <a:spLocks noGrp="1"/>
          </p:cNvSpPr>
          <p:nvPr>
            <p:ph idx="1"/>
          </p:nvPr>
        </p:nvSpPr>
        <p:spPr>
          <a:xfrm>
            <a:off x="461963" y="1354592"/>
            <a:ext cx="8224837" cy="1708160"/>
          </a:xfrm>
        </p:spPr>
        <p:txBody>
          <a:bodyPr/>
          <a:lstStyle/>
          <a:p>
            <a:r>
              <a:rPr lang="en-US" dirty="0"/>
              <a:t>Even if we can mitigate the risk, is it worth it?</a:t>
            </a:r>
          </a:p>
          <a:p>
            <a:r>
              <a:rPr lang="en-US" dirty="0"/>
              <a:t>What is the value of the potential threat impact?</a:t>
            </a:r>
          </a:p>
          <a:p>
            <a:r>
              <a:rPr lang="en-US" dirty="0"/>
              <a:t>What is the cost of the risk mitigation?</a:t>
            </a:r>
          </a:p>
          <a:p>
            <a:endParaRPr lang="en-US" dirty="0"/>
          </a:p>
        </p:txBody>
      </p:sp>
    </p:spTree>
    <p:extLst>
      <p:ext uri="{BB962C8B-B14F-4D97-AF65-F5344CB8AC3E}">
        <p14:creationId xmlns:p14="http://schemas.microsoft.com/office/powerpoint/2010/main" val="3498334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 Costs</a:t>
            </a:r>
          </a:p>
        </p:txBody>
      </p:sp>
      <p:sp>
        <p:nvSpPr>
          <p:cNvPr id="3" name="Content Placeholder 2"/>
          <p:cNvSpPr>
            <a:spLocks noGrp="1"/>
          </p:cNvSpPr>
          <p:nvPr>
            <p:ph idx="1"/>
          </p:nvPr>
        </p:nvSpPr>
        <p:spPr>
          <a:xfrm>
            <a:off x="461963" y="1354592"/>
            <a:ext cx="8224837" cy="815608"/>
          </a:xfrm>
        </p:spPr>
        <p:txBody>
          <a:bodyPr/>
          <a:lstStyle/>
          <a:p>
            <a:r>
              <a:rPr lang="en-US" dirty="0"/>
              <a:t>Lets put a value on the Likelihood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45378354"/>
              </p:ext>
            </p:extLst>
          </p:nvPr>
        </p:nvGraphicFramePr>
        <p:xfrm>
          <a:off x="1524000" y="27432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Impact</a:t>
                      </a:r>
                    </a:p>
                  </a:txBody>
                  <a:tcPr/>
                </a:tc>
                <a:tc>
                  <a:txBody>
                    <a:bodyPr/>
                    <a:lstStyle/>
                    <a:p>
                      <a:r>
                        <a:rPr lang="en-US" dirty="0"/>
                        <a:t>Cost</a:t>
                      </a:r>
                    </a:p>
                  </a:txBody>
                  <a:tcPr/>
                </a:tc>
                <a:extLst>
                  <a:ext uri="{0D108BD9-81ED-4DB2-BD59-A6C34878D82A}">
                    <a16:rowId xmlns:a16="http://schemas.microsoft.com/office/drawing/2014/main" val="10000"/>
                  </a:ext>
                </a:extLst>
              </a:tr>
              <a:tr h="370840">
                <a:tc>
                  <a:txBody>
                    <a:bodyPr/>
                    <a:lstStyle/>
                    <a:p>
                      <a:r>
                        <a:rPr lang="en-US" dirty="0"/>
                        <a:t>High</a:t>
                      </a:r>
                    </a:p>
                  </a:txBody>
                  <a:tcPr/>
                </a:tc>
                <a:tc>
                  <a:txBody>
                    <a:bodyPr/>
                    <a:lstStyle/>
                    <a:p>
                      <a:r>
                        <a:rPr lang="en-US" dirty="0"/>
                        <a:t>&gt;75%</a:t>
                      </a:r>
                      <a:r>
                        <a:rPr lang="en-US" baseline="0" dirty="0"/>
                        <a:t> cost of target</a:t>
                      </a:r>
                      <a:endParaRPr lang="en-US" dirty="0"/>
                    </a:p>
                  </a:txBody>
                  <a:tcPr/>
                </a:tc>
                <a:extLst>
                  <a:ext uri="{0D108BD9-81ED-4DB2-BD59-A6C34878D82A}">
                    <a16:rowId xmlns:a16="http://schemas.microsoft.com/office/drawing/2014/main" val="10001"/>
                  </a:ext>
                </a:extLst>
              </a:tr>
              <a:tr h="370840">
                <a:tc>
                  <a:txBody>
                    <a:bodyPr/>
                    <a:lstStyle/>
                    <a:p>
                      <a:r>
                        <a:rPr lang="en-US" dirty="0"/>
                        <a:t>Medium</a:t>
                      </a:r>
                    </a:p>
                  </a:txBody>
                  <a:tcPr/>
                </a:tc>
                <a:tc>
                  <a:txBody>
                    <a:bodyPr/>
                    <a:lstStyle/>
                    <a:p>
                      <a:r>
                        <a:rPr lang="en-US" dirty="0"/>
                        <a:t>25-75%</a:t>
                      </a:r>
                      <a:r>
                        <a:rPr lang="en-US" baseline="0" dirty="0"/>
                        <a:t> cost of target</a:t>
                      </a:r>
                      <a:endParaRPr lang="en-US" dirty="0"/>
                    </a:p>
                  </a:txBody>
                  <a:tcPr/>
                </a:tc>
                <a:extLst>
                  <a:ext uri="{0D108BD9-81ED-4DB2-BD59-A6C34878D82A}">
                    <a16:rowId xmlns:a16="http://schemas.microsoft.com/office/drawing/2014/main" val="10002"/>
                  </a:ext>
                </a:extLst>
              </a:tr>
              <a:tr h="370840">
                <a:tc>
                  <a:txBody>
                    <a:bodyPr/>
                    <a:lstStyle/>
                    <a:p>
                      <a:r>
                        <a:rPr lang="en-US" dirty="0"/>
                        <a:t>Low</a:t>
                      </a:r>
                    </a:p>
                  </a:txBody>
                  <a:tcPr/>
                </a:tc>
                <a:tc>
                  <a:txBody>
                    <a:bodyPr/>
                    <a:lstStyle/>
                    <a:p>
                      <a:r>
                        <a:rPr lang="en-US" dirty="0"/>
                        <a:t>&lt;25% cost</a:t>
                      </a:r>
                      <a:r>
                        <a:rPr lang="en-US" baseline="0" dirty="0"/>
                        <a:t> of target</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866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12025" cy="531812"/>
          </a:xfrm>
        </p:spPr>
        <p:txBody>
          <a:bodyPr/>
          <a:lstStyle/>
          <a:p>
            <a:r>
              <a:rPr lang="en-US" sz="2800" dirty="0"/>
              <a:t>Security Engineering Disciplines</a:t>
            </a:r>
          </a:p>
        </p:txBody>
      </p:sp>
      <p:graphicFrame>
        <p:nvGraphicFramePr>
          <p:cNvPr id="11" name="Content Placeholder 4"/>
          <p:cNvGraphicFramePr>
            <a:graphicFrameLocks noGrp="1"/>
          </p:cNvGraphicFramePr>
          <p:nvPr>
            <p:ph idx="1"/>
            <p:extLst>
              <p:ext uri="{D42A27DB-BD31-4B8C-83A1-F6EECF244321}">
                <p14:modId xmlns:p14="http://schemas.microsoft.com/office/powerpoint/2010/main" val="1747209584"/>
              </p:ext>
            </p:extLst>
          </p:nvPr>
        </p:nvGraphicFramePr>
        <p:xfrm>
          <a:off x="761999" y="1297096"/>
          <a:ext cx="7891463" cy="3812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p:cNvGrpSpPr/>
          <p:nvPr/>
        </p:nvGrpSpPr>
        <p:grpSpPr>
          <a:xfrm>
            <a:off x="5622130" y="4424039"/>
            <a:ext cx="1447800" cy="381000"/>
            <a:chOff x="6633020" y="218930"/>
            <a:chExt cx="1236198" cy="466243"/>
          </a:xfrm>
          <a:scene3d>
            <a:camera prst="orthographicFront"/>
            <a:lightRig rig="flat" dir="t"/>
          </a:scene3d>
        </p:grpSpPr>
        <p:sp>
          <p:nvSpPr>
            <p:cNvPr id="10" name="Rectangle 9"/>
            <p:cNvSpPr/>
            <p:nvPr/>
          </p:nvSpPr>
          <p:spPr>
            <a:xfrm>
              <a:off x="6633020" y="218930"/>
              <a:ext cx="1236198" cy="466243"/>
            </a:xfrm>
            <a:prstGeom prst="rect">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solidFill>
                <a:srgbClr val="92D050"/>
              </a:solidFill>
            </a:ln>
            <a:sp3d prstMaterial="plastic">
              <a:bevelT w="120900" h="88900"/>
              <a:bevelB w="88900" h="31750" prst="angle"/>
            </a:sp3d>
          </p:spPr>
          <p:style>
            <a:lnRef idx="1">
              <a:scrgbClr r="0" g="0" b="0"/>
            </a:lnRef>
            <a:fillRef idx="3">
              <a:scrgbClr r="0" g="0" b="0"/>
            </a:fillRef>
            <a:effectRef idx="2">
              <a:schemeClr val="accent1">
                <a:hueOff val="0"/>
                <a:satOff val="0"/>
                <a:lumOff val="0"/>
                <a:alphaOff val="0"/>
              </a:schemeClr>
            </a:effectRef>
            <a:fontRef idx="minor">
              <a:schemeClr val="lt1"/>
            </a:fontRef>
          </p:style>
        </p:sp>
        <p:sp>
          <p:nvSpPr>
            <p:cNvPr id="12" name="Rectangle 11"/>
            <p:cNvSpPr/>
            <p:nvPr/>
          </p:nvSpPr>
          <p:spPr>
            <a:xfrm>
              <a:off x="6633020" y="218930"/>
              <a:ext cx="1236198" cy="46624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b="1" kern="1200" dirty="0">
                  <a:latin typeface="Calibri" panose="020F0502020204030204" pitchFamily="34" charset="0"/>
                </a:rPr>
                <a:t>Emerging</a:t>
              </a:r>
            </a:p>
          </p:txBody>
        </p:sp>
      </p:grpSp>
      <p:grpSp>
        <p:nvGrpSpPr>
          <p:cNvPr id="6" name="Group 5"/>
          <p:cNvGrpSpPr/>
          <p:nvPr/>
        </p:nvGrpSpPr>
        <p:grpSpPr>
          <a:xfrm>
            <a:off x="745329" y="1189841"/>
            <a:ext cx="7933277" cy="567198"/>
            <a:chOff x="3699" y="62290"/>
            <a:chExt cx="1417997" cy="567198"/>
          </a:xfrm>
          <a:solidFill>
            <a:schemeClr val="bg1">
              <a:lumMod val="75000"/>
            </a:schemeClr>
          </a:solidFill>
          <a:scene3d>
            <a:camera prst="orthographicFront">
              <a:rot lat="0" lon="0" rev="0"/>
            </a:camera>
            <a:lightRig rig="contrasting" dir="t">
              <a:rot lat="0" lon="0" rev="1500000"/>
            </a:lightRig>
          </a:scene3d>
        </p:grpSpPr>
        <p:sp>
          <p:nvSpPr>
            <p:cNvPr id="7" name="Rectangle 6"/>
            <p:cNvSpPr/>
            <p:nvPr/>
          </p:nvSpPr>
          <p:spPr>
            <a:xfrm>
              <a:off x="3699" y="62290"/>
              <a:ext cx="1417997" cy="567198"/>
            </a:xfrm>
            <a:prstGeom prst="rect">
              <a:avLst/>
            </a:prstGeom>
            <a:grpFill/>
            <a:ln>
              <a:solidFill>
                <a:schemeClr val="bg1">
                  <a:lumMod val="75000"/>
                </a:schemeClr>
              </a:solidFill>
            </a:ln>
            <a:effectLst>
              <a:outerShdw blurRad="149987" dist="250190" dir="8460000" algn="ctr">
                <a:srgbClr val="000000">
                  <a:alpha val="28000"/>
                </a:srgbClr>
              </a:outerShdw>
            </a:effectLst>
            <a:sp3d prstMaterial="metal">
              <a:bevelT w="88900" h="88900"/>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ectangle 7"/>
            <p:cNvSpPr/>
            <p:nvPr/>
          </p:nvSpPr>
          <p:spPr>
            <a:xfrm>
              <a:off x="3699" y="62290"/>
              <a:ext cx="1417997" cy="56719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a:solidFill>
                <a:schemeClr val="bg1">
                  <a:lumMod val="75000"/>
                </a:schemeClr>
              </a:solid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lt1"/>
            </a:fontRef>
          </p:style>
          <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b="1" kern="1200" dirty="0">
                  <a:latin typeface="Calibri" pitchFamily="34" charset="0"/>
                </a:rPr>
                <a:t>Systems Security Engineering</a:t>
              </a:r>
            </a:p>
          </p:txBody>
        </p:sp>
      </p:grpSp>
      <p:sp>
        <p:nvSpPr>
          <p:cNvPr id="5" name="Curved Right Arrow 4"/>
          <p:cNvSpPr/>
          <p:nvPr/>
        </p:nvSpPr>
        <p:spPr bwMode="auto">
          <a:xfrm>
            <a:off x="76200" y="1473440"/>
            <a:ext cx="669129" cy="4546360"/>
          </a:xfrm>
          <a:prstGeom prst="curvedRightArrow">
            <a:avLst>
              <a:gd name="adj1" fmla="val 46570"/>
              <a:gd name="adj2" fmla="val 99482"/>
              <a:gd name="adj3" fmla="val 25000"/>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13" name="TextBox 12"/>
          <p:cNvSpPr txBox="1"/>
          <p:nvPr/>
        </p:nvSpPr>
        <p:spPr>
          <a:xfrm>
            <a:off x="914400" y="5486400"/>
            <a:ext cx="7764206" cy="830997"/>
          </a:xfrm>
          <a:prstGeom prst="rect">
            <a:avLst/>
          </a:prstGeom>
          <a:noFill/>
        </p:spPr>
        <p:txBody>
          <a:bodyPr wrap="square" rtlCol="0">
            <a:spAutoFit/>
          </a:bodyPr>
          <a:lstStyle/>
          <a:p>
            <a:r>
              <a:rPr lang="en-US" sz="1600" dirty="0">
                <a:solidFill>
                  <a:schemeClr val="tx1"/>
                </a:solidFill>
              </a:rPr>
              <a:t>Degrees may be in Cybersecurity, Security Engineering, Comp Sci with concentration security, Electrical/Computer Engineering, …</a:t>
            </a:r>
          </a:p>
          <a:p>
            <a:r>
              <a:rPr lang="en-US" sz="1600" dirty="0"/>
              <a:t>Academia and Industry have not settled on terms, focus areas, etc.</a:t>
            </a:r>
            <a:endParaRPr lang="en-US" sz="1600" dirty="0">
              <a:solidFill>
                <a:schemeClr val="tx1"/>
              </a:solidFill>
            </a:endParaRPr>
          </a:p>
        </p:txBody>
      </p:sp>
    </p:spTree>
    <p:extLst>
      <p:ext uri="{BB962C8B-B14F-4D97-AF65-F5344CB8AC3E}">
        <p14:creationId xmlns:p14="http://schemas.microsoft.com/office/powerpoint/2010/main" val="533878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of House - Risk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6536400"/>
              </p:ext>
            </p:extLst>
          </p:nvPr>
        </p:nvGraphicFramePr>
        <p:xfrm>
          <a:off x="461962" y="1259841"/>
          <a:ext cx="8148636" cy="4668520"/>
        </p:xfrm>
        <a:graphic>
          <a:graphicData uri="http://schemas.openxmlformats.org/drawingml/2006/table">
            <a:tbl>
              <a:tblPr firstRow="1" bandRow="1">
                <a:tableStyleId>{5C22544A-7EE6-4342-B048-85BDC9FD1C3A}</a:tableStyleId>
              </a:tblPr>
              <a:tblGrid>
                <a:gridCol w="376238">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gridCol w="990598">
                  <a:extLst>
                    <a:ext uri="{9D8B030D-6E8A-4147-A177-3AD203B41FA5}">
                      <a16:colId xmlns:a16="http://schemas.microsoft.com/office/drawing/2014/main" val="20004"/>
                    </a:ext>
                  </a:extLst>
                </a:gridCol>
              </a:tblGrid>
              <a:tr h="370840">
                <a:tc gridSpan="2">
                  <a:txBody>
                    <a:bodyPr/>
                    <a:lstStyle/>
                    <a:p>
                      <a:pPr algn="ctr"/>
                      <a:r>
                        <a:rPr lang="en-US" dirty="0"/>
                        <a:t>Threat</a:t>
                      </a:r>
                    </a:p>
                  </a:txBody>
                  <a:tcPr/>
                </a:tc>
                <a:tc hMerge="1">
                  <a:txBody>
                    <a:bodyPr/>
                    <a:lstStyle/>
                    <a:p>
                      <a:pPr algn="ctr"/>
                      <a:endParaRPr lang="en-US" dirty="0"/>
                    </a:p>
                  </a:txBody>
                  <a:tcPr/>
                </a:tc>
                <a:tc>
                  <a:txBody>
                    <a:bodyPr/>
                    <a:lstStyle/>
                    <a:p>
                      <a:pPr algn="ctr"/>
                      <a:r>
                        <a:rPr lang="en-US" dirty="0"/>
                        <a:t>Risk</a:t>
                      </a:r>
                    </a:p>
                  </a:txBody>
                  <a:tcPr/>
                </a:tc>
                <a:tc>
                  <a:txBody>
                    <a:bodyPr/>
                    <a:lstStyle/>
                    <a:p>
                      <a:pPr algn="ctr"/>
                      <a:r>
                        <a:rPr lang="en-US" sz="1600" dirty="0"/>
                        <a:t>Mitigation</a:t>
                      </a:r>
                    </a:p>
                  </a:txBody>
                  <a:tcPr/>
                </a:tc>
                <a:tc>
                  <a:txBody>
                    <a:bodyPr/>
                    <a:lstStyle/>
                    <a:p>
                      <a:pPr algn="ctr"/>
                      <a:r>
                        <a:rPr lang="en-US" sz="1600" dirty="0"/>
                        <a:t>Cost</a:t>
                      </a:r>
                    </a:p>
                  </a:txBody>
                  <a:tcPr/>
                </a:tc>
                <a:extLst>
                  <a:ext uri="{0D108BD9-81ED-4DB2-BD59-A6C34878D82A}">
                    <a16:rowId xmlns:a16="http://schemas.microsoft.com/office/drawing/2014/main" val="10000"/>
                  </a:ext>
                </a:extLst>
              </a:tr>
              <a:tr h="180022">
                <a:tc>
                  <a:txBody>
                    <a:bodyPr/>
                    <a:lstStyle/>
                    <a:p>
                      <a:pPr algn="ctr"/>
                      <a:r>
                        <a:rPr lang="en-US" sz="1200" dirty="0"/>
                        <a:t>1</a:t>
                      </a:r>
                    </a:p>
                  </a:txBody>
                  <a:tcPr/>
                </a:tc>
                <a:tc>
                  <a:txBody>
                    <a:bodyPr/>
                    <a:lstStyle/>
                    <a:p>
                      <a:pPr algn="ctr"/>
                      <a:r>
                        <a:rPr lang="en-US" sz="1200" dirty="0"/>
                        <a:t>Fire</a:t>
                      </a:r>
                    </a:p>
                  </a:txBody>
                  <a:tcPr/>
                </a:tc>
                <a:tc>
                  <a:txBody>
                    <a:bodyPr/>
                    <a:lstStyle/>
                    <a:p>
                      <a:pPr algn="ctr"/>
                      <a:r>
                        <a:rPr lang="en-US" sz="1200" dirty="0"/>
                        <a:t>Low</a:t>
                      </a:r>
                    </a:p>
                  </a:txBody>
                  <a:tcPr/>
                </a:tc>
                <a:tc>
                  <a:txBody>
                    <a:bodyPr/>
                    <a:lstStyle/>
                    <a:p>
                      <a:pPr algn="ctr"/>
                      <a:r>
                        <a:rPr lang="en-US" sz="1200" dirty="0"/>
                        <a:t>Smoke detectors, insurance, sprinklers</a:t>
                      </a:r>
                    </a:p>
                  </a:txBody>
                  <a:tcPr/>
                </a:tc>
                <a:tc>
                  <a:txBody>
                    <a:bodyPr/>
                    <a:lstStyle/>
                    <a:p>
                      <a:pPr algn="ctr"/>
                      <a:r>
                        <a:rPr lang="en-US" sz="1200" dirty="0"/>
                        <a:t>Low</a:t>
                      </a:r>
                    </a:p>
                  </a:txBody>
                  <a:tcPr/>
                </a:tc>
                <a:extLst>
                  <a:ext uri="{0D108BD9-81ED-4DB2-BD59-A6C34878D82A}">
                    <a16:rowId xmlns:a16="http://schemas.microsoft.com/office/drawing/2014/main" val="10001"/>
                  </a:ext>
                </a:extLst>
              </a:tr>
              <a:tr h="180022">
                <a:tc>
                  <a:txBody>
                    <a:bodyPr/>
                    <a:lstStyle/>
                    <a:p>
                      <a:pPr algn="ctr"/>
                      <a:r>
                        <a:rPr lang="en-US" sz="1200" dirty="0"/>
                        <a:t>2</a:t>
                      </a:r>
                    </a:p>
                  </a:txBody>
                  <a:tcPr/>
                </a:tc>
                <a:tc>
                  <a:txBody>
                    <a:bodyPr/>
                    <a:lstStyle/>
                    <a:p>
                      <a:pPr algn="ctr"/>
                      <a:r>
                        <a:rPr lang="en-US" sz="1200" dirty="0"/>
                        <a:t>Flooding</a:t>
                      </a:r>
                    </a:p>
                  </a:txBody>
                  <a:tcPr/>
                </a:tc>
                <a:tc>
                  <a:txBody>
                    <a:bodyPr/>
                    <a:lstStyle/>
                    <a:p>
                      <a:pPr algn="ctr"/>
                      <a:r>
                        <a:rPr lang="en-US" sz="1200" dirty="0"/>
                        <a:t>Low</a:t>
                      </a:r>
                    </a:p>
                  </a:txBody>
                  <a:tcPr/>
                </a:tc>
                <a:tc>
                  <a:txBody>
                    <a:bodyPr/>
                    <a:lstStyle/>
                    <a:p>
                      <a:pPr algn="ctr"/>
                      <a:r>
                        <a:rPr lang="en-US" sz="1200" dirty="0"/>
                        <a:t>Insurance, move/raise</a:t>
                      </a:r>
                      <a:r>
                        <a:rPr lang="en-US" sz="1200" baseline="0" dirty="0"/>
                        <a:t> house, flood detectors, sandbags</a:t>
                      </a:r>
                      <a:endParaRPr lang="en-US" sz="1200" dirty="0"/>
                    </a:p>
                  </a:txBody>
                  <a:tcPr/>
                </a:tc>
                <a:tc>
                  <a:txBody>
                    <a:bodyPr/>
                    <a:lstStyle/>
                    <a:p>
                      <a:pPr algn="ctr"/>
                      <a:r>
                        <a:rPr lang="en-US" sz="1200" dirty="0"/>
                        <a:t>Low</a:t>
                      </a:r>
                    </a:p>
                  </a:txBody>
                  <a:tcPr/>
                </a:tc>
                <a:extLst>
                  <a:ext uri="{0D108BD9-81ED-4DB2-BD59-A6C34878D82A}">
                    <a16:rowId xmlns:a16="http://schemas.microsoft.com/office/drawing/2014/main" val="10002"/>
                  </a:ext>
                </a:extLst>
              </a:tr>
              <a:tr h="180022">
                <a:tc>
                  <a:txBody>
                    <a:bodyPr/>
                    <a:lstStyle/>
                    <a:p>
                      <a:pPr algn="ctr"/>
                      <a:r>
                        <a:rPr lang="en-US" sz="1200" dirty="0"/>
                        <a:t>3</a:t>
                      </a:r>
                    </a:p>
                  </a:txBody>
                  <a:tcPr/>
                </a:tc>
                <a:tc>
                  <a:txBody>
                    <a:bodyPr/>
                    <a:lstStyle/>
                    <a:p>
                      <a:pPr algn="ctr"/>
                      <a:r>
                        <a:rPr lang="en-US" sz="1200" dirty="0"/>
                        <a:t>Burglary</a:t>
                      </a:r>
                    </a:p>
                  </a:txBody>
                  <a:tcPr/>
                </a:tc>
                <a:tc>
                  <a:txBody>
                    <a:bodyPr/>
                    <a:lstStyle/>
                    <a:p>
                      <a:pPr algn="ctr"/>
                      <a:r>
                        <a:rPr lang="en-US" sz="1200" dirty="0"/>
                        <a:t>Low</a:t>
                      </a:r>
                    </a:p>
                  </a:txBody>
                  <a:tcPr/>
                </a:tc>
                <a:tc>
                  <a:txBody>
                    <a:bodyPr/>
                    <a:lstStyle/>
                    <a:p>
                      <a:pPr algn="ctr"/>
                      <a:r>
                        <a:rPr lang="en-US" sz="1200" dirty="0"/>
                        <a:t>Locks, dog, alarm, security officer, cameras</a:t>
                      </a:r>
                    </a:p>
                  </a:txBody>
                  <a:tcPr/>
                </a:tc>
                <a:tc>
                  <a:txBody>
                    <a:bodyPr/>
                    <a:lstStyle/>
                    <a:p>
                      <a:pPr algn="ctr"/>
                      <a:r>
                        <a:rPr lang="en-US" sz="1200" dirty="0"/>
                        <a:t>Medium</a:t>
                      </a:r>
                    </a:p>
                  </a:txBody>
                  <a:tcPr/>
                </a:tc>
                <a:extLst>
                  <a:ext uri="{0D108BD9-81ED-4DB2-BD59-A6C34878D82A}">
                    <a16:rowId xmlns:a16="http://schemas.microsoft.com/office/drawing/2014/main" val="10003"/>
                  </a:ext>
                </a:extLst>
              </a:tr>
              <a:tr h="180022">
                <a:tc>
                  <a:txBody>
                    <a:bodyPr/>
                    <a:lstStyle/>
                    <a:p>
                      <a:pPr algn="ctr"/>
                      <a:r>
                        <a:rPr lang="en-US" sz="1200" dirty="0"/>
                        <a:t>4</a:t>
                      </a:r>
                    </a:p>
                  </a:txBody>
                  <a:tcPr/>
                </a:tc>
                <a:tc>
                  <a:txBody>
                    <a:bodyPr/>
                    <a:lstStyle/>
                    <a:p>
                      <a:pPr algn="ctr"/>
                      <a:r>
                        <a:rPr lang="en-US" sz="1200" dirty="0"/>
                        <a:t>Hurricane</a:t>
                      </a:r>
                    </a:p>
                  </a:txBody>
                  <a:tcPr/>
                </a:tc>
                <a:tc>
                  <a:txBody>
                    <a:bodyPr/>
                    <a:lstStyle/>
                    <a:p>
                      <a:pPr algn="ctr"/>
                      <a:r>
                        <a:rPr lang="en-US" sz="1200" dirty="0"/>
                        <a:t>Low</a:t>
                      </a:r>
                    </a:p>
                  </a:txBody>
                  <a:tcPr/>
                </a:tc>
                <a:tc>
                  <a:txBody>
                    <a:bodyPr/>
                    <a:lstStyle/>
                    <a:p>
                      <a:pPr algn="ctr"/>
                      <a:r>
                        <a:rPr lang="en-US" sz="1200" dirty="0"/>
                        <a:t>Move!, insurance, bunker, storm shutters</a:t>
                      </a:r>
                    </a:p>
                  </a:txBody>
                  <a:tcPr/>
                </a:tc>
                <a:tc>
                  <a:txBody>
                    <a:bodyPr/>
                    <a:lstStyle/>
                    <a:p>
                      <a:pPr algn="ctr"/>
                      <a:r>
                        <a:rPr lang="en-US" sz="1200" dirty="0"/>
                        <a:t>Low</a:t>
                      </a:r>
                    </a:p>
                  </a:txBody>
                  <a:tcPr/>
                </a:tc>
                <a:extLst>
                  <a:ext uri="{0D108BD9-81ED-4DB2-BD59-A6C34878D82A}">
                    <a16:rowId xmlns:a16="http://schemas.microsoft.com/office/drawing/2014/main" val="10004"/>
                  </a:ext>
                </a:extLst>
              </a:tr>
              <a:tr h="180022">
                <a:tc>
                  <a:txBody>
                    <a:bodyPr/>
                    <a:lstStyle/>
                    <a:p>
                      <a:pPr algn="ctr"/>
                      <a:r>
                        <a:rPr lang="en-US" sz="1200" dirty="0"/>
                        <a:t>5</a:t>
                      </a:r>
                    </a:p>
                  </a:txBody>
                  <a:tcPr/>
                </a:tc>
                <a:tc>
                  <a:txBody>
                    <a:bodyPr/>
                    <a:lstStyle/>
                    <a:p>
                      <a:pPr algn="ctr"/>
                      <a:r>
                        <a:rPr lang="en-US" sz="1200" dirty="0"/>
                        <a:t>Earthquake</a:t>
                      </a:r>
                    </a:p>
                  </a:txBody>
                  <a:tcPr/>
                </a:tc>
                <a:tc>
                  <a:txBody>
                    <a:bodyPr/>
                    <a:lstStyle/>
                    <a:p>
                      <a:pPr algn="ctr"/>
                      <a:r>
                        <a:rPr lang="en-US" sz="1200" dirty="0"/>
                        <a:t>Low</a:t>
                      </a:r>
                    </a:p>
                  </a:txBody>
                  <a:tcPr/>
                </a:tc>
                <a:tc>
                  <a:txBody>
                    <a:bodyPr/>
                    <a:lstStyle/>
                    <a:p>
                      <a:pPr algn="ctr"/>
                      <a:r>
                        <a:rPr lang="en-US" sz="1200" dirty="0"/>
                        <a:t>Insurance, </a:t>
                      </a:r>
                    </a:p>
                  </a:txBody>
                  <a:tcPr/>
                </a:tc>
                <a:tc>
                  <a:txBody>
                    <a:bodyPr/>
                    <a:lstStyle/>
                    <a:p>
                      <a:pPr algn="ctr"/>
                      <a:r>
                        <a:rPr lang="en-US" sz="1200" dirty="0"/>
                        <a:t>Low</a:t>
                      </a:r>
                    </a:p>
                  </a:txBody>
                  <a:tcPr/>
                </a:tc>
                <a:extLst>
                  <a:ext uri="{0D108BD9-81ED-4DB2-BD59-A6C34878D82A}">
                    <a16:rowId xmlns:a16="http://schemas.microsoft.com/office/drawing/2014/main" val="10005"/>
                  </a:ext>
                </a:extLst>
              </a:tr>
              <a:tr h="180022">
                <a:tc>
                  <a:txBody>
                    <a:bodyPr/>
                    <a:lstStyle/>
                    <a:p>
                      <a:pPr algn="ctr"/>
                      <a:r>
                        <a:rPr lang="en-US" sz="1200" dirty="0"/>
                        <a:t>6</a:t>
                      </a:r>
                    </a:p>
                  </a:txBody>
                  <a:tcPr/>
                </a:tc>
                <a:tc>
                  <a:txBody>
                    <a:bodyPr/>
                    <a:lstStyle/>
                    <a:p>
                      <a:pPr algn="ctr"/>
                      <a:r>
                        <a:rPr lang="en-US" sz="1200" dirty="0"/>
                        <a:t>Termites/Pests</a:t>
                      </a:r>
                    </a:p>
                  </a:txBody>
                  <a:tcPr/>
                </a:tc>
                <a:tc>
                  <a:txBody>
                    <a:bodyPr/>
                    <a:lstStyle/>
                    <a:p>
                      <a:pPr algn="ctr"/>
                      <a:r>
                        <a:rPr lang="en-US" sz="1200" dirty="0"/>
                        <a:t>Medium</a:t>
                      </a:r>
                    </a:p>
                  </a:txBody>
                  <a:tcPr/>
                </a:tc>
                <a:tc>
                  <a:txBody>
                    <a:bodyPr/>
                    <a:lstStyle/>
                    <a:p>
                      <a:pPr algn="ctr"/>
                      <a:r>
                        <a:rPr lang="en-US" sz="1200" dirty="0"/>
                        <a:t>Pest control, </a:t>
                      </a:r>
                    </a:p>
                  </a:txBody>
                  <a:tcPr/>
                </a:tc>
                <a:tc>
                  <a:txBody>
                    <a:bodyPr/>
                    <a:lstStyle/>
                    <a:p>
                      <a:pPr algn="ctr"/>
                      <a:r>
                        <a:rPr lang="en-US" sz="1200" dirty="0"/>
                        <a:t>Low</a:t>
                      </a:r>
                    </a:p>
                  </a:txBody>
                  <a:tcPr/>
                </a:tc>
                <a:extLst>
                  <a:ext uri="{0D108BD9-81ED-4DB2-BD59-A6C34878D82A}">
                    <a16:rowId xmlns:a16="http://schemas.microsoft.com/office/drawing/2014/main" val="10006"/>
                  </a:ext>
                </a:extLst>
              </a:tr>
              <a:tr h="180022">
                <a:tc>
                  <a:txBody>
                    <a:bodyPr/>
                    <a:lstStyle/>
                    <a:p>
                      <a:pPr algn="ctr"/>
                      <a:r>
                        <a:rPr lang="en-US" sz="1200" dirty="0"/>
                        <a:t>7</a:t>
                      </a:r>
                    </a:p>
                  </a:txBody>
                  <a:tcPr/>
                </a:tc>
                <a:tc>
                  <a:txBody>
                    <a:bodyPr/>
                    <a:lstStyle/>
                    <a:p>
                      <a:pPr algn="ctr"/>
                      <a:r>
                        <a:rPr lang="en-US" sz="1200" dirty="0"/>
                        <a:t>Vandalism</a:t>
                      </a:r>
                    </a:p>
                  </a:txBody>
                  <a:tcPr/>
                </a:tc>
                <a:tc>
                  <a:txBody>
                    <a:bodyPr/>
                    <a:lstStyle/>
                    <a:p>
                      <a:pPr algn="ctr"/>
                      <a:r>
                        <a:rPr lang="en-US" sz="1200" dirty="0"/>
                        <a:t>Low</a:t>
                      </a:r>
                    </a:p>
                  </a:txBody>
                  <a:tcPr/>
                </a:tc>
                <a:tc>
                  <a:txBody>
                    <a:bodyPr/>
                    <a:lstStyle/>
                    <a:p>
                      <a:pPr algn="ctr"/>
                      <a:r>
                        <a:rPr lang="en-US" sz="1200" dirty="0"/>
                        <a:t>Motion lights, cameras, signs,</a:t>
                      </a:r>
                      <a:r>
                        <a:rPr lang="en-US" sz="1200" baseline="0" dirty="0"/>
                        <a:t> </a:t>
                      </a:r>
                      <a:endParaRPr lang="en-US" sz="1200" dirty="0"/>
                    </a:p>
                  </a:txBody>
                  <a:tcPr/>
                </a:tc>
                <a:tc>
                  <a:txBody>
                    <a:bodyPr/>
                    <a:lstStyle/>
                    <a:p>
                      <a:pPr algn="ctr"/>
                      <a:r>
                        <a:rPr lang="en-US" sz="1200" dirty="0"/>
                        <a:t>Medium</a:t>
                      </a:r>
                    </a:p>
                  </a:txBody>
                  <a:tcPr/>
                </a:tc>
                <a:extLst>
                  <a:ext uri="{0D108BD9-81ED-4DB2-BD59-A6C34878D82A}">
                    <a16:rowId xmlns:a16="http://schemas.microsoft.com/office/drawing/2014/main" val="10007"/>
                  </a:ext>
                </a:extLst>
              </a:tr>
              <a:tr h="180022">
                <a:tc>
                  <a:txBody>
                    <a:bodyPr/>
                    <a:lstStyle/>
                    <a:p>
                      <a:pPr algn="ctr"/>
                      <a:r>
                        <a:rPr lang="en-US" sz="1200" dirty="0"/>
                        <a:t>8</a:t>
                      </a:r>
                    </a:p>
                  </a:txBody>
                  <a:tcPr/>
                </a:tc>
                <a:tc>
                  <a:txBody>
                    <a:bodyPr/>
                    <a:lstStyle/>
                    <a:p>
                      <a:pPr algn="ctr"/>
                      <a:r>
                        <a:rPr lang="en-US" sz="1200" dirty="0"/>
                        <a:t>Zombies</a:t>
                      </a:r>
                    </a:p>
                  </a:txBody>
                  <a:tcPr/>
                </a:tc>
                <a:tc>
                  <a:txBody>
                    <a:bodyPr/>
                    <a:lstStyle/>
                    <a:p>
                      <a:pPr algn="ctr"/>
                      <a:r>
                        <a:rPr lang="en-US" sz="1200" dirty="0"/>
                        <a:t>Low</a:t>
                      </a:r>
                    </a:p>
                  </a:txBody>
                  <a:tcPr/>
                </a:tc>
                <a:tc>
                  <a:txBody>
                    <a:bodyPr/>
                    <a:lstStyle/>
                    <a:p>
                      <a:pPr algn="ctr"/>
                      <a:r>
                        <a:rPr lang="en-US" sz="1200" dirty="0"/>
                        <a:t>Weapons, barriers, bunker</a:t>
                      </a:r>
                    </a:p>
                  </a:txBody>
                  <a:tcPr/>
                </a:tc>
                <a:tc>
                  <a:txBody>
                    <a:bodyPr/>
                    <a:lstStyle/>
                    <a:p>
                      <a:pPr algn="ctr"/>
                      <a:r>
                        <a:rPr lang="en-US" sz="1200" dirty="0"/>
                        <a:t>High</a:t>
                      </a:r>
                    </a:p>
                  </a:txBody>
                  <a:tcPr/>
                </a:tc>
                <a:extLst>
                  <a:ext uri="{0D108BD9-81ED-4DB2-BD59-A6C34878D82A}">
                    <a16:rowId xmlns:a16="http://schemas.microsoft.com/office/drawing/2014/main" val="10008"/>
                  </a:ext>
                </a:extLst>
              </a:tr>
              <a:tr h="180022">
                <a:tc>
                  <a:txBody>
                    <a:bodyPr/>
                    <a:lstStyle/>
                    <a:p>
                      <a:pPr algn="ctr"/>
                      <a:r>
                        <a:rPr lang="en-US" sz="1200" dirty="0"/>
                        <a:t>9</a:t>
                      </a:r>
                    </a:p>
                  </a:txBody>
                  <a:tcPr/>
                </a:tc>
                <a:tc>
                  <a:txBody>
                    <a:bodyPr/>
                    <a:lstStyle/>
                    <a:p>
                      <a:pPr algn="ctr"/>
                      <a:r>
                        <a:rPr lang="en-US" sz="1200" dirty="0"/>
                        <a:t>Car crashing into front</a:t>
                      </a:r>
                    </a:p>
                  </a:txBody>
                  <a:tcPr/>
                </a:tc>
                <a:tc>
                  <a:txBody>
                    <a:bodyPr/>
                    <a:lstStyle/>
                    <a:p>
                      <a:pPr algn="ctr"/>
                      <a:r>
                        <a:rPr lang="en-US" sz="1200" dirty="0"/>
                        <a:t>Medium</a:t>
                      </a:r>
                    </a:p>
                  </a:txBody>
                  <a:tcPr/>
                </a:tc>
                <a:tc>
                  <a:txBody>
                    <a:bodyPr/>
                    <a:lstStyle/>
                    <a:p>
                      <a:pPr algn="ctr"/>
                      <a:r>
                        <a:rPr lang="en-US" sz="1200" dirty="0"/>
                        <a:t>Barricade,</a:t>
                      </a:r>
                    </a:p>
                  </a:txBody>
                  <a:tcPr/>
                </a:tc>
                <a:tc>
                  <a:txBody>
                    <a:bodyPr/>
                    <a:lstStyle/>
                    <a:p>
                      <a:pPr algn="ctr"/>
                      <a:r>
                        <a:rPr lang="en-US" sz="1200" dirty="0"/>
                        <a:t>Low</a:t>
                      </a:r>
                    </a:p>
                  </a:txBody>
                  <a:tcPr/>
                </a:tc>
                <a:extLst>
                  <a:ext uri="{0D108BD9-81ED-4DB2-BD59-A6C34878D82A}">
                    <a16:rowId xmlns:a16="http://schemas.microsoft.com/office/drawing/2014/main" val="10009"/>
                  </a:ext>
                </a:extLst>
              </a:tr>
              <a:tr h="180022">
                <a:tc>
                  <a:txBody>
                    <a:bodyPr/>
                    <a:lstStyle/>
                    <a:p>
                      <a:pPr algn="ctr"/>
                      <a:r>
                        <a:rPr lang="en-US" sz="1200" dirty="0"/>
                        <a:t>10</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0"/>
                  </a:ext>
                </a:extLst>
              </a:tr>
              <a:tr h="180022">
                <a:tc>
                  <a:txBody>
                    <a:bodyPr/>
                    <a:lstStyle/>
                    <a:p>
                      <a:pPr algn="ctr"/>
                      <a:r>
                        <a:rPr lang="en-US" sz="1200" dirty="0"/>
                        <a:t>11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1"/>
                  </a:ext>
                </a:extLst>
              </a:tr>
              <a:tr h="180022">
                <a:tc>
                  <a:txBody>
                    <a:bodyPr/>
                    <a:lstStyle/>
                    <a:p>
                      <a:pPr algn="ctr"/>
                      <a:r>
                        <a:rPr lang="en-US" sz="1200" dirty="0"/>
                        <a:t>12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2"/>
                  </a:ext>
                </a:extLst>
              </a:tr>
              <a:tr h="180022">
                <a:tc>
                  <a:txBody>
                    <a:bodyPr/>
                    <a:lstStyle/>
                    <a:p>
                      <a:pPr algn="ctr"/>
                      <a:r>
                        <a:rPr lang="en-US" sz="1200" dirty="0"/>
                        <a:t>13</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3"/>
                  </a:ext>
                </a:extLst>
              </a:tr>
              <a:tr h="180022">
                <a:tc>
                  <a:txBody>
                    <a:bodyPr/>
                    <a:lstStyle/>
                    <a:p>
                      <a:pPr algn="ctr"/>
                      <a:r>
                        <a:rPr lang="en-US" sz="1200" dirty="0"/>
                        <a:t>14</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4"/>
                  </a:ext>
                </a:extLst>
              </a:tr>
              <a:tr h="180022">
                <a:tc>
                  <a:txBody>
                    <a:bodyPr/>
                    <a:lstStyle/>
                    <a:p>
                      <a:pPr algn="ctr"/>
                      <a:r>
                        <a:rPr lang="en-US" sz="1200" dirty="0"/>
                        <a:t>15</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11449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Mitigate</a:t>
            </a:r>
          </a:p>
        </p:txBody>
      </p:sp>
      <p:sp>
        <p:nvSpPr>
          <p:cNvPr id="3" name="Content Placeholder 2"/>
          <p:cNvSpPr>
            <a:spLocks noGrp="1"/>
          </p:cNvSpPr>
          <p:nvPr>
            <p:ph idx="1"/>
          </p:nvPr>
        </p:nvSpPr>
        <p:spPr>
          <a:xfrm>
            <a:off x="461963" y="1354592"/>
            <a:ext cx="8224837" cy="2385268"/>
          </a:xfrm>
        </p:spPr>
        <p:txBody>
          <a:bodyPr/>
          <a:lstStyle/>
          <a:p>
            <a:r>
              <a:rPr lang="en-US" dirty="0"/>
              <a:t>If the Mitigation costs are lower than the risk then we should implement it</a:t>
            </a:r>
          </a:p>
          <a:p>
            <a:r>
              <a:rPr lang="en-US" dirty="0"/>
              <a:t>If the Mitigation costs are higher than the risk, then we shouldn’t implement it</a:t>
            </a:r>
          </a:p>
          <a:p>
            <a:pPr lvl="1"/>
            <a:r>
              <a:rPr lang="en-US" dirty="0"/>
              <a:t>Don’t spend more to mitigate something than it costs to replace it</a:t>
            </a:r>
          </a:p>
          <a:p>
            <a:endParaRPr lang="en-US" dirty="0"/>
          </a:p>
        </p:txBody>
      </p:sp>
    </p:spTree>
    <p:extLst>
      <p:ext uri="{BB962C8B-B14F-4D97-AF65-F5344CB8AC3E}">
        <p14:creationId xmlns:p14="http://schemas.microsoft.com/office/powerpoint/2010/main" val="4048085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928" y="2620690"/>
            <a:ext cx="8234160" cy="738664"/>
          </a:xfrm>
        </p:spPr>
        <p:txBody>
          <a:bodyPr/>
          <a:lstStyle/>
          <a:p>
            <a:r>
              <a:rPr lang="en-US" dirty="0"/>
              <a:t>Project</a:t>
            </a:r>
          </a:p>
        </p:txBody>
      </p:sp>
    </p:spTree>
    <p:extLst>
      <p:ext uri="{BB962C8B-B14F-4D97-AF65-F5344CB8AC3E}">
        <p14:creationId xmlns:p14="http://schemas.microsoft.com/office/powerpoint/2010/main" val="1743767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Concept</a:t>
            </a:r>
          </a:p>
        </p:txBody>
      </p:sp>
      <p:sp>
        <p:nvSpPr>
          <p:cNvPr id="3" name="Content Placeholder 2"/>
          <p:cNvSpPr>
            <a:spLocks noGrp="1"/>
          </p:cNvSpPr>
          <p:nvPr>
            <p:ph idx="1"/>
          </p:nvPr>
        </p:nvSpPr>
        <p:spPr>
          <a:xfrm>
            <a:off x="461963" y="1354592"/>
            <a:ext cx="8224837" cy="2616101"/>
          </a:xfrm>
        </p:spPr>
        <p:txBody>
          <a:bodyPr/>
          <a:lstStyle/>
          <a:p>
            <a:r>
              <a:rPr lang="en-US" dirty="0"/>
              <a:t>You are the Corporate Security Officer (CSO) of an online retailer</a:t>
            </a:r>
          </a:p>
          <a:p>
            <a:r>
              <a:rPr lang="en-US" dirty="0"/>
              <a:t>Your job is to develop a security infrastructure to prevent theft, hacking, and protection of your customer’s personal data on the company datacenter</a:t>
            </a:r>
          </a:p>
          <a:p>
            <a:pPr lvl="1"/>
            <a:r>
              <a:rPr lang="en-US" dirty="0"/>
              <a:t>Part of your job is pentesting the infrastructure to look for weaknesses and present a report</a:t>
            </a:r>
          </a:p>
        </p:txBody>
      </p:sp>
    </p:spTree>
    <p:extLst>
      <p:ext uri="{BB962C8B-B14F-4D97-AF65-F5344CB8AC3E}">
        <p14:creationId xmlns:p14="http://schemas.microsoft.com/office/powerpoint/2010/main" val="4265870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a:xfrm>
            <a:off x="461963" y="1354592"/>
            <a:ext cx="8224837" cy="2600712"/>
          </a:xfrm>
        </p:spPr>
        <p:txBody>
          <a:bodyPr/>
          <a:lstStyle/>
          <a:p>
            <a:r>
              <a:rPr lang="en-US" dirty="0"/>
              <a:t>Define what is in the data center</a:t>
            </a:r>
          </a:p>
          <a:p>
            <a:r>
              <a:rPr lang="en-US" dirty="0"/>
              <a:t>Perform a Threat Analysis of the data center</a:t>
            </a:r>
          </a:p>
          <a:p>
            <a:r>
              <a:rPr lang="en-US" dirty="0"/>
              <a:t>Learn penetration techniques</a:t>
            </a:r>
          </a:p>
          <a:p>
            <a:r>
              <a:rPr lang="en-US" dirty="0"/>
              <a:t>Demonstrate the ability or inability to penetrate the design</a:t>
            </a:r>
          </a:p>
          <a:p>
            <a:r>
              <a:rPr lang="en-US" dirty="0"/>
              <a:t>Use this knowledge to further mitigate the risks</a:t>
            </a:r>
          </a:p>
          <a:p>
            <a:r>
              <a:rPr lang="en-US" dirty="0"/>
              <a:t>Produce a final design, product, and presentation</a:t>
            </a:r>
          </a:p>
        </p:txBody>
      </p:sp>
    </p:spTree>
    <p:extLst>
      <p:ext uri="{BB962C8B-B14F-4D97-AF65-F5344CB8AC3E}">
        <p14:creationId xmlns:p14="http://schemas.microsoft.com/office/powerpoint/2010/main" val="3109044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Classwork</a:t>
            </a:r>
          </a:p>
        </p:txBody>
      </p:sp>
      <p:sp>
        <p:nvSpPr>
          <p:cNvPr id="3" name="Content Placeholder 2"/>
          <p:cNvSpPr>
            <a:spLocks noGrp="1"/>
          </p:cNvSpPr>
          <p:nvPr>
            <p:ph idx="1"/>
          </p:nvPr>
        </p:nvSpPr>
        <p:spPr>
          <a:xfrm>
            <a:off x="461963" y="1354592"/>
            <a:ext cx="8224837" cy="4247317"/>
          </a:xfrm>
        </p:spPr>
        <p:txBody>
          <a:bodyPr/>
          <a:lstStyle/>
          <a:p>
            <a:r>
              <a:rPr lang="en-US" dirty="0"/>
              <a:t>During Thursday’s class, complete a Threat Assessment and Risk Mitigation Plan</a:t>
            </a:r>
          </a:p>
          <a:p>
            <a:pPr lvl="1"/>
            <a:r>
              <a:rPr lang="en-US" dirty="0"/>
              <a:t>Determine the Threats to your system. Be as thorough as possible</a:t>
            </a:r>
          </a:p>
          <a:p>
            <a:pPr lvl="1"/>
            <a:r>
              <a:rPr lang="en-US" dirty="0"/>
              <a:t>Determine Impact of each Threat</a:t>
            </a:r>
          </a:p>
          <a:p>
            <a:pPr lvl="1"/>
            <a:r>
              <a:rPr lang="en-US" dirty="0"/>
              <a:t>Determine the Likelihood of each Threat</a:t>
            </a:r>
          </a:p>
          <a:p>
            <a:pPr lvl="1"/>
            <a:r>
              <a:rPr lang="en-US" dirty="0"/>
              <a:t>Determine Risk for Each Threat</a:t>
            </a:r>
          </a:p>
          <a:p>
            <a:pPr lvl="1"/>
            <a:r>
              <a:rPr lang="en-US" dirty="0"/>
              <a:t>Determine Risk Mitigation</a:t>
            </a:r>
          </a:p>
          <a:p>
            <a:pPr lvl="1"/>
            <a:r>
              <a:rPr lang="en-US" dirty="0"/>
              <a:t>Determine Cost of Mitigation</a:t>
            </a:r>
          </a:p>
          <a:p>
            <a:pPr lvl="1"/>
            <a:r>
              <a:rPr lang="en-US" dirty="0"/>
              <a:t>Make recommendation on which Threats to Mitigate</a:t>
            </a:r>
          </a:p>
          <a:p>
            <a:r>
              <a:rPr lang="en-US" dirty="0"/>
              <a:t>Present the list of which risks you will mitigate at next Tuesday’s class</a:t>
            </a:r>
          </a:p>
        </p:txBody>
      </p:sp>
    </p:spTree>
    <p:extLst>
      <p:ext uri="{BB962C8B-B14F-4D97-AF65-F5344CB8AC3E}">
        <p14:creationId xmlns:p14="http://schemas.microsoft.com/office/powerpoint/2010/main" val="1974202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61963" y="1354592"/>
            <a:ext cx="8224837" cy="3185487"/>
          </a:xfrm>
        </p:spPr>
        <p:txBody>
          <a:bodyPr/>
          <a:lstStyle/>
          <a:p>
            <a:r>
              <a:rPr lang="en-US" dirty="0"/>
              <a:t>CNN: </a:t>
            </a:r>
            <a:r>
              <a:rPr lang="en-US" dirty="0">
                <a:hlinkClick r:id="rId2"/>
              </a:rPr>
              <a:t>http://money.cnn.com/2014/03/14/news/companies/target-breach/</a:t>
            </a:r>
            <a:endParaRPr lang="en-US" dirty="0"/>
          </a:p>
          <a:p>
            <a:r>
              <a:rPr lang="en-US" dirty="0"/>
              <a:t>Reuters: </a:t>
            </a:r>
            <a:r>
              <a:rPr lang="en-US" dirty="0">
                <a:hlinkClick r:id="rId3"/>
              </a:rPr>
              <a:t>http://www.reuters.com/article/2014/03/13/us-target-breach-idUSBREA2C14F20140313</a:t>
            </a:r>
            <a:endParaRPr lang="en-US" dirty="0"/>
          </a:p>
          <a:p>
            <a:r>
              <a:rPr lang="en-US" dirty="0"/>
              <a:t>NIST Special Publication 800-30 Revision 1 Guide for Conducting Risk Assessments</a:t>
            </a:r>
          </a:p>
          <a:p>
            <a:endParaRPr lang="en-US" dirty="0"/>
          </a:p>
        </p:txBody>
      </p:sp>
      <p:sp>
        <p:nvSpPr>
          <p:cNvPr id="4" name="Footer Placeholder 4"/>
          <p:cNvSpPr>
            <a:spLocks noGrp="1"/>
          </p:cNvSpPr>
          <p:nvPr>
            <p:ph type="ftr" sz="quarter" idx="4294967295"/>
          </p:nvPr>
        </p:nvSpPr>
        <p:spPr>
          <a:xfrm>
            <a:off x="2612970" y="6553284"/>
            <a:ext cx="3918059" cy="253916"/>
          </a:xfrm>
          <a:prstGeom prst="rect">
            <a:avLst/>
          </a:prstGeom>
        </p:spPr>
        <p:txBody>
          <a:bodyPr wrap="none" anchor="b" anchorCtr="1">
            <a:spAutoFit/>
          </a:bodyPr>
          <a:lstStyle/>
          <a:p>
            <a:r>
              <a:rPr lang="en-US" sz="1050" dirty="0"/>
              <a:t>© 2015 Lockheed Martin Corporation. All Rights Reserved.</a:t>
            </a:r>
          </a:p>
        </p:txBody>
      </p:sp>
    </p:spTree>
    <p:extLst>
      <p:ext uri="{BB962C8B-B14F-4D97-AF65-F5344CB8AC3E}">
        <p14:creationId xmlns:p14="http://schemas.microsoft.com/office/powerpoint/2010/main" val="43889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Cybersecurity in Education</a:t>
            </a:r>
          </a:p>
        </p:txBody>
      </p:sp>
      <p:sp>
        <p:nvSpPr>
          <p:cNvPr id="3" name="Content Placeholder 2"/>
          <p:cNvSpPr>
            <a:spLocks noGrp="1"/>
          </p:cNvSpPr>
          <p:nvPr>
            <p:ph idx="1"/>
          </p:nvPr>
        </p:nvSpPr>
        <p:spPr>
          <a:xfrm>
            <a:off x="461963" y="1354592"/>
            <a:ext cx="8224837" cy="3231654"/>
          </a:xfrm>
        </p:spPr>
        <p:txBody>
          <a:bodyPr/>
          <a:lstStyle/>
          <a:p>
            <a:r>
              <a:rPr lang="en-US" dirty="0"/>
              <a:t>Cybersecurity Degrees are becoming more prevalent</a:t>
            </a:r>
          </a:p>
          <a:p>
            <a:pPr lvl="1"/>
            <a:r>
              <a:rPr lang="en-US" dirty="0"/>
              <a:t>Master’s Degrees are being offered at many Universities</a:t>
            </a:r>
          </a:p>
          <a:p>
            <a:pPr lvl="1"/>
            <a:r>
              <a:rPr lang="en-US" dirty="0"/>
              <a:t>Rowan Offers a Cyber Security Graduate Certificate</a:t>
            </a:r>
          </a:p>
          <a:p>
            <a:pPr lvl="1"/>
            <a:r>
              <a:rPr lang="en-US" dirty="0"/>
              <a:t>Bachelor's Degrees are starting to be offered at some schools</a:t>
            </a:r>
          </a:p>
          <a:p>
            <a:r>
              <a:rPr lang="en-US" dirty="0"/>
              <a:t>Degrees are typically offered out of the Engineering and Computer Science colleges</a:t>
            </a:r>
          </a:p>
          <a:p>
            <a:r>
              <a:rPr lang="en-US" dirty="0"/>
              <a:t>Job growth is exploding!</a:t>
            </a:r>
          </a:p>
          <a:p>
            <a:r>
              <a:rPr lang="en-US" dirty="0"/>
              <a:t>Pay structures are generally higher!</a:t>
            </a:r>
          </a:p>
        </p:txBody>
      </p:sp>
    </p:spTree>
    <p:extLst>
      <p:ext uri="{BB962C8B-B14F-4D97-AF65-F5344CB8AC3E}">
        <p14:creationId xmlns:p14="http://schemas.microsoft.com/office/powerpoint/2010/main" val="197329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928" y="2620690"/>
            <a:ext cx="8234160" cy="738664"/>
          </a:xfrm>
        </p:spPr>
        <p:txBody>
          <a:bodyPr/>
          <a:lstStyle/>
          <a:p>
            <a:r>
              <a:rPr lang="en-US" dirty="0"/>
              <a:t>Cybersecurity in the News</a:t>
            </a:r>
          </a:p>
        </p:txBody>
      </p:sp>
    </p:spTree>
    <p:extLst>
      <p:ext uri="{BB962C8B-B14F-4D97-AF65-F5344CB8AC3E}">
        <p14:creationId xmlns:p14="http://schemas.microsoft.com/office/powerpoint/2010/main" val="889013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Target Breach</a:t>
            </a:r>
          </a:p>
        </p:txBody>
      </p:sp>
      <p:sp>
        <p:nvSpPr>
          <p:cNvPr id="5" name="Content Placeholder 4"/>
          <p:cNvSpPr>
            <a:spLocks noGrp="1"/>
          </p:cNvSpPr>
          <p:nvPr>
            <p:ph idx="1"/>
          </p:nvPr>
        </p:nvSpPr>
        <p:spPr>
          <a:xfrm>
            <a:off x="461963" y="1354592"/>
            <a:ext cx="8224837" cy="2511457"/>
          </a:xfrm>
        </p:spPr>
        <p:txBody>
          <a:bodyPr/>
          <a:lstStyle/>
          <a:p>
            <a:r>
              <a:rPr lang="en-US" dirty="0"/>
              <a:t>Hackers stole tens of millions of credit card numbers and personal information records</a:t>
            </a:r>
          </a:p>
          <a:p>
            <a:r>
              <a:rPr lang="en-US" dirty="0"/>
              <a:t>Cost &gt;$60M in cleanup costs</a:t>
            </a:r>
          </a:p>
          <a:p>
            <a:r>
              <a:rPr lang="en-US" dirty="0"/>
              <a:t>80+ Law Suits against Target</a:t>
            </a:r>
          </a:p>
          <a:p>
            <a:r>
              <a:rPr lang="en-US" dirty="0"/>
              <a:t>Loss of reputation and future sales</a:t>
            </a:r>
          </a:p>
          <a:p>
            <a:endParaRPr lang="en-US" dirty="0"/>
          </a:p>
        </p:txBody>
      </p:sp>
    </p:spTree>
    <p:extLst>
      <p:ext uri="{BB962C8B-B14F-4D97-AF65-F5344CB8AC3E}">
        <p14:creationId xmlns:p14="http://schemas.microsoft.com/office/powerpoint/2010/main" val="9040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Hack Vectors</a:t>
            </a:r>
          </a:p>
        </p:txBody>
      </p:sp>
      <p:sp>
        <p:nvSpPr>
          <p:cNvPr id="4" name="Rectangle 3"/>
          <p:cNvSpPr/>
          <p:nvPr/>
        </p:nvSpPr>
        <p:spPr bwMode="auto">
          <a:xfrm>
            <a:off x="533400" y="2105561"/>
            <a:ext cx="3429000" cy="1143000"/>
          </a:xfrm>
          <a:prstGeom prst="rec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rPr>
              <a:t>Target Headquarters</a:t>
            </a:r>
          </a:p>
        </p:txBody>
      </p:sp>
      <p:sp>
        <p:nvSpPr>
          <p:cNvPr id="5" name="Rectangle 4"/>
          <p:cNvSpPr/>
          <p:nvPr/>
        </p:nvSpPr>
        <p:spPr bwMode="auto">
          <a:xfrm>
            <a:off x="1295400" y="3820061"/>
            <a:ext cx="1905000" cy="1143000"/>
          </a:xfrm>
          <a:prstGeom prst="rec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rPr>
              <a:t>Target Store</a:t>
            </a:r>
          </a:p>
        </p:txBody>
      </p:sp>
      <p:pic>
        <p:nvPicPr>
          <p:cNvPr id="1026" name="Picture 2" descr="C:\Users\tplummer\AppData\Local\Microsoft\Windows\Temporary Internet Files\Content.IE5\91VRRKBV\MM90039573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04962" y="5382161"/>
            <a:ext cx="1285875" cy="12382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4" idx="2"/>
            <a:endCxn id="5" idx="0"/>
          </p:cNvCxnSpPr>
          <p:nvPr/>
        </p:nvCxnSpPr>
        <p:spPr bwMode="auto">
          <a:xfrm>
            <a:off x="2247900" y="3248561"/>
            <a:ext cx="0" cy="571500"/>
          </a:xfrm>
          <a:prstGeom prst="straightConnector1">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arrow" w="med" len="med"/>
            <a:tailEnd type="arrow" w="med" len="med"/>
          </a:ln>
          <a:effectLst/>
        </p:spPr>
      </p:cxnSp>
      <p:cxnSp>
        <p:nvCxnSpPr>
          <p:cNvPr id="9" name="Straight Arrow Connector 8"/>
          <p:cNvCxnSpPr>
            <a:stCxn id="5" idx="2"/>
            <a:endCxn id="1026" idx="0"/>
          </p:cNvCxnSpPr>
          <p:nvPr/>
        </p:nvCxnSpPr>
        <p:spPr bwMode="auto">
          <a:xfrm>
            <a:off x="2247900" y="4963061"/>
            <a:ext cx="0" cy="419100"/>
          </a:xfrm>
          <a:prstGeom prst="straightConnector1">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arrow" w="med" len="med"/>
            <a:tailEnd type="arrow" w="med" len="med"/>
          </a:ln>
          <a:effectLst/>
        </p:spPr>
      </p:cxnSp>
      <p:cxnSp>
        <p:nvCxnSpPr>
          <p:cNvPr id="12" name="Straight Arrow Connector 11"/>
          <p:cNvCxnSpPr/>
          <p:nvPr/>
        </p:nvCxnSpPr>
        <p:spPr bwMode="auto">
          <a:xfrm flipH="1">
            <a:off x="3962400" y="2143661"/>
            <a:ext cx="762000" cy="571500"/>
          </a:xfrm>
          <a:prstGeom prst="straightConnector1">
            <a:avLst/>
          </a:prstGeom>
          <a:gradFill rotWithShape="0">
            <a:gsLst>
              <a:gs pos="0">
                <a:schemeClr val="accent1">
                  <a:gamma/>
                  <a:shade val="46275"/>
                  <a:invGamma/>
                </a:schemeClr>
              </a:gs>
              <a:gs pos="100000">
                <a:schemeClr val="accent1"/>
              </a:gs>
            </a:gsLst>
            <a:lin ang="5400000" scaled="1"/>
          </a:gradFill>
          <a:ln w="57150" cap="flat" cmpd="sng" algn="ctr">
            <a:solidFill>
              <a:srgbClr val="FF0000"/>
            </a:solidFill>
            <a:prstDash val="solid"/>
            <a:round/>
            <a:headEnd type="none" w="med" len="med"/>
            <a:tailEnd type="none" w="med" len="med"/>
          </a:ln>
          <a:effectLst/>
        </p:spPr>
      </p:cxnSp>
      <p:cxnSp>
        <p:nvCxnSpPr>
          <p:cNvPr id="14" name="Straight Arrow Connector 13"/>
          <p:cNvCxnSpPr>
            <a:stCxn id="4" idx="3"/>
          </p:cNvCxnSpPr>
          <p:nvPr/>
        </p:nvCxnSpPr>
        <p:spPr bwMode="auto">
          <a:xfrm>
            <a:off x="3962400" y="2677061"/>
            <a:ext cx="762000" cy="419100"/>
          </a:xfrm>
          <a:prstGeom prst="straightConnector1">
            <a:avLst/>
          </a:prstGeom>
          <a:gradFill rotWithShape="0">
            <a:gsLst>
              <a:gs pos="0">
                <a:schemeClr val="accent1">
                  <a:gamma/>
                  <a:shade val="46275"/>
                  <a:invGamma/>
                </a:schemeClr>
              </a:gs>
              <a:gs pos="100000">
                <a:schemeClr val="accent1"/>
              </a:gs>
            </a:gsLst>
            <a:lin ang="5400000" scaled="1"/>
          </a:gradFill>
          <a:ln w="57150" cap="flat" cmpd="sng" algn="ctr">
            <a:solidFill>
              <a:srgbClr val="FF0000"/>
            </a:solidFill>
            <a:prstDash val="solid"/>
            <a:round/>
            <a:headEnd type="none" w="med" len="med"/>
            <a:tailEnd type="arrow"/>
          </a:ln>
          <a:effectLst/>
        </p:spPr>
      </p:cxnSp>
      <p:sp>
        <p:nvSpPr>
          <p:cNvPr id="15" name="TextBox 14"/>
          <p:cNvSpPr txBox="1"/>
          <p:nvPr/>
        </p:nvSpPr>
        <p:spPr>
          <a:xfrm>
            <a:off x="4724400" y="2192647"/>
            <a:ext cx="4464684" cy="584775"/>
          </a:xfrm>
          <a:prstGeom prst="rect">
            <a:avLst/>
          </a:prstGeom>
          <a:noFill/>
        </p:spPr>
        <p:txBody>
          <a:bodyPr wrap="none" rtlCol="0">
            <a:spAutoFit/>
          </a:bodyPr>
          <a:lstStyle/>
          <a:p>
            <a:pPr marL="285750" indent="-285750">
              <a:buFont typeface="Arial" panose="020B0604020202020204" pitchFamily="34" charset="0"/>
              <a:buChar char="•"/>
            </a:pPr>
            <a:r>
              <a:rPr lang="en-US" sz="1600" b="1" dirty="0"/>
              <a:t>Pros: Steal core databases in one swoop</a:t>
            </a:r>
          </a:p>
          <a:p>
            <a:pPr marL="285750" indent="-285750">
              <a:buFont typeface="Arial" panose="020B0604020202020204" pitchFamily="34" charset="0"/>
              <a:buChar char="•"/>
            </a:pPr>
            <a:r>
              <a:rPr lang="en-US" sz="1600" b="1" dirty="0">
                <a:solidFill>
                  <a:schemeClr val="tx1"/>
                </a:solidFill>
              </a:rPr>
              <a:t>Cons: Extremely well protected</a:t>
            </a:r>
          </a:p>
        </p:txBody>
      </p:sp>
      <p:sp>
        <p:nvSpPr>
          <p:cNvPr id="17" name="TextBox 16"/>
          <p:cNvSpPr txBox="1"/>
          <p:nvPr/>
        </p:nvSpPr>
        <p:spPr>
          <a:xfrm>
            <a:off x="4724401" y="3934361"/>
            <a:ext cx="4267200" cy="83099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Pros: Lower level of protection</a:t>
            </a:r>
          </a:p>
          <a:p>
            <a:pPr marL="285750" indent="-285750">
              <a:buFont typeface="Arial" panose="020B0604020202020204" pitchFamily="34" charset="0"/>
              <a:buChar char="•"/>
            </a:pPr>
            <a:r>
              <a:rPr lang="en-US" sz="1600" b="1" dirty="0">
                <a:solidFill>
                  <a:schemeClr val="tx1"/>
                </a:solidFill>
              </a:rPr>
              <a:t>Cons: Localized attack. Difficult to hack multiple stores simultaneously</a:t>
            </a:r>
          </a:p>
        </p:txBody>
      </p:sp>
      <p:sp>
        <p:nvSpPr>
          <p:cNvPr id="18" name="TextBox 17"/>
          <p:cNvSpPr txBox="1"/>
          <p:nvPr/>
        </p:nvSpPr>
        <p:spPr>
          <a:xfrm>
            <a:off x="4724400" y="5458361"/>
            <a:ext cx="4267200"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Pros: Easy to attach credit card skimmer</a:t>
            </a:r>
          </a:p>
          <a:p>
            <a:pPr marL="285750" indent="-285750">
              <a:buFont typeface="Arial" panose="020B0604020202020204" pitchFamily="34" charset="0"/>
              <a:buChar char="•"/>
            </a:pPr>
            <a:r>
              <a:rPr lang="en-US" sz="1600" b="1" dirty="0">
                <a:solidFill>
                  <a:schemeClr val="tx1"/>
                </a:solidFill>
              </a:rPr>
              <a:t>Cons: Easy to detect. Only gets data from one terminal. Impossible to do across all of Target</a:t>
            </a:r>
          </a:p>
        </p:txBody>
      </p:sp>
      <p:cxnSp>
        <p:nvCxnSpPr>
          <p:cNvPr id="19" name="Straight Arrow Connector 18"/>
          <p:cNvCxnSpPr/>
          <p:nvPr/>
        </p:nvCxnSpPr>
        <p:spPr bwMode="auto">
          <a:xfrm flipH="1">
            <a:off x="2414586" y="1427517"/>
            <a:ext cx="952501" cy="707781"/>
          </a:xfrm>
          <a:prstGeom prst="straightConnector1">
            <a:avLst/>
          </a:prstGeom>
          <a:gradFill rotWithShape="0">
            <a:gsLst>
              <a:gs pos="0">
                <a:schemeClr val="accent1">
                  <a:gamma/>
                  <a:shade val="46275"/>
                  <a:invGamma/>
                </a:schemeClr>
              </a:gs>
              <a:gs pos="100000">
                <a:schemeClr val="accent1"/>
              </a:gs>
            </a:gsLst>
            <a:lin ang="5400000" scaled="1"/>
          </a:gradFill>
          <a:ln w="57150" cap="flat" cmpd="sng" algn="ctr">
            <a:solidFill>
              <a:srgbClr val="FF0000"/>
            </a:solidFill>
            <a:prstDash val="solid"/>
            <a:round/>
            <a:headEnd type="none" w="med" len="med"/>
            <a:tailEnd type="arrow"/>
          </a:ln>
          <a:effectLst/>
        </p:spPr>
      </p:cxnSp>
      <p:sp>
        <p:nvSpPr>
          <p:cNvPr id="21" name="TextBox 20"/>
          <p:cNvSpPr txBox="1"/>
          <p:nvPr/>
        </p:nvSpPr>
        <p:spPr>
          <a:xfrm>
            <a:off x="3505200" y="1135129"/>
            <a:ext cx="5105400" cy="83099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Pros: Lower levels of protection. Easy to infect the entire network</a:t>
            </a:r>
          </a:p>
          <a:p>
            <a:pPr marL="285750" indent="-285750">
              <a:buFont typeface="Arial" panose="020B0604020202020204" pitchFamily="34" charset="0"/>
              <a:buChar char="•"/>
            </a:pPr>
            <a:r>
              <a:rPr lang="en-US" sz="1600" b="1" dirty="0">
                <a:solidFill>
                  <a:schemeClr val="tx1"/>
                </a:solidFill>
              </a:rPr>
              <a:t>Cons: Difficult to find a backdoor</a:t>
            </a:r>
          </a:p>
        </p:txBody>
      </p:sp>
      <p:sp>
        <p:nvSpPr>
          <p:cNvPr id="20" name="TextBox 19"/>
          <p:cNvSpPr txBox="1"/>
          <p:nvPr/>
        </p:nvSpPr>
        <p:spPr>
          <a:xfrm>
            <a:off x="1812073" y="1350572"/>
            <a:ext cx="1249060" cy="369332"/>
          </a:xfrm>
          <a:prstGeom prst="rect">
            <a:avLst/>
          </a:prstGeom>
          <a:noFill/>
        </p:spPr>
        <p:txBody>
          <a:bodyPr wrap="none" rtlCol="0">
            <a:spAutoFit/>
          </a:bodyPr>
          <a:lstStyle/>
          <a:p>
            <a:r>
              <a:rPr lang="en-US" b="1" dirty="0">
                <a:solidFill>
                  <a:schemeClr val="tx1"/>
                </a:solidFill>
              </a:rPr>
              <a:t>Backdoor</a:t>
            </a:r>
          </a:p>
        </p:txBody>
      </p:sp>
    </p:spTree>
    <p:extLst>
      <p:ext uri="{BB962C8B-B14F-4D97-AF65-F5344CB8AC3E}">
        <p14:creationId xmlns:p14="http://schemas.microsoft.com/office/powerpoint/2010/main" val="334440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p:bldP spid="17" grpId="0"/>
      <p:bldP spid="18" grpId="0"/>
      <p:bldP spid="21"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Was Done</a:t>
            </a:r>
          </a:p>
        </p:txBody>
      </p:sp>
      <p:sp>
        <p:nvSpPr>
          <p:cNvPr id="4" name="Rectangle 3"/>
          <p:cNvSpPr/>
          <p:nvPr/>
        </p:nvSpPr>
        <p:spPr bwMode="auto">
          <a:xfrm>
            <a:off x="533400" y="2105561"/>
            <a:ext cx="3429000" cy="1143000"/>
          </a:xfrm>
          <a:prstGeom prst="rec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rPr>
              <a:t>Target Headquarters</a:t>
            </a:r>
          </a:p>
        </p:txBody>
      </p:sp>
      <p:sp>
        <p:nvSpPr>
          <p:cNvPr id="5" name="Rectangle 4"/>
          <p:cNvSpPr/>
          <p:nvPr/>
        </p:nvSpPr>
        <p:spPr bwMode="auto">
          <a:xfrm>
            <a:off x="1295400" y="3820061"/>
            <a:ext cx="1905000" cy="1143000"/>
          </a:xfrm>
          <a:prstGeom prst="rect">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rPr>
              <a:t>Target Store</a:t>
            </a:r>
          </a:p>
        </p:txBody>
      </p:sp>
      <p:pic>
        <p:nvPicPr>
          <p:cNvPr id="6" name="Picture 2" descr="C:\Users\tplummer\AppData\Local\Microsoft\Windows\Temporary Internet Files\Content.IE5\91VRRKBV\MM90039573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04962" y="5382161"/>
            <a:ext cx="1285875" cy="12382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4" idx="2"/>
            <a:endCxn id="5" idx="0"/>
          </p:cNvCxnSpPr>
          <p:nvPr/>
        </p:nvCxnSpPr>
        <p:spPr bwMode="auto">
          <a:xfrm>
            <a:off x="2247900" y="3248561"/>
            <a:ext cx="0" cy="571500"/>
          </a:xfrm>
          <a:prstGeom prst="straightConnector1">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arrow" w="med" len="med"/>
            <a:tailEnd type="arrow" w="med" len="med"/>
          </a:ln>
          <a:effectLst/>
        </p:spPr>
      </p:cxnSp>
      <p:cxnSp>
        <p:nvCxnSpPr>
          <p:cNvPr id="8" name="Straight Arrow Connector 7"/>
          <p:cNvCxnSpPr>
            <a:stCxn id="5" idx="2"/>
            <a:endCxn id="6" idx="0"/>
          </p:cNvCxnSpPr>
          <p:nvPr/>
        </p:nvCxnSpPr>
        <p:spPr bwMode="auto">
          <a:xfrm>
            <a:off x="2247900" y="4963061"/>
            <a:ext cx="0" cy="419100"/>
          </a:xfrm>
          <a:prstGeom prst="straightConnector1">
            <a:avLst/>
          </a:pr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arrow" w="med" len="med"/>
            <a:tailEnd type="arrow" w="med" len="med"/>
          </a:ln>
          <a:effectLst/>
        </p:spPr>
      </p:cxnSp>
      <p:cxnSp>
        <p:nvCxnSpPr>
          <p:cNvPr id="9" name="Straight Arrow Connector 8"/>
          <p:cNvCxnSpPr/>
          <p:nvPr/>
        </p:nvCxnSpPr>
        <p:spPr bwMode="auto">
          <a:xfrm flipH="1">
            <a:off x="2414586" y="1427517"/>
            <a:ext cx="952501" cy="707781"/>
          </a:xfrm>
          <a:prstGeom prst="straightConnector1">
            <a:avLst/>
          </a:prstGeom>
          <a:gradFill rotWithShape="0">
            <a:gsLst>
              <a:gs pos="0">
                <a:schemeClr val="accent1">
                  <a:gamma/>
                  <a:shade val="46275"/>
                  <a:invGamma/>
                </a:schemeClr>
              </a:gs>
              <a:gs pos="100000">
                <a:schemeClr val="accent1"/>
              </a:gs>
            </a:gsLst>
            <a:lin ang="5400000" scaled="1"/>
          </a:gradFill>
          <a:ln w="57150" cap="flat" cmpd="sng" algn="ctr">
            <a:solidFill>
              <a:srgbClr val="FF0000"/>
            </a:solidFill>
            <a:prstDash val="solid"/>
            <a:round/>
            <a:headEnd type="none" w="med" len="med"/>
            <a:tailEnd type="arrow"/>
          </a:ln>
          <a:effectLst/>
        </p:spPr>
      </p:cxnSp>
      <p:sp>
        <p:nvSpPr>
          <p:cNvPr id="10" name="TextBox 9"/>
          <p:cNvSpPr txBox="1"/>
          <p:nvPr/>
        </p:nvSpPr>
        <p:spPr>
          <a:xfrm>
            <a:off x="1812073" y="1350572"/>
            <a:ext cx="1249060" cy="369332"/>
          </a:xfrm>
          <a:prstGeom prst="rect">
            <a:avLst/>
          </a:prstGeom>
          <a:noFill/>
        </p:spPr>
        <p:txBody>
          <a:bodyPr wrap="none" rtlCol="0">
            <a:spAutoFit/>
          </a:bodyPr>
          <a:lstStyle/>
          <a:p>
            <a:r>
              <a:rPr lang="en-US" b="1" dirty="0">
                <a:solidFill>
                  <a:schemeClr val="tx1"/>
                </a:solidFill>
              </a:rPr>
              <a:t>Backdoor</a:t>
            </a:r>
          </a:p>
        </p:txBody>
      </p:sp>
      <p:sp>
        <p:nvSpPr>
          <p:cNvPr id="11" name="TextBox 10"/>
          <p:cNvSpPr txBox="1"/>
          <p:nvPr/>
        </p:nvSpPr>
        <p:spPr>
          <a:xfrm>
            <a:off x="3505200" y="888908"/>
            <a:ext cx="5638800"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Heating and Cooling Subcontractor hacked most likely through infected </a:t>
            </a:r>
            <a:r>
              <a:rPr lang="en-US" sz="1600" b="1" dirty="0">
                <a:solidFill>
                  <a:srgbClr val="FF0000"/>
                </a:solidFill>
              </a:rPr>
              <a:t>spear phishing </a:t>
            </a:r>
            <a:r>
              <a:rPr lang="en-US" sz="1600" b="1" dirty="0"/>
              <a:t>email</a:t>
            </a:r>
          </a:p>
          <a:p>
            <a:pPr marL="285750" indent="-285750">
              <a:buFont typeface="Arial" panose="020B0604020202020204" pitchFamily="34" charset="0"/>
              <a:buChar char="•"/>
            </a:pPr>
            <a:r>
              <a:rPr lang="en-US" sz="1600" b="1" dirty="0">
                <a:solidFill>
                  <a:schemeClr val="tx1"/>
                </a:solidFill>
              </a:rPr>
              <a:t>Subcontractor logged into the Headquarters</a:t>
            </a:r>
          </a:p>
          <a:p>
            <a:pPr marL="285750" indent="-285750">
              <a:buFont typeface="Arial" panose="020B0604020202020204" pitchFamily="34" charset="0"/>
              <a:buChar char="•"/>
            </a:pPr>
            <a:r>
              <a:rPr lang="en-US" sz="1600" b="1" dirty="0"/>
              <a:t>Malware was pushed into Target Headquarters</a:t>
            </a:r>
            <a:endParaRPr lang="en-US" sz="1600" b="1" dirty="0">
              <a:solidFill>
                <a:schemeClr val="tx1"/>
              </a:solidFill>
            </a:endParaRPr>
          </a:p>
        </p:txBody>
      </p:sp>
      <p:sp>
        <p:nvSpPr>
          <p:cNvPr id="12" name="TextBox 11"/>
          <p:cNvSpPr txBox="1"/>
          <p:nvPr/>
        </p:nvSpPr>
        <p:spPr>
          <a:xfrm>
            <a:off x="4049486" y="2156269"/>
            <a:ext cx="5105400"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Infected machine “called home” to download the main program</a:t>
            </a:r>
          </a:p>
          <a:p>
            <a:pPr marL="285750" indent="-285750">
              <a:buFont typeface="Arial" panose="020B0604020202020204" pitchFamily="34" charset="0"/>
              <a:buChar char="•"/>
            </a:pPr>
            <a:r>
              <a:rPr lang="en-US" sz="1600" b="1" dirty="0">
                <a:solidFill>
                  <a:schemeClr val="tx1"/>
                </a:solidFill>
              </a:rPr>
              <a:t>Program was a software credit card skimmer</a:t>
            </a:r>
          </a:p>
          <a:p>
            <a:pPr marL="285750" indent="-285750">
              <a:buFont typeface="Arial" panose="020B0604020202020204" pitchFamily="34" charset="0"/>
              <a:buChar char="•"/>
            </a:pPr>
            <a:r>
              <a:rPr lang="en-US" sz="1600" b="1" dirty="0"/>
              <a:t>Malware pushed to all Target stores</a:t>
            </a:r>
            <a:endParaRPr lang="en-US" sz="1600" b="1" dirty="0">
              <a:solidFill>
                <a:schemeClr val="tx1"/>
              </a:solidFill>
            </a:endParaRPr>
          </a:p>
        </p:txBody>
      </p:sp>
      <p:sp>
        <p:nvSpPr>
          <p:cNvPr id="13" name="TextBox 12"/>
          <p:cNvSpPr txBox="1"/>
          <p:nvPr/>
        </p:nvSpPr>
        <p:spPr>
          <a:xfrm>
            <a:off x="3940629" y="3809224"/>
            <a:ext cx="5105400" cy="584775"/>
          </a:xfrm>
          <a:prstGeom prst="rect">
            <a:avLst/>
          </a:prstGeom>
          <a:noFill/>
        </p:spPr>
        <p:txBody>
          <a:bodyPr wrap="square" rtlCol="0">
            <a:spAutoFit/>
          </a:bodyPr>
          <a:lstStyle/>
          <a:p>
            <a:pPr marL="285750" indent="-285750">
              <a:buFont typeface="Arial" panose="020B0604020202020204" pitchFamily="34" charset="0"/>
              <a:buChar char="•"/>
            </a:pPr>
            <a:r>
              <a:rPr lang="en-US" sz="1600" b="1" dirty="0"/>
              <a:t>Each Target store then pushed the Malware to every credit card machine</a:t>
            </a:r>
            <a:endParaRPr lang="en-US" sz="1600" b="1" dirty="0">
              <a:solidFill>
                <a:schemeClr val="tx1"/>
              </a:solidFill>
            </a:endParaRPr>
          </a:p>
        </p:txBody>
      </p:sp>
      <p:sp>
        <p:nvSpPr>
          <p:cNvPr id="14" name="TextBox 13"/>
          <p:cNvSpPr txBox="1"/>
          <p:nvPr/>
        </p:nvSpPr>
        <p:spPr>
          <a:xfrm>
            <a:off x="3886200" y="5638800"/>
            <a:ext cx="5105400" cy="584775"/>
          </a:xfrm>
          <a:prstGeom prst="rect">
            <a:avLst/>
          </a:prstGeom>
          <a:noFill/>
        </p:spPr>
        <p:txBody>
          <a:bodyPr wrap="square" rtlCol="0">
            <a:spAutoFit/>
          </a:bodyPr>
          <a:lstStyle/>
          <a:p>
            <a:pPr marL="285750" indent="-285750">
              <a:buFont typeface="Arial" panose="020B0604020202020204" pitchFamily="34" charset="0"/>
              <a:buChar char="•"/>
            </a:pPr>
            <a:r>
              <a:rPr lang="en-US" sz="1600" b="1" dirty="0"/>
              <a:t>Every credit card machine infected</a:t>
            </a:r>
          </a:p>
          <a:p>
            <a:pPr marL="285750" indent="-285750">
              <a:buFont typeface="Arial" panose="020B0604020202020204" pitchFamily="34" charset="0"/>
              <a:buChar char="•"/>
            </a:pPr>
            <a:r>
              <a:rPr lang="en-US" sz="1600" b="1" dirty="0"/>
              <a:t>Stolen data then sent back to a central server</a:t>
            </a:r>
            <a:endParaRPr lang="en-US" sz="1600" b="1" dirty="0">
              <a:solidFill>
                <a:schemeClr val="tx1"/>
              </a:solidFill>
            </a:endParaRPr>
          </a:p>
        </p:txBody>
      </p:sp>
    </p:spTree>
    <p:extLst>
      <p:ext uri="{BB962C8B-B14F-4D97-AF65-F5344CB8AC3E}">
        <p14:creationId xmlns:p14="http://schemas.microsoft.com/office/powerpoint/2010/main" val="2292533902"/>
      </p:ext>
    </p:extLst>
  </p:cSld>
  <p:clrMapOvr>
    <a:masterClrMapping/>
  </p:clrMapOvr>
</p:sld>
</file>

<file path=ppt/theme/theme1.xml><?xml version="1.0" encoding="utf-8"?>
<a:theme xmlns:a="http://schemas.openxmlformats.org/drawingml/2006/main" name="LM Internal PPT">
  <a:themeElements>
    <a:clrScheme name="Custom 86">
      <a:dk1>
        <a:srgbClr val="000000"/>
      </a:dk1>
      <a:lt1>
        <a:srgbClr val="000000"/>
      </a:lt1>
      <a:dk2>
        <a:srgbClr val="003478"/>
      </a:dk2>
      <a:lt2>
        <a:srgbClr val="FFFFFF"/>
      </a:lt2>
      <a:accent1>
        <a:srgbClr val="00A1DE"/>
      </a:accent1>
      <a:accent2>
        <a:srgbClr val="FECB00"/>
      </a:accent2>
      <a:accent3>
        <a:srgbClr val="DE3831"/>
      </a:accent3>
      <a:accent4>
        <a:srgbClr val="34B233"/>
      </a:accent4>
      <a:accent5>
        <a:srgbClr val="77216F"/>
      </a:accent5>
      <a:accent6>
        <a:srgbClr val="00686B"/>
      </a:accent6>
      <a:hlink>
        <a:srgbClr val="007EA3"/>
      </a:hlink>
      <a:folHlink>
        <a:srgbClr val="616365"/>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LM Internal PPT</Template>
  <TotalTime>649</TotalTime>
  <Words>2264</Words>
  <Application>Microsoft Office PowerPoint</Application>
  <PresentationFormat>On-screen Show (4:3)</PresentationFormat>
  <Paragraphs>553</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MS PGothic</vt:lpstr>
      <vt:lpstr>MS PGothic</vt:lpstr>
      <vt:lpstr>Arial</vt:lpstr>
      <vt:lpstr>Calibri</vt:lpstr>
      <vt:lpstr>LM Internal PPT</vt:lpstr>
      <vt:lpstr>Cybersecurity Clinic</vt:lpstr>
      <vt:lpstr>Biography</vt:lpstr>
      <vt:lpstr>Cybersecurity Definition</vt:lpstr>
      <vt:lpstr>Security Engineering Disciplines</vt:lpstr>
      <vt:lpstr>Cybersecurity in Education</vt:lpstr>
      <vt:lpstr>Cybersecurity in the News</vt:lpstr>
      <vt:lpstr>Target Breach</vt:lpstr>
      <vt:lpstr>Potential Hack Vectors</vt:lpstr>
      <vt:lpstr>How It Was Done</vt:lpstr>
      <vt:lpstr>Credit Card Machine</vt:lpstr>
      <vt:lpstr>Warning Signs</vt:lpstr>
      <vt:lpstr>References</vt:lpstr>
      <vt:lpstr>Industry Breaches</vt:lpstr>
      <vt:lpstr>NSA Alleged Attacks</vt:lpstr>
      <vt:lpstr>What If?</vt:lpstr>
      <vt:lpstr>Other Attacks</vt:lpstr>
      <vt:lpstr>Military Breaches</vt:lpstr>
      <vt:lpstr>Government Breaches</vt:lpstr>
      <vt:lpstr>Government Breaches</vt:lpstr>
      <vt:lpstr>Risk Management</vt:lpstr>
      <vt:lpstr>Risk Definition</vt:lpstr>
      <vt:lpstr>Example – Home Protection</vt:lpstr>
      <vt:lpstr>Example – Home Protection</vt:lpstr>
      <vt:lpstr>Risk Threshold</vt:lpstr>
      <vt:lpstr>Qualitative Risk Analysis</vt:lpstr>
      <vt:lpstr>Quantitative Risk Analysis</vt:lpstr>
      <vt:lpstr>Hybrid Risk Analysis</vt:lpstr>
      <vt:lpstr>Example – Home Protection</vt:lpstr>
      <vt:lpstr>Risk assessment of House - Threat</vt:lpstr>
      <vt:lpstr>Threat Impact</vt:lpstr>
      <vt:lpstr>Risk assessment of House - Impact</vt:lpstr>
      <vt:lpstr>Likelihood</vt:lpstr>
      <vt:lpstr>Risk assessment of House - Likelihood</vt:lpstr>
      <vt:lpstr>Risk Assessment of House – Risk Matrix</vt:lpstr>
      <vt:lpstr>Risk assessment of House - Risk</vt:lpstr>
      <vt:lpstr>Mitigation Steps</vt:lpstr>
      <vt:lpstr>Risk assessment of House - Risk</vt:lpstr>
      <vt:lpstr>Mitigation Costs</vt:lpstr>
      <vt:lpstr>Mitigation Costs</vt:lpstr>
      <vt:lpstr>Risk assessment of House - Risk</vt:lpstr>
      <vt:lpstr>What to Mitigate</vt:lpstr>
      <vt:lpstr>Project</vt:lpstr>
      <vt:lpstr>Project Concept</vt:lpstr>
      <vt:lpstr>Goals</vt:lpstr>
      <vt:lpstr>Classwork</vt:lpstr>
      <vt:lpstr>References</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Clinic</dc:title>
  <dc:creator>Thomas Plummer; Michael Cirineo</dc:creator>
  <cp:keywords/>
  <cp:lastModifiedBy>Cirineo, Michael (US)</cp:lastModifiedBy>
  <cp:revision>49</cp:revision>
  <dcterms:created xsi:type="dcterms:W3CDTF">2015-05-21T12:00:29Z</dcterms:created>
  <dcterms:modified xsi:type="dcterms:W3CDTF">2018-09-11T15:01:10Z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M SIP Document Sensitivity">
    <vt:lpwstr/>
  </property>
  <property fmtid="{D5CDD505-2E9C-101B-9397-08002B2CF9AE}" pid="3" name="Document Author">
    <vt:lpwstr>ACCT04\mcirineo</vt:lpwstr>
  </property>
  <property fmtid="{D5CDD505-2E9C-101B-9397-08002B2CF9AE}" pid="4" name="Document Sensitivity">
    <vt:lpwstr>1</vt:lpwstr>
  </property>
  <property fmtid="{D5CDD505-2E9C-101B-9397-08002B2CF9AE}" pid="5" name="ThirdParty">
    <vt:lpwstr/>
  </property>
  <property fmtid="{D5CDD505-2E9C-101B-9397-08002B2CF9AE}" pid="6" name="OCI Restriction">
    <vt:bool>false</vt:bool>
  </property>
  <property fmtid="{D5CDD505-2E9C-101B-9397-08002B2CF9AE}" pid="7" name="OCI Additional Info">
    <vt:lpwstr/>
  </property>
  <property fmtid="{D5CDD505-2E9C-101B-9397-08002B2CF9AE}" pid="8" name="Allow Header Overwrite">
    <vt:bool>false</vt:bool>
  </property>
  <property fmtid="{D5CDD505-2E9C-101B-9397-08002B2CF9AE}" pid="9" name="Allow Footer Overwrite">
    <vt:bool>false</vt:bool>
  </property>
  <property fmtid="{D5CDD505-2E9C-101B-9397-08002B2CF9AE}" pid="10" name="Multiple Selected">
    <vt:lpwstr>-1</vt:lpwstr>
  </property>
  <property fmtid="{D5CDD505-2E9C-101B-9397-08002B2CF9AE}" pid="11" name="SIPLongWording">
    <vt:lpwstr/>
  </property>
  <property fmtid="{D5CDD505-2E9C-101B-9397-08002B2CF9AE}" pid="12" name="checkedProgramsCount">
    <vt:i4>0</vt:i4>
  </property>
  <property fmtid="{D5CDD505-2E9C-101B-9397-08002B2CF9AE}" pid="13" name="ExpCountry">
    <vt:lpwstr/>
  </property>
</Properties>
</file>