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56" r:id="rId2"/>
    <p:sldId id="265" r:id="rId3"/>
    <p:sldId id="288" r:id="rId4"/>
    <p:sldId id="257" r:id="rId5"/>
    <p:sldId id="266" r:id="rId6"/>
    <p:sldId id="277" r:id="rId7"/>
    <p:sldId id="278" r:id="rId8"/>
    <p:sldId id="259" r:id="rId9"/>
    <p:sldId id="270" r:id="rId10"/>
    <p:sldId id="268" r:id="rId11"/>
    <p:sldId id="269" r:id="rId12"/>
    <p:sldId id="267" r:id="rId13"/>
    <p:sldId id="279" r:id="rId14"/>
    <p:sldId id="280" r:id="rId15"/>
    <p:sldId id="281" r:id="rId16"/>
    <p:sldId id="261" r:id="rId17"/>
    <p:sldId id="271" r:id="rId18"/>
    <p:sldId id="272" r:id="rId19"/>
    <p:sldId id="276" r:id="rId20"/>
    <p:sldId id="263" r:id="rId21"/>
    <p:sldId id="262" r:id="rId22"/>
    <p:sldId id="274" r:id="rId23"/>
    <p:sldId id="273" r:id="rId24"/>
    <p:sldId id="287" r:id="rId25"/>
    <p:sldId id="284" r:id="rId26"/>
    <p:sldId id="285" r:id="rId27"/>
    <p:sldId id="283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9FF"/>
    <a:srgbClr val="6C1A00"/>
    <a:srgbClr val="00AACC"/>
    <a:srgbClr val="5EEC3C"/>
    <a:srgbClr val="1D3A00"/>
    <a:srgbClr val="003296"/>
    <a:srgbClr val="E39A39"/>
    <a:srgbClr val="FFC901"/>
    <a:srgbClr val="FE9202"/>
    <a:srgbClr val="FEA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/>
    <p:restoredTop sz="94136" autoAdjust="0"/>
  </p:normalViewPr>
  <p:slideViewPr>
    <p:cSldViewPr>
      <p:cViewPr varScale="1">
        <p:scale>
          <a:sx n="82" d="100"/>
          <a:sy n="82" d="100"/>
        </p:scale>
        <p:origin x="974" y="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2765A-6A62-4FAA-A18A-F0A8C9E5EEEB}" type="datetimeFigureOut">
              <a:rPr lang="en-US" smtClean="0"/>
              <a:t>04/27/2018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AE33-0F54-4F31-859D-295D942E1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1" y="1197405"/>
            <a:ext cx="7940660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640685"/>
            <a:ext cx="7940661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6DD9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D67ADF45-1535-47AF-B3A8-B2E9FC265A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09"/>
            <a:ext cx="8246070" cy="3512215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281174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044700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6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6DD9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9394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3AA65-E9E4-4FE6-AFC7-00D324D2808D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Titanic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295630"/>
            <a:ext cx="7940661" cy="12470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Baylee Adams, Tyler Lawrence, Kyle Shope, Justin Gould, Mengmeng Zhang</a:t>
            </a:r>
            <a:r>
              <a:rPr lang="en-US" dirty="0">
                <a:cs typeface="Calibri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DF3551-36F7-469C-91C5-E14A45BCB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5664" y="186253"/>
            <a:ext cx="5949371" cy="477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213D74-C069-4064-BFD0-89D9B80F3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167" y="0"/>
            <a:ext cx="4049883" cy="2896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466C64-EF9D-4F22-8F67-26C9781AD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042" y="2003488"/>
            <a:ext cx="3611958" cy="31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6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Analysis on Alone:               T-Test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5FD95-435A-46CE-AAA8-0E40EF811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239" y="1879938"/>
            <a:ext cx="5534025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A7DC9-B49E-4F5C-A792-4436147B4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076" y="2961630"/>
            <a:ext cx="58483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4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DD4F-46EB-4BAF-A936-A46F7C4D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834" y="281174"/>
            <a:ext cx="6557165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T-Test: Survived Age – Male vs. Female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DFD8C-0865-4CAD-8FF9-6C916CEEF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30" y="1502815"/>
            <a:ext cx="6709870" cy="263030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9DC36F2-6D0B-4876-9277-6AD05C47B358}"/>
              </a:ext>
            </a:extLst>
          </p:cNvPr>
          <p:cNvSpPr/>
          <p:nvPr/>
        </p:nvSpPr>
        <p:spPr>
          <a:xfrm rot="16200000">
            <a:off x="3585282" y="1420597"/>
            <a:ext cx="599090" cy="3512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1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DD4F-46EB-4BAF-A936-A46F7C4D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834" y="281174"/>
            <a:ext cx="6557165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T-Test: Not Survived Age – Male vs. Female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48C83-5FA4-42D6-B7C0-FCE7FB1EE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30" y="1502815"/>
            <a:ext cx="6511541" cy="256334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3058F9B-898F-4AC1-BD8E-2C6A294B01D5}"/>
              </a:ext>
            </a:extLst>
          </p:cNvPr>
          <p:cNvSpPr/>
          <p:nvPr/>
        </p:nvSpPr>
        <p:spPr>
          <a:xfrm rot="16200000">
            <a:off x="3585282" y="1420597"/>
            <a:ext cx="599090" cy="3512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DD4F-46EB-4BAF-A936-A46F7C4D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834" y="281174"/>
            <a:ext cx="6557165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T-Test: Survived vs. Not Survived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A0079-00FD-4EE1-BD0F-425865BF8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406" y="1502815"/>
            <a:ext cx="6608879" cy="247734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226CEA0-538F-4E5E-A389-4075D8304252}"/>
              </a:ext>
            </a:extLst>
          </p:cNvPr>
          <p:cNvSpPr/>
          <p:nvPr/>
        </p:nvSpPr>
        <p:spPr>
          <a:xfrm rot="16200000">
            <a:off x="3585282" y="1420597"/>
            <a:ext cx="599090" cy="3512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5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PClass</a:t>
            </a:r>
            <a:r>
              <a:rPr lang="en-US" dirty="0"/>
              <a:t>:  ANOVA &amp; Tukey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23D0E9-5436-42EB-B548-8AA2D7208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44" y="2937017"/>
            <a:ext cx="5133975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1F8AD9-EB1D-4B97-9871-431626D6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791" y="3346707"/>
            <a:ext cx="5438775" cy="1447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D0BB39-E107-4598-BBE4-80B61B74C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244" y="1191917"/>
            <a:ext cx="513397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18C7DF-1FBA-44FB-9B36-A1740E435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081" y="1628775"/>
            <a:ext cx="5448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80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D637-F873-41DF-A827-55449A96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Density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1CECD7-2A39-441B-A181-B846429DD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323" y="1197405"/>
            <a:ext cx="6407514" cy="35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77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4630-5D9F-4892-95A7-3832D887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Survival Counts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7F5251-3978-40C1-8DE4-1DEA5BE88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834" y="853818"/>
            <a:ext cx="6409143" cy="40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9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E490-07F7-4B7D-B9C5-192C40A9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715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cs typeface="Calibri"/>
              </a:rPr>
              <a:t>Models with Alone Variable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3FA40A-F4C3-43FB-AF81-504F0EC74D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757" y="1245537"/>
            <a:ext cx="4265043" cy="3551709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3D5B86-47B6-4719-901F-417B796DB4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243056"/>
            <a:ext cx="4038600" cy="354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3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245" y="1350109"/>
            <a:ext cx="5802791" cy="3512215"/>
          </a:xfrm>
        </p:spPr>
        <p:txBody>
          <a:bodyPr>
            <a:normAutofit lnSpcReduction="10000"/>
          </a:bodyPr>
          <a:lstStyle/>
          <a:p>
            <a:pPr algn="l"/>
            <a:r>
              <a:rPr lang="en-US"/>
              <a:t>Data se</a:t>
            </a:r>
            <a:r>
              <a:rPr lang="en-US" dirty="0"/>
              <a:t>t</a:t>
            </a:r>
          </a:p>
          <a:p>
            <a:pPr algn="l"/>
            <a:r>
              <a:rPr lang="en-US" dirty="0"/>
              <a:t>Data cleaning</a:t>
            </a:r>
          </a:p>
          <a:p>
            <a:pPr algn="l"/>
            <a:r>
              <a:rPr lang="en-US" dirty="0"/>
              <a:t>T-Test</a:t>
            </a:r>
          </a:p>
          <a:p>
            <a:pPr algn="l"/>
            <a:r>
              <a:rPr lang="en-US" dirty="0"/>
              <a:t>ANOVA</a:t>
            </a:r>
          </a:p>
          <a:p>
            <a:pPr algn="l"/>
            <a:r>
              <a:rPr lang="en-US" dirty="0"/>
              <a:t>Tukey</a:t>
            </a:r>
          </a:p>
          <a:p>
            <a:pPr algn="l"/>
            <a:r>
              <a:rPr lang="en-US" dirty="0"/>
              <a:t>Logistic Regression</a:t>
            </a:r>
          </a:p>
          <a:p>
            <a:pPr algn="l"/>
            <a:r>
              <a:rPr lang="en-US" dirty="0"/>
              <a:t>Case Studies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9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4E92C3-D905-4618-B444-29C2C34CD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85" y="1502815"/>
            <a:ext cx="6896100" cy="40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FF95A-62CC-41EE-B753-63E1DD574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872" y="1975865"/>
            <a:ext cx="55721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9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15FEF-B5DB-4198-AF0A-3354A5123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51" y="4048889"/>
            <a:ext cx="6022856" cy="800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65FC71-06FE-48C4-9F3A-F482ECF76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872" y="1197405"/>
            <a:ext cx="6854765" cy="2943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D6F62F-4A53-45A6-9C2F-066E4D3A0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873" y="4124993"/>
            <a:ext cx="961931" cy="72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Model – ‘</a:t>
            </a:r>
            <a:r>
              <a:rPr lang="en-US" dirty="0" err="1"/>
              <a:t>GenderChild</a:t>
            </a:r>
            <a:r>
              <a:rPr lang="en-US" dirty="0"/>
              <a:t>’ Variable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07C3F0-51FE-45BF-9321-5947C8179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08" y="1075783"/>
            <a:ext cx="6290812" cy="378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89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9BB2-D1F9-4296-A374-788FECCA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Second Model – ‘</a:t>
            </a:r>
            <a:r>
              <a:rPr lang="en-US" dirty="0" err="1">
                <a:cs typeface="Calibri"/>
              </a:rPr>
              <a:t>GenderChild</a:t>
            </a:r>
            <a:r>
              <a:rPr lang="en-US" dirty="0">
                <a:cs typeface="Calibri"/>
              </a:rPr>
              <a:t>’ Variable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DCCFF9-F7DF-485F-B5B2-44BE59944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72" y="3870351"/>
            <a:ext cx="971550" cy="752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AC307C-6726-4ADE-969C-4D1FDD95E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521" y="3872821"/>
            <a:ext cx="5891025" cy="752474"/>
          </a:xfrm>
          <a:prstGeom prst="rect">
            <a:avLst/>
          </a:prstGeom>
        </p:spPr>
      </p:pic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0DE153B-CDB8-4432-84EB-8AF9535F99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73" r="157" b="12179"/>
          <a:stretch/>
        </p:blipFill>
        <p:spPr>
          <a:xfrm>
            <a:off x="2143665" y="949768"/>
            <a:ext cx="6851546" cy="296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41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–Testing on the 20%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4173" y="1325579"/>
            <a:ext cx="4340531" cy="770950"/>
          </a:xfrm>
        </p:spPr>
        <p:txBody>
          <a:bodyPr>
            <a:normAutofit/>
          </a:bodyPr>
          <a:lstStyle/>
          <a:p>
            <a:r>
              <a:rPr lang="en-US" sz="3200" dirty="0"/>
              <a:t>Model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35121" cy="227629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>
                <a:cs typeface="Calibri"/>
              </a:rPr>
              <a:t>Accuracy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cs typeface="Calibri"/>
              </a:rPr>
              <a:t>73.18%</a:t>
            </a:r>
          </a:p>
          <a:p>
            <a:pPr marL="0" indent="0">
              <a:buNone/>
            </a:pPr>
            <a:r>
              <a:rPr lang="en-US" b="1" u="sng" dirty="0">
                <a:cs typeface="Calibri"/>
              </a:rPr>
              <a:t>Sensitivity - Predicting Survival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37.68%</a:t>
            </a:r>
          </a:p>
          <a:p>
            <a:pPr marL="0" indent="0">
              <a:buNone/>
            </a:pPr>
            <a:r>
              <a:rPr lang="en-US" b="1" u="sng" dirty="0">
                <a:cs typeface="Calibri"/>
              </a:rPr>
              <a:t>Specificity – Predicting Death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95.45%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1245114"/>
            <a:ext cx="4041775" cy="835661"/>
          </a:xfrm>
        </p:spPr>
        <p:txBody>
          <a:bodyPr>
            <a:normAutofit/>
          </a:bodyPr>
          <a:lstStyle/>
          <a:p>
            <a:r>
              <a:rPr lang="en-US" sz="3200" dirty="0"/>
              <a:t>Model 2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Accuracy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74.86%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Sensitivity</a:t>
            </a:r>
            <a:r>
              <a:rPr lang="en-US" b="1" u="sng" dirty="0">
                <a:cs typeface="Calibri"/>
              </a:rPr>
              <a:t> - Predicting Survival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36.23%</a:t>
            </a:r>
          </a:p>
          <a:p>
            <a:pPr marL="0" indent="0">
              <a:buNone/>
            </a:pPr>
            <a:r>
              <a:rPr lang="en-US" b="1" u="sng" dirty="0"/>
              <a:t>Specificity</a:t>
            </a:r>
            <a:r>
              <a:rPr lang="en-US" b="1" u="sng" dirty="0">
                <a:cs typeface="Calibri"/>
              </a:rPr>
              <a:t> – Predicting Death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cs typeface="Calibri"/>
              </a:rPr>
              <a:t>99.09%</a:t>
            </a:r>
          </a:p>
          <a:p>
            <a:endParaRPr lang="en-US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3750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1E62-020D-4726-8E39-6DABE3CA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40" y="433880"/>
            <a:ext cx="4073144" cy="12574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Would Donald Trump Survive the Titanic?</a:t>
            </a:r>
          </a:p>
        </p:txBody>
      </p:sp>
      <p:pic>
        <p:nvPicPr>
          <p:cNvPr id="1030" name="Picture 6" descr="Image result for trump wrong gif">
            <a:extLst>
              <a:ext uri="{FF2B5EF4-FFF2-40B4-BE49-F238E27FC236}">
                <a16:creationId xmlns:a16="http://schemas.microsoft.com/office/drawing/2014/main" id="{172FA9FE-4D0E-4FD4-B764-9B88E10FA7C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009" y="1197405"/>
            <a:ext cx="4329162" cy="258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6F1B3F-4B53-4651-B95B-AF7E8FFDF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140" y="1808225"/>
            <a:ext cx="4190298" cy="15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9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1E62-020D-4726-8E39-6DABE3CA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70" y="433880"/>
            <a:ext cx="2738601" cy="12574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Would Oprah Survive the Titanic?</a:t>
            </a:r>
          </a:p>
        </p:txBody>
      </p:sp>
      <p:pic>
        <p:nvPicPr>
          <p:cNvPr id="2052" name="Picture 4" descr="Image result for oprah gif">
            <a:extLst>
              <a:ext uri="{FF2B5EF4-FFF2-40B4-BE49-F238E27FC236}">
                <a16:creationId xmlns:a16="http://schemas.microsoft.com/office/drawing/2014/main" id="{7E78295E-BB9A-43D8-9353-9CBA63F73AD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56" y="1502814"/>
            <a:ext cx="38671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B145D-974B-474A-B4D7-655E007B4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639" y="1850417"/>
            <a:ext cx="4462368" cy="19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97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1E62-020D-4726-8E39-6DABE3CA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471949"/>
            <a:ext cx="2738601" cy="12574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Would Fred Survive the Titanic?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46483-38BF-46A2-A9F9-B034D777A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21" y="3029865"/>
            <a:ext cx="3404471" cy="159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A171F7-1F61-4032-86A8-27DE3156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1" y="4724995"/>
            <a:ext cx="2914650" cy="285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158B79-E3D9-4E62-A002-71DEE4150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5" y="104775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6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DB5B-7B0A-F749-BFC5-E6917CDC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Dataset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DE35FE-1F4B-0443-A057-9CC7299E60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768474"/>
              </p:ext>
            </p:extLst>
          </p:nvPr>
        </p:nvGraphicFramePr>
        <p:xfrm>
          <a:off x="3575050" y="204788"/>
          <a:ext cx="5111751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55">
                  <a:extLst>
                    <a:ext uri="{9D8B030D-6E8A-4147-A177-3AD203B41FA5}">
                      <a16:colId xmlns:a16="http://schemas.microsoft.com/office/drawing/2014/main" val="145461514"/>
                    </a:ext>
                  </a:extLst>
                </a:gridCol>
                <a:gridCol w="2258179">
                  <a:extLst>
                    <a:ext uri="{9D8B030D-6E8A-4147-A177-3AD203B41FA5}">
                      <a16:colId xmlns:a16="http://schemas.microsoft.com/office/drawing/2014/main" val="4278888558"/>
                    </a:ext>
                  </a:extLst>
                </a:gridCol>
                <a:gridCol w="1703917">
                  <a:extLst>
                    <a:ext uri="{9D8B030D-6E8A-4147-A177-3AD203B41FA5}">
                      <a16:colId xmlns:a16="http://schemas.microsoft.com/office/drawing/2014/main" val="1023851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Variable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Definition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Key</a:t>
                      </a:r>
                    </a:p>
                  </a:txBody>
                  <a:tcPr marL="228600" marR="228600" marT="85725" marB="66675" anchor="ctr"/>
                </a:tc>
                <a:extLst>
                  <a:ext uri="{0D108BD9-81ED-4DB2-BD59-A6C34878D82A}">
                    <a16:rowId xmlns:a16="http://schemas.microsoft.com/office/drawing/2014/main" val="373615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survival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Survival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0 = No, 1 = Yes</a:t>
                      </a:r>
                    </a:p>
                  </a:txBody>
                  <a:tcPr marL="228600" marR="228600" marT="85725" marB="66675" anchor="ctr"/>
                </a:tc>
                <a:extLst>
                  <a:ext uri="{0D108BD9-81ED-4DB2-BD59-A6C34878D82A}">
                    <a16:rowId xmlns:a16="http://schemas.microsoft.com/office/drawing/2014/main" val="125572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pclass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Ticket class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1 = 1st, 2 = 2nd, 3 = 3rd</a:t>
                      </a:r>
                    </a:p>
                  </a:txBody>
                  <a:tcPr marL="228600" marR="228600" marT="85725" marB="66675" anchor="ctr"/>
                </a:tc>
                <a:extLst>
                  <a:ext uri="{0D108BD9-81ED-4DB2-BD59-A6C34878D82A}">
                    <a16:rowId xmlns:a16="http://schemas.microsoft.com/office/drawing/2014/main" val="249954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sex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Sex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endParaRPr lang="en-US" sz="1100" b="0">
                        <a:effectLst/>
                        <a:latin typeface="inherit"/>
                      </a:endParaRPr>
                    </a:p>
                  </a:txBody>
                  <a:tcPr marL="228600" marR="228600" marT="85725" marB="66675" anchor="ctr"/>
                </a:tc>
                <a:extLst>
                  <a:ext uri="{0D108BD9-81ED-4DB2-BD59-A6C34878D82A}">
                    <a16:rowId xmlns:a16="http://schemas.microsoft.com/office/drawing/2014/main" val="236561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Age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Age in years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endParaRPr lang="en-US" sz="1100" b="0">
                        <a:effectLst/>
                        <a:latin typeface="inherit"/>
                      </a:endParaRPr>
                    </a:p>
                  </a:txBody>
                  <a:tcPr marL="228600" marR="228600" marT="85725" marB="66675" anchor="ctr"/>
                </a:tc>
                <a:extLst>
                  <a:ext uri="{0D108BD9-81ED-4DB2-BD59-A6C34878D82A}">
                    <a16:rowId xmlns:a16="http://schemas.microsoft.com/office/drawing/2014/main" val="362389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 dirty="0" err="1">
                          <a:effectLst/>
                          <a:latin typeface="inherit"/>
                        </a:rPr>
                        <a:t>sibsp</a:t>
                      </a:r>
                      <a:endParaRPr lang="en-US" sz="1100" b="0" dirty="0">
                        <a:effectLst/>
                        <a:latin typeface="inherit"/>
                      </a:endParaRP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# of siblings / spouses aboard the Titanic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endParaRPr lang="en-US" sz="1100" b="0">
                        <a:effectLst/>
                        <a:latin typeface="inherit"/>
                      </a:endParaRPr>
                    </a:p>
                  </a:txBody>
                  <a:tcPr marL="228600" marR="228600" marT="85725" marB="66675" anchor="ctr"/>
                </a:tc>
                <a:extLst>
                  <a:ext uri="{0D108BD9-81ED-4DB2-BD59-A6C34878D82A}">
                    <a16:rowId xmlns:a16="http://schemas.microsoft.com/office/drawing/2014/main" val="36402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parch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# of parents / children aboard the Titanic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endParaRPr lang="en-US" sz="1100" b="0">
                        <a:effectLst/>
                        <a:latin typeface="inherit"/>
                      </a:endParaRPr>
                    </a:p>
                  </a:txBody>
                  <a:tcPr marL="228600" marR="228600" marT="85725" marB="66675" anchor="ctr"/>
                </a:tc>
                <a:extLst>
                  <a:ext uri="{0D108BD9-81ED-4DB2-BD59-A6C34878D82A}">
                    <a16:rowId xmlns:a16="http://schemas.microsoft.com/office/drawing/2014/main" val="113701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ticket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Ticket number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endParaRPr lang="en-US" sz="1100" b="0">
                        <a:effectLst/>
                        <a:latin typeface="inherit"/>
                      </a:endParaRPr>
                    </a:p>
                  </a:txBody>
                  <a:tcPr marL="228600" marR="228600" marT="85725" marB="66675" anchor="ctr"/>
                </a:tc>
                <a:extLst>
                  <a:ext uri="{0D108BD9-81ED-4DB2-BD59-A6C34878D82A}">
                    <a16:rowId xmlns:a16="http://schemas.microsoft.com/office/drawing/2014/main" val="93886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fare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Passenger fare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endParaRPr lang="en-US" sz="1100" b="0">
                        <a:effectLst/>
                        <a:latin typeface="inherit"/>
                      </a:endParaRPr>
                    </a:p>
                  </a:txBody>
                  <a:tcPr marL="228600" marR="228600" marT="85725" marB="66675" anchor="ctr"/>
                </a:tc>
                <a:extLst>
                  <a:ext uri="{0D108BD9-81ED-4DB2-BD59-A6C34878D82A}">
                    <a16:rowId xmlns:a16="http://schemas.microsoft.com/office/drawing/2014/main" val="278482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cabin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Cabin number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endParaRPr lang="en-US" sz="1100" b="0">
                        <a:effectLst/>
                        <a:latin typeface="inherit"/>
                      </a:endParaRPr>
                    </a:p>
                  </a:txBody>
                  <a:tcPr marL="228600" marR="228600" marT="85725" marB="66675" anchor="ctr"/>
                </a:tc>
                <a:extLst>
                  <a:ext uri="{0D108BD9-81ED-4DB2-BD59-A6C34878D82A}">
                    <a16:rowId xmlns:a16="http://schemas.microsoft.com/office/drawing/2014/main" val="220471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embarked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>
                          <a:effectLst/>
                          <a:latin typeface="inherit"/>
                        </a:rPr>
                        <a:t>Port of Embarkation</a:t>
                      </a:r>
                    </a:p>
                  </a:txBody>
                  <a:tcPr marL="228600" marR="228600" marT="85725" marB="66675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1100" b="0" dirty="0">
                          <a:effectLst/>
                          <a:latin typeface="inherit"/>
                        </a:rPr>
                        <a:t>C = Cherbourg, Q = Queenstown, S = Southampton</a:t>
                      </a:r>
                    </a:p>
                  </a:txBody>
                  <a:tcPr marL="228600" marR="228600" marT="85725" marB="66675" anchor="ctr"/>
                </a:tc>
                <a:extLst>
                  <a:ext uri="{0D108BD9-81ED-4DB2-BD59-A6C34878D82A}">
                    <a16:rowId xmlns:a16="http://schemas.microsoft.com/office/drawing/2014/main" val="466885335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7BBE7-737F-194E-AEDF-CCE3BA6E6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Titanic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Kaggle.com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4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69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2C3B2-54A0-4B78-AE75-D87D5DEAF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22" y="2877160"/>
            <a:ext cx="8277712" cy="1679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3CC7D3-A731-DA4F-946D-6D28402111DB}"/>
              </a:ext>
            </a:extLst>
          </p:cNvPr>
          <p:cNvSpPr txBox="1"/>
          <p:nvPr/>
        </p:nvSpPr>
        <p:spPr>
          <a:xfrm>
            <a:off x="370685" y="1559637"/>
            <a:ext cx="335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munging -&gt;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69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35911-3807-4CA7-BF8C-77C2B1A52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2024328"/>
            <a:ext cx="7323637" cy="293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670DEC-68FA-3246-B583-5F35E0BF0298}"/>
              </a:ext>
            </a:extLst>
          </p:cNvPr>
          <p:cNvSpPr txBox="1"/>
          <p:nvPr/>
        </p:nvSpPr>
        <p:spPr>
          <a:xfrm>
            <a:off x="448965" y="1348504"/>
            <a:ext cx="335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munging -&gt;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Missing values – mean values</a:t>
            </a:r>
          </a:p>
        </p:txBody>
      </p:sp>
    </p:spTree>
    <p:extLst>
      <p:ext uri="{BB962C8B-B14F-4D97-AF65-F5344CB8AC3E}">
        <p14:creationId xmlns:p14="http://schemas.microsoft.com/office/powerpoint/2010/main" val="406559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01E69DC2-6CBF-4ABB-BC29-4C6657B2923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17487" y="2554357"/>
            <a:ext cx="8709025" cy="185896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E14BAE9-055E-4352-ACA9-F1E61200E359}"/>
              </a:ext>
            </a:extLst>
          </p:cNvPr>
          <p:cNvSpPr/>
          <p:nvPr/>
        </p:nvSpPr>
        <p:spPr>
          <a:xfrm>
            <a:off x="7731006" y="1854046"/>
            <a:ext cx="1328245" cy="31609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BD5249-98D8-8B43-960F-8593B872E178}"/>
              </a:ext>
            </a:extLst>
          </p:cNvPr>
          <p:cNvSpPr txBox="1"/>
          <p:nvPr/>
        </p:nvSpPr>
        <p:spPr>
          <a:xfrm>
            <a:off x="448964" y="1348504"/>
            <a:ext cx="519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Alone: Alone on board/ not alone 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GenderChild</a:t>
            </a:r>
            <a:r>
              <a:rPr lang="en-US" dirty="0">
                <a:solidFill>
                  <a:schemeClr val="bg1"/>
                </a:solidFill>
              </a:rPr>
              <a:t>: Male/Female/ Child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6FD9D9-259D-8940-B2BE-B63340347762}"/>
              </a:ext>
            </a:extLst>
          </p:cNvPr>
          <p:cNvSpPr txBox="1">
            <a:spLocks/>
          </p:cNvSpPr>
          <p:nvPr/>
        </p:nvSpPr>
        <p:spPr>
          <a:xfrm>
            <a:off x="448965" y="128469"/>
            <a:ext cx="8246070" cy="610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58322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C0DD-9A50-4B5C-A555-9D0A19AC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Splitting the Dataset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FE08-C914-49DD-BDBE-CC8E2820B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/>
              </a:rPr>
              <a:t>20% of data randomly selected to create a test set</a:t>
            </a:r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261ED34A-B56C-4C50-B627-7BE9D37E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55" y="1971329"/>
            <a:ext cx="8428638" cy="205809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E2B9802-A1B8-45D2-AF78-A475FA723360}"/>
              </a:ext>
            </a:extLst>
          </p:cNvPr>
          <p:cNvSpPr/>
          <p:nvPr/>
        </p:nvSpPr>
        <p:spPr>
          <a:xfrm>
            <a:off x="8184273" y="1503636"/>
            <a:ext cx="599090" cy="2786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6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Analysis on Sex: T-Test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DD0A95-9075-4804-8271-53D1E8218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45" y="1197405"/>
            <a:ext cx="5305425" cy="895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7DFD61-15CF-41C9-8C60-E805370FE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392" y="2266340"/>
            <a:ext cx="58102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7B74-279B-4E37-8EA7-61A6D88B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Density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E6E36F-15E2-45F4-B109-8717D7C89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983" y="1045670"/>
            <a:ext cx="5814052" cy="366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2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On-screen Show (16:9)</PresentationFormat>
  <Paragraphs>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inherit</vt:lpstr>
      <vt:lpstr>Office Theme</vt:lpstr>
      <vt:lpstr>The Titanic Dataset</vt:lpstr>
      <vt:lpstr>Content</vt:lpstr>
      <vt:lpstr>The Dataset </vt:lpstr>
      <vt:lpstr>Data Cleaning</vt:lpstr>
      <vt:lpstr>Data Cleaning</vt:lpstr>
      <vt:lpstr>PowerPoint Presentation</vt:lpstr>
      <vt:lpstr>Splitting the Dataset</vt:lpstr>
      <vt:lpstr>Exploratory Analysis on Sex: T-Test</vt:lpstr>
      <vt:lpstr>Density</vt:lpstr>
      <vt:lpstr>PowerPoint Presentation</vt:lpstr>
      <vt:lpstr>PowerPoint Presentation</vt:lpstr>
      <vt:lpstr>Exploratory Analysis on Alone:               T-Test</vt:lpstr>
      <vt:lpstr>T-Test: Survived Age – Male vs. Female</vt:lpstr>
      <vt:lpstr>T-Test: Not Survived Age – Male vs. Female</vt:lpstr>
      <vt:lpstr>T-Test: Survived vs. Not Survived Age</vt:lpstr>
      <vt:lpstr>PClass:  ANOVA &amp; Tukey</vt:lpstr>
      <vt:lpstr>Density</vt:lpstr>
      <vt:lpstr>Survival Counts</vt:lpstr>
      <vt:lpstr>Models with Alone Variable</vt:lpstr>
      <vt:lpstr>Initial Model</vt:lpstr>
      <vt:lpstr>Initial Model</vt:lpstr>
      <vt:lpstr>Second Model – ‘GenderChild’ Variable</vt:lpstr>
      <vt:lpstr>Second Model – ‘GenderChild’ Variable</vt:lpstr>
      <vt:lpstr>Logistic Regression –Testing on the 20%</vt:lpstr>
      <vt:lpstr>Would Donald Trump Survive the Titanic?</vt:lpstr>
      <vt:lpstr>Would Oprah Survive the Titanic?</vt:lpstr>
      <vt:lpstr>Would Fred Survive the Titanic?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Titanic Dataset</dc:title>
  <dc:creator/>
  <cp:lastModifiedBy/>
  <cp:revision>151</cp:revision>
  <dcterms:created xsi:type="dcterms:W3CDTF">2017-07-23T02:03:25Z</dcterms:created>
  <dcterms:modified xsi:type="dcterms:W3CDTF">2018-04-27T13:45:33Z</dcterms:modified>
</cp:coreProperties>
</file>