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74" r:id="rId21"/>
    <p:sldId id="275" r:id="rId22"/>
    <p:sldId id="276" r:id="rId23"/>
    <p:sldId id="277" r:id="rId24"/>
    <p:sldId id="285" r:id="rId25"/>
    <p:sldId id="278" r:id="rId26"/>
    <p:sldId id="279" r:id="rId27"/>
    <p:sldId id="282" r:id="rId28"/>
    <p:sldId id="283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9E9B0-E111-2FC5-F121-4346E5FA7C23}" v="30" dt="2023-01-23T22:24:41.643"/>
    <p1510:client id="{3EACFFF3-F9C8-104D-53E8-1C34BFFFCEB7}" v="13" dt="2023-01-23T23:20:20.694"/>
    <p1510:client id="{43C3E862-31AF-4469-FACC-9E89AD7D3B4B}" v="3" dt="2023-01-23T19:25:00.628"/>
    <p1510:client id="{54AA234A-C5BC-703B-9ABD-0FD339766981}" v="2713" dt="2022-09-05T19:32:38.673"/>
    <p1510:client id="{DEE2C80C-EEB0-40D3-A959-D2FA46B94735}" v="65" dt="2022-08-26T08:23:14.844"/>
    <p1510:client id="{E01D43A5-3BCE-E5D9-2271-8D6C9172FF94}" v="17" dt="2023-01-26T09:05:30.716"/>
    <p1510:client id="{EA1D2594-7AEE-A0FC-09DE-4288EEF4394E}" v="1787" dt="2022-09-06T17:23:40.874"/>
    <p1510:client id="{F2FD003B-EB13-5245-1E14-A8F6B145B6BB}" v="16" dt="2023-01-01T23:34:39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DD2615-2B1E-2D06-09A1-1259709E0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92AEE-DAB9-0C01-C428-D0858EE30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155B2-DFE7-C14C-974C-F2D2C18991C7}" type="datetimeFigureOut">
              <a:rPr lang="en-NL" smtClean="0"/>
              <a:t>02/22/2023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116A-DC1A-30B1-C29E-DAC4F4654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FBE70-AFAA-2E15-7CBE-7F98EB54B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CCE91-B272-584C-A506-D78FD67679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639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6480-229E-C340-A610-DF3A83AAA251}" type="datetimeFigureOut">
              <a:rPr lang="en-NL" smtClean="0"/>
              <a:t>02/22/2023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F2058-E619-4045-8B35-EFA5A0DBFE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88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Business Understanding: Define Business Problem, Asses and Analyse Scenarios, Define Data Mining Problem, Project Plan</a:t>
            </a:r>
          </a:p>
          <a:p>
            <a:r>
              <a:rPr lang="en-US">
                <a:cs typeface="Calibri"/>
              </a:rPr>
              <a:t>Data Understanding: Data Collection, Data Description, Exploratory Data Analysis, Data Quality Analysis</a:t>
            </a:r>
          </a:p>
          <a:p>
            <a:r>
              <a:rPr lang="en-US">
                <a:cs typeface="Calibri"/>
              </a:rPr>
              <a:t>Data Preparation: Data Integration, Data Wrangling, Attribute Generation and Selection</a:t>
            </a:r>
          </a:p>
          <a:p>
            <a:r>
              <a:rPr lang="en-US">
                <a:cs typeface="Calibri"/>
              </a:rPr>
              <a:t>Modelling: Selecting Modelling Techniques, Model Building, Model Evaluation and Tuning, Model assessment</a:t>
            </a:r>
          </a:p>
          <a:p>
            <a:r>
              <a:rPr lang="en-US">
                <a:cs typeface="Calibri"/>
              </a:rPr>
              <a:t>Evaluation</a:t>
            </a:r>
          </a:p>
          <a:p>
            <a:r>
              <a:rPr lang="en-US">
                <a:cs typeface="Calibri"/>
              </a:rPr>
              <a:t>Deployment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F2058-E619-4045-8B35-EFA5A0DBFE0F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0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;p23">
            <a:extLst>
              <a:ext uri="{FF2B5EF4-FFF2-40B4-BE49-F238E27FC236}">
                <a16:creationId xmlns:a16="http://schemas.microsoft.com/office/drawing/2014/main" id="{2CE83003-0F46-4978-10FD-0BFC0738D23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27867" y="260932"/>
            <a:ext cx="3435533" cy="10450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E2ADC-239D-363F-60A9-5AD29C4D30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4" y="1673179"/>
            <a:ext cx="8029575" cy="1325563"/>
          </a:xfrm>
        </p:spPr>
        <p:txBody>
          <a:bodyPr/>
          <a:lstStyle>
            <a:lvl1pPr>
              <a:defRPr sz="8000" b="1"/>
            </a:lvl1pPr>
          </a:lstStyle>
          <a:p>
            <a:r>
              <a:rPr lang="en-US"/>
              <a:t>Title</a:t>
            </a:r>
            <a:endParaRPr lang="en-NL"/>
          </a:p>
        </p:txBody>
      </p:sp>
      <p:pic>
        <p:nvPicPr>
          <p:cNvPr id="4" name="Google Shape;12;p23">
            <a:extLst>
              <a:ext uri="{FF2B5EF4-FFF2-40B4-BE49-F238E27FC236}">
                <a16:creationId xmlns:a16="http://schemas.microsoft.com/office/drawing/2014/main" id="{F960ACE5-A015-C88F-A3B5-1C602D7B461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654E5F2-D981-2CF9-358E-F969C447F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274" y="3116573"/>
            <a:ext cx="8029574" cy="9350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NL"/>
              <a:t>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C790D9-1A21-8804-5502-3789BB2EAD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3274" y="5723694"/>
            <a:ext cx="5292725" cy="33855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SURNAME NAME｜  00. 00. 20XX</a:t>
            </a:r>
          </a:p>
        </p:txBody>
      </p:sp>
      <p:pic>
        <p:nvPicPr>
          <p:cNvPr id="11" name="Google Shape;20;p25">
            <a:extLst>
              <a:ext uri="{FF2B5EF4-FFF2-40B4-BE49-F238E27FC236}">
                <a16:creationId xmlns:a16="http://schemas.microsoft.com/office/drawing/2014/main" id="{4C3D06B1-BD91-BFCA-9380-277E8B491B8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503459" y="5948644"/>
            <a:ext cx="2459941" cy="4521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7DB61-EC1C-EC7F-C92F-D199082DA1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355BF-6279-6AFD-F8FF-41DA50A29D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3DC2A00-62C9-C205-5008-88AF492286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28600" y="228600"/>
            <a:ext cx="11734800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" name="Google Shape;330;p13">
            <a:extLst>
              <a:ext uri="{FF2B5EF4-FFF2-40B4-BE49-F238E27FC236}">
                <a16:creationId xmlns:a16="http://schemas.microsoft.com/office/drawing/2014/main" id="{2EE93BD5-A1FC-940B-593F-83877FD07EE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362638" y="1808163"/>
            <a:ext cx="2140731" cy="2140729"/>
          </a:xfrm>
          <a:prstGeom prst="roundRect">
            <a:avLst>
              <a:gd name="adj" fmla="val 86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18" name="Google Shape;331;p13">
            <a:extLst>
              <a:ext uri="{FF2B5EF4-FFF2-40B4-BE49-F238E27FC236}">
                <a16:creationId xmlns:a16="http://schemas.microsoft.com/office/drawing/2014/main" id="{DCB2072E-900D-AB7A-BBF8-CB3180685282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3845228" y="1808163"/>
            <a:ext cx="2140731" cy="2140729"/>
          </a:xfrm>
          <a:prstGeom prst="roundRect">
            <a:avLst>
              <a:gd name="adj" fmla="val 86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9" name="Google Shape;332;p13">
            <a:extLst>
              <a:ext uri="{FF2B5EF4-FFF2-40B4-BE49-F238E27FC236}">
                <a16:creationId xmlns:a16="http://schemas.microsoft.com/office/drawing/2014/main" id="{D827B4D2-6A5C-7B5E-5361-802B2E4FD320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327818" y="1808163"/>
            <a:ext cx="2140731" cy="2140729"/>
          </a:xfrm>
          <a:prstGeom prst="roundRect">
            <a:avLst>
              <a:gd name="adj" fmla="val 86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0" name="Google Shape;333;p13">
            <a:extLst>
              <a:ext uri="{FF2B5EF4-FFF2-40B4-BE49-F238E27FC236}">
                <a16:creationId xmlns:a16="http://schemas.microsoft.com/office/drawing/2014/main" id="{6102A9D6-7F28-22AB-696D-6A1FCE01DDB8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8810407" y="1808163"/>
            <a:ext cx="2140731" cy="2140729"/>
          </a:xfrm>
          <a:prstGeom prst="roundRect">
            <a:avLst>
              <a:gd name="adj" fmla="val 86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Click icon to add picture</a:t>
            </a:r>
            <a:endParaRPr/>
          </a:p>
        </p:txBody>
      </p:sp>
      <p:pic>
        <p:nvPicPr>
          <p:cNvPr id="21" name="Google Shape;12;p23">
            <a:extLst>
              <a:ext uri="{FF2B5EF4-FFF2-40B4-BE49-F238E27FC236}">
                <a16:creationId xmlns:a16="http://schemas.microsoft.com/office/drawing/2014/main" id="{D56FA9AB-105F-49E0-81FE-24A7995C6A0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D4419A-1DC6-86F3-8FD3-FC284BF187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4925" y="4110969"/>
            <a:ext cx="2140731" cy="4635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z="2000" b="1"/>
              <a:t>Lorem ipsum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7A6BA9-5FE9-90DC-60A9-ED2AF16811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4143" y="4603806"/>
            <a:ext cx="2140731" cy="178085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600"/>
              <a:t>Lorem ipsum dolor sit </a:t>
            </a:r>
            <a:r>
              <a:rPr lang="en-US" sz="1600" err="1"/>
              <a:t>amet</a:t>
            </a:r>
            <a:r>
              <a:rPr lang="en-US" sz="1600"/>
              <a:t>, </a:t>
            </a:r>
            <a:r>
              <a:rPr lang="en-US" sz="1600" err="1"/>
              <a:t>consectetur</a:t>
            </a:r>
            <a:r>
              <a:rPr lang="en-US" sz="1600"/>
              <a:t> </a:t>
            </a:r>
            <a:r>
              <a:rPr lang="en-US" sz="1600" err="1"/>
              <a:t>adipisicing</a:t>
            </a:r>
            <a:r>
              <a:rPr lang="en-US" sz="1600"/>
              <a:t> </a:t>
            </a:r>
            <a:r>
              <a:rPr lang="en-US" sz="1600" err="1"/>
              <a:t>elit</a:t>
            </a:r>
            <a:endParaRPr lang="en-US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661F9C99-B11F-E825-A262-D58EA7F9F5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2637" y="4110969"/>
            <a:ext cx="2140731" cy="4635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z="2000" b="1"/>
              <a:t>Lorem ipsum</a:t>
            </a:r>
            <a:endParaRPr lang="en-US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FAFF5AF3-1591-2A6F-50A9-885548A51B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7213" y="4110969"/>
            <a:ext cx="2140731" cy="4635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z="2000" b="1"/>
              <a:t>Lorem ipsum</a:t>
            </a:r>
            <a:endParaRPr lang="en-US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B43466FD-FBD6-C1CA-FF84-CF0624358D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09501" y="4110969"/>
            <a:ext cx="2140731" cy="4635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z="2000" b="1"/>
              <a:t>Lorem ipsum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7FBB62E6-8A89-E90D-67E7-6B7B620910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62636" y="4607037"/>
            <a:ext cx="2140731" cy="178085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600"/>
              <a:t>Lorem ipsum dolor sit </a:t>
            </a:r>
            <a:r>
              <a:rPr lang="en-US" sz="1600" err="1"/>
              <a:t>amet</a:t>
            </a:r>
            <a:r>
              <a:rPr lang="en-US" sz="1600"/>
              <a:t>, </a:t>
            </a:r>
            <a:r>
              <a:rPr lang="en-US" sz="1600" err="1"/>
              <a:t>consectetur</a:t>
            </a:r>
            <a:r>
              <a:rPr lang="en-US" sz="1600"/>
              <a:t> </a:t>
            </a:r>
            <a:r>
              <a:rPr lang="en-US" sz="1600" err="1"/>
              <a:t>adipisicing</a:t>
            </a:r>
            <a:r>
              <a:rPr lang="en-US" sz="1600"/>
              <a:t> </a:t>
            </a:r>
            <a:r>
              <a:rPr lang="en-US" sz="1600" err="1"/>
              <a:t>elit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5FED534D-0428-11D2-DAEE-353D48F4CA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7213" y="4603806"/>
            <a:ext cx="2140731" cy="178085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600"/>
              <a:t>Lorem ipsum dolor sit </a:t>
            </a:r>
            <a:r>
              <a:rPr lang="en-US" sz="1600" err="1"/>
              <a:t>amet</a:t>
            </a:r>
            <a:r>
              <a:rPr lang="en-US" sz="1600"/>
              <a:t>, </a:t>
            </a:r>
            <a:r>
              <a:rPr lang="en-US" sz="1600" err="1"/>
              <a:t>consectetur</a:t>
            </a:r>
            <a:r>
              <a:rPr lang="en-US" sz="1600"/>
              <a:t> </a:t>
            </a:r>
            <a:r>
              <a:rPr lang="en-US" sz="1600" err="1"/>
              <a:t>adipisicing</a:t>
            </a:r>
            <a:r>
              <a:rPr lang="en-US" sz="1600"/>
              <a:t> </a:t>
            </a:r>
            <a:r>
              <a:rPr lang="en-US" sz="1600" err="1"/>
              <a:t>elit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E95400D6-B347-34FA-BF3F-E682E9A0EC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10283" y="4619942"/>
            <a:ext cx="2140731" cy="178085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1600"/>
              <a:t>Lorem ipsum dolor sit </a:t>
            </a:r>
            <a:r>
              <a:rPr lang="en-US" sz="1600" err="1"/>
              <a:t>amet</a:t>
            </a:r>
            <a:r>
              <a:rPr lang="en-US" sz="1600"/>
              <a:t>, </a:t>
            </a:r>
            <a:r>
              <a:rPr lang="en-US" sz="1600" err="1"/>
              <a:t>consectetur</a:t>
            </a:r>
            <a:r>
              <a:rPr lang="en-US" sz="1600"/>
              <a:t> </a:t>
            </a:r>
            <a:r>
              <a:rPr lang="en-US" sz="1600" err="1"/>
              <a:t>adipisicing</a:t>
            </a:r>
            <a:r>
              <a:rPr lang="en-US" sz="1600"/>
              <a:t> </a:t>
            </a:r>
            <a:r>
              <a:rPr lang="en-US" sz="1600" err="1"/>
              <a:t>elit</a:t>
            </a:r>
            <a:endParaRPr lang="en-US"/>
          </a:p>
        </p:txBody>
      </p:sp>
      <p:pic>
        <p:nvPicPr>
          <p:cNvPr id="22" name="Google Shape;17;p24">
            <a:extLst>
              <a:ext uri="{FF2B5EF4-FFF2-40B4-BE49-F238E27FC236}">
                <a16:creationId xmlns:a16="http://schemas.microsoft.com/office/drawing/2014/main" id="{69568732-8BA8-7E3A-ADAA-73C835E3948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6E7A9-0A02-3E8E-1294-E923FEF86E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AB7C2A5-8578-A5B4-E6E7-874B4FD321E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EEE11F6-4632-BF68-60B8-3946518BEBA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4D355AE-23D4-92DB-EFCF-AF9B8EAAFB2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28600" y="228600"/>
            <a:ext cx="11734800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" name="Google Shape;12;p23">
            <a:extLst>
              <a:ext uri="{FF2B5EF4-FFF2-40B4-BE49-F238E27FC236}">
                <a16:creationId xmlns:a16="http://schemas.microsoft.com/office/drawing/2014/main" id="{640FDD78-C8D8-EAF4-26D2-A5B7A7DB995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8C2F6-C1C1-72CE-1FFA-CB8FF162E0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2114" y="2812666"/>
            <a:ext cx="2117725" cy="3388109"/>
          </a:xfrm>
        </p:spPr>
        <p:txBody>
          <a:bodyPr>
            <a:noAutofit/>
          </a:bodyPr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incididunt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ut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4C0464E-B33E-03BA-550D-64CD5DFB03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6239" y="2812666"/>
            <a:ext cx="2117725" cy="3388109"/>
          </a:xfrm>
        </p:spPr>
        <p:txBody>
          <a:bodyPr>
            <a:noAutofit/>
          </a:bodyPr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incididunt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ut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CE0A901-D260-BA8B-1A91-B349AAB739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21477" y="2809765"/>
            <a:ext cx="2117725" cy="3391010"/>
          </a:xfrm>
        </p:spPr>
        <p:txBody>
          <a:bodyPr>
            <a:noAutofit/>
          </a:bodyPr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incididunt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ut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F6662D5-6B32-F823-52A3-2A6E5703C6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34489" y="2809766"/>
            <a:ext cx="2117725" cy="3391010"/>
          </a:xfrm>
        </p:spPr>
        <p:txBody>
          <a:bodyPr>
            <a:noAutofit/>
          </a:bodyPr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</a:pP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incididunt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ut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90BCAA1-619B-6B6A-0D50-C12E9C0BD7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2114" y="1677856"/>
            <a:ext cx="2128941" cy="612064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z="4800" b="1">
                <a:solidFill>
                  <a:srgbClr val="4CB3E6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01</a:t>
            </a:r>
            <a:endParaRPr lang="en-NL"/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5191F7B-866F-165F-C9F7-4D61A487A4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6237" y="1676046"/>
            <a:ext cx="2117725" cy="613874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z="4800" b="1">
                <a:solidFill>
                  <a:srgbClr val="4CB3E6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02</a:t>
            </a:r>
            <a:endParaRPr lang="en-NL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46157DF2-DCBF-8067-7C19-D3A40CA6C4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5041" y="1676046"/>
            <a:ext cx="2117727" cy="613874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z="4800" b="1">
                <a:solidFill>
                  <a:srgbClr val="4CB3E6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03</a:t>
            </a:r>
            <a:endParaRPr lang="en-NL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ECEB31D0-E322-CAEB-F95B-3D53B66483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4489" y="1676047"/>
            <a:ext cx="2117725" cy="613874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z="4800" b="1">
                <a:solidFill>
                  <a:srgbClr val="4CB3E6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04</a:t>
            </a:r>
            <a:endParaRPr lang="en-NL"/>
          </a:p>
        </p:txBody>
      </p:sp>
      <p:sp>
        <p:nvSpPr>
          <p:cNvPr id="25" name="Google Shape;71;p2">
            <a:extLst>
              <a:ext uri="{FF2B5EF4-FFF2-40B4-BE49-F238E27FC236}">
                <a16:creationId xmlns:a16="http://schemas.microsoft.com/office/drawing/2014/main" id="{19677D3A-2DF5-3355-4894-13909C0BED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62114" y="2215692"/>
            <a:ext cx="2128940" cy="5181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CB3E6"/>
              </a:gs>
              <a:gs pos="100000">
                <a:srgbClr val="58B89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NL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 Sans"/>
                <a:sym typeface="Nunito Sans"/>
              </a:rPr>
              <a:t>Click to edit Master text styles</a:t>
            </a:r>
          </a:p>
        </p:txBody>
      </p:sp>
      <p:sp>
        <p:nvSpPr>
          <p:cNvPr id="26" name="Google Shape;71;p2">
            <a:extLst>
              <a:ext uri="{FF2B5EF4-FFF2-40B4-BE49-F238E27FC236}">
                <a16:creationId xmlns:a16="http://schemas.microsoft.com/office/drawing/2014/main" id="{0AF366DD-B01B-F411-EBD4-C7059E517D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86238" y="2215692"/>
            <a:ext cx="2117725" cy="5181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CB3E6"/>
              </a:gs>
              <a:gs pos="100000">
                <a:srgbClr val="58B89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NL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 Sans"/>
                <a:sym typeface="Nunito Sans"/>
              </a:rPr>
              <a:t>Click to edit Master text styles</a:t>
            </a:r>
          </a:p>
        </p:txBody>
      </p:sp>
      <p:sp>
        <p:nvSpPr>
          <p:cNvPr id="27" name="Google Shape;71;p2">
            <a:extLst>
              <a:ext uri="{FF2B5EF4-FFF2-40B4-BE49-F238E27FC236}">
                <a16:creationId xmlns:a16="http://schemas.microsoft.com/office/drawing/2014/main" id="{816E4D69-C02F-EF44-AD0D-ABDB0CC927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85040" y="2215692"/>
            <a:ext cx="2117725" cy="5181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CB3E6"/>
              </a:gs>
              <a:gs pos="100000">
                <a:srgbClr val="58B89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NL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 Sans"/>
                <a:sym typeface="Nunito Sans"/>
              </a:rPr>
              <a:t>Click to edit Master text styles</a:t>
            </a:r>
          </a:p>
        </p:txBody>
      </p:sp>
      <p:sp>
        <p:nvSpPr>
          <p:cNvPr id="28" name="Google Shape;71;p2">
            <a:extLst>
              <a:ext uri="{FF2B5EF4-FFF2-40B4-BE49-F238E27FC236}">
                <a16:creationId xmlns:a16="http://schemas.microsoft.com/office/drawing/2014/main" id="{1A7D1CD0-9EB3-5771-0584-F4478D8DB0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4489" y="2215692"/>
            <a:ext cx="2117725" cy="5181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CB3E6"/>
              </a:gs>
              <a:gs pos="100000">
                <a:srgbClr val="58B89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NL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unito Sans"/>
                <a:sym typeface="Nunito Sans"/>
              </a:rPr>
              <a:t>Click to edit Master text styles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1E673989-B098-2784-F20E-9117620171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32" name="Google Shape;17;p24">
            <a:extLst>
              <a:ext uri="{FF2B5EF4-FFF2-40B4-BE49-F238E27FC236}">
                <a16:creationId xmlns:a16="http://schemas.microsoft.com/office/drawing/2014/main" id="{391675DF-5018-E9A3-D37A-2CB4FF00EC8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F028CD6-8F23-EE1A-9CF1-6C08055B342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A4834BC-2483-ED0B-C37F-0DC7E647BB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7A811F7A-58E6-7C22-D2D9-1F328F44E4F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28600" y="228600"/>
            <a:ext cx="11718471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" name="Google Shape;12;p23">
            <a:extLst>
              <a:ext uri="{FF2B5EF4-FFF2-40B4-BE49-F238E27FC236}">
                <a16:creationId xmlns:a16="http://schemas.microsoft.com/office/drawing/2014/main" id="{28B36015-10AD-DD7F-35C3-5F70C4C51E5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51816634-FCD0-4455-E48C-B2B06D717C5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2587382" y="1492756"/>
            <a:ext cx="7017236" cy="4790121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pic>
        <p:nvPicPr>
          <p:cNvPr id="12" name="Google Shape;17;p24">
            <a:extLst>
              <a:ext uri="{FF2B5EF4-FFF2-40B4-BE49-F238E27FC236}">
                <a16:creationId xmlns:a16="http://schemas.microsoft.com/office/drawing/2014/main" id="{BB3EE214-B3D2-95EC-6EE1-54B43B9313D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B63CF6E-96AC-E358-E4FA-A9E6EAFFE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2A1FF3A-F541-740A-A2C5-AEF69A48F14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F981D1F-1D31-FC59-0536-E483B34906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508755-00F0-D7DE-56A6-B449CEE143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28600" y="228600"/>
            <a:ext cx="11734800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" name="Google Shape;12;p23">
            <a:extLst>
              <a:ext uri="{FF2B5EF4-FFF2-40B4-BE49-F238E27FC236}">
                <a16:creationId xmlns:a16="http://schemas.microsoft.com/office/drawing/2014/main" id="{1027E8EE-F9CC-882E-D4B3-805292DB996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D791396-B3A9-38C4-9FFA-FC8C52F8B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1" name="Google Shape;17;p24">
            <a:extLst>
              <a:ext uri="{FF2B5EF4-FFF2-40B4-BE49-F238E27FC236}">
                <a16:creationId xmlns:a16="http://schemas.microsoft.com/office/drawing/2014/main" id="{B9908CD5-981D-875F-D4DD-45E44F5CDFE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D726AB4-9AFD-09D6-7DDE-E79B02CF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79796B7-7813-31D6-C8A2-B3F0FA3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865E377-521B-2DE0-B95C-CBBFBE37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16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28600" y="228600"/>
            <a:ext cx="11734800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Google Shape;383;p18">
            <a:extLst>
              <a:ext uri="{FF2B5EF4-FFF2-40B4-BE49-F238E27FC236}">
                <a16:creationId xmlns:a16="http://schemas.microsoft.com/office/drawing/2014/main" id="{866CD336-92D6-D80E-1414-8B5DECDF419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085941" y="1358900"/>
            <a:ext cx="2870200" cy="2608942"/>
          </a:xfrm>
          <a:prstGeom prst="roundRect">
            <a:avLst>
              <a:gd name="adj" fmla="val 64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828000" rIns="91425" bIns="45700" anchor="ctr" anchorCtr="1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8" name="Google Shape;384;p18">
            <a:extLst>
              <a:ext uri="{FF2B5EF4-FFF2-40B4-BE49-F238E27FC236}">
                <a16:creationId xmlns:a16="http://schemas.microsoft.com/office/drawing/2014/main" id="{8E6FA2D9-294C-E223-D561-F5C6A5F0588B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60900" y="1358900"/>
            <a:ext cx="2870200" cy="2608942"/>
          </a:xfrm>
          <a:prstGeom prst="roundRect">
            <a:avLst>
              <a:gd name="adj" fmla="val 64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828000" rIns="91425" bIns="45700" anchor="ctr" anchorCtr="1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9" name="Google Shape;385;p18">
            <a:extLst>
              <a:ext uri="{FF2B5EF4-FFF2-40B4-BE49-F238E27FC236}">
                <a16:creationId xmlns:a16="http://schemas.microsoft.com/office/drawing/2014/main" id="{854D9283-5377-06FE-CB1F-6CD2F7A959FC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8211227" y="1358900"/>
            <a:ext cx="2870200" cy="2608942"/>
          </a:xfrm>
          <a:prstGeom prst="roundRect">
            <a:avLst>
              <a:gd name="adj" fmla="val 64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828000" rIns="91425" bIns="45700" anchor="ctr" anchorCtr="1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Click icon to add picture</a:t>
            </a:r>
            <a:endParaRPr/>
          </a:p>
        </p:txBody>
      </p:sp>
      <p:pic>
        <p:nvPicPr>
          <p:cNvPr id="39" name="Google Shape;12;p23">
            <a:extLst>
              <a:ext uri="{FF2B5EF4-FFF2-40B4-BE49-F238E27FC236}">
                <a16:creationId xmlns:a16="http://schemas.microsoft.com/office/drawing/2014/main" id="{DC2AA60D-9849-7D70-4ADD-4F6DC261FFD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DD981A1A-C69F-945C-4DE2-00CB564573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6889" y="4214728"/>
            <a:ext cx="2870200" cy="40011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z="2000"/>
              <a:t>Lorem ipsum </a:t>
            </a:r>
            <a:endParaRPr lang="en-US"/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7EA55217-379E-D95F-83EA-B2538C71CD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5635" y="4212948"/>
            <a:ext cx="2870200" cy="40011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z="2000"/>
              <a:t>Lorem ipsum </a:t>
            </a:r>
            <a:endParaRPr lang="en-US"/>
          </a:p>
        </p:txBody>
      </p:sp>
      <p:sp>
        <p:nvSpPr>
          <p:cNvPr id="45" name="Text Placeholder 42">
            <a:extLst>
              <a:ext uri="{FF2B5EF4-FFF2-40B4-BE49-F238E27FC236}">
                <a16:creationId xmlns:a16="http://schemas.microsoft.com/office/drawing/2014/main" id="{1F19319D-9E5F-E41A-904E-70FB4B8536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1227" y="4212948"/>
            <a:ext cx="2870200" cy="40011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z="2000"/>
              <a:t>Lorem ipsum </a:t>
            </a:r>
            <a:endParaRPr lang="en-US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F81B25C-A7B4-FE00-F1CD-ABAE6CFCDF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4724780"/>
            <a:ext cx="2870200" cy="17029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/>
            <a:endParaRPr lang="en-US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991CA5A2-3F56-4A78-374C-2C0EA64D3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5457" y="4724780"/>
            <a:ext cx="2870200" cy="17029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/>
            <a:endParaRPr lang="en-US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C06298-1C9F-6F7E-E32D-7CDDB01237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1227" y="4724780"/>
            <a:ext cx="2870200" cy="170291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endParaRPr lang="en-US" sz="1600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/>
            <a:endParaRPr lang="en-US"/>
          </a:p>
        </p:txBody>
      </p:sp>
      <p:pic>
        <p:nvPicPr>
          <p:cNvPr id="50" name="Google Shape;17;p24">
            <a:extLst>
              <a:ext uri="{FF2B5EF4-FFF2-40B4-BE49-F238E27FC236}">
                <a16:creationId xmlns:a16="http://schemas.microsoft.com/office/drawing/2014/main" id="{9D843303-8914-275B-EC48-48A13E30E91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Date Placeholder 52">
            <a:extLst>
              <a:ext uri="{FF2B5EF4-FFF2-40B4-BE49-F238E27FC236}">
                <a16:creationId xmlns:a16="http://schemas.microsoft.com/office/drawing/2014/main" id="{2E2C3347-C145-8A96-1815-CF87F9DDCB0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3DAD6FDD-C257-2D3B-6D9F-9EF31F2296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62B6893C-9C54-5A4A-A878-E334117354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ACBD1-1972-2223-D081-1A174C112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8635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64127DD-4DF4-9606-C626-9B1BAEE92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2019" y="1676046"/>
            <a:ext cx="7967959" cy="1325027"/>
          </a:xfrm>
        </p:spPr>
        <p:txBody>
          <a:bodyPr>
            <a:normAutofit/>
          </a:bodyPr>
          <a:lstStyle>
            <a:lvl1pPr algn="ctr">
              <a:defRPr sz="8000" b="1"/>
            </a:lvl1pPr>
          </a:lstStyle>
          <a:p>
            <a:r>
              <a:rPr lang="en-US"/>
              <a:t>Thanks!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9347-9B10-CD4F-16E4-A2FEA3790D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2020" y="3189421"/>
            <a:ext cx="7967959" cy="665832"/>
          </a:xfrm>
        </p:spPr>
        <p:txBody>
          <a:bodyPr/>
          <a:lstStyle>
            <a:lvl1pPr marL="0" indent="0" algn="ctr">
              <a:buNone/>
              <a:defRPr sz="3000" b="1">
                <a:latin typeface="Nunito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74DD-E570-E7E0-F389-2AE1B581E8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80852" y="4076589"/>
            <a:ext cx="6413755" cy="184011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Tel.: +123 456 789 Mob.: +123 456 789</a:t>
            </a:r>
            <a:endParaRPr lang="en-US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Email: loremipsum@loremipsum.eu</a:t>
            </a:r>
            <a:endParaRPr lang="en-US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Lorem ipsum dolor sit </a:t>
            </a:r>
            <a:r>
              <a:rPr lang="en-US" sz="200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amet</a:t>
            </a: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consectetur</a:t>
            </a: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adipiscing</a:t>
            </a: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000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elit</a:t>
            </a:r>
            <a:endParaRPr lang="en-US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Proin vestibulum</a:t>
            </a:r>
          </a:p>
          <a:p>
            <a:pPr lvl="0"/>
            <a:endParaRPr lang="en-US"/>
          </a:p>
        </p:txBody>
      </p:sp>
      <p:pic>
        <p:nvPicPr>
          <p:cNvPr id="9" name="Google Shape;11;p23">
            <a:extLst>
              <a:ext uri="{FF2B5EF4-FFF2-40B4-BE49-F238E27FC236}">
                <a16:creationId xmlns:a16="http://schemas.microsoft.com/office/drawing/2014/main" id="{D32EE0EE-726B-BA9E-9C7E-11CE2BFDC0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27867" y="260932"/>
            <a:ext cx="3435533" cy="1045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0;p25">
            <a:extLst>
              <a:ext uri="{FF2B5EF4-FFF2-40B4-BE49-F238E27FC236}">
                <a16:creationId xmlns:a16="http://schemas.microsoft.com/office/drawing/2014/main" id="{B8C8CFD5-4416-F3DE-CC3F-68D002FBEE7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503459" y="5948644"/>
            <a:ext cx="2459941" cy="452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243F89A-EFFE-FEF3-0801-A3EA706FA5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214EE71-2D3D-C046-9AB1-EDCD81353B1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FB7DA62-F370-29CE-1C25-891994B8F5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28600" y="228600"/>
            <a:ext cx="11734800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" name="Google Shape;12;p23">
            <a:extLst>
              <a:ext uri="{FF2B5EF4-FFF2-40B4-BE49-F238E27FC236}">
                <a16:creationId xmlns:a16="http://schemas.microsoft.com/office/drawing/2014/main" id="{1027E8EE-F9CC-882E-D4B3-805292DB996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4E382-EE84-39AA-213D-451431CB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13FD6-DAE7-4F44-0357-41DEFFCC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D442A-C974-C80B-51BB-E78ED176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5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779A7-F9D9-912A-3A69-945CAF25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5C6A0-5B94-3357-5E7F-A197FC5F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AD7A-BB60-5374-C6A5-70CB8C6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64127DD-4DF4-9606-C626-9B1BAEE92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2019" y="1665288"/>
            <a:ext cx="7967959" cy="1325563"/>
          </a:xfrm>
        </p:spPr>
        <p:txBody>
          <a:bodyPr>
            <a:normAutofit/>
          </a:bodyPr>
          <a:lstStyle>
            <a:lvl1pPr algn="ctr">
              <a:defRPr sz="6000" b="1"/>
            </a:lvl1pPr>
          </a:lstStyle>
          <a:p>
            <a:r>
              <a:rPr lang="en-US"/>
              <a:t>Break slide title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9347-9B10-CD4F-16E4-A2FEA3790D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2020" y="3314229"/>
            <a:ext cx="7967959" cy="110584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NL"/>
              <a:t>Subtitle</a:t>
            </a:r>
          </a:p>
        </p:txBody>
      </p:sp>
      <p:pic>
        <p:nvPicPr>
          <p:cNvPr id="6" name="Google Shape;20;p25">
            <a:extLst>
              <a:ext uri="{FF2B5EF4-FFF2-40B4-BE49-F238E27FC236}">
                <a16:creationId xmlns:a16="http://schemas.microsoft.com/office/drawing/2014/main" id="{5BC745F7-21D1-3CC6-7DC9-0F7C74BE65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503459" y="5948644"/>
            <a:ext cx="2459941" cy="4521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85557-7488-A527-7522-2CA2AF0E5E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E8C3EA-E76E-5D5A-80AA-3310150D7A7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7FF945-EBF2-CEFA-AA04-688327D548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64127DD-4DF4-9606-C626-9B1BAEE92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8554" y="771282"/>
            <a:ext cx="7374891" cy="81674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Section break slide title</a:t>
            </a:r>
            <a:endParaRPr lang="en-N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7E52BF-2FA8-D81D-6650-0C0B105A4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4977" y="1878162"/>
            <a:ext cx="2181448" cy="522287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NL"/>
              <a:t>01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9959D60-9FC9-37BB-7C41-6F525E057A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4757" y="2470299"/>
            <a:ext cx="2181448" cy="4318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/>
            </a:lvl1pPr>
          </a:lstStyle>
          <a:p>
            <a:pPr lvl="0"/>
            <a:r>
              <a:rPr lang="en-NL" b="1"/>
              <a:t>Lorem ipsum</a:t>
            </a:r>
            <a:endParaRPr lang="en-NL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48969E1-B240-FD33-F2D1-9F9F0AC476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980" y="2971948"/>
            <a:ext cx="2181225" cy="236384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endParaRPr lang="en-US" sz="1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03FBF718-D4BC-8D97-1449-D176351C0B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62008" y="1878162"/>
            <a:ext cx="2181448" cy="522287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NL"/>
              <a:t>0</a:t>
            </a:r>
            <a:r>
              <a:rPr lang="en-US"/>
              <a:t>2</a:t>
            </a:r>
            <a:endParaRPr lang="en-NL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1AFFA233-8A60-CA6F-682B-3CA3B5E7DE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61788" y="2470299"/>
            <a:ext cx="2181448" cy="4318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/>
            </a:lvl1pPr>
          </a:lstStyle>
          <a:p>
            <a:pPr lvl="0"/>
            <a:r>
              <a:rPr lang="en-NL" b="1"/>
              <a:t>Lorem ipsum</a:t>
            </a:r>
            <a:endParaRPr lang="en-NL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E8165E58-E857-06AD-605C-4A18A31C72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62011" y="2971949"/>
            <a:ext cx="2181225" cy="236384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endParaRPr lang="en-US" sz="1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345D15A6-2B8B-D938-B49B-5CB6A6864E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039" y="1878162"/>
            <a:ext cx="2181448" cy="522287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NL"/>
              <a:t>0</a:t>
            </a:r>
            <a:r>
              <a:rPr lang="en-US"/>
              <a:t>3</a:t>
            </a:r>
            <a:endParaRPr lang="en-NL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6837082C-091F-DFEB-BB15-692ED4538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88819" y="2470299"/>
            <a:ext cx="2181448" cy="4318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/>
            </a:lvl1pPr>
          </a:lstStyle>
          <a:p>
            <a:pPr lvl="0"/>
            <a:r>
              <a:rPr lang="en-NL" b="1"/>
              <a:t>Lorem ipsum</a:t>
            </a:r>
            <a:endParaRPr lang="en-NL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C9F4024-06A1-9DA1-CA29-2719D16DC9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89042" y="2971948"/>
            <a:ext cx="2181225" cy="236384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endParaRPr lang="en-US" sz="1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B5DC25BE-E977-14CD-3909-5814094765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15850" y="1878162"/>
            <a:ext cx="2181448" cy="522287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NL"/>
              <a:t>0</a:t>
            </a:r>
            <a:r>
              <a:rPr lang="en-US"/>
              <a:t>4</a:t>
            </a:r>
            <a:endParaRPr lang="en-NL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855749E7-CDE3-9102-CA6C-C7F3F99595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15630" y="2470299"/>
            <a:ext cx="2181448" cy="4318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/>
            </a:lvl1pPr>
          </a:lstStyle>
          <a:p>
            <a:pPr lvl="0"/>
            <a:r>
              <a:rPr lang="en-NL" b="1"/>
              <a:t>Lorem ipsum</a:t>
            </a:r>
            <a:endParaRPr lang="en-NL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099A19BC-3C74-1DFC-12C2-818E39631A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15853" y="2971949"/>
            <a:ext cx="2181225" cy="236384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Lorem ipsum dolor sit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amet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consectetur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adipisicing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elit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sed do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eiusmod</a:t>
            </a:r>
            <a:r>
              <a:rPr lang="en-US" sz="1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tempor</a:t>
            </a:r>
            <a:endParaRPr lang="en-US" sz="1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" name="Google Shape;20;p25">
            <a:extLst>
              <a:ext uri="{FF2B5EF4-FFF2-40B4-BE49-F238E27FC236}">
                <a16:creationId xmlns:a16="http://schemas.microsoft.com/office/drawing/2014/main" id="{370E3BEA-5B80-88F1-59CD-25323D04713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503459" y="5948644"/>
            <a:ext cx="2459941" cy="4521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7EC7-1A36-0F7F-8547-5C5DD6B9196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EF21-F8AE-26A0-9C5E-9F8D81168D9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395D-D21B-4992-A762-3B34AE6B9F2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28600" y="228600"/>
            <a:ext cx="11734800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" name="Google Shape;17;p24">
            <a:extLst>
              <a:ext uri="{FF2B5EF4-FFF2-40B4-BE49-F238E27FC236}">
                <a16:creationId xmlns:a16="http://schemas.microsoft.com/office/drawing/2014/main" id="{CF5AEDC2-48A9-806E-7211-10FD7F00DC3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6;p6">
            <a:extLst>
              <a:ext uri="{FF2B5EF4-FFF2-40B4-BE49-F238E27FC236}">
                <a16:creationId xmlns:a16="http://schemas.microsoft.com/office/drawing/2014/main" id="{C0AD8172-D234-76EA-C2C1-0001E60A02A8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667657" y="1636071"/>
            <a:ext cx="4240800" cy="4240800"/>
          </a:xfrm>
          <a:prstGeom prst="roundRect">
            <a:avLst>
              <a:gd name="adj" fmla="val 68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828000" rIns="91425" bIns="45700" anchor="ctr" anchorCtr="1"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upload picture</a:t>
            </a:r>
            <a:endParaRPr/>
          </a:p>
        </p:txBody>
      </p:sp>
      <p:pic>
        <p:nvPicPr>
          <p:cNvPr id="12" name="Google Shape;12;p23">
            <a:extLst>
              <a:ext uri="{FF2B5EF4-FFF2-40B4-BE49-F238E27FC236}">
                <a16:creationId xmlns:a16="http://schemas.microsoft.com/office/drawing/2014/main" id="{2D665ACF-EFA9-6248-25DE-DC50355A999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68B200-716A-8AB6-7EB6-4D8579E719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47514" y="1829678"/>
            <a:ext cx="6234885" cy="6855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Nunito" pitchFamily="2" charset="77"/>
              </a:defRPr>
            </a:lvl1pPr>
          </a:lstStyle>
          <a:p>
            <a:pPr lvl="0"/>
            <a:r>
              <a:rPr lang="en-NL"/>
              <a:t>Lorem ipsum </a:t>
            </a:r>
            <a:r>
              <a:rPr lang="en-US" sz="2000" b="1">
                <a:solidFill>
                  <a:srgbClr val="4CB3E6"/>
                </a:solidFill>
                <a:latin typeface="Nunito"/>
                <a:ea typeface="Nunito"/>
                <a:cs typeface="Nunito"/>
                <a:sym typeface="Nunito"/>
              </a:rPr>
              <a:t>dolor sit </a:t>
            </a:r>
            <a:r>
              <a:rPr lang="en-US" sz="2000" b="1" err="1">
                <a:solidFill>
                  <a:srgbClr val="4CB3E6"/>
                </a:solidFill>
                <a:latin typeface="Nunito"/>
                <a:ea typeface="Nunito"/>
                <a:cs typeface="Nunito"/>
                <a:sym typeface="Nunito"/>
              </a:rPr>
              <a:t>amet</a:t>
            </a:r>
            <a:endParaRPr lang="en-NL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0708F9-090C-9F4B-0F26-48F1CB1931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7511" y="2655543"/>
            <a:ext cx="6234887" cy="101305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Ut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enim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ad minim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veniam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quis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nostrud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exercitation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ullamco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laboris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nisi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ut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aliquip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ex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ea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commodo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consequat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lang="en-NL"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B93B13-1D15-C75A-E643-3EE4AD2A94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C55FFEB-9F4C-B178-58AB-59B1222D96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7514" y="3830703"/>
            <a:ext cx="6234885" cy="6855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Nunito" pitchFamily="2" charset="77"/>
              </a:defRPr>
            </a:lvl1pPr>
          </a:lstStyle>
          <a:p>
            <a:pPr lvl="0"/>
            <a:r>
              <a:rPr lang="en-NL"/>
              <a:t>Lorem ipsum </a:t>
            </a:r>
            <a:r>
              <a:rPr lang="en-US" sz="2000" b="1">
                <a:solidFill>
                  <a:srgbClr val="4CB3E6"/>
                </a:solidFill>
                <a:latin typeface="Nunito"/>
                <a:ea typeface="Nunito"/>
                <a:cs typeface="Nunito"/>
                <a:sym typeface="Nunito"/>
              </a:rPr>
              <a:t>dolor sit </a:t>
            </a:r>
            <a:r>
              <a:rPr lang="en-US" sz="2000" b="1" err="1">
                <a:solidFill>
                  <a:srgbClr val="4CB3E6"/>
                </a:solidFill>
                <a:latin typeface="Nunito"/>
                <a:ea typeface="Nunito"/>
                <a:cs typeface="Nunito"/>
                <a:sym typeface="Nunito"/>
              </a:rPr>
              <a:t>amet</a:t>
            </a:r>
            <a:endParaRPr lang="en-NL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50DD36CC-AC0B-B99D-DB7F-9023D537C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511" y="4656568"/>
            <a:ext cx="6234887" cy="101305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Ut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enim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ad minim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veniam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quis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nostrud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exercitation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ullamco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laboris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nisi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ut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aliquip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ex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ea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commodo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consequat</a:t>
            </a:r>
            <a:r>
              <a:rPr lang="en-US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lang="en-NL"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1C72562-D9B1-91BD-2587-BE04C7106E3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E49C7E6-5236-C435-2D1C-546339FAF3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1CBC753-E826-4F0A-DE51-B59349A44D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28600" y="228600"/>
            <a:ext cx="11734800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Google Shape;146;p6">
            <a:extLst>
              <a:ext uri="{FF2B5EF4-FFF2-40B4-BE49-F238E27FC236}">
                <a16:creationId xmlns:a16="http://schemas.microsoft.com/office/drawing/2014/main" id="{C0AD8172-D234-76EA-C2C1-0001E60A02A8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6996793" y="1608190"/>
            <a:ext cx="4740275" cy="4792610"/>
          </a:xfrm>
          <a:prstGeom prst="roundRect">
            <a:avLst>
              <a:gd name="adj" fmla="val 68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828000" rIns="91425" bIns="45700" anchor="ctr" anchorCtr="1"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Click to upload picture</a:t>
            </a:r>
            <a:endParaRPr/>
          </a:p>
        </p:txBody>
      </p:sp>
      <p:pic>
        <p:nvPicPr>
          <p:cNvPr id="12" name="Google Shape;12;p23">
            <a:extLst>
              <a:ext uri="{FF2B5EF4-FFF2-40B4-BE49-F238E27FC236}">
                <a16:creationId xmlns:a16="http://schemas.microsoft.com/office/drawing/2014/main" id="{2D665ACF-EFA9-6248-25DE-DC50355A999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60B896-E0AC-4065-5BD1-E5E2AD9632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243" y="1608190"/>
            <a:ext cx="6436655" cy="47926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Google Shape;17;p24">
            <a:extLst>
              <a:ext uri="{FF2B5EF4-FFF2-40B4-BE49-F238E27FC236}">
                <a16:creationId xmlns:a16="http://schemas.microsoft.com/office/drawing/2014/main" id="{69EB5FAF-AB66-3712-FA98-0C99853E7F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BA57539-BAB9-D50A-2529-24E79BB204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9A3243A2-BDDC-844A-9ED6-813A6EA6FA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521F7F-8BC2-47E0-A5C5-D6E99D995C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BD794DC-AAC0-8474-B91A-8AE65DF6FA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4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47426" y="228600"/>
            <a:ext cx="11715973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" name="Google Shape;12;p23">
            <a:extLst>
              <a:ext uri="{FF2B5EF4-FFF2-40B4-BE49-F238E27FC236}">
                <a16:creationId xmlns:a16="http://schemas.microsoft.com/office/drawing/2014/main" id="{2D665ACF-EFA9-6248-25DE-DC50355A999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131084-A55E-40F6-713D-7A8996AE8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657" y="1608190"/>
            <a:ext cx="10684556" cy="4792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BAD1A1-613E-FCE4-66F3-AC240267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8" name="Google Shape;17;p24">
            <a:extLst>
              <a:ext uri="{FF2B5EF4-FFF2-40B4-BE49-F238E27FC236}">
                <a16:creationId xmlns:a16="http://schemas.microsoft.com/office/drawing/2014/main" id="{A1978476-5DD7-05F0-811F-A09747C4B2F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3422992-BC55-213E-912E-EB92F8225A5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8D10EA3-9F8D-D11B-CBCD-C5244E25B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04A14D2-404A-3429-5B5B-E41434DF4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47426" y="228600"/>
            <a:ext cx="11715973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" name="Google Shape;12;p23">
            <a:extLst>
              <a:ext uri="{FF2B5EF4-FFF2-40B4-BE49-F238E27FC236}">
                <a16:creationId xmlns:a16="http://schemas.microsoft.com/office/drawing/2014/main" id="{2D665ACF-EFA9-6248-25DE-DC50355A999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131084-A55E-40F6-713D-7A8996AE8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657" y="1608190"/>
            <a:ext cx="10684556" cy="4792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BAD1A1-613E-FCE4-66F3-AC240267C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8" name="Google Shape;17;p24">
            <a:extLst>
              <a:ext uri="{FF2B5EF4-FFF2-40B4-BE49-F238E27FC236}">
                <a16:creationId xmlns:a16="http://schemas.microsoft.com/office/drawing/2014/main" id="{A1978476-5DD7-05F0-811F-A09747C4B2F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3422992-BC55-213E-912E-EB92F8225A5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8D10EA3-9F8D-D11B-CBCD-C5244E25B3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04A14D2-404A-3429-5B5B-E41434DF4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;p24">
            <a:extLst>
              <a:ext uri="{FF2B5EF4-FFF2-40B4-BE49-F238E27FC236}">
                <a16:creationId xmlns:a16="http://schemas.microsoft.com/office/drawing/2014/main" id="{C1E7153C-AD87-7135-8701-8FDFDB7C4F91}"/>
              </a:ext>
            </a:extLst>
          </p:cNvPr>
          <p:cNvSpPr/>
          <p:nvPr userDrawn="1"/>
        </p:nvSpPr>
        <p:spPr>
          <a:xfrm>
            <a:off x="228600" y="228600"/>
            <a:ext cx="11734800" cy="64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" name="Google Shape;12;p23">
            <a:extLst>
              <a:ext uri="{FF2B5EF4-FFF2-40B4-BE49-F238E27FC236}">
                <a16:creationId xmlns:a16="http://schemas.microsoft.com/office/drawing/2014/main" id="{2D665ACF-EFA9-6248-25DE-DC50355A999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6190342"/>
            <a:ext cx="667657" cy="66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131084-A55E-40F6-713D-7A8996AE8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276" y="1608190"/>
            <a:ext cx="5188734" cy="4792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6B4D8E8-362F-24D3-C645-7516BF66A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9992" y="1608968"/>
            <a:ext cx="5188734" cy="4792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Google Shape;17;p24">
            <a:extLst>
              <a:ext uri="{FF2B5EF4-FFF2-40B4-BE49-F238E27FC236}">
                <a16:creationId xmlns:a16="http://schemas.microsoft.com/office/drawing/2014/main" id="{C0DD53C0-1B05-6C9D-E42A-1CBA2EFDD65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067801" y="371137"/>
            <a:ext cx="2459940" cy="45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15EFA-C91E-5A57-CD42-1CD8D98DA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FC7F283-93ED-20AD-540C-15AC91FF6E8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670C62E-37B0-A5F8-659C-9337F673D2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5EFB711-96B2-75A3-0B67-2A95866F5F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8;p11">
            <a:extLst>
              <a:ext uri="{FF2B5EF4-FFF2-40B4-BE49-F238E27FC236}">
                <a16:creationId xmlns:a16="http://schemas.microsoft.com/office/drawing/2014/main" id="{F4092431-D096-0BEE-608A-2534534417A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898033" y="1818211"/>
            <a:ext cx="463628" cy="33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69;p11">
            <a:extLst>
              <a:ext uri="{FF2B5EF4-FFF2-40B4-BE49-F238E27FC236}">
                <a16:creationId xmlns:a16="http://schemas.microsoft.com/office/drawing/2014/main" id="{B67CF072-4301-E1C8-30A7-C2559E9A62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8830341" y="1818211"/>
            <a:ext cx="463628" cy="3366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CB68AB-8EDC-62BF-932A-89DC07FB56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09021" y="2357981"/>
            <a:ext cx="5573957" cy="1808774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i="1">
                <a:latin typeface="Nunito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Lorem ipsum dolor sit </a:t>
            </a:r>
            <a:r>
              <a:rPr lang="en-US" sz="2800" i="1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amet</a:t>
            </a: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2800" i="1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consectetur</a:t>
            </a: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i="1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adipiscing</a:t>
            </a: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i="1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elit</a:t>
            </a: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sed do </a:t>
            </a:r>
            <a:r>
              <a:rPr lang="en-US" sz="2800" i="1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eiusmod</a:t>
            </a: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i="1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tempor</a:t>
            </a: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i="1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incididunt</a:t>
            </a: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800" i="1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ut</a:t>
            </a: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labore et dolore magna </a:t>
            </a:r>
            <a:r>
              <a:rPr lang="en-US" sz="2800" i="1" err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aliqua</a:t>
            </a:r>
            <a:r>
              <a:rPr lang="en-US" sz="28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lang="en-US"/>
          </a:p>
          <a:p>
            <a:pPr lvl="0"/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42F87F-DDDD-67E6-EE0A-218F7E1FCA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09022" y="4269720"/>
            <a:ext cx="5573956" cy="530225"/>
          </a:xfrm>
        </p:spPr>
        <p:txBody>
          <a:bodyPr/>
          <a:lstStyle>
            <a:lvl1pPr marL="0" indent="0" algn="r">
              <a:buNone/>
              <a:defRPr i="1"/>
            </a:lvl1pPr>
          </a:lstStyle>
          <a:p>
            <a:pPr lvl="0"/>
            <a:r>
              <a:rPr lang="en-US" i="1"/>
              <a:t>- John doe</a:t>
            </a:r>
            <a:endParaRPr lang="en-US"/>
          </a:p>
        </p:txBody>
      </p:sp>
      <p:pic>
        <p:nvPicPr>
          <p:cNvPr id="10" name="Google Shape;20;p25">
            <a:extLst>
              <a:ext uri="{FF2B5EF4-FFF2-40B4-BE49-F238E27FC236}">
                <a16:creationId xmlns:a16="http://schemas.microsoft.com/office/drawing/2014/main" id="{FDE64F03-3565-A6C8-A21C-7C09FA434A60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503459" y="5948644"/>
            <a:ext cx="2459941" cy="45215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A51C273-6C42-EB54-69B6-734ACB22071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00419F-280B-FB0A-2328-EB3E6FC721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048113-9275-C9A0-1E10-7215626FF6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B3E6"/>
            </a:gs>
            <a:gs pos="100000">
              <a:srgbClr val="58B897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83216-A741-3C51-2102-69B5F223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243" y="1514680"/>
            <a:ext cx="8433958" cy="4886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2E83E4D-59ED-3F22-F2D4-686C4C14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3" y="371137"/>
            <a:ext cx="8433958" cy="10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7EA9295-C287-1D65-F006-63077BEEF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29400"/>
            <a:ext cx="4114800" cy="23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humancentered-ai.eu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4EE6D-39CD-F75C-0BFC-02E3BFCF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27324"/>
            <a:ext cx="2743200" cy="23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02D75CA5-4C1E-4608-BF87-63B7359CAD99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2F39A-E3EE-5720-8473-8C715BAC4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27324"/>
            <a:ext cx="2743200" cy="23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F7B454A4-C4D9-4ABD-83E9-AC68A22F9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83" r:id="rId5"/>
    <p:sldLayoutId id="2147483680" r:id="rId6"/>
    <p:sldLayoutId id="2147483686" r:id="rId7"/>
    <p:sldLayoutId id="2147483681" r:id="rId8"/>
    <p:sldLayoutId id="2147483668" r:id="rId9"/>
    <p:sldLayoutId id="2147483670" r:id="rId10"/>
    <p:sldLayoutId id="2147483650" r:id="rId11"/>
    <p:sldLayoutId id="2147483672" r:id="rId12"/>
    <p:sldLayoutId id="2147483676" r:id="rId13"/>
    <p:sldLayoutId id="2147483675" r:id="rId14"/>
    <p:sldLayoutId id="2147483682" r:id="rId15"/>
    <p:sldLayoutId id="2147483685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Nunito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5" orient="horz" pos="4176" userDrawn="1">
          <p15:clr>
            <a:srgbClr val="F26B43"/>
          </p15:clr>
        </p15:guide>
        <p15:guide id="9" pos="144" userDrawn="1">
          <p15:clr>
            <a:srgbClr val="F26B43"/>
          </p15:clr>
        </p15:guide>
        <p15:guide id="10" pos="7536" userDrawn="1">
          <p15:clr>
            <a:srgbClr val="F26B43"/>
          </p15:clr>
        </p15:guide>
        <p15:guide id="13" pos="3840" userDrawn="1">
          <p15:clr>
            <a:srgbClr val="F26B43"/>
          </p15:clr>
        </p15:guide>
        <p15:guide id="14" pos="5568" userDrawn="1">
          <p15:clr>
            <a:srgbClr val="F26B43"/>
          </p15:clr>
        </p15:guide>
        <p15:guide id="15" orient="horz" pos="2160" userDrawn="1">
          <p15:clr>
            <a:srgbClr val="F26B43"/>
          </p15:clr>
        </p15:guide>
        <p15:guide id="16" orient="horz" pos="4032" userDrawn="1">
          <p15:clr>
            <a:srgbClr val="F26B43"/>
          </p15:clr>
        </p15:guide>
        <p15:guide id="17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691A-3855-0EED-05B4-152D0FA1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Nunito"/>
              </a:rPr>
              <a:t> ML Overview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88AAA-7FFC-3B8E-1050-4A6009BDD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5921" y="3602161"/>
            <a:ext cx="8029574" cy="935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Nunito Sans"/>
              </a:rPr>
              <a:t>Generate business value from data</a:t>
            </a:r>
            <a:endParaRPr lang="en-US">
              <a:latin typeface="Nunito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E44BE-3C70-6B61-DE45-7488F7DE8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L">
                <a:latin typeface="Nunito Sans"/>
              </a:rPr>
              <a:t>Dr. Fernando Perez Tellez – Spring 2023 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350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015238-3A30-875F-82AD-359E87744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Nunito Sans"/>
              </a:rPr>
              <a:t>ML is supposed to perform a task </a:t>
            </a:r>
            <a:r>
              <a:rPr lang="en-GB" b="1" dirty="0">
                <a:latin typeface="Nunito Sans"/>
              </a:rPr>
              <a:t>T</a:t>
            </a:r>
            <a:r>
              <a:rPr lang="en-GB" dirty="0">
                <a:latin typeface="Nunito Sans"/>
              </a:rPr>
              <a:t>, and is gaining experience </a:t>
            </a:r>
            <a:r>
              <a:rPr lang="en-GB" b="1" dirty="0">
                <a:latin typeface="Nunito Sans"/>
              </a:rPr>
              <a:t>E</a:t>
            </a:r>
            <a:r>
              <a:rPr lang="en-GB" dirty="0">
                <a:latin typeface="Nunito Sans"/>
              </a:rPr>
              <a:t>, with data points over a period of time. But how do we know if it's performing well ?</a:t>
            </a:r>
          </a:p>
          <a:p>
            <a:r>
              <a:rPr lang="en-GB" b="1" dirty="0">
                <a:latin typeface="Nunito Sans"/>
              </a:rPr>
              <a:t>Performance P is usually a quantitative measure or metric that's used to see how well the algorithm, or the model is performing the task T, with experience E.</a:t>
            </a:r>
          </a:p>
          <a:p>
            <a:r>
              <a:rPr lang="en-GB" dirty="0">
                <a:latin typeface="Nunito Sans"/>
              </a:rPr>
              <a:t>Typical performance measures include </a:t>
            </a:r>
            <a:r>
              <a:rPr lang="en-GB" b="1" dirty="0">
                <a:latin typeface="Nunito Sans"/>
              </a:rPr>
              <a:t>accuracy, precision, recall, F1 score</a:t>
            </a:r>
            <a:r>
              <a:rPr lang="en-GB" dirty="0">
                <a:latin typeface="Nunito Sans"/>
              </a:rPr>
              <a:t>, sensitivity, specificity, error rate, misclassification rate between others.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0B367-FACC-5C3A-3D42-78F17A57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Defining P (Performance)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D05961-FADA-03F6-C96E-A923374FE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657" y="5963542"/>
            <a:ext cx="10684556" cy="437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200">
                <a:latin typeface="Nunito Sans"/>
              </a:rPr>
              <a:t>D. Sarkar et al</a:t>
            </a:r>
            <a:endParaRPr lang="en-GB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9B44-7207-0337-7DED-DC4E461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Multi-disciplinary Field</a:t>
            </a:r>
            <a:endParaRPr lang="en-GB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705A846-1005-B75A-EE97-AA56AEE6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59" y="1137822"/>
            <a:ext cx="9631081" cy="4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CCF81-C66D-BD16-3AC4-64613BE31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Some of the major broad areas of ML methods</a:t>
            </a:r>
            <a:endParaRPr lang="en-GB"/>
          </a:p>
          <a:p>
            <a:pPr lvl="1"/>
            <a:r>
              <a:rPr lang="en-GB">
                <a:latin typeface="Nunito Sans"/>
              </a:rPr>
              <a:t>Based on amount of human supervision in the learning process</a:t>
            </a:r>
            <a:endParaRPr lang="en-GB"/>
          </a:p>
          <a:p>
            <a:pPr lvl="2"/>
            <a:r>
              <a:rPr lang="en-GB">
                <a:latin typeface="Nunito Sans"/>
              </a:rPr>
              <a:t>Supervised learning</a:t>
            </a:r>
            <a:endParaRPr lang="en-GB"/>
          </a:p>
          <a:p>
            <a:pPr lvl="2"/>
            <a:r>
              <a:rPr lang="en-GB">
                <a:latin typeface="Nunito Sans"/>
              </a:rPr>
              <a:t>Unsupervised learning</a:t>
            </a:r>
            <a:endParaRPr lang="en-GB"/>
          </a:p>
          <a:p>
            <a:pPr lvl="2"/>
            <a:r>
              <a:rPr lang="en-GB">
                <a:latin typeface="Nunito Sans"/>
              </a:rPr>
              <a:t>Semi-supervised learning</a:t>
            </a:r>
            <a:endParaRPr lang="en-GB"/>
          </a:p>
          <a:p>
            <a:pPr lvl="2"/>
            <a:r>
              <a:rPr lang="en-GB">
                <a:latin typeface="Nunito Sans"/>
              </a:rPr>
              <a:t>Reinforcement learning</a:t>
            </a:r>
            <a:endParaRPr lang="en-GB"/>
          </a:p>
          <a:p>
            <a:pPr lvl="1"/>
            <a:r>
              <a:rPr lang="en-GB">
                <a:latin typeface="Nunito Sans"/>
              </a:rPr>
              <a:t>Based on the ability to learn from incremental data samples</a:t>
            </a:r>
            <a:endParaRPr lang="en-GB"/>
          </a:p>
          <a:p>
            <a:pPr lvl="2"/>
            <a:r>
              <a:rPr lang="en-GB">
                <a:latin typeface="Nunito Sans"/>
              </a:rPr>
              <a:t>Batch learning</a:t>
            </a:r>
          </a:p>
          <a:p>
            <a:pPr lvl="2"/>
            <a:r>
              <a:rPr lang="en-GB">
                <a:latin typeface="Nunito Sans"/>
              </a:rPr>
              <a:t>Online learning</a:t>
            </a:r>
          </a:p>
          <a:p>
            <a:pPr lvl="1"/>
            <a:r>
              <a:rPr lang="en-GB">
                <a:latin typeface="Nunito Sans"/>
              </a:rPr>
              <a:t>Based on their approach to generalisation from data samples *</a:t>
            </a:r>
          </a:p>
          <a:p>
            <a:pPr lvl="2"/>
            <a:r>
              <a:rPr lang="en-GB">
                <a:latin typeface="Nunito Sans"/>
              </a:rPr>
              <a:t>Instance based learning</a:t>
            </a:r>
          </a:p>
          <a:p>
            <a:pPr lvl="2"/>
            <a:r>
              <a:rPr lang="en-GB">
                <a:latin typeface="Nunito Sans"/>
              </a:rPr>
              <a:t>Model based learning</a:t>
            </a:r>
          </a:p>
          <a:p>
            <a:pPr lvl="2"/>
            <a:endParaRPr lang="en-GB">
              <a:latin typeface="Nunito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8CCB6-7407-6FE2-0259-046CCE8B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Machine Learning Methods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1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01D59C-C7C7-57CC-4950-41CC41A095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They include learning algorithms take in data samples (known as </a:t>
            </a:r>
            <a:r>
              <a:rPr lang="en-GB" b="1">
                <a:latin typeface="Nunito Sans"/>
              </a:rPr>
              <a:t>training data</a:t>
            </a:r>
            <a:r>
              <a:rPr lang="en-GB">
                <a:latin typeface="Nunito Sans"/>
              </a:rPr>
              <a:t>) and associated outputs (</a:t>
            </a:r>
            <a:r>
              <a:rPr lang="en-GB" b="1">
                <a:latin typeface="Nunito Sans"/>
              </a:rPr>
              <a:t>labels or responses</a:t>
            </a:r>
            <a:r>
              <a:rPr lang="en-GB">
                <a:latin typeface="Nunito Sans"/>
              </a:rPr>
              <a:t>) with each data sample during the model training process.</a:t>
            </a:r>
          </a:p>
          <a:p>
            <a:r>
              <a:rPr lang="en-GB">
                <a:latin typeface="Nunito Sans"/>
              </a:rPr>
              <a:t>The main objective is to learn a mapping or association between input data samples </a:t>
            </a:r>
            <a:r>
              <a:rPr lang="en-GB" i="1">
                <a:latin typeface="Nunito Sans"/>
              </a:rPr>
              <a:t>X</a:t>
            </a:r>
            <a:r>
              <a:rPr lang="en-GB">
                <a:latin typeface="Nunito Sans"/>
              </a:rPr>
              <a:t> and their corresponding  outputs </a:t>
            </a:r>
            <a:r>
              <a:rPr lang="en-GB" i="1">
                <a:latin typeface="Nunito Sans"/>
              </a:rPr>
              <a:t>Y</a:t>
            </a:r>
            <a:r>
              <a:rPr lang="en-GB">
                <a:latin typeface="Nunito Sans"/>
              </a:rPr>
              <a:t> based on multiple training data instances.</a:t>
            </a:r>
          </a:p>
          <a:p>
            <a:r>
              <a:rPr lang="en-GB">
                <a:latin typeface="Nunito Sans"/>
              </a:rPr>
              <a:t>This knowledge can be used to predict an output </a:t>
            </a:r>
            <a:r>
              <a:rPr lang="en-GB" i="1">
                <a:latin typeface="Nunito Sans"/>
              </a:rPr>
              <a:t>Y'</a:t>
            </a:r>
            <a:r>
              <a:rPr lang="en-GB">
                <a:latin typeface="Nunito Sans"/>
              </a:rPr>
              <a:t> for any new input data sample </a:t>
            </a:r>
            <a:r>
              <a:rPr lang="en-GB" i="1">
                <a:latin typeface="Nunito Sans"/>
              </a:rPr>
              <a:t>X'</a:t>
            </a:r>
            <a:r>
              <a:rPr lang="en-GB">
                <a:latin typeface="Nunito Sans"/>
              </a:rPr>
              <a:t> which was previously unknown or unseen during the training process.</a:t>
            </a:r>
          </a:p>
          <a:p>
            <a:r>
              <a:rPr lang="en-GB">
                <a:latin typeface="Nunito Sans"/>
              </a:rPr>
              <a:t>Supervised Learning methods are of two classes: </a:t>
            </a:r>
            <a:r>
              <a:rPr lang="en-GB" b="1">
                <a:latin typeface="Nunito Sans"/>
              </a:rPr>
              <a:t>Classification and Regression.</a:t>
            </a:r>
            <a:endParaRPr lang="en-GB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B8AA50-1CF3-75DF-BCBA-7258198D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Supervised Learning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3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EC7C34-2A09-2F95-EFA0-9093DA1B7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The key objective of a classification-based task is to predict output labels or responses that are categorical in nature for input data based on what the model has learned in the training phase.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0AC2B-ED20-B564-FB71-269BBB21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Classification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D12266D-AC3D-8BCE-A708-ED36089A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02507"/>
            <a:ext cx="6844551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7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09C340-5F7B-6016-58C2-BC7B6F28C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ML tasks where the main objective is value estimation can be termed as regression tasks.</a:t>
            </a:r>
          </a:p>
          <a:p>
            <a:r>
              <a:rPr lang="en-GB">
                <a:latin typeface="Nunito Sans"/>
              </a:rPr>
              <a:t>Regression methods are trained on input data samples having output responses that are continuous numeric values unlike classification, where we have discrete categories or classes.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6DA0C6-2379-C06D-F7CD-6B35F0D5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Regression</a:t>
            </a:r>
            <a:endParaRPr lang="en-GB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B0BFD06-55DA-E3F4-9890-D9D7FA48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94" y="3934805"/>
            <a:ext cx="7315200" cy="26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8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8C1FB2-693B-AEFE-2F2F-B0EC86189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Often, we do </a:t>
            </a:r>
            <a:r>
              <a:rPr lang="en-GB" b="1">
                <a:latin typeface="Nunito Sans"/>
              </a:rPr>
              <a:t>not have</a:t>
            </a:r>
            <a:r>
              <a:rPr lang="en-GB">
                <a:latin typeface="Nunito Sans"/>
              </a:rPr>
              <a:t> the liberty or advantage of</a:t>
            </a:r>
            <a:r>
              <a:rPr lang="en-GB" b="1">
                <a:latin typeface="Nunito Sans"/>
              </a:rPr>
              <a:t> having labelled training data</a:t>
            </a:r>
            <a:r>
              <a:rPr lang="en-GB">
                <a:latin typeface="Nunito Sans"/>
              </a:rPr>
              <a:t> and we still want to extract useful insights or patterns form data.</a:t>
            </a:r>
            <a:r>
              <a:rPr lang="en-GB" b="1">
                <a:latin typeface="Nunito Sans"/>
              </a:rPr>
              <a:t> Unsupervised learning methods are extremely useful</a:t>
            </a:r>
            <a:r>
              <a:rPr lang="en-GB">
                <a:latin typeface="Nunito Sans"/>
              </a:rPr>
              <a:t>.</a:t>
            </a:r>
          </a:p>
          <a:p>
            <a:r>
              <a:rPr lang="en-GB">
                <a:latin typeface="Nunito Sans"/>
              </a:rPr>
              <a:t>These algorithms try to learn inherent latent structures, patterns and relationships from given data without any help or supervision.</a:t>
            </a:r>
          </a:p>
          <a:p>
            <a:r>
              <a:rPr lang="en-GB">
                <a:latin typeface="Nunito Sans"/>
              </a:rPr>
              <a:t>Unsupervised learning methods can be categorised under these broad areas: Clustering, Dimensionality reduction, Anomaly detection, Association rule-mining.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9794FB-E4C6-C877-2F48-084937A5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Unsupervised Learning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8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7F0BD-2432-2FE6-BA17-1CACF3474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These methods try to find patterns of similarity and relationships among data samples in a dataset and then cluster these samples into various groups, such that each group of data has some similarity, based on the inherent attributes or features.</a:t>
            </a:r>
          </a:p>
          <a:p>
            <a:r>
              <a:rPr lang="en-GB">
                <a:latin typeface="Nunito Sans"/>
              </a:rPr>
              <a:t>Clustering methods are completely unsupervised, they try to cluster data by looking at the data features without any prior training, supervision, or knowledge about data attributes, associations or relationships.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4E0FD-6189-807D-7465-8A759DDC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Clustering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3F8287F-3845-845E-5D2E-CA084100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59" y="4781339"/>
            <a:ext cx="6202081" cy="18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0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F60D6C-580B-BC4A-CB64-7D439FD22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Extracting attributes or features from raw data samples, sometimes the feature space gets bloated up with a huge number of features. This can cause multiple challenges including analysing and visualising data. </a:t>
            </a:r>
            <a:endParaRPr lang="en-GB"/>
          </a:p>
          <a:p>
            <a:r>
              <a:rPr lang="en-GB" b="1">
                <a:latin typeface="Nunito Sans"/>
              </a:rPr>
              <a:t>Thousands or millions of features makes the feature space extremely complex posing problems with regard to training models, memory and space constraints.</a:t>
            </a:r>
          </a:p>
          <a:p>
            <a:r>
              <a:rPr lang="en-GB">
                <a:latin typeface="Nunito Sans"/>
              </a:rPr>
              <a:t>These methods reduce the number of feature variables by extracting or </a:t>
            </a:r>
            <a:r>
              <a:rPr lang="en-GB" b="1">
                <a:latin typeface="Nunito Sans"/>
              </a:rPr>
              <a:t>selecting a set of principal or representative features</a:t>
            </a:r>
            <a:r>
              <a:rPr lang="en-GB">
                <a:latin typeface="Nunito Sans"/>
              </a:rPr>
              <a:t>.</a:t>
            </a:r>
          </a:p>
          <a:p>
            <a:endParaRPr lang="en-GB">
              <a:latin typeface="Nunito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BC3F3-DDDB-663B-C042-F12D1FA7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Dimensionality Reduction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31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F60D6C-580B-BC4A-CB64-7D439FD22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Popular algorithms: Principal Component Analysis, </a:t>
            </a:r>
            <a:r>
              <a:rPr lang="en-GB" err="1">
                <a:latin typeface="Nunito Sans"/>
              </a:rPr>
              <a:t>Discriminat</a:t>
            </a:r>
            <a:r>
              <a:rPr lang="en-GB">
                <a:latin typeface="Nunito Sans"/>
              </a:rPr>
              <a:t> analysis, etc.</a:t>
            </a:r>
          </a:p>
          <a:p>
            <a:r>
              <a:rPr lang="en-GB">
                <a:latin typeface="Nunito Sans"/>
              </a:rPr>
              <a:t>Dimensionality reduction techniques can be classified in two major approaches as follows:</a:t>
            </a:r>
          </a:p>
          <a:p>
            <a:pPr lvl="1"/>
            <a:r>
              <a:rPr lang="en-GB">
                <a:latin typeface="Nunito Sans"/>
              </a:rPr>
              <a:t>Feature Selection Methods</a:t>
            </a:r>
          </a:p>
          <a:p>
            <a:pPr lvl="1"/>
            <a:r>
              <a:rPr lang="en-GB">
                <a:latin typeface="Nunito Sans"/>
              </a:rPr>
              <a:t>Feature Extraction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BC3F3-DDDB-663B-C042-F12D1FA7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Dimensionality Reduction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14535A2-5A6A-23AF-89E0-E342E027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4009051"/>
            <a:ext cx="6926729" cy="2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0E7642-2FAC-5477-4A8D-7BF47973F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Data Science</a:t>
            </a:r>
          </a:p>
          <a:p>
            <a:r>
              <a:rPr lang="en-GB">
                <a:latin typeface="Nunito Sans"/>
              </a:rPr>
              <a:t>Data Engineering</a:t>
            </a:r>
            <a:endParaRPr lang="en-GB"/>
          </a:p>
          <a:p>
            <a:r>
              <a:rPr lang="en-GB">
                <a:latin typeface="Nunito Sans"/>
              </a:rPr>
              <a:t>Data Analytics</a:t>
            </a:r>
          </a:p>
          <a:p>
            <a:r>
              <a:rPr lang="en-GB">
                <a:latin typeface="Nunito Sans"/>
              </a:rPr>
              <a:t>Business Intelligence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955C71-4742-A17D-E5BC-0C4C66BE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Four functions work together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7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028FB1-FE84-C85F-AD49-D828F39E7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Also known as outlier detection, where we are interested in finding out </a:t>
            </a:r>
            <a:r>
              <a:rPr lang="en-GB" b="1">
                <a:latin typeface="Nunito Sans"/>
              </a:rPr>
              <a:t>occurrences of rare events or observations</a:t>
            </a:r>
            <a:r>
              <a:rPr lang="en-GB">
                <a:latin typeface="Nunito Sans"/>
              </a:rPr>
              <a:t> that do not occur normally based on historical data. </a:t>
            </a:r>
            <a:endParaRPr lang="en-GB"/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C39EC6-8AF2-345A-2A62-909A04C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Anomaly Detection</a:t>
            </a:r>
            <a:endParaRPr lang="en-GB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AA7EB27-9166-CBE4-5AE7-60B6CF54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59" y="3100587"/>
            <a:ext cx="7212980" cy="2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3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A6514B-EC08-EACA-3EA9-FEF1336D1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It is a data mining method used to examine and analyse large transactional datasets to</a:t>
            </a:r>
            <a:r>
              <a:rPr lang="en-GB" b="1">
                <a:latin typeface="Nunito Sans"/>
              </a:rPr>
              <a:t> find patterns and rules of interest</a:t>
            </a:r>
            <a:r>
              <a:rPr lang="en-GB">
                <a:latin typeface="Nunito Sans"/>
              </a:rPr>
              <a:t>. These patterns represent interesting relationships and associations, among various items across transactions. </a:t>
            </a:r>
          </a:p>
          <a:p>
            <a:r>
              <a:rPr lang="en-GB">
                <a:latin typeface="Nunito Sans"/>
              </a:rPr>
              <a:t>It is also known as market basket analysis, which is used to analyse </a:t>
            </a:r>
            <a:r>
              <a:rPr lang="en-GB" b="1">
                <a:latin typeface="Nunito Sans"/>
              </a:rPr>
              <a:t>customer shopping patterns</a:t>
            </a:r>
            <a:r>
              <a:rPr lang="en-GB">
                <a:latin typeface="Nunito Sans"/>
              </a:rPr>
              <a:t>.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C9010-3419-8BED-6204-C1C0F7DC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Association Rule-mining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A1412CF-0783-63B1-487C-47DD2C3E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07" y="4241581"/>
            <a:ext cx="5930590" cy="22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2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377F6C-88FD-E911-507B-2A310E8D7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These methods usually use a lot of training data that is unlabelled (unsupervised learning component) and a small amount of pre-labelled data (supervised learning component).</a:t>
            </a:r>
          </a:p>
          <a:p>
            <a:r>
              <a:rPr lang="en-GB">
                <a:latin typeface="Nunito Sans"/>
              </a:rPr>
              <a:t>Many techniques are available in the form of generative methods, graph-based methods, and heuristic based methods.</a:t>
            </a:r>
          </a:p>
          <a:p>
            <a:r>
              <a:rPr lang="en-GB">
                <a:latin typeface="Nunito Sans"/>
              </a:rPr>
              <a:t>This approach is used in many image tagging systems.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F6A0F-B74C-75CF-2D2D-C2A9A3B7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Semi-supervised Learning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74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9F0D3-B222-AE49-7253-986B5FFBA9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In this case, there is </a:t>
            </a:r>
            <a:r>
              <a:rPr lang="en-GB" b="1">
                <a:latin typeface="Nunito Sans"/>
              </a:rPr>
              <a:t>an agent that is trained over a period of time</a:t>
            </a:r>
            <a:r>
              <a:rPr lang="en-GB">
                <a:latin typeface="Nunito Sans"/>
              </a:rPr>
              <a:t> to interact with a specific environment and </a:t>
            </a:r>
            <a:r>
              <a:rPr lang="en-GB" b="1">
                <a:latin typeface="Nunito Sans"/>
              </a:rPr>
              <a:t>improves its performance</a:t>
            </a:r>
            <a:r>
              <a:rPr lang="en-GB">
                <a:latin typeface="Nunito Sans"/>
              </a:rPr>
              <a:t> over a period of time with regards to the type of actions it performs on the environment.</a:t>
            </a:r>
          </a:p>
          <a:p>
            <a:r>
              <a:rPr lang="en-GB">
                <a:latin typeface="Nunito Sans"/>
              </a:rPr>
              <a:t>The </a:t>
            </a:r>
            <a:r>
              <a:rPr lang="en-GB" b="1">
                <a:latin typeface="Nunito Sans"/>
              </a:rPr>
              <a:t>agent </a:t>
            </a:r>
            <a:r>
              <a:rPr lang="en-GB">
                <a:latin typeface="Nunito Sans"/>
              </a:rPr>
              <a:t>starts with a </a:t>
            </a:r>
            <a:r>
              <a:rPr lang="en-GB" b="1">
                <a:latin typeface="Nunito Sans"/>
              </a:rPr>
              <a:t>set of strategies or policies</a:t>
            </a:r>
            <a:r>
              <a:rPr lang="en-GB">
                <a:latin typeface="Nunito Sans"/>
              </a:rPr>
              <a:t> for interacting with the environment then on observing the environment, </a:t>
            </a:r>
            <a:r>
              <a:rPr lang="en-GB" b="1">
                <a:latin typeface="Nunito Sans"/>
              </a:rPr>
              <a:t>it takes</a:t>
            </a:r>
            <a:r>
              <a:rPr lang="en-GB">
                <a:latin typeface="Nunito Sans"/>
              </a:rPr>
              <a:t> a particular </a:t>
            </a:r>
            <a:r>
              <a:rPr lang="en-GB" b="1">
                <a:latin typeface="Nunito Sans"/>
              </a:rPr>
              <a:t>action </a:t>
            </a:r>
            <a:r>
              <a:rPr lang="en-GB">
                <a:latin typeface="Nunito Sans"/>
              </a:rPr>
              <a:t>based on a rule or policy.</a:t>
            </a:r>
          </a:p>
          <a:p>
            <a:r>
              <a:rPr lang="en-GB">
                <a:latin typeface="Nunito Sans"/>
              </a:rPr>
              <a:t>Based on the action,</a:t>
            </a:r>
            <a:r>
              <a:rPr lang="en-GB" b="1">
                <a:latin typeface="Nunito Sans"/>
              </a:rPr>
              <a:t> the agent gets a reward</a:t>
            </a:r>
            <a:r>
              <a:rPr lang="en-GB">
                <a:latin typeface="Nunito Sans"/>
              </a:rPr>
              <a:t> which could be beneficial or detrimental in the form of a penalty.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6D4BB-140C-40C2-CA1B-7186A981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Reinforcement Learning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580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9F0D3-B222-AE49-7253-986B5FFBA9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The main steps of a reinforcement learning method are:</a:t>
            </a:r>
            <a:endParaRPr lang="en-GB"/>
          </a:p>
          <a:p>
            <a:pPr marL="914400" lvl="1" indent="-457200">
              <a:buAutoNum type="arabicPeriod"/>
            </a:pPr>
            <a:r>
              <a:rPr lang="en-GB">
                <a:latin typeface="Nunito Sans"/>
              </a:rPr>
              <a:t>Prepare agent with set of initial policies and strategy</a:t>
            </a:r>
            <a:endParaRPr lang="en-GB"/>
          </a:p>
          <a:p>
            <a:pPr marL="914400" lvl="1" indent="-457200">
              <a:buAutoNum type="arabicPeriod"/>
            </a:pPr>
            <a:r>
              <a:rPr lang="en-GB">
                <a:latin typeface="Nunito Sans"/>
              </a:rPr>
              <a:t>Observe environment and current state</a:t>
            </a:r>
          </a:p>
          <a:p>
            <a:pPr marL="914400" lvl="1" indent="-457200">
              <a:buAutoNum type="arabicPeriod"/>
            </a:pPr>
            <a:r>
              <a:rPr lang="en-GB">
                <a:latin typeface="Nunito Sans"/>
              </a:rPr>
              <a:t>Select optimal policy and perform action</a:t>
            </a:r>
            <a:endParaRPr lang="en-GB"/>
          </a:p>
          <a:p>
            <a:pPr marL="914400" lvl="1" indent="-457200">
              <a:buAutoNum type="arabicPeriod"/>
            </a:pPr>
            <a:r>
              <a:rPr lang="en-GB">
                <a:latin typeface="Nunito Sans"/>
              </a:rPr>
              <a:t>Get corresponding reward or penalty</a:t>
            </a:r>
            <a:endParaRPr lang="en-GB"/>
          </a:p>
          <a:p>
            <a:pPr marL="914400" lvl="1" indent="-457200">
              <a:buAutoNum type="arabicPeriod"/>
            </a:pPr>
            <a:r>
              <a:rPr lang="en-GB">
                <a:latin typeface="Nunito Sans"/>
              </a:rPr>
              <a:t>Update policies if needed</a:t>
            </a:r>
            <a:endParaRPr lang="en-GB"/>
          </a:p>
          <a:p>
            <a:pPr marL="914400" lvl="1" indent="-457200">
              <a:buAutoNum type="arabicPeriod"/>
            </a:pPr>
            <a:r>
              <a:rPr lang="en-GB">
                <a:latin typeface="Nunito Sans"/>
              </a:rPr>
              <a:t>Repeat step 2-5 iteratively until agent learns the most optimal policies</a:t>
            </a:r>
          </a:p>
          <a:p>
            <a:endParaRPr lang="en-GB">
              <a:latin typeface="Nunito Sans"/>
            </a:endParaRPr>
          </a:p>
          <a:p>
            <a:pPr lvl="1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6D4BB-140C-40C2-CA1B-7186A981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Reinforcement Learning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6E746D4-05F6-B776-663F-BFBABDB3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93" y="4391071"/>
            <a:ext cx="6284257" cy="21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1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06C6E-8362-AF7F-8111-84BE90A29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Usually known as </a:t>
            </a:r>
            <a:r>
              <a:rPr lang="en-GB" b="1">
                <a:latin typeface="Nunito Sans"/>
              </a:rPr>
              <a:t>offline learning methods</a:t>
            </a:r>
            <a:r>
              <a:rPr lang="en-GB">
                <a:latin typeface="Nunito Sans"/>
              </a:rPr>
              <a:t>, these methods are used in end-to-end ML systems where the model is trained using all the available training data in one go. </a:t>
            </a:r>
            <a:r>
              <a:rPr lang="en-GB" b="1">
                <a:latin typeface="Nunito Sans"/>
              </a:rPr>
              <a:t>The model is trained in one batch</a:t>
            </a:r>
            <a:r>
              <a:rPr lang="en-GB">
                <a:latin typeface="Nunito Sans"/>
              </a:rPr>
              <a:t>.</a:t>
            </a:r>
            <a:endParaRPr lang="en-US"/>
          </a:p>
          <a:p>
            <a:r>
              <a:rPr lang="en-GB">
                <a:latin typeface="Nunito Sans"/>
              </a:rPr>
              <a:t>When the training is done, the model is deployed into production where it predicts outputs for new data samples.</a:t>
            </a:r>
          </a:p>
          <a:p>
            <a:r>
              <a:rPr lang="en-GB">
                <a:latin typeface="Nunito Sans"/>
              </a:rPr>
              <a:t>The model does not keep learning over a period of time with the new data. 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23109-A09E-8E7D-A2EA-8A92F268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Batch Learning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86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271BC0-D9FC-8615-DAC6-8FD42E149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The </a:t>
            </a:r>
            <a:r>
              <a:rPr lang="en-GB" b="1">
                <a:latin typeface="Nunito Sans"/>
              </a:rPr>
              <a:t>training data</a:t>
            </a:r>
            <a:r>
              <a:rPr lang="en-GB">
                <a:latin typeface="Nunito Sans"/>
              </a:rPr>
              <a:t> is usually </a:t>
            </a:r>
            <a:r>
              <a:rPr lang="en-GB" b="1">
                <a:latin typeface="Nunito Sans"/>
              </a:rPr>
              <a:t>fed in multiple incremental batches</a:t>
            </a:r>
            <a:r>
              <a:rPr lang="en-GB">
                <a:latin typeface="Nunito Sans"/>
              </a:rPr>
              <a:t> to the algorithm (also known as mini batches).</a:t>
            </a:r>
          </a:p>
          <a:p>
            <a:r>
              <a:rPr lang="en-GB">
                <a:latin typeface="Nunito Sans"/>
              </a:rPr>
              <a:t>The training process keeps learning over a period of time based on new data samples which are sent to it for prediction.</a:t>
            </a:r>
          </a:p>
          <a:p>
            <a:r>
              <a:rPr lang="en-GB">
                <a:latin typeface="Nunito Sans"/>
              </a:rPr>
              <a:t>It </a:t>
            </a:r>
            <a:r>
              <a:rPr lang="en-GB" b="1">
                <a:latin typeface="Nunito Sans"/>
              </a:rPr>
              <a:t>predicts and learns in the process with new data</a:t>
            </a:r>
            <a:r>
              <a:rPr lang="en-GB">
                <a:latin typeface="Nunito Sans"/>
              </a:rPr>
              <a:t> on the fly without having to re-run the whole model on previous examples.</a:t>
            </a:r>
          </a:p>
          <a:p>
            <a:r>
              <a:rPr lang="en-GB">
                <a:latin typeface="Nunito Sans"/>
              </a:rPr>
              <a:t>One of the challenges of online learning methods is the fact that </a:t>
            </a:r>
            <a:r>
              <a:rPr lang="en-GB" b="1">
                <a:latin typeface="Nunito Sans"/>
              </a:rPr>
              <a:t>bad data samples can affect the model performance adversely</a:t>
            </a:r>
            <a:r>
              <a:rPr lang="en-GB">
                <a:latin typeface="Nunito Sans"/>
              </a:rPr>
              <a:t>. It can start learning relationships and patterns that have no real significance.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3D3B2-9179-0D8B-4AD4-E89A7274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Online Learning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13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6D64-2D34-2525-03FC-35347542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/>
              </a:rPr>
              <a:t>The CRISP-DM Process Model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19E86-14A1-9229-C3A4-3D1941D7E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>
                <a:latin typeface="Nunito Sans"/>
              </a:rPr>
              <a:t>CRoss</a:t>
            </a:r>
            <a:r>
              <a:rPr lang="en-GB">
                <a:latin typeface="Nunito Sans"/>
              </a:rPr>
              <a:t> </a:t>
            </a:r>
            <a:r>
              <a:rPr lang="en-GB" err="1">
                <a:latin typeface="Nunito Sans"/>
              </a:rPr>
              <a:t>Industy</a:t>
            </a:r>
            <a:r>
              <a:rPr lang="en-GB">
                <a:latin typeface="Nunito Sans"/>
              </a:rPr>
              <a:t> Standard Process for Data Mining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7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209016-864A-0613-486E-D8B640C453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A robust industry standard process model followed for data mining and analytics projects.</a:t>
            </a:r>
          </a:p>
          <a:p>
            <a:r>
              <a:rPr lang="en-GB">
                <a:latin typeface="Nunito Sans"/>
              </a:rPr>
              <a:t>It depicts necessary steps, processes, and workflows for executing any project right from formalising business requirements to testing and deploying a solution to transform data into insights.</a:t>
            </a:r>
          </a:p>
          <a:p>
            <a:r>
              <a:rPr lang="en-GB">
                <a:latin typeface="Nunito Sans"/>
              </a:rPr>
              <a:t>There are six major steps or phases for building an end-to-end solution for any analytics project or system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A76F-18C8-A437-C354-207F552F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CRISP-DM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71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9BAD6-BFA2-E64D-7A23-C277458B08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CB3E53-535A-B514-405E-EFCC9041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CRISP-DM</a:t>
            </a:r>
            <a:endParaRPr lang="en-US">
              <a:latin typeface="Nunito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3C7C295-A4F1-6135-5502-5AD51842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29" y="1034700"/>
            <a:ext cx="5806141" cy="5408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42101-A00C-B6CA-8554-3900235B4557}"/>
              </a:ext>
            </a:extLst>
          </p:cNvPr>
          <p:cNvSpPr txBox="1"/>
          <p:nvPr/>
        </p:nvSpPr>
        <p:spPr>
          <a:xfrm>
            <a:off x="630677" y="63537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D. Sarkar et al</a:t>
            </a:r>
          </a:p>
        </p:txBody>
      </p:sp>
    </p:spTree>
    <p:extLst>
      <p:ext uri="{BB962C8B-B14F-4D97-AF65-F5344CB8AC3E}">
        <p14:creationId xmlns:p14="http://schemas.microsoft.com/office/powerpoint/2010/main" val="213424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A20A65-5D24-D236-73FE-D84CA59A52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DS is the </a:t>
            </a:r>
            <a:r>
              <a:rPr lang="en-GB" b="1">
                <a:latin typeface="Nunito Sans"/>
              </a:rPr>
              <a:t>systematic study</a:t>
            </a:r>
            <a:r>
              <a:rPr lang="en-GB">
                <a:latin typeface="Nunito Sans"/>
              </a:rPr>
              <a:t> of the structure and behaviour of data  in order to </a:t>
            </a:r>
            <a:r>
              <a:rPr lang="en-GB" b="1">
                <a:latin typeface="Nunito Sans"/>
              </a:rPr>
              <a:t>quantifiably understand past and current occurrences</a:t>
            </a:r>
            <a:r>
              <a:rPr lang="en-GB">
                <a:latin typeface="Nunito Sans"/>
              </a:rPr>
              <a:t>, as we as </a:t>
            </a:r>
            <a:r>
              <a:rPr lang="en-GB" b="1">
                <a:latin typeface="Nunito Sans"/>
              </a:rPr>
              <a:t>predict the future</a:t>
            </a:r>
            <a:r>
              <a:rPr lang="en-GB">
                <a:latin typeface="Nunito Sans"/>
              </a:rPr>
              <a:t> behaviour of that data.</a:t>
            </a:r>
          </a:p>
          <a:p>
            <a:r>
              <a:rPr lang="en-GB">
                <a:latin typeface="Nunito Sans"/>
              </a:rPr>
              <a:t>Typical Traits</a:t>
            </a:r>
            <a:endParaRPr lang="en-GB"/>
          </a:p>
          <a:p>
            <a:pPr lvl="1"/>
            <a:r>
              <a:rPr lang="en-GB">
                <a:latin typeface="Nunito Sans"/>
              </a:rPr>
              <a:t>Degree in quantitative field, programmers (usually R or Python, SQL)</a:t>
            </a:r>
          </a:p>
          <a:p>
            <a:pPr lvl="1"/>
            <a:r>
              <a:rPr lang="en-GB">
                <a:latin typeface="Nunito Sans"/>
              </a:rPr>
              <a:t>Curious and tenacious individuals. Interested in </a:t>
            </a:r>
            <a:r>
              <a:rPr lang="en-GB" b="1">
                <a:latin typeface="Nunito Sans"/>
              </a:rPr>
              <a:t>why </a:t>
            </a:r>
            <a:r>
              <a:rPr lang="en-GB">
                <a:latin typeface="Nunito Sans"/>
              </a:rPr>
              <a:t>over how</a:t>
            </a:r>
            <a:endParaRPr lang="en-GB"/>
          </a:p>
          <a:p>
            <a:pPr lvl="1"/>
            <a:r>
              <a:rPr lang="en-GB">
                <a:latin typeface="Nunito Sans"/>
              </a:rPr>
              <a:t>Previous experience: BI reporting, data analysis and data-driven decision making</a:t>
            </a:r>
          </a:p>
          <a:p>
            <a:pPr lvl="1"/>
            <a:r>
              <a:rPr lang="en-GB">
                <a:latin typeface="Nunito Sans"/>
              </a:rPr>
              <a:t>Uncover correlations and causations in business data</a:t>
            </a:r>
          </a:p>
          <a:p>
            <a:pPr lvl="1"/>
            <a:r>
              <a:rPr lang="en-GB">
                <a:latin typeface="Nunito Sans"/>
              </a:rPr>
              <a:t>Derive insights from data, including big data</a:t>
            </a:r>
          </a:p>
          <a:p>
            <a:pPr lvl="1"/>
            <a:r>
              <a:rPr lang="en-GB">
                <a:latin typeface="Nunito Sans"/>
              </a:rPr>
              <a:t>Generate predictions from data (data visualisation)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2E4F9-064B-71D5-3C03-15985CCC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Data Science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5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A0C17-274A-5846-632B-F192C1931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Usually, a good way to solve a real-world ML problem is to use a ML pipeline: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34A50-D84B-5A2C-7CE7-F19A1B39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Standard ML Pipeline</a:t>
            </a:r>
            <a:endParaRPr lang="en-GB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8F335FA-5B9B-1B59-E9FB-CD3906FB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58" y="2619918"/>
            <a:ext cx="9349901" cy="3814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FCE4D-5E7C-8376-3D3E-BCF85AC174CD}"/>
              </a:ext>
            </a:extLst>
          </p:cNvPr>
          <p:cNvSpPr txBox="1"/>
          <p:nvPr/>
        </p:nvSpPr>
        <p:spPr>
          <a:xfrm>
            <a:off x="209145" y="63051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D. Sarkar et al</a:t>
            </a:r>
          </a:p>
        </p:txBody>
      </p:sp>
    </p:spTree>
    <p:extLst>
      <p:ext uri="{BB962C8B-B14F-4D97-AF65-F5344CB8AC3E}">
        <p14:creationId xmlns:p14="http://schemas.microsoft.com/office/powerpoint/2010/main" val="3156269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5A65-A9D5-4695-AB95-3C356777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D4CA-5E7B-287B-5F19-3F84E27E50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"/>
              </a:rPr>
              <a:t>Questions?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A5AB8-00F0-F78A-BA05-DECE9E22E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fernando.pereztellez@tudublin.ie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38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B8D53-1740-C742-4228-C701292B4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DE is the </a:t>
            </a:r>
            <a:r>
              <a:rPr lang="en-GB" b="1">
                <a:latin typeface="Nunito Sans"/>
              </a:rPr>
              <a:t>design, construction, and maintenance</a:t>
            </a:r>
            <a:r>
              <a:rPr lang="en-GB">
                <a:latin typeface="Nunito Sans"/>
              </a:rPr>
              <a:t> of data systems</a:t>
            </a:r>
          </a:p>
          <a:p>
            <a:r>
              <a:rPr lang="en-GB">
                <a:latin typeface="Nunito Sans"/>
              </a:rPr>
              <a:t>Typical Traits</a:t>
            </a:r>
          </a:p>
          <a:p>
            <a:pPr lvl="1"/>
            <a:r>
              <a:rPr lang="en-GB">
                <a:latin typeface="Nunito Sans"/>
              </a:rPr>
              <a:t>Programmers (java, C++, Python) with experience in DB architect, ETL developer, etc</a:t>
            </a:r>
          </a:p>
          <a:p>
            <a:pPr lvl="1"/>
            <a:r>
              <a:rPr lang="en-GB">
                <a:latin typeface="Nunito Sans"/>
              </a:rPr>
              <a:t>Good in maths but not use much statistics</a:t>
            </a:r>
          </a:p>
          <a:p>
            <a:pPr lvl="1"/>
            <a:r>
              <a:rPr lang="en-GB">
                <a:latin typeface="Nunito Sans"/>
              </a:rPr>
              <a:t>Prefer to design and build IT systems rather than to analyse data</a:t>
            </a:r>
          </a:p>
          <a:p>
            <a:pPr lvl="1"/>
            <a:r>
              <a:rPr lang="en-GB">
                <a:latin typeface="Nunito Sans"/>
              </a:rPr>
              <a:t>Interested in </a:t>
            </a:r>
            <a:r>
              <a:rPr lang="en-GB" b="1">
                <a:latin typeface="Nunito Sans"/>
              </a:rPr>
              <a:t>how </a:t>
            </a:r>
            <a:r>
              <a:rPr lang="en-GB">
                <a:latin typeface="Nunito Sans"/>
              </a:rPr>
              <a:t>over why</a:t>
            </a:r>
          </a:p>
          <a:p>
            <a:pPr lvl="1"/>
            <a:r>
              <a:rPr lang="en-GB">
                <a:latin typeface="Nunito Sans"/>
              </a:rPr>
              <a:t>Design systems to collect, handle and store datasets</a:t>
            </a:r>
          </a:p>
          <a:p>
            <a:pPr lvl="1"/>
            <a:r>
              <a:rPr lang="en-GB">
                <a:latin typeface="Nunito Sans"/>
              </a:rPr>
              <a:t>Build modular, scalable platforms for data processing</a:t>
            </a:r>
          </a:p>
          <a:p>
            <a:pPr lvl="1"/>
            <a:r>
              <a:rPr lang="en-GB">
                <a:latin typeface="Nunito Sans"/>
              </a:rPr>
              <a:t>Design, build and maintain systems that store and move big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9A8D59-A0D9-DF00-4B24-A6BDD91C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Data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867D6B-8D4B-D841-F5A9-0168E3D52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latin typeface="Nunito Sans"/>
              </a:rPr>
              <a:t>DA are </a:t>
            </a:r>
            <a:r>
              <a:rPr lang="en-GB" b="1" dirty="0">
                <a:latin typeface="Nunito Sans"/>
              </a:rPr>
              <a:t>data products</a:t>
            </a:r>
            <a:r>
              <a:rPr lang="en-GB" dirty="0">
                <a:latin typeface="Nunito Sans"/>
              </a:rPr>
              <a:t> that </a:t>
            </a:r>
            <a:r>
              <a:rPr lang="en-GB" b="1" dirty="0">
                <a:latin typeface="Nunito Sans"/>
              </a:rPr>
              <a:t>describe data</a:t>
            </a:r>
            <a:r>
              <a:rPr lang="en-GB" dirty="0">
                <a:latin typeface="Nunito Sans"/>
              </a:rPr>
              <a:t> and </a:t>
            </a:r>
            <a:r>
              <a:rPr lang="en-GB" b="1" dirty="0">
                <a:latin typeface="Nunito Sans"/>
              </a:rPr>
              <a:t>how it behaves</a:t>
            </a:r>
            <a:r>
              <a:rPr lang="en-GB" dirty="0">
                <a:latin typeface="Nunito Sans"/>
              </a:rPr>
              <a:t>. The data products are generated from data analysis and visualisation processes.</a:t>
            </a:r>
          </a:p>
          <a:p>
            <a:r>
              <a:rPr lang="en-GB" dirty="0">
                <a:latin typeface="Nunito Sans"/>
              </a:rPr>
              <a:t>Typical Traits</a:t>
            </a:r>
            <a:endParaRPr lang="en-GB" dirty="0"/>
          </a:p>
          <a:p>
            <a:pPr lvl="1"/>
            <a:r>
              <a:rPr lang="en-GB" dirty="0">
                <a:latin typeface="Nunito Sans"/>
              </a:rPr>
              <a:t>Use applications to analyse data</a:t>
            </a:r>
          </a:p>
          <a:p>
            <a:pPr lvl="1"/>
            <a:r>
              <a:rPr lang="en-GB" dirty="0">
                <a:latin typeface="Nunito Sans"/>
              </a:rPr>
              <a:t>Solid in basic math</a:t>
            </a:r>
          </a:p>
          <a:p>
            <a:pPr lvl="1"/>
            <a:r>
              <a:rPr lang="en-GB" dirty="0">
                <a:latin typeface="Nunito Sans"/>
              </a:rPr>
              <a:t>Understand the business processes</a:t>
            </a:r>
          </a:p>
          <a:p>
            <a:pPr lvl="1"/>
            <a:r>
              <a:rPr lang="en-GB" dirty="0">
                <a:latin typeface="Nunito Sans"/>
              </a:rPr>
              <a:t>Use data insights to improve business</a:t>
            </a:r>
          </a:p>
          <a:p>
            <a:pPr lvl="1"/>
            <a:r>
              <a:rPr lang="en-GB" dirty="0">
                <a:latin typeface="Nunito Sans"/>
              </a:rPr>
              <a:t>Not into deep analysis</a:t>
            </a:r>
          </a:p>
          <a:p>
            <a:pPr lvl="1"/>
            <a:r>
              <a:rPr lang="en-GB" dirty="0">
                <a:latin typeface="Nunito Sans"/>
              </a:rPr>
              <a:t>Generate predictive, prescriptive, and descriptive data insights</a:t>
            </a:r>
          </a:p>
          <a:p>
            <a:pPr lvl="1"/>
            <a:r>
              <a:rPr lang="en-GB" dirty="0">
                <a:latin typeface="Nunito Sans"/>
              </a:rPr>
              <a:t>Uncover co-</a:t>
            </a:r>
            <a:r>
              <a:rPr lang="en-GB" dirty="0" err="1">
                <a:latin typeface="Nunito Sans"/>
              </a:rPr>
              <a:t>orelations</a:t>
            </a:r>
            <a:r>
              <a:rPr lang="en-GB" dirty="0">
                <a:latin typeface="Nunito Sans"/>
              </a:rPr>
              <a:t> and causations in business data</a:t>
            </a:r>
          </a:p>
          <a:p>
            <a:pPr lvl="1"/>
            <a:r>
              <a:rPr lang="en-GB" dirty="0">
                <a:latin typeface="Nunito Sans"/>
              </a:rPr>
              <a:t>Deploys analytics technologies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1209D-46CD-3600-1FF4-BA99BDE4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Data Analytics</a:t>
            </a:r>
            <a:endParaRPr lang="en-GB" err="1"/>
          </a:p>
        </p:txBody>
      </p:sp>
    </p:spTree>
    <p:extLst>
      <p:ext uri="{BB962C8B-B14F-4D97-AF65-F5344CB8AC3E}">
        <p14:creationId xmlns:p14="http://schemas.microsoft.com/office/powerpoint/2010/main" val="399804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2FE6-6E76-0341-A989-9050C6842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Nunito Sans"/>
              </a:rPr>
              <a:t>It is a high-level, interpreted coding language which is useful for variety of applications</a:t>
            </a:r>
          </a:p>
          <a:p>
            <a:r>
              <a:rPr lang="en-GB" dirty="0">
                <a:latin typeface="Nunito Sans"/>
              </a:rPr>
              <a:t>It is easy to learn, human readable</a:t>
            </a:r>
          </a:p>
          <a:p>
            <a:r>
              <a:rPr lang="en-GB" dirty="0">
                <a:latin typeface="Nunito Sans"/>
              </a:rPr>
              <a:t>Very well-supported libraries</a:t>
            </a:r>
          </a:p>
          <a:p>
            <a:r>
              <a:rPr lang="en-GB" dirty="0">
                <a:latin typeface="Nunito Sans"/>
              </a:rPr>
              <a:t>Very popular programming language (No 1 in google trends)</a:t>
            </a:r>
          </a:p>
          <a:p>
            <a:endParaRPr lang="en-GB">
              <a:latin typeface="Nunito Sans"/>
            </a:endParaRPr>
          </a:p>
          <a:p>
            <a:r>
              <a:rPr lang="en-GB" dirty="0">
                <a:latin typeface="Nunito Sans"/>
              </a:rPr>
              <a:t>Alternatives: R, Julia, Go</a:t>
            </a:r>
            <a:endParaRPr lang="en-US" dirty="0"/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8EE323-2B89-65EB-AFEA-9EDF9836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Nunito"/>
              </a:rPr>
              <a:t>Why to use Python?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4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AE037-8734-8F77-D9DD-104A5F5B84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Nunito Sans"/>
              </a:rPr>
              <a:t>Formal definition (Prof. Tom Mitchell 1997):</a:t>
            </a:r>
          </a:p>
          <a:p>
            <a:endParaRPr lang="en-GB">
              <a:latin typeface="Nunito Sans"/>
            </a:endParaRPr>
          </a:p>
          <a:p>
            <a:pPr marL="0" indent="0">
              <a:buNone/>
            </a:pPr>
            <a:r>
              <a:rPr lang="en-GB" i="1">
                <a:latin typeface="Nunito Sans"/>
              </a:rPr>
              <a:t>"A computer program is said to learn from experience </a:t>
            </a:r>
            <a:r>
              <a:rPr lang="en-GB" b="1" i="1">
                <a:latin typeface="Nunito Sans"/>
              </a:rPr>
              <a:t>E</a:t>
            </a:r>
            <a:r>
              <a:rPr lang="en-GB" i="1">
                <a:latin typeface="Nunito Sans"/>
              </a:rPr>
              <a:t> with respect to some class of tasks </a:t>
            </a:r>
            <a:r>
              <a:rPr lang="en-GB" b="1" i="1">
                <a:latin typeface="Nunito Sans"/>
              </a:rPr>
              <a:t>T</a:t>
            </a:r>
            <a:r>
              <a:rPr lang="en-GB" i="1">
                <a:latin typeface="Nunito Sans"/>
              </a:rPr>
              <a:t> and performance measure </a:t>
            </a:r>
            <a:r>
              <a:rPr lang="en-GB" b="1" i="1">
                <a:latin typeface="Nunito Sans"/>
              </a:rPr>
              <a:t>P</a:t>
            </a:r>
            <a:r>
              <a:rPr lang="en-GB" i="1">
                <a:latin typeface="Nunito Sans"/>
              </a:rPr>
              <a:t>, if its performance at task in</a:t>
            </a:r>
            <a:r>
              <a:rPr lang="en-GB" b="1" i="1">
                <a:latin typeface="Nunito Sans"/>
              </a:rPr>
              <a:t> T</a:t>
            </a:r>
            <a:r>
              <a:rPr lang="en-GB" i="1">
                <a:latin typeface="Nunito Sans"/>
              </a:rPr>
              <a:t> , as measured by </a:t>
            </a:r>
            <a:r>
              <a:rPr lang="en-GB" b="1" i="1">
                <a:latin typeface="Nunito Sans"/>
              </a:rPr>
              <a:t>P</a:t>
            </a:r>
            <a:r>
              <a:rPr lang="en-GB" i="1">
                <a:latin typeface="Nunito Sans"/>
              </a:rPr>
              <a:t> improves with experience </a:t>
            </a:r>
            <a:r>
              <a:rPr lang="en-GB" b="1" i="1">
                <a:latin typeface="Nunito Sans"/>
              </a:rPr>
              <a:t>E</a:t>
            </a:r>
            <a:r>
              <a:rPr lang="en-GB" i="1">
                <a:latin typeface="Nunito Sans"/>
              </a:rPr>
              <a:t>"</a:t>
            </a:r>
          </a:p>
          <a:p>
            <a:pPr marL="0" indent="0">
              <a:buNone/>
            </a:pPr>
            <a:endParaRPr lang="en-GB" i="1">
              <a:latin typeface="Nunito Sans"/>
            </a:endParaRPr>
          </a:p>
          <a:p>
            <a:r>
              <a:rPr lang="en-GB">
                <a:latin typeface="Nunito Sans"/>
              </a:rPr>
              <a:t>Improve their performance </a:t>
            </a:r>
            <a:r>
              <a:rPr lang="en-GB" b="1">
                <a:latin typeface="Nunito Sans"/>
              </a:rPr>
              <a:t>P</a:t>
            </a:r>
          </a:p>
          <a:p>
            <a:r>
              <a:rPr lang="en-GB">
                <a:latin typeface="Nunito Sans"/>
              </a:rPr>
              <a:t>At executing some task </a:t>
            </a:r>
            <a:r>
              <a:rPr lang="en-GB" b="1">
                <a:latin typeface="Nunito Sans"/>
              </a:rPr>
              <a:t>T</a:t>
            </a:r>
          </a:p>
          <a:p>
            <a:r>
              <a:rPr lang="en-GB">
                <a:latin typeface="Nunito Sans"/>
              </a:rPr>
              <a:t>Over time with experience </a:t>
            </a:r>
            <a:r>
              <a:rPr lang="en-GB" b="1">
                <a:latin typeface="Nunito Sans"/>
              </a:rPr>
              <a:t>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270C04-86A7-729F-7D70-E0DC0357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Machine Learning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53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4E20D-A03E-D810-7DD6-71D3E7B01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Nunito Sans"/>
              </a:rPr>
              <a:t>T </a:t>
            </a:r>
            <a:r>
              <a:rPr lang="en-GB" dirty="0">
                <a:latin typeface="Nunito Sans"/>
              </a:rPr>
              <a:t>is the real-world problem to be solved. In ML is best if you </a:t>
            </a:r>
            <a:r>
              <a:rPr lang="en-GB" b="1" dirty="0">
                <a:latin typeface="Nunito Sans"/>
              </a:rPr>
              <a:t>define the task as concretely as possible</a:t>
            </a:r>
            <a:r>
              <a:rPr lang="en-GB" dirty="0">
                <a:latin typeface="Nunito Sans"/>
              </a:rPr>
              <a:t>.</a:t>
            </a:r>
          </a:p>
          <a:p>
            <a:r>
              <a:rPr lang="en-GB" dirty="0">
                <a:latin typeface="Nunito Sans"/>
              </a:rPr>
              <a:t>A </a:t>
            </a:r>
            <a:r>
              <a:rPr lang="en-GB" b="1" dirty="0">
                <a:latin typeface="Nunito Sans"/>
              </a:rPr>
              <a:t>T</a:t>
            </a:r>
            <a:r>
              <a:rPr lang="en-GB" dirty="0">
                <a:latin typeface="Nunito Sans"/>
              </a:rPr>
              <a:t> task can usually be defined as a ML task based on the process or workflow that the system should follow to operate on data points of samples (usually multiple data attributes).</a:t>
            </a:r>
          </a:p>
          <a:p>
            <a:r>
              <a:rPr lang="en-GB" dirty="0">
                <a:latin typeface="Nunito Sans"/>
              </a:rPr>
              <a:t>Typical tasks:</a:t>
            </a:r>
          </a:p>
          <a:p>
            <a:pPr lvl="1"/>
            <a:r>
              <a:rPr lang="en-GB" dirty="0">
                <a:latin typeface="Nunito Sans"/>
              </a:rPr>
              <a:t>Classification or categorisation – classifying images</a:t>
            </a:r>
          </a:p>
          <a:p>
            <a:pPr lvl="1"/>
            <a:r>
              <a:rPr lang="en-GB" dirty="0">
                <a:latin typeface="Nunito Sans"/>
              </a:rPr>
              <a:t>Regression – predicting house prices</a:t>
            </a:r>
          </a:p>
          <a:p>
            <a:pPr lvl="1"/>
            <a:r>
              <a:rPr lang="en-GB" dirty="0">
                <a:latin typeface="Nunito Sans"/>
              </a:rPr>
              <a:t>Anomaly detection –find service attacks from logs</a:t>
            </a:r>
          </a:p>
          <a:p>
            <a:pPr lvl="1"/>
            <a:r>
              <a:rPr lang="en-GB" dirty="0">
                <a:latin typeface="Nunito Sans"/>
              </a:rPr>
              <a:t>Structured annotation – Annotate specific areas of images</a:t>
            </a:r>
          </a:p>
          <a:p>
            <a:pPr lvl="1"/>
            <a:r>
              <a:rPr lang="en-GB" dirty="0">
                <a:latin typeface="Nunito Sans"/>
              </a:rPr>
              <a:t>Translation, Clustering and Transcriptions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212F2F-81D6-E0AF-422F-0DE1F16E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Defining T (Task)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3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44BC67-0E59-477F-01A6-38AC191E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Nunito Sans"/>
              </a:rPr>
              <a:t>A learning algorithm typically needs data to learn over time and perform a specific task (</a:t>
            </a:r>
            <a:r>
              <a:rPr lang="en-GB" b="1" dirty="0">
                <a:latin typeface="Nunito Sans"/>
              </a:rPr>
              <a:t>T</a:t>
            </a:r>
            <a:r>
              <a:rPr lang="en-GB" dirty="0">
                <a:latin typeface="Nunito Sans"/>
              </a:rPr>
              <a:t>). </a:t>
            </a:r>
          </a:p>
          <a:p>
            <a:r>
              <a:rPr lang="en-GB" b="1" dirty="0">
                <a:latin typeface="Nunito Sans"/>
              </a:rPr>
              <a:t>The process of consuming a dataset (data samples) such that a learning algorithm or model learns inherent patterns is defined as experience (E) which is gained by the learning algorithm.</a:t>
            </a:r>
          </a:p>
          <a:p>
            <a:r>
              <a:rPr lang="en-GB" dirty="0">
                <a:latin typeface="Nunito Sans"/>
              </a:rPr>
              <a:t>Any experience that the algorithm gains is from data samples at any point of time, and it is an iterative process.</a:t>
            </a:r>
          </a:p>
          <a:p>
            <a:r>
              <a:rPr lang="en-GB" dirty="0">
                <a:latin typeface="Nunito Sans"/>
              </a:rPr>
              <a:t>The model is an entity just like a human being which gains knowledge or experience through data points by observing and learning more and more.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ECF8D-B397-AC5F-2E61-5A7E06D8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Nunito"/>
              </a:rPr>
              <a:t>Defining E (Experience)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0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CAI">
      <a:dk1>
        <a:srgbClr val="222020"/>
      </a:dk1>
      <a:lt1>
        <a:srgbClr val="FFFFFF"/>
      </a:lt1>
      <a:dk2>
        <a:srgbClr val="44546A"/>
      </a:dk2>
      <a:lt2>
        <a:srgbClr val="E7E6E6"/>
      </a:lt2>
      <a:accent1>
        <a:srgbClr val="58B8A6"/>
      </a:accent1>
      <a:accent2>
        <a:srgbClr val="4DB4E5"/>
      </a:accent2>
      <a:accent3>
        <a:srgbClr val="438972"/>
      </a:accent3>
      <a:accent4>
        <a:srgbClr val="3E8FA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CAI">
      <a:majorFont>
        <a:latin typeface="Nunito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AI template.pptx" id="{21123C96-6D5C-42DD-8BDD-BA8C9B87C3AE}" vid="{461D01F7-15FF-4FD3-980F-0C664F664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AI_ML_Lecture1</Template>
  <Application>Microsoft Office PowerPoint</Application>
  <PresentationFormat>Widescreen</PresentationFormat>
  <Slides>31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 ML Overview</vt:lpstr>
      <vt:lpstr>Four functions work together</vt:lpstr>
      <vt:lpstr>Data Science</vt:lpstr>
      <vt:lpstr>Data Engineering</vt:lpstr>
      <vt:lpstr>Data Analytics</vt:lpstr>
      <vt:lpstr>Why to use Python? </vt:lpstr>
      <vt:lpstr>Machine Learning</vt:lpstr>
      <vt:lpstr>Defining T (Task)</vt:lpstr>
      <vt:lpstr>Defining E (Experience) </vt:lpstr>
      <vt:lpstr>Defining P (Performance)</vt:lpstr>
      <vt:lpstr>Multi-disciplinary Field</vt:lpstr>
      <vt:lpstr>Machine Learning Methods</vt:lpstr>
      <vt:lpstr>Supervised Learning</vt:lpstr>
      <vt:lpstr>Classification</vt:lpstr>
      <vt:lpstr>Regression</vt:lpstr>
      <vt:lpstr>Unsupervised Learning</vt:lpstr>
      <vt:lpstr>Clustering</vt:lpstr>
      <vt:lpstr>Dimensionality Reduction</vt:lpstr>
      <vt:lpstr>Dimensionality Reduction</vt:lpstr>
      <vt:lpstr>Anomaly Detection</vt:lpstr>
      <vt:lpstr>Association Rule-mining</vt:lpstr>
      <vt:lpstr>Semi-supervised Learning</vt:lpstr>
      <vt:lpstr>Reinforcement Learning</vt:lpstr>
      <vt:lpstr>Reinforcement Learning</vt:lpstr>
      <vt:lpstr>Batch Learning</vt:lpstr>
      <vt:lpstr>Online Learning</vt:lpstr>
      <vt:lpstr>The CRISP-DM Process Model</vt:lpstr>
      <vt:lpstr>CRISP-DM</vt:lpstr>
      <vt:lpstr>CRISP-DM</vt:lpstr>
      <vt:lpstr>Standard ML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Perez Tellez</dc:creator>
  <cp:revision>15</cp:revision>
  <dcterms:created xsi:type="dcterms:W3CDTF">2022-09-05T13:42:08Z</dcterms:created>
  <dcterms:modified xsi:type="dcterms:W3CDTF">2023-02-22T20:07:59Z</dcterms:modified>
</cp:coreProperties>
</file>