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Cod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Code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FiraCod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bzu.ai/blog/the-european-approach-towards-trustworthy-ai/#:~:text=In%20a%20nutshell%3A%20Trustworthy%20AI,%2C%20fairness%2C%20and%20explicability.%20%5B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637d44a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637d44a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637d44a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637d44a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637d44a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637d44a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2"/>
              </a:rPr>
              <a:t>https://www.abzu.ai/blog/the-european-approach-towards-trustworthy-ai/#:~:text=In%20a%20nutshell%3A%20Trustworthy%20AI,%2C%20fairness%2C%20and%20explicability.%20%5B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637d44ab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637d44ab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637d44ab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637d44ab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637d44ab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637d44ab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igital-strategy.ec.europa.eu/en/library/ethics-guidelines-trustworthy-ai" TargetMode="External"/><Relationship Id="rId4" Type="http://schemas.openxmlformats.org/officeDocument/2006/relationships/hyperlink" Target="https://ec.europa.eu/futurium/en/ai-alliance-consultation.1.html#:~:text=Based%20on%20fundamental%20rights%20and,Privacy%20and%20Data%20governance" TargetMode="External"/><Relationship Id="rId5" Type="http://schemas.openxmlformats.org/officeDocument/2006/relationships/hyperlink" Target="https://www.abzu.ai/blog/the-european-approach-towards-trustworthy-ai/#:~:text=In%20a%20nutshell%3A%20Trustworthy%20AI,%2C%20fairness%2C%20and%20explicability.%20%5B" TargetMode="External"/><Relationship Id="rId6" Type="http://schemas.openxmlformats.org/officeDocument/2006/relationships/hyperlink" Target="https://www.iso.org/standard/77304.html" TargetMode="External"/><Relationship Id="rId7" Type="http://schemas.openxmlformats.org/officeDocument/2006/relationships/hyperlink" Target="https://www.pdpc.gov.sg/-/media/files/pdpc/pdf-files/resource-for-organisation/ai/sgmodelaigovframework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87625" y="1819275"/>
            <a:ext cx="88077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Ethical AI according to EU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804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Presentation by </a:t>
            </a:r>
            <a:r>
              <a:rPr lang="nl">
                <a:latin typeface="Fira Code"/>
                <a:ea typeface="Fira Code"/>
                <a:cs typeface="Fira Code"/>
                <a:sym typeface="Fira Code"/>
              </a:rPr>
              <a:t>Cloë</a:t>
            </a:r>
            <a:r>
              <a:rPr lang="nl">
                <a:latin typeface="Fira Code"/>
                <a:ea typeface="Fira Code"/>
                <a:cs typeface="Fira Code"/>
                <a:sym typeface="Fira Code"/>
              </a:rPr>
              <a:t> and Zaur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74430"/>
            <a:ext cx="2871527" cy="161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977" y="166355"/>
            <a:ext cx="2424248" cy="161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5">
            <a:alphaModFix/>
          </a:blip>
          <a:srcRect b="11701" l="0" r="0" t="5428"/>
          <a:stretch/>
        </p:blipFill>
        <p:spPr>
          <a:xfrm>
            <a:off x="152400" y="166350"/>
            <a:ext cx="1616700" cy="133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What constitutes ‘ethic AI’ to the EU?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nl" sz="1460">
                <a:latin typeface="Fira Code"/>
                <a:ea typeface="Fira Code"/>
                <a:cs typeface="Fira Code"/>
                <a:sym typeface="Fira Code"/>
              </a:rPr>
              <a:t>We have 3 </a:t>
            </a:r>
            <a:r>
              <a:rPr lang="nl" sz="1460">
                <a:latin typeface="Fira Code"/>
                <a:ea typeface="Fira Code"/>
                <a:cs typeface="Fira Code"/>
                <a:sym typeface="Fira Code"/>
              </a:rPr>
              <a:t>branches </a:t>
            </a:r>
            <a:r>
              <a:rPr lang="nl" sz="1460">
                <a:latin typeface="Fira Code"/>
                <a:ea typeface="Fira Code"/>
                <a:cs typeface="Fira Code"/>
                <a:sym typeface="Fira Code"/>
              </a:rPr>
              <a:t>of ethical AI, according to the EU[1]:</a:t>
            </a:r>
            <a:endParaRPr sz="146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nl" sz="1140">
                <a:solidFill>
                  <a:srgbClr val="404040"/>
                </a:solidFill>
                <a:latin typeface="Fira Code"/>
                <a:ea typeface="Fira Code"/>
                <a:cs typeface="Fira Code"/>
                <a:sym typeface="Fira Code"/>
              </a:rPr>
              <a:t>(1) Lawful </a:t>
            </a:r>
            <a:r>
              <a:rPr lang="nl" sz="1140">
                <a:solidFill>
                  <a:srgbClr val="404040"/>
                </a:solidFill>
                <a:latin typeface="Fira Code"/>
                <a:ea typeface="Fira Code"/>
                <a:cs typeface="Fira Code"/>
                <a:sym typeface="Fira Code"/>
              </a:rPr>
              <a:t>-  The ethical AI must be respectful of all applicable laws and regulations</a:t>
            </a:r>
            <a:endParaRPr sz="1140">
              <a:solidFill>
                <a:srgbClr val="40404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40">
              <a:solidFill>
                <a:srgbClr val="40404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nl" sz="1140">
                <a:solidFill>
                  <a:srgbClr val="404040"/>
                </a:solidFill>
                <a:latin typeface="Fira Code"/>
                <a:ea typeface="Fira Code"/>
                <a:cs typeface="Fira Code"/>
                <a:sym typeface="Fira Code"/>
              </a:rPr>
              <a:t>(2) Ethical - It must be respectful of ethical all common principles and values. </a:t>
            </a:r>
            <a:endParaRPr sz="1140">
              <a:solidFill>
                <a:srgbClr val="40404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nl" sz="1140">
                <a:solidFill>
                  <a:srgbClr val="404040"/>
                </a:solidFill>
                <a:latin typeface="Fira Code"/>
                <a:ea typeface="Fira Code"/>
                <a:cs typeface="Fira Code"/>
                <a:sym typeface="Fira Code"/>
              </a:rPr>
              <a:t>These include: </a:t>
            </a:r>
            <a:r>
              <a:rPr b="1" lang="nl" sz="1140">
                <a:solidFill>
                  <a:srgbClr val="404040"/>
                </a:solidFill>
                <a:latin typeface="Fira Code"/>
                <a:ea typeface="Fira Code"/>
                <a:cs typeface="Fira Code"/>
                <a:sym typeface="Fira Code"/>
              </a:rPr>
              <a:t>human autonomy, prevention of harm, fairness, and explicability</a:t>
            </a:r>
            <a:endParaRPr b="1" sz="1140">
              <a:solidFill>
                <a:srgbClr val="40404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40">
              <a:solidFill>
                <a:srgbClr val="40404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nl" sz="1140">
                <a:solidFill>
                  <a:srgbClr val="404040"/>
                </a:solidFill>
                <a:latin typeface="Fira Code"/>
                <a:ea typeface="Fira Code"/>
                <a:cs typeface="Fira Code"/>
                <a:sym typeface="Fira Code"/>
              </a:rPr>
              <a:t>(3) Robust - This should be from a technical perspective while taking into account its social environment, this is the human-centered approach</a:t>
            </a:r>
            <a:endParaRPr sz="1140">
              <a:solidFill>
                <a:srgbClr val="40404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6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nl" sz="197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What are the guidelines / principles they are offering?</a:t>
            </a:r>
            <a:endParaRPr sz="72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-1499" l="0" r="0" t="1500"/>
          <a:stretch/>
        </p:blipFill>
        <p:spPr>
          <a:xfrm>
            <a:off x="2611088" y="1055550"/>
            <a:ext cx="3736200" cy="3759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763300" y="715625"/>
            <a:ext cx="247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fostering fundamental rights, human-in-the-loop and human-in-command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276575" y="1797350"/>
            <a:ext cx="20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resilient and secure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410450" y="2610250"/>
            <a:ext cx="247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data should be protected and ensured of quality and </a:t>
            </a:r>
            <a:r>
              <a:rPr lang="nl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integrity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926825" y="3792750"/>
            <a:ext cx="286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decisions should be explained to stakeholder and humans must be aware that they are talking to an AI and know its limitations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012525" y="3977400"/>
            <a:ext cx="217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bias must be avoided and AI must be accessible to all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76750" y="2938900"/>
            <a:ext cx="207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must be sustainable for future generations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09725" y="1797350"/>
            <a:ext cx="20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mechanisms should be in place to ensure responsibility for outcomes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1575" y="669425"/>
            <a:ext cx="33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The European Commision provides a guideline[2] with 7 key requirements for AI: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524475" y="4758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What are the main ethics/values the guideline(s) emphasis on ?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There are a number of ethical values that they emphasize[3], these include: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Fira Code"/>
              <a:buChar char="●"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Respect for human autonomy - (Human dignity aspect)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Fira Code"/>
              <a:buChar char="●"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Prevention of harm - (Ten Commandments of Computer Ethics: Commandment 1)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Fira Code"/>
              <a:buChar char="●"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Fairness - Fair to all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Fira Code"/>
              <a:buChar char="●"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Explicability and transparency - Understandable decision-making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Fira Code"/>
              <a:buChar char="●"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Robustness and safety - Not easy to break/hack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Fira Code"/>
              <a:buChar char="●"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Privacy and data protection - Secure data/information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Fira Code"/>
              <a:buChar char="●"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Societal and environmental well-being - Not a sustainability issue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5" y="1151375"/>
            <a:ext cx="1364801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480">
                <a:latin typeface="Fira Code"/>
                <a:ea typeface="Fira Code"/>
                <a:cs typeface="Fira Code"/>
                <a:sym typeface="Fira Code"/>
              </a:rPr>
              <a:t>What are the ethical requirements, technical standards and best practices are needed for ethical AI</a:t>
            </a:r>
            <a:endParaRPr sz="248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Code"/>
              <a:buChar char="●"/>
            </a:pPr>
            <a:r>
              <a:rPr lang="nl" sz="1300">
                <a:latin typeface="Fira Code"/>
                <a:ea typeface="Fira Code"/>
                <a:cs typeface="Fira Code"/>
                <a:sym typeface="Fira Code"/>
              </a:rPr>
              <a:t>To keep the system trustworthy include a “white list” of rules (behaviours or states) that the system should always follow and “black list” restrictions regarding the system’s behaviour</a:t>
            </a:r>
            <a:br>
              <a:rPr lang="nl" sz="1300">
                <a:latin typeface="Fira Code"/>
                <a:ea typeface="Fira Code"/>
                <a:cs typeface="Fira Code"/>
                <a:sym typeface="Fira Code"/>
              </a:rPr>
            </a:br>
            <a:endParaRPr sz="1300"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Code"/>
              <a:buChar char="●"/>
            </a:pPr>
            <a:r>
              <a:rPr lang="nl" sz="1300">
                <a:latin typeface="Fira Code"/>
                <a:ea typeface="Fira Code"/>
                <a:cs typeface="Fira Code"/>
                <a:sym typeface="Fira Code"/>
              </a:rPr>
              <a:t>They have developed a Trustworthy AI Assessment List (Pilot Version) which essentially aims to access weather the AI complies with the Ethical Requirements set forth by the EU (also including state laws)</a:t>
            </a:r>
            <a:br>
              <a:rPr lang="nl" sz="1300">
                <a:latin typeface="Fira Code"/>
                <a:ea typeface="Fira Code"/>
                <a:cs typeface="Fira Code"/>
                <a:sym typeface="Fira Code"/>
              </a:rPr>
            </a:br>
            <a:endParaRPr sz="1300"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Code"/>
              <a:buChar char="●"/>
            </a:pPr>
            <a:r>
              <a:rPr lang="nl" sz="1300">
                <a:latin typeface="Fira Code"/>
                <a:ea typeface="Fira Code"/>
                <a:cs typeface="Fira Code"/>
                <a:sym typeface="Fira Code"/>
              </a:rPr>
              <a:t>XAI is important, for </a:t>
            </a:r>
            <a:r>
              <a:rPr lang="nl" sz="1300">
                <a:latin typeface="Fira Code"/>
                <a:ea typeface="Fira Code"/>
                <a:cs typeface="Fira Code"/>
                <a:sym typeface="Fira Code"/>
              </a:rPr>
              <a:t>explanation</a:t>
            </a:r>
            <a:r>
              <a:rPr lang="nl" sz="1300">
                <a:latin typeface="Fira Code"/>
                <a:ea typeface="Fira Code"/>
                <a:cs typeface="Fira Code"/>
                <a:sym typeface="Fira Code"/>
              </a:rPr>
              <a:t> to stakeholders so a full and clear understanding of the </a:t>
            </a:r>
            <a:r>
              <a:rPr lang="nl" sz="1300">
                <a:latin typeface="Fira Code"/>
                <a:ea typeface="Fira Code"/>
                <a:cs typeface="Fira Code"/>
                <a:sym typeface="Fira Code"/>
              </a:rPr>
              <a:t>decision-making process and expectations of the AI</a:t>
            </a:r>
            <a:endParaRPr sz="1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300">
                <a:latin typeface="Fira Code"/>
                <a:ea typeface="Fira Code"/>
                <a:cs typeface="Fira Code"/>
                <a:sym typeface="Fira Code"/>
              </a:rPr>
              <a:t>source: [2]</a:t>
            </a:r>
            <a:endParaRPr sz="13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What is the progress/achievement so far?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nl" sz="1200">
                <a:latin typeface="Fira Code"/>
                <a:ea typeface="Fira Code"/>
                <a:cs typeface="Fira Code"/>
                <a:sym typeface="Fira Code"/>
              </a:rPr>
              <a:t>There have been a number of achievements and progressive influences, </a:t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nl" sz="1200">
                <a:latin typeface="Fira Code"/>
                <a:ea typeface="Fira Code"/>
                <a:cs typeface="Fira Code"/>
                <a:sym typeface="Fira Code"/>
              </a:rPr>
              <a:t>su</a:t>
            </a:r>
            <a:r>
              <a:rPr lang="nl" sz="1200">
                <a:latin typeface="Fira Code"/>
                <a:ea typeface="Fira Code"/>
                <a:cs typeface="Fira Code"/>
                <a:sym typeface="Fira Code"/>
              </a:rPr>
              <a:t>ch as:</a:t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Fira Code"/>
              <a:buChar char="●"/>
            </a:pPr>
            <a:r>
              <a:rPr lang="nl" sz="1200">
                <a:latin typeface="Fira Code"/>
                <a:ea typeface="Fira Code"/>
                <a:cs typeface="Fira Code"/>
                <a:sym typeface="Fira Code"/>
              </a:rPr>
              <a:t>It has influenced the Artificial intelligence - ISO/IEC 23894:2023 </a:t>
            </a:r>
            <a:br>
              <a:rPr lang="nl" sz="1200">
                <a:latin typeface="Fira Code"/>
                <a:ea typeface="Fira Code"/>
                <a:cs typeface="Fira Code"/>
                <a:sym typeface="Fira Code"/>
              </a:rPr>
            </a:br>
            <a:r>
              <a:rPr lang="nl" sz="1200">
                <a:latin typeface="Fira Code"/>
                <a:ea typeface="Fira Code"/>
                <a:cs typeface="Fira Code"/>
                <a:sym typeface="Fira Code"/>
              </a:rPr>
              <a:t>[4]</a:t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Fira Code"/>
              <a:buChar char="●"/>
            </a:pPr>
            <a:r>
              <a:rPr lang="nl" sz="1200">
                <a:latin typeface="Fira Code"/>
                <a:ea typeface="Fira Code"/>
                <a:cs typeface="Fira Code"/>
                <a:sym typeface="Fira Code"/>
              </a:rPr>
              <a:t>It has influenced Singapore’s AI Governance Framework at the World Economic Forum in Davos [5]</a:t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Fira Code"/>
              <a:buChar char="●"/>
            </a:pPr>
            <a:r>
              <a:rPr lang="nl" sz="1200">
                <a:latin typeface="Fira Code"/>
                <a:ea typeface="Fira Code"/>
                <a:cs typeface="Fira Code"/>
                <a:sym typeface="Fira Code"/>
              </a:rPr>
              <a:t>It has created and initiated many </a:t>
            </a:r>
            <a:r>
              <a:rPr lang="nl" sz="1200">
                <a:latin typeface="Fira Code"/>
                <a:ea typeface="Fira Code"/>
                <a:cs typeface="Fira Code"/>
                <a:sym typeface="Fira Code"/>
              </a:rPr>
              <a:t>university</a:t>
            </a:r>
            <a:r>
              <a:rPr lang="nl" sz="1200">
                <a:latin typeface="Fira Code"/>
                <a:ea typeface="Fira Code"/>
                <a:cs typeface="Fira Code"/>
                <a:sym typeface="Fira Code"/>
              </a:rPr>
              <a:t> and research institutions to study Ethical AI, such as the HCAIM (The HCAIM program that we are studying)</a:t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8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5249" l="12047" r="11458" t="1169"/>
          <a:stretch/>
        </p:blipFill>
        <p:spPr>
          <a:xfrm>
            <a:off x="6872400" y="1135625"/>
            <a:ext cx="1757700" cy="1726500"/>
          </a:xfrm>
          <a:prstGeom prst="hear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Fira Code"/>
                <a:ea typeface="Fira Code"/>
                <a:cs typeface="Fira Code"/>
                <a:sym typeface="Fira Code"/>
              </a:rPr>
              <a:t>References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latin typeface="Fira Code"/>
                <a:ea typeface="Fira Code"/>
                <a:cs typeface="Fira Code"/>
                <a:sym typeface="Fira Code"/>
              </a:rPr>
              <a:t>[1]</a:t>
            </a:r>
            <a:r>
              <a:rPr lang="nl" sz="11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3"/>
              </a:rPr>
              <a:t>https://digital-strategy.ec.europa.eu/en/library/ethics-guidelines-trustworthy-ai</a:t>
            </a:r>
            <a:r>
              <a:rPr lang="nl" sz="1100"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1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>
                <a:latin typeface="Fira Code"/>
                <a:ea typeface="Fira Code"/>
                <a:cs typeface="Fira Code"/>
                <a:sym typeface="Fira Code"/>
              </a:rPr>
              <a:t>[2]</a:t>
            </a:r>
            <a:r>
              <a:rPr lang="nl" sz="11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4"/>
              </a:rPr>
              <a:t>https://ec.europa.eu/futurium/en/ai-alliance-consultation.1.html#:~:text=Based%20on%20fundamental%20rights%20and,Privacy%20and%20Data%20governance</a:t>
            </a:r>
            <a:r>
              <a:rPr lang="nl" sz="1100"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1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>
                <a:latin typeface="Fira Code"/>
                <a:ea typeface="Fira Code"/>
                <a:cs typeface="Fira Code"/>
                <a:sym typeface="Fira Code"/>
              </a:rPr>
              <a:t>[3]</a:t>
            </a:r>
            <a:r>
              <a:rPr lang="nl" sz="1100" u="sng">
                <a:solidFill>
                  <a:srgbClr val="2200CC"/>
                </a:solidFill>
                <a:latin typeface="Fira Code"/>
                <a:ea typeface="Fira Code"/>
                <a:cs typeface="Fira Code"/>
                <a:sym typeface="Fira Cod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https://www.abzu.ai/blog/the-european-approach-towards-trustworthy-ai/#:~:text=In%20a%20nutshell%3A%20Trustworthy%20AI,%2C%20fairness%2C%20and%20explicability.%20%5B</a:t>
            </a:r>
            <a:r>
              <a:rPr lang="nl" sz="11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endParaRPr sz="11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>
                <a:latin typeface="Fira Code"/>
                <a:ea typeface="Fira Code"/>
                <a:cs typeface="Fira Code"/>
                <a:sym typeface="Fira Code"/>
              </a:rPr>
              <a:t>[4]</a:t>
            </a:r>
            <a:r>
              <a:rPr lang="nl" sz="1100" u="sng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https://www.iso.org/standard/77304.html</a:t>
            </a:r>
            <a:endParaRPr sz="11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>
                <a:latin typeface="Fira Code"/>
                <a:ea typeface="Fira Code"/>
                <a:cs typeface="Fira Code"/>
                <a:sym typeface="Fira Code"/>
              </a:rPr>
              <a:t>[5]</a:t>
            </a:r>
            <a:r>
              <a:rPr lang="nl" sz="1100" u="sng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https://www.pdpc.gov.sg/-/media/files/pdpc/pdf-files/resource-for-organisation/ai/sgmodelaigovframework2.pdf</a:t>
            </a:r>
            <a:endParaRPr sz="11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