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301" r:id="rId7"/>
    <p:sldId id="269" r:id="rId8"/>
    <p:sldId id="270" r:id="rId9"/>
    <p:sldId id="272" r:id="rId10"/>
    <p:sldId id="274" r:id="rId11"/>
    <p:sldId id="273" r:id="rId12"/>
    <p:sldId id="302" r:id="rId13"/>
    <p:sldId id="275" r:id="rId14"/>
    <p:sldId id="303" r:id="rId15"/>
    <p:sldId id="277" r:id="rId16"/>
    <p:sldId id="304" r:id="rId17"/>
    <p:sldId id="307" r:id="rId18"/>
    <p:sldId id="306" r:id="rId19"/>
    <p:sldId id="305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</p:embeddedFont>
    <p:embeddedFont>
      <p:font typeface="Barlow Condensed ExtraBold" panose="00000906000000000000" pitchFamily="2" charset="0"/>
      <p:bold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Overpass Mono" panose="020B0604020202020204" charset="0"/>
      <p:regular r:id="rId27"/>
      <p:bold r:id="rId28"/>
    </p:embeddedFont>
    <p:embeddedFont>
      <p:font typeface="Raleway SemiBold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B46D60-6F7F-475C-9188-46738C4062BB}">
  <a:tblStyle styleId="{4FB46D60-6F7F-475C-9188-46738C4062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76E66F-601C-4C3E-9017-B6574F28E7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00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543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9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55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9" r:id="rId8"/>
    <p:sldLayoutId id="2147483661" r:id="rId9"/>
    <p:sldLayoutId id="2147483666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4000" dirty="0"/>
              <a:t>Group 15: The </a:t>
            </a:r>
            <a:r>
              <a:rPr lang="en-IE" sz="4000" dirty="0" err="1"/>
              <a:t>Babybels</a:t>
            </a:r>
            <a:br>
              <a:rPr lang="en-IE" sz="4000" dirty="0"/>
            </a:br>
            <a:r>
              <a:rPr lang="en-IE" sz="4000" dirty="0"/>
              <a:t>THE GRANDE PICTURE</a:t>
            </a:r>
            <a:br>
              <a:rPr lang="en-IE" sz="4000" dirty="0"/>
            </a:br>
            <a:br>
              <a:rPr lang="en-IE" sz="4000" dirty="0"/>
            </a:br>
            <a:r>
              <a:rPr lang="en-IE" sz="1600" dirty="0"/>
              <a:t>By: Zaur*, Sean, Bo, Oscar</a:t>
            </a:r>
            <a:endParaRPr sz="4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Welcome to our presentation for our Dublin Bustlin’ App!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F292BA-72A4-9D4F-6EA1-23C6BAC2DA71}"/>
              </a:ext>
            </a:extLst>
          </p:cNvPr>
          <p:cNvSpPr txBox="1"/>
          <p:nvPr/>
        </p:nvSpPr>
        <p:spPr>
          <a:xfrm>
            <a:off x="5840310" y="4608322"/>
            <a:ext cx="3151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highlight>
                  <a:srgbClr val="FFFF00"/>
                </a:highlight>
              </a:rPr>
              <a:t>*Author of Presentation 1: Big Picture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Scrum meetings every 2</a:t>
            </a:r>
            <a:r>
              <a:rPr lang="en-IE" baseline="30000" dirty="0"/>
              <a:t>nd</a:t>
            </a:r>
            <a:r>
              <a:rPr lang="en-IE" dirty="0"/>
              <a:t> day and an AGILE </a:t>
            </a:r>
            <a:r>
              <a:rPr lang="en-IE" dirty="0" err="1"/>
              <a:t>metholodgy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GitHub, Trello, WhatsApp, Discord, Zoom, Meet &amp; </a:t>
            </a:r>
            <a:r>
              <a:rPr lang="en-IE" dirty="0" err="1"/>
              <a:t>YouTrack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style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2475" y="1609445"/>
            <a:ext cx="2723666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Channels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58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DIAGRAM</a:t>
            </a:r>
            <a:endParaRPr dirty="0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Proposed*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599" y="1316950"/>
            <a:ext cx="3032435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User Interaction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400" dirty="0"/>
              <a:t>Web Application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Flask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400" dirty="0" err="1"/>
              <a:t>mySQL</a:t>
            </a:r>
            <a:r>
              <a:rPr lang="en-IE" sz="1400" dirty="0"/>
              <a:t>, JavaScript, Python, CSS/HTML5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Data Analytics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400" dirty="0"/>
              <a:t>Machine Learning Models (Random Forest + Linear Regression)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APIs	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400" dirty="0"/>
              <a:t>Google Maps, </a:t>
            </a:r>
            <a:r>
              <a:rPr lang="en-IE" sz="1400"/>
              <a:t>OpenWeather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184902" y="2303087"/>
            <a:ext cx="3059332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Architecture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Arrow: Up 1">
            <a:extLst>
              <a:ext uri="{FF2B5EF4-FFF2-40B4-BE49-F238E27FC236}">
                <a16:creationId xmlns:a16="http://schemas.microsoft.com/office/drawing/2014/main" id="{88BC8371-7C67-E7BF-0261-797F33F3EAEA}"/>
              </a:ext>
            </a:extLst>
          </p:cNvPr>
          <p:cNvSpPr/>
          <p:nvPr/>
        </p:nvSpPr>
        <p:spPr>
          <a:xfrm>
            <a:off x="4606506" y="3666226"/>
            <a:ext cx="405441" cy="44857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92D925DC-C849-7FC7-5EFD-773B3A987C85}"/>
              </a:ext>
            </a:extLst>
          </p:cNvPr>
          <p:cNvSpPr/>
          <p:nvPr/>
        </p:nvSpPr>
        <p:spPr>
          <a:xfrm>
            <a:off x="4595004" y="2757577"/>
            <a:ext cx="405441" cy="44857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E20E96D-174A-531C-659E-AA5B4B10A35A}"/>
              </a:ext>
            </a:extLst>
          </p:cNvPr>
          <p:cNvSpPr/>
          <p:nvPr/>
        </p:nvSpPr>
        <p:spPr>
          <a:xfrm>
            <a:off x="4592128" y="1797169"/>
            <a:ext cx="405441" cy="44857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FA24-8D6B-2AB4-396E-796AD0C2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5" y="153418"/>
            <a:ext cx="6588000" cy="669000"/>
          </a:xfrm>
        </p:spPr>
        <p:txBody>
          <a:bodyPr/>
          <a:lstStyle/>
          <a:p>
            <a:r>
              <a:rPr lang="en-IE" dirty="0"/>
              <a:t>Roadmap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6C9A7-B37E-C9FD-A808-334B352D7BB6}"/>
              </a:ext>
            </a:extLst>
          </p:cNvPr>
          <p:cNvSpPr/>
          <p:nvPr/>
        </p:nvSpPr>
        <p:spPr>
          <a:xfrm>
            <a:off x="293299" y="1984076"/>
            <a:ext cx="1233577" cy="1544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2E29F-7301-31E7-1510-78BD98497F68}"/>
              </a:ext>
            </a:extLst>
          </p:cNvPr>
          <p:cNvSpPr/>
          <p:nvPr/>
        </p:nvSpPr>
        <p:spPr>
          <a:xfrm>
            <a:off x="2087592" y="2122099"/>
            <a:ext cx="1207698" cy="862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256DD-5D29-3966-9E8F-B2BE941FBF81}"/>
              </a:ext>
            </a:extLst>
          </p:cNvPr>
          <p:cNvSpPr/>
          <p:nvPr/>
        </p:nvSpPr>
        <p:spPr>
          <a:xfrm>
            <a:off x="5650301" y="1923691"/>
            <a:ext cx="2311879" cy="1406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00B899-5D0C-9D19-C02B-7CF734157F7B}"/>
              </a:ext>
            </a:extLst>
          </p:cNvPr>
          <p:cNvSpPr/>
          <p:nvPr/>
        </p:nvSpPr>
        <p:spPr>
          <a:xfrm>
            <a:off x="5495026" y="707366"/>
            <a:ext cx="2570672" cy="84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E317B-9221-77E4-6293-7F8A3EDB166D}"/>
              </a:ext>
            </a:extLst>
          </p:cNvPr>
          <p:cNvSpPr/>
          <p:nvPr/>
        </p:nvSpPr>
        <p:spPr>
          <a:xfrm>
            <a:off x="5520906" y="3743864"/>
            <a:ext cx="2648309" cy="854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26" name="Picture 2" descr="Computer User Icon. stock vector. Illustration of human - 150867014">
            <a:extLst>
              <a:ext uri="{FF2B5EF4-FFF2-40B4-BE49-F238E27FC236}">
                <a16:creationId xmlns:a16="http://schemas.microsoft.com/office/drawing/2014/main" id="{9AA52B9D-2CC7-7AEA-7A7A-F675F7DA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8" y="2567085"/>
            <a:ext cx="852368" cy="7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4B2073-E481-5194-6DD1-EE851EBBE096}"/>
              </a:ext>
            </a:extLst>
          </p:cNvPr>
          <p:cNvSpPr txBox="1"/>
          <p:nvPr/>
        </p:nvSpPr>
        <p:spPr>
          <a:xfrm>
            <a:off x="414068" y="2113472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End User</a:t>
            </a:r>
          </a:p>
        </p:txBody>
      </p:sp>
      <p:pic>
        <p:nvPicPr>
          <p:cNvPr id="1028" name="Picture 4" descr="Web app icon simple element from app development Vector Image">
            <a:extLst>
              <a:ext uri="{FF2B5EF4-FFF2-40B4-BE49-F238E27FC236}">
                <a16:creationId xmlns:a16="http://schemas.microsoft.com/office/drawing/2014/main" id="{2404D6C9-F414-490A-F865-73FAFBC3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84" y="2182483"/>
            <a:ext cx="609041" cy="65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ask Logo Icon - Download in Flat Style">
            <a:extLst>
              <a:ext uri="{FF2B5EF4-FFF2-40B4-BE49-F238E27FC236}">
                <a16:creationId xmlns:a16="http://schemas.microsoft.com/office/drawing/2014/main" id="{0E07FC5E-9E4F-ACD2-BC2D-56B1C30F1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43" y="2216989"/>
            <a:ext cx="840716" cy="84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1F02E6-D96F-F99F-FCD6-50EF2F661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729" y="914400"/>
            <a:ext cx="511923" cy="511923"/>
          </a:xfrm>
          <a:prstGeom prst="rect">
            <a:avLst/>
          </a:prstGeom>
        </p:spPr>
      </p:pic>
      <p:pic>
        <p:nvPicPr>
          <p:cNvPr id="1032" name="Picture 8" descr="Python (programming language) - Wikipedia">
            <a:extLst>
              <a:ext uri="{FF2B5EF4-FFF2-40B4-BE49-F238E27FC236}">
                <a16:creationId xmlns:a16="http://schemas.microsoft.com/office/drawing/2014/main" id="{5A79E54F-428C-0867-8715-68AB8C9E7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89734" y="931652"/>
            <a:ext cx="511115" cy="51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ogle Maps API Reviews 2022: Details, Pricing, &amp; Features | G2">
            <a:extLst>
              <a:ext uri="{FF2B5EF4-FFF2-40B4-BE49-F238E27FC236}">
                <a16:creationId xmlns:a16="http://schemas.microsoft.com/office/drawing/2014/main" id="{8522E458-4748-F1DB-3794-271D2CD0D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57" y="3973543"/>
            <a:ext cx="959689" cy="5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penWeather - Home | Facebook">
            <a:extLst>
              <a:ext uri="{FF2B5EF4-FFF2-40B4-BE49-F238E27FC236}">
                <a16:creationId xmlns:a16="http://schemas.microsoft.com/office/drawing/2014/main" id="{0FC0592A-19A0-35A2-8DE7-926E55613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012" y="4037162"/>
            <a:ext cx="572309" cy="57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158545-5094-0032-294C-752A5334C134}"/>
              </a:ext>
            </a:extLst>
          </p:cNvPr>
          <p:cNvSpPr/>
          <p:nvPr/>
        </p:nvSpPr>
        <p:spPr>
          <a:xfrm>
            <a:off x="2044459" y="3631721"/>
            <a:ext cx="2734574" cy="1362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42" name="Picture 18" descr="How to get a job as a Machine Learning developer">
            <a:extLst>
              <a:ext uri="{FF2B5EF4-FFF2-40B4-BE49-F238E27FC236}">
                <a16:creationId xmlns:a16="http://schemas.microsoft.com/office/drawing/2014/main" id="{82D0B7FA-1CE2-5D6E-CEA8-BAA0EEA1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68" y="3852070"/>
            <a:ext cx="1163307" cy="54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- adamisntdead/DublinBus: Get the Realtime and Stop Information from  the Dublin Bus REST API">
            <a:extLst>
              <a:ext uri="{FF2B5EF4-FFF2-40B4-BE49-F238E27FC236}">
                <a16:creationId xmlns:a16="http://schemas.microsoft.com/office/drawing/2014/main" id="{EED8E0EF-48D8-866B-0E53-162FCE65F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89" y="3830128"/>
            <a:ext cx="1252461" cy="32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 reddit">
            <a:extLst>
              <a:ext uri="{FF2B5EF4-FFF2-40B4-BE49-F238E27FC236}">
                <a16:creationId xmlns:a16="http://schemas.microsoft.com/office/drawing/2014/main" id="{42C098E4-6074-5A6B-D2C2-FE4B2F523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357" y="4193515"/>
            <a:ext cx="692989" cy="69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948902-D983-3FD6-D3C6-CC8B0104D46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691441" y="2984741"/>
            <a:ext cx="720305" cy="64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4CDCB2-6085-1033-8BD7-701244088857}"/>
              </a:ext>
            </a:extLst>
          </p:cNvPr>
          <p:cNvCxnSpPr>
            <a:stCxn id="10" idx="3"/>
            <a:endCxn id="1036" idx="1"/>
          </p:cNvCxnSpPr>
          <p:nvPr/>
        </p:nvCxnSpPr>
        <p:spPr>
          <a:xfrm flipV="1">
            <a:off x="4779033" y="4225462"/>
            <a:ext cx="1216324" cy="8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42A6F6-2F5A-2D36-14C3-A44709C4F4FB}"/>
              </a:ext>
            </a:extLst>
          </p:cNvPr>
          <p:cNvCxnSpPr>
            <a:cxnSpLocks/>
          </p:cNvCxnSpPr>
          <p:nvPr/>
        </p:nvCxnSpPr>
        <p:spPr>
          <a:xfrm flipV="1">
            <a:off x="1526876" y="2553420"/>
            <a:ext cx="560716" cy="202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3075DF-D0E5-3923-1BE3-51529F3772C5}"/>
              </a:ext>
            </a:extLst>
          </p:cNvPr>
          <p:cNvCxnSpPr>
            <a:stCxn id="10" idx="3"/>
            <a:endCxn id="1036" idx="1"/>
          </p:cNvCxnSpPr>
          <p:nvPr/>
        </p:nvCxnSpPr>
        <p:spPr>
          <a:xfrm flipV="1">
            <a:off x="4779033" y="4225462"/>
            <a:ext cx="1216324" cy="87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21A95D-EA24-D024-7518-5E4398AAD075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H="1" flipV="1">
            <a:off x="6806241" y="3329796"/>
            <a:ext cx="38820" cy="4140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1008EE-7C83-6FA6-A7FC-AC271058A329}"/>
              </a:ext>
            </a:extLst>
          </p:cNvPr>
          <p:cNvCxnSpPr>
            <a:stCxn id="6" idx="2"/>
          </p:cNvCxnSpPr>
          <p:nvPr/>
        </p:nvCxnSpPr>
        <p:spPr>
          <a:xfrm>
            <a:off x="6780362" y="1552755"/>
            <a:ext cx="8627" cy="310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FB86EB-AFD3-5B2E-1165-8D4D33CC6AA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26279" y="2467154"/>
            <a:ext cx="2424022" cy="159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B4A562-759E-5ED5-4AE8-C2FE6FD4E340}"/>
              </a:ext>
            </a:extLst>
          </p:cNvPr>
          <p:cNvSpPr txBox="1"/>
          <p:nvPr/>
        </p:nvSpPr>
        <p:spPr>
          <a:xfrm>
            <a:off x="301925" y="733245"/>
            <a:ext cx="4313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Front End: FLASK/JS/CSS/HTML</a:t>
            </a:r>
          </a:p>
          <a:p>
            <a:r>
              <a:rPr lang="en-IE" dirty="0">
                <a:solidFill>
                  <a:schemeClr val="bg1"/>
                </a:solidFill>
              </a:rPr>
              <a:t>Back End: Python/ML/</a:t>
            </a:r>
            <a:r>
              <a:rPr lang="en-IE" dirty="0" err="1">
                <a:solidFill>
                  <a:schemeClr val="bg1"/>
                </a:solidFill>
              </a:rPr>
              <a:t>JupyterNotebooks</a:t>
            </a:r>
            <a:endParaRPr lang="en-IE" dirty="0">
              <a:solidFill>
                <a:schemeClr val="bg1"/>
              </a:solidFill>
            </a:endParaRPr>
          </a:p>
          <a:p>
            <a:r>
              <a:rPr lang="en-IE" dirty="0">
                <a:solidFill>
                  <a:schemeClr val="bg1"/>
                </a:solidFill>
              </a:rPr>
              <a:t>Infrastructure: </a:t>
            </a:r>
            <a:r>
              <a:rPr lang="en-IE" dirty="0" err="1">
                <a:solidFill>
                  <a:schemeClr val="bg1"/>
                </a:solidFill>
              </a:rPr>
              <a:t>mySQL</a:t>
            </a:r>
            <a:r>
              <a:rPr lang="en-IE" dirty="0">
                <a:solidFill>
                  <a:schemeClr val="bg1"/>
                </a:solidFill>
              </a:rPr>
              <a:t>/UCD VM/APIs/Scrapers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0D397D-87D9-08C6-77C3-E7251605F0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3608" y="879141"/>
            <a:ext cx="399500" cy="5636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2D1B3B4-415D-1D85-E9E5-19284AAA40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82800" y="871267"/>
            <a:ext cx="562874" cy="56287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0D5465-980A-BC6C-BEF5-D5E5D14945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055" y="2019659"/>
            <a:ext cx="526571" cy="52657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4D8B6F1-6898-2F6D-6809-ED790EACE2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13295" y="3441939"/>
            <a:ext cx="740490" cy="6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8"/>
          <p:cNvSpPr txBox="1"/>
          <p:nvPr/>
        </p:nvSpPr>
        <p:spPr>
          <a:xfrm flipH="1">
            <a:off x="4384498" y="3699652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Sprint 3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5" name="Google Shape;755;p48"/>
          <p:cNvSpPr txBox="1"/>
          <p:nvPr/>
        </p:nvSpPr>
        <p:spPr>
          <a:xfrm flipH="1">
            <a:off x="2631666" y="176111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Sprint 2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841270" y="3699652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Sprint 1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873375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 flipH="1">
            <a:off x="6143364" y="1700725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Sprint 4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276046" y="317321"/>
            <a:ext cx="876443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(SPRINTS) – Proposed Timelines</a:t>
            </a:r>
            <a:endParaRPr dirty="0"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1176308" y="261599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06/05 – 21/05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 flipH="1">
            <a:off x="2914942" y="2641872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21/05-10/06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4676411" y="264187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10/06-31/06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6435275" y="2641872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31/06-15/07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89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FA24-8D6B-2AB4-396E-796AD0C2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5" y="153418"/>
            <a:ext cx="6588000" cy="669000"/>
          </a:xfrm>
        </p:spPr>
        <p:txBody>
          <a:bodyPr/>
          <a:lstStyle/>
          <a:p>
            <a:r>
              <a:rPr lang="en-IE" dirty="0"/>
              <a:t>UI prototypes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D68B1F-7717-ED11-BD25-887E4D89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92" y="808000"/>
            <a:ext cx="5823352" cy="409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FA24-8D6B-2AB4-396E-796AD0C2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95" y="153418"/>
            <a:ext cx="6588000" cy="669000"/>
          </a:xfrm>
        </p:spPr>
        <p:txBody>
          <a:bodyPr/>
          <a:lstStyle/>
          <a:p>
            <a:r>
              <a:rPr lang="en-IE" dirty="0"/>
              <a:t>UI prototypes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D2DE9B-67AF-56E0-3566-AC96FA1A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6" y="742291"/>
            <a:ext cx="5918966" cy="42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Further Thoughts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27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 Mono"/>
                <a:ea typeface="Overpass Mono"/>
                <a:cs typeface="Overpass Mono"/>
                <a:sym typeface="Overpass Mono"/>
              </a:rPr>
              <a:t>Overview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247147" y="2163531"/>
            <a:ext cx="2728428" cy="49847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Implementation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Our idea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Further Thoughts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809750"/>
            <a:ext cx="4527985" cy="2683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E" dirty="0"/>
              <a:t>Bus travel time is determined by several factors such as day, weather and time</a:t>
            </a:r>
          </a:p>
          <a:p>
            <a:pPr marL="285750" indent="-285750"/>
            <a:r>
              <a:rPr lang="en-IE" dirty="0"/>
              <a:t>Current models are not as accurate as can be, and new interventions in ML allow for better optimised modelling</a:t>
            </a:r>
          </a:p>
          <a:p>
            <a:pPr marL="285750" indent="-285750"/>
            <a:r>
              <a:rPr lang="en-IE" dirty="0"/>
              <a:t>The everchanging variables can make it hard for urban planners to accurate predict things</a:t>
            </a:r>
          </a:p>
          <a:p>
            <a:pPr marL="285750" indent="-285750"/>
            <a:r>
              <a:rPr lang="en-IE" dirty="0"/>
              <a:t>Current models do integrate GPS and weather, and we plan to also utilize these in order to develop a better travel predictor application</a:t>
            </a:r>
          </a:p>
          <a:p>
            <a:pPr marL="285750" indent="-285750"/>
            <a:r>
              <a:rPr lang="en-IE" dirty="0"/>
              <a:t>Our aim is to reduce anxieties and stress related to missing bus routes and arriving late</a:t>
            </a:r>
          </a:p>
          <a:p>
            <a:pPr marL="285750" indent="-285750"/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609498" y="614872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Busy bus">
            <a:extLst>
              <a:ext uri="{FF2B5EF4-FFF2-40B4-BE49-F238E27FC236}">
                <a16:creationId xmlns:a16="http://schemas.microsoft.com/office/drawing/2014/main" id="{428574FD-3ED9-9208-995D-CCBB603A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04" y="1283872"/>
            <a:ext cx="3280611" cy="246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—Peter Drucker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“The best way to predict the future, is to create it”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21530" y="1809750"/>
            <a:ext cx="7307281" cy="2683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217 million passenger journeys were provided by Dublin Bus in 2017 (CSO 2019)</a:t>
            </a:r>
          </a:p>
          <a:p>
            <a:pPr marL="285750" indent="-285750"/>
            <a:r>
              <a:rPr lang="en-US" dirty="0"/>
              <a:t>Our goal is to analyze bus routes and combine with weather data to create a model that will give us some estimates. This will be done for every start-to-stop route/journey, e.g., 17 bus route from UCD to Citywest.</a:t>
            </a:r>
          </a:p>
          <a:p>
            <a:pPr marL="285750" indent="-285750"/>
            <a:r>
              <a:rPr lang="en-US" dirty="0"/>
              <a:t>The design of the app will be simple, accessible and contain minimal features necessary to get the user an accurate estimate of how long bus X will arrive at stop Y. Any extra features will be documented in our LaTeX report.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609498" y="614872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Overview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38AA6-0938-FC4A-3465-6C672B558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798" y="210127"/>
            <a:ext cx="4572000" cy="16088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C85FA1-CF90-97F2-522F-2D1BF8AC3DBD}"/>
              </a:ext>
            </a:extLst>
          </p:cNvPr>
          <p:cNvSpPr txBox="1"/>
          <p:nvPr/>
        </p:nvSpPr>
        <p:spPr>
          <a:xfrm>
            <a:off x="0" y="4779484"/>
            <a:ext cx="5726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>
                <a:solidFill>
                  <a:schemeClr val="bg1"/>
                </a:solidFill>
              </a:rPr>
              <a:t>https://www.cso.ie/en/releasesandpublications/ep/p-tranom/transportomnibus2017/publictransport/</a:t>
            </a:r>
          </a:p>
        </p:txBody>
      </p:sp>
    </p:spTree>
    <p:extLst>
      <p:ext uri="{BB962C8B-B14F-4D97-AF65-F5344CB8AC3E}">
        <p14:creationId xmlns:p14="http://schemas.microsoft.com/office/powerpoint/2010/main" val="141053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popular is Dublin Bus?</a:t>
            </a:r>
            <a:endParaRPr dirty="0"/>
          </a:p>
        </p:txBody>
      </p:sp>
      <p:sp>
        <p:nvSpPr>
          <p:cNvPr id="523" name="Google Shape;523;p40"/>
          <p:cNvSpPr txBox="1"/>
          <p:nvPr/>
        </p:nvSpPr>
        <p:spPr>
          <a:xfrm>
            <a:off x="5399088" y="3758435"/>
            <a:ext cx="1629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Figure 2: PSO Passenger Journeys by Region, 2018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4" name="Google Shape;524;p40"/>
          <p:cNvSpPr txBox="1"/>
          <p:nvPr/>
        </p:nvSpPr>
        <p:spPr>
          <a:xfrm>
            <a:off x="1757870" y="3368135"/>
            <a:ext cx="16290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Figure 1: PSO Passenger Journeys by Operator, 2018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050" name="Picture 2" descr="The Utility of Public Transport in Ireland: Post COVID-19 Lockdown and  Beyond | Public Policy">
            <a:extLst>
              <a:ext uri="{FF2B5EF4-FFF2-40B4-BE49-F238E27FC236}">
                <a16:creationId xmlns:a16="http://schemas.microsoft.com/office/drawing/2014/main" id="{6B13455C-2DD8-4FFC-0FE2-D1C96965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50" y="1247470"/>
            <a:ext cx="3681430" cy="222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93C03-D995-B4DB-C6F7-157814FD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008" y="1256925"/>
            <a:ext cx="3406842" cy="2229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786E26-1FC6-842E-B06C-FA88AAFABBA8}"/>
              </a:ext>
            </a:extLst>
          </p:cNvPr>
          <p:cNvSpPr txBox="1"/>
          <p:nvPr/>
        </p:nvSpPr>
        <p:spPr>
          <a:xfrm>
            <a:off x="1278050" y="4872659"/>
            <a:ext cx="4968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https://publicpolicy.ie/papers/the-utility-of-public-transport-in-ireland-post-covid-19-lockdown-and-beyond/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Apps in Market: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7EF1A-8C78-06B2-492F-3222EDA13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2" y="929987"/>
            <a:ext cx="4240306" cy="1213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79A2F-5680-F9E4-5E23-BEA1C0E2F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82" y="3275718"/>
            <a:ext cx="4751294" cy="1524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F566E-531F-D2D5-DDE4-CAF79B16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78411"/>
            <a:ext cx="4365975" cy="135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45EC23-A86C-1CB2-D917-5848D4A62259}"/>
              </a:ext>
            </a:extLst>
          </p:cNvPr>
          <p:cNvSpPr txBox="1"/>
          <p:nvPr/>
        </p:nvSpPr>
        <p:spPr>
          <a:xfrm>
            <a:off x="4740214" y="1058643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SS taken from Play Store (2022)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D12AA-A12F-F886-BD66-A6FB4A6B05B4}"/>
              </a:ext>
            </a:extLst>
          </p:cNvPr>
          <p:cNvSpPr txBox="1"/>
          <p:nvPr/>
        </p:nvSpPr>
        <p:spPr>
          <a:xfrm>
            <a:off x="5217459" y="3424518"/>
            <a:ext cx="37205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GPS location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Favourite route/bus select/save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Gives estimate in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Plans journeys in advance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Syncs to phone locally</a:t>
            </a:r>
          </a:p>
          <a:p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493059" y="342000"/>
            <a:ext cx="737294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Idea (Not Finalised)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User enters the stop they wish to go to</a:t>
            </a: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User opens the web app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Automatic capture of location, displaying nearest stop (and buses at stop)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User can reset the search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Information displays 1) time of arrival of bus, 2) time to go from A to B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User can save as fav stop or bus number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573</Words>
  <Application>Microsoft Office PowerPoint</Application>
  <PresentationFormat>On-screen Show (16:9)</PresentationFormat>
  <Paragraphs>94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Overpass Mono</vt:lpstr>
      <vt:lpstr>Nunito Light</vt:lpstr>
      <vt:lpstr>Arial</vt:lpstr>
      <vt:lpstr>Raleway SemiBold</vt:lpstr>
      <vt:lpstr>Barlow Condensed ExtraBold</vt:lpstr>
      <vt:lpstr>Anaheim</vt:lpstr>
      <vt:lpstr>Programming Lesson by Slidesgo</vt:lpstr>
      <vt:lpstr>Group 15: The Babybels THE GRANDE PICTURE  By: Zaur*, Sean, Bo, Oscar</vt:lpstr>
      <vt:lpstr>TABLE OF CONTENTS</vt:lpstr>
      <vt:lpstr>INTRODUCTION</vt:lpstr>
      <vt:lpstr>—Peter Drucker  </vt:lpstr>
      <vt:lpstr>OVERVIEW</vt:lpstr>
      <vt:lpstr>Overview</vt:lpstr>
      <vt:lpstr>How popular is Dublin Bus?</vt:lpstr>
      <vt:lpstr>Current Apps in Market:</vt:lpstr>
      <vt:lpstr>Proposed Idea (Not Finalised)</vt:lpstr>
      <vt:lpstr>Work style</vt:lpstr>
      <vt:lpstr>A PICTURE IS WORTH A THOUSAND WORDS</vt:lpstr>
      <vt:lpstr>Our Idea</vt:lpstr>
      <vt:lpstr>OVERVIEW DIAGRAM</vt:lpstr>
      <vt:lpstr>Roadmap</vt:lpstr>
      <vt:lpstr>Scrum (SPRINTS) – Proposed Timelines</vt:lpstr>
      <vt:lpstr>Implementation</vt:lpstr>
      <vt:lpstr>UI prototypes</vt:lpstr>
      <vt:lpstr>UI prototypes</vt:lpstr>
      <vt:lpstr>Further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15: The Babybels THE GRANDE PICTURE  By: Zaur*, Sean, Bo, Oscar</dc:title>
  <cp:lastModifiedBy>Zaur Gouliev</cp:lastModifiedBy>
  <cp:revision>2</cp:revision>
  <dcterms:modified xsi:type="dcterms:W3CDTF">2022-06-06T08:01:19Z</dcterms:modified>
</cp:coreProperties>
</file>