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93" r:id="rId4"/>
    <p:sldId id="257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75" r:id="rId13"/>
    <p:sldId id="277" r:id="rId14"/>
    <p:sldId id="283" r:id="rId15"/>
    <p:sldId id="285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jayk\Downloads\Vrinda%20Store%20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oleObject" Target="file:///C:\Users\ajayk\Downloads\Vrinda%20Store%20Data%20Analysis.xlsx" TargetMode="External"/><Relationship Id="rId4" Type="http://schemas.openxmlformats.org/officeDocument/2006/relationships/image" Target="../media/image1.jpe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k\Downloads\Vrinda%20Store%20Data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Analysis.xlsx]order_sales!PivotTable1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</a:t>
            </a:r>
            <a:r>
              <a:rPr lang="en-IN" baseline="0"/>
              <a:t> Vs Sales</a:t>
            </a:r>
            <a:endParaRPr lang="en-IN"/>
          </a:p>
        </c:rich>
      </c:tx>
      <c:layout>
        <c:manualLayout>
          <c:xMode val="edge"/>
          <c:yMode val="edge"/>
          <c:x val="0.2067152230971128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91426071741033"/>
          <c:y val="0.20412037037037037"/>
          <c:w val="0.72436504811898506"/>
          <c:h val="0.60572761738116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order_sales!$B$3</c:f>
              <c:strCache>
                <c:ptCount val="1"/>
                <c:pt idx="0">
                  <c:v>Count of Order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order_sales!$A$4:$A$15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order_sales!$B$4:$B$15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3-4530-B032-9865DFC84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340048"/>
        <c:axId val="1714346288"/>
      </c:barChart>
      <c:lineChart>
        <c:grouping val="standard"/>
        <c:varyColors val="0"/>
        <c:ser>
          <c:idx val="1"/>
          <c:order val="1"/>
          <c:tx>
            <c:strRef>
              <c:f>order_sales!$C$3</c:f>
              <c:strCache>
                <c:ptCount val="1"/>
                <c:pt idx="0">
                  <c:v>Sum of Amount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order_sales!$A$4:$A$15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order_sales!$C$4:$C$15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3-4530-B032-9865DFC84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607920"/>
        <c:axId val="196600720"/>
      </c:lineChart>
      <c:catAx>
        <c:axId val="1966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00720"/>
        <c:crosses val="autoZero"/>
        <c:auto val="1"/>
        <c:lblAlgn val="ctr"/>
        <c:lblOffset val="100"/>
        <c:noMultiLvlLbl val="0"/>
      </c:catAx>
      <c:valAx>
        <c:axId val="19660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07920"/>
        <c:crosses val="autoZero"/>
        <c:crossBetween val="between"/>
      </c:valAx>
      <c:valAx>
        <c:axId val="17143462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340048"/>
        <c:crosses val="max"/>
        <c:crossBetween val="between"/>
      </c:valAx>
      <c:catAx>
        <c:axId val="1714340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4346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897134733158355"/>
          <c:y val="1.3959973753280839E-2"/>
          <c:w val="0.47325087489063866"/>
          <c:h val="0.135554461942257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Analysis.xlsx]cat vs channel!PivotTable23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Category vs channel</a:t>
            </a:r>
          </a:p>
        </c:rich>
      </c:tx>
      <c:layout>
        <c:manualLayout>
          <c:xMode val="edge"/>
          <c:yMode val="edge"/>
          <c:x val="0.21159711286089239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 vs channel'!$B$3:$B$4</c:f>
              <c:strCache>
                <c:ptCount val="1"/>
                <c:pt idx="0">
                  <c:v>Blouse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channel'!$B$5:$B$11</c:f>
              <c:numCache>
                <c:formatCode>General</c:formatCode>
                <c:ptCount val="7"/>
                <c:pt idx="0">
                  <c:v>66</c:v>
                </c:pt>
                <c:pt idx="1">
                  <c:v>9</c:v>
                </c:pt>
                <c:pt idx="2">
                  <c:v>5</c:v>
                </c:pt>
                <c:pt idx="3">
                  <c:v>56</c:v>
                </c:pt>
                <c:pt idx="4">
                  <c:v>89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7-4ACE-80EF-D5C85AA13A9C}"/>
            </c:ext>
          </c:extLst>
        </c:ser>
        <c:ser>
          <c:idx val="1"/>
          <c:order val="1"/>
          <c:tx>
            <c:strRef>
              <c:f>'cat vs channel'!$C$3:$C$4</c:f>
              <c:strCache>
                <c:ptCount val="1"/>
                <c:pt idx="0">
                  <c:v>Bottom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channel'!$C$5:$C$11</c:f>
              <c:numCache>
                <c:formatCode>General</c:formatCode>
                <c:ptCount val="7"/>
                <c:pt idx="0">
                  <c:v>8</c:v>
                </c:pt>
                <c:pt idx="1">
                  <c:v>19</c:v>
                </c:pt>
                <c:pt idx="2">
                  <c:v>15</c:v>
                </c:pt>
                <c:pt idx="3">
                  <c:v>2</c:v>
                </c:pt>
                <c:pt idx="4">
                  <c:v>27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7-4ACE-80EF-D5C85AA13A9C}"/>
            </c:ext>
          </c:extLst>
        </c:ser>
        <c:ser>
          <c:idx val="2"/>
          <c:order val="2"/>
          <c:tx>
            <c:strRef>
              <c:f>'cat vs channel'!$D$3:$D$4</c:f>
              <c:strCache>
                <c:ptCount val="1"/>
                <c:pt idx="0">
                  <c:v>Ethnic Dress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channel'!$D$5:$D$11</c:f>
              <c:numCache>
                <c:formatCode>General</c:formatCode>
                <c:ptCount val="7"/>
                <c:pt idx="0">
                  <c:v>21</c:v>
                </c:pt>
                <c:pt idx="1">
                  <c:v>101</c:v>
                </c:pt>
                <c:pt idx="2">
                  <c:v>55</c:v>
                </c:pt>
                <c:pt idx="3">
                  <c:v>10</c:v>
                </c:pt>
                <c:pt idx="4">
                  <c:v>56</c:v>
                </c:pt>
                <c:pt idx="5">
                  <c:v>15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7-4ACE-80EF-D5C85AA13A9C}"/>
            </c:ext>
          </c:extLst>
        </c:ser>
        <c:ser>
          <c:idx val="3"/>
          <c:order val="3"/>
          <c:tx>
            <c:strRef>
              <c:f>'cat vs channel'!$E$3:$E$4</c:f>
              <c:strCache>
                <c:ptCount val="1"/>
                <c:pt idx="0">
                  <c:v>kurta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channel'!$E$5:$E$11</c:f>
              <c:numCache>
                <c:formatCode>General</c:formatCode>
                <c:ptCount val="7"/>
                <c:pt idx="0">
                  <c:v>625</c:v>
                </c:pt>
                <c:pt idx="1">
                  <c:v>3685</c:v>
                </c:pt>
                <c:pt idx="2">
                  <c:v>2222</c:v>
                </c:pt>
                <c:pt idx="3">
                  <c:v>522</c:v>
                </c:pt>
                <c:pt idx="4">
                  <c:v>2468</c:v>
                </c:pt>
                <c:pt idx="5">
                  <c:v>492</c:v>
                </c:pt>
                <c:pt idx="6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A7-4ACE-80EF-D5C85AA13A9C}"/>
            </c:ext>
          </c:extLst>
        </c:ser>
        <c:ser>
          <c:idx val="4"/>
          <c:order val="4"/>
          <c:tx>
            <c:strRef>
              <c:f>'cat vs channel'!$F$3:$F$4</c:f>
              <c:strCache>
                <c:ptCount val="1"/>
                <c:pt idx="0">
                  <c:v>Saree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channel'!$F$5:$F$11</c:f>
              <c:numCache>
                <c:formatCode>General</c:formatCode>
                <c:ptCount val="7"/>
                <c:pt idx="0">
                  <c:v>10</c:v>
                </c:pt>
                <c:pt idx="1">
                  <c:v>551</c:v>
                </c:pt>
                <c:pt idx="2">
                  <c:v>358</c:v>
                </c:pt>
                <c:pt idx="3">
                  <c:v>15</c:v>
                </c:pt>
                <c:pt idx="4">
                  <c:v>310</c:v>
                </c:pt>
                <c:pt idx="5">
                  <c:v>74</c:v>
                </c:pt>
                <c:pt idx="6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A7-4ACE-80EF-D5C85AA13A9C}"/>
            </c:ext>
          </c:extLst>
        </c:ser>
        <c:ser>
          <c:idx val="5"/>
          <c:order val="5"/>
          <c:tx>
            <c:strRef>
              <c:f>'cat vs channel'!$G$3:$G$4</c:f>
              <c:strCache>
                <c:ptCount val="1"/>
                <c:pt idx="0">
                  <c:v>Set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channel'!$G$5:$G$11</c:f>
              <c:numCache>
                <c:formatCode>General</c:formatCode>
                <c:ptCount val="7"/>
                <c:pt idx="0">
                  <c:v>793</c:v>
                </c:pt>
                <c:pt idx="1">
                  <c:v>4443</c:v>
                </c:pt>
                <c:pt idx="2">
                  <c:v>2704</c:v>
                </c:pt>
                <c:pt idx="3">
                  <c:v>531</c:v>
                </c:pt>
                <c:pt idx="4">
                  <c:v>2823</c:v>
                </c:pt>
                <c:pt idx="5">
                  <c:v>588</c:v>
                </c:pt>
                <c:pt idx="6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A7-4ACE-80EF-D5C85AA13A9C}"/>
            </c:ext>
          </c:extLst>
        </c:ser>
        <c:ser>
          <c:idx val="6"/>
          <c:order val="6"/>
          <c:tx>
            <c:strRef>
              <c:f>'cat vs channel'!$H$3:$H$4</c:f>
              <c:strCache>
                <c:ptCount val="1"/>
                <c:pt idx="0">
                  <c:v>Top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channel'!$H$5:$H$11</c:f>
              <c:numCache>
                <c:formatCode>General</c:formatCode>
                <c:ptCount val="7"/>
                <c:pt idx="0">
                  <c:v>158</c:v>
                </c:pt>
                <c:pt idx="1">
                  <c:v>761</c:v>
                </c:pt>
                <c:pt idx="2">
                  <c:v>487</c:v>
                </c:pt>
                <c:pt idx="3">
                  <c:v>94</c:v>
                </c:pt>
                <c:pt idx="4">
                  <c:v>512</c:v>
                </c:pt>
                <c:pt idx="5">
                  <c:v>102</c:v>
                </c:pt>
                <c:pt idx="6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A7-4ACE-80EF-D5C85AA13A9C}"/>
            </c:ext>
          </c:extLst>
        </c:ser>
        <c:ser>
          <c:idx val="7"/>
          <c:order val="7"/>
          <c:tx>
            <c:strRef>
              <c:f>'cat vs channel'!$I$3:$I$4</c:f>
              <c:strCache>
                <c:ptCount val="1"/>
                <c:pt idx="0">
                  <c:v>Western Dress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'cat vs channel'!$A$5:$A$11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'cat vs channel'!$I$5:$I$11</c:f>
              <c:numCache>
                <c:formatCode>General</c:formatCode>
                <c:ptCount val="7"/>
                <c:pt idx="0">
                  <c:v>250</c:v>
                </c:pt>
                <c:pt idx="1">
                  <c:v>1447</c:v>
                </c:pt>
                <c:pt idx="2">
                  <c:v>857</c:v>
                </c:pt>
                <c:pt idx="3">
                  <c:v>168</c:v>
                </c:pt>
                <c:pt idx="4">
                  <c:v>969</c:v>
                </c:pt>
                <c:pt idx="5">
                  <c:v>208</c:v>
                </c:pt>
                <c:pt idx="6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A7-4ACE-80EF-D5C85AA13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416361248"/>
        <c:axId val="1416364128"/>
      </c:barChart>
      <c:catAx>
        <c:axId val="14163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364128"/>
        <c:crosses val="autoZero"/>
        <c:auto val="1"/>
        <c:lblAlgn val="ctr"/>
        <c:lblOffset val="100"/>
        <c:noMultiLvlLbl val="0"/>
      </c:catAx>
      <c:valAx>
        <c:axId val="14163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3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503696412948386"/>
          <c:y val="0.12571704578594339"/>
          <c:w val="0.15908125666983935"/>
          <c:h val="0.62500437445319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Analysis.xlsx]Sheet20!PivotTable27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months vs categorey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Sheet20!$B$4:$B$5</c:f>
              <c:strCache>
                <c:ptCount val="1"/>
                <c:pt idx="0">
                  <c:v>Blouse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Sheet20!$B$6:$B$17</c:f>
              <c:numCache>
                <c:formatCode>General</c:formatCode>
                <c:ptCount val="12"/>
                <c:pt idx="0">
                  <c:v>15</c:v>
                </c:pt>
                <c:pt idx="1">
                  <c:v>22</c:v>
                </c:pt>
                <c:pt idx="2">
                  <c:v>20</c:v>
                </c:pt>
                <c:pt idx="3">
                  <c:v>13</c:v>
                </c:pt>
                <c:pt idx="4">
                  <c:v>9</c:v>
                </c:pt>
                <c:pt idx="5">
                  <c:v>19</c:v>
                </c:pt>
                <c:pt idx="6">
                  <c:v>32</c:v>
                </c:pt>
                <c:pt idx="7">
                  <c:v>14</c:v>
                </c:pt>
                <c:pt idx="8">
                  <c:v>29</c:v>
                </c:pt>
                <c:pt idx="9">
                  <c:v>19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B0-42B7-9E47-7406B78EEE3D}"/>
            </c:ext>
          </c:extLst>
        </c:ser>
        <c:ser>
          <c:idx val="1"/>
          <c:order val="1"/>
          <c:tx>
            <c:strRef>
              <c:f>Sheet20!$C$4:$C$5</c:f>
              <c:strCache>
                <c:ptCount val="1"/>
                <c:pt idx="0">
                  <c:v>Bottom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Sheet20!$C$6:$C$17</c:f>
              <c:numCache>
                <c:formatCode>General</c:formatCode>
                <c:ptCount val="12"/>
                <c:pt idx="0">
                  <c:v>5</c:v>
                </c:pt>
                <c:pt idx="1">
                  <c:v>9</c:v>
                </c:pt>
                <c:pt idx="2">
                  <c:v>5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12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0-42B7-9E47-7406B78EEE3D}"/>
            </c:ext>
          </c:extLst>
        </c:ser>
        <c:ser>
          <c:idx val="2"/>
          <c:order val="2"/>
          <c:tx>
            <c:strRef>
              <c:f>Sheet20!$D$4:$D$5</c:f>
              <c:strCache>
                <c:ptCount val="1"/>
                <c:pt idx="0">
                  <c:v>Ethnic Dress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Sheet20!$D$6:$D$17</c:f>
              <c:numCache>
                <c:formatCode>General</c:formatCode>
                <c:ptCount val="12"/>
                <c:pt idx="0">
                  <c:v>27</c:v>
                </c:pt>
                <c:pt idx="1">
                  <c:v>10</c:v>
                </c:pt>
                <c:pt idx="2">
                  <c:v>21</c:v>
                </c:pt>
                <c:pt idx="3">
                  <c:v>20</c:v>
                </c:pt>
                <c:pt idx="4">
                  <c:v>25</c:v>
                </c:pt>
                <c:pt idx="5">
                  <c:v>28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28</c:v>
                </c:pt>
                <c:pt idx="10">
                  <c:v>20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B0-42B7-9E47-7406B78EEE3D}"/>
            </c:ext>
          </c:extLst>
        </c:ser>
        <c:ser>
          <c:idx val="3"/>
          <c:order val="3"/>
          <c:tx>
            <c:strRef>
              <c:f>Sheet20!$E$4:$E$5</c:f>
              <c:strCache>
                <c:ptCount val="1"/>
                <c:pt idx="0">
                  <c:v>kurta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Sheet20!$E$6:$E$17</c:f>
              <c:numCache>
                <c:formatCode>General</c:formatCode>
                <c:ptCount val="12"/>
                <c:pt idx="0">
                  <c:v>932</c:v>
                </c:pt>
                <c:pt idx="1">
                  <c:v>953</c:v>
                </c:pt>
                <c:pt idx="2">
                  <c:v>980</c:v>
                </c:pt>
                <c:pt idx="3">
                  <c:v>913</c:v>
                </c:pt>
                <c:pt idx="4">
                  <c:v>896</c:v>
                </c:pt>
                <c:pt idx="5">
                  <c:v>931</c:v>
                </c:pt>
                <c:pt idx="6">
                  <c:v>828</c:v>
                </c:pt>
                <c:pt idx="7">
                  <c:v>851</c:v>
                </c:pt>
                <c:pt idx="8">
                  <c:v>862</c:v>
                </c:pt>
                <c:pt idx="9">
                  <c:v>770</c:v>
                </c:pt>
                <c:pt idx="10">
                  <c:v>762</c:v>
                </c:pt>
                <c:pt idx="11">
                  <c:v>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B0-42B7-9E47-7406B78EEE3D}"/>
            </c:ext>
          </c:extLst>
        </c:ser>
        <c:ser>
          <c:idx val="4"/>
          <c:order val="4"/>
          <c:tx>
            <c:strRef>
              <c:f>Sheet20!$F$4:$F$5</c:f>
              <c:strCache>
                <c:ptCount val="1"/>
                <c:pt idx="0">
                  <c:v>Saree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Sheet20!$F$6:$F$17</c:f>
              <c:numCache>
                <c:formatCode>General</c:formatCode>
                <c:ptCount val="12"/>
                <c:pt idx="0">
                  <c:v>89</c:v>
                </c:pt>
                <c:pt idx="1">
                  <c:v>128</c:v>
                </c:pt>
                <c:pt idx="2">
                  <c:v>98</c:v>
                </c:pt>
                <c:pt idx="3">
                  <c:v>57</c:v>
                </c:pt>
                <c:pt idx="4">
                  <c:v>87</c:v>
                </c:pt>
                <c:pt idx="5">
                  <c:v>120</c:v>
                </c:pt>
                <c:pt idx="6">
                  <c:v>125</c:v>
                </c:pt>
                <c:pt idx="7">
                  <c:v>138</c:v>
                </c:pt>
                <c:pt idx="8">
                  <c:v>157</c:v>
                </c:pt>
                <c:pt idx="9">
                  <c:v>121</c:v>
                </c:pt>
                <c:pt idx="10">
                  <c:v>108</c:v>
                </c:pt>
                <c:pt idx="11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B0-42B7-9E47-7406B78EEE3D}"/>
            </c:ext>
          </c:extLst>
        </c:ser>
        <c:ser>
          <c:idx val="5"/>
          <c:order val="5"/>
          <c:tx>
            <c:strRef>
              <c:f>Sheet20!$G$4:$G$5</c:f>
              <c:strCache>
                <c:ptCount val="1"/>
                <c:pt idx="0">
                  <c:v>Set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Sheet20!$G$6:$G$17</c:f>
              <c:numCache>
                <c:formatCode>General</c:formatCode>
                <c:ptCount val="12"/>
                <c:pt idx="0">
                  <c:v>1103</c:v>
                </c:pt>
                <c:pt idx="1">
                  <c:v>1090</c:v>
                </c:pt>
                <c:pt idx="2">
                  <c:v>1200</c:v>
                </c:pt>
                <c:pt idx="3">
                  <c:v>1189</c:v>
                </c:pt>
                <c:pt idx="4">
                  <c:v>1109</c:v>
                </c:pt>
                <c:pt idx="5">
                  <c:v>1014</c:v>
                </c:pt>
                <c:pt idx="6">
                  <c:v>1056</c:v>
                </c:pt>
                <c:pt idx="7">
                  <c:v>966</c:v>
                </c:pt>
                <c:pt idx="8">
                  <c:v>897</c:v>
                </c:pt>
                <c:pt idx="9">
                  <c:v>985</c:v>
                </c:pt>
                <c:pt idx="10">
                  <c:v>906</c:v>
                </c:pt>
                <c:pt idx="11">
                  <c:v>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B0-42B7-9E47-7406B78EEE3D}"/>
            </c:ext>
          </c:extLst>
        </c:ser>
        <c:ser>
          <c:idx val="6"/>
          <c:order val="6"/>
          <c:tx>
            <c:strRef>
              <c:f>Sheet20!$H$4:$H$5</c:f>
              <c:strCache>
                <c:ptCount val="1"/>
                <c:pt idx="0">
                  <c:v>Top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Sheet20!$H$6:$H$17</c:f>
              <c:numCache>
                <c:formatCode>General</c:formatCode>
                <c:ptCount val="12"/>
                <c:pt idx="0">
                  <c:v>203</c:v>
                </c:pt>
                <c:pt idx="1">
                  <c:v>194</c:v>
                </c:pt>
                <c:pt idx="2">
                  <c:v>175</c:v>
                </c:pt>
                <c:pt idx="3">
                  <c:v>169</c:v>
                </c:pt>
                <c:pt idx="4">
                  <c:v>201</c:v>
                </c:pt>
                <c:pt idx="5">
                  <c:v>152</c:v>
                </c:pt>
                <c:pt idx="6">
                  <c:v>158</c:v>
                </c:pt>
                <c:pt idx="7">
                  <c:v>190</c:v>
                </c:pt>
                <c:pt idx="8">
                  <c:v>173</c:v>
                </c:pt>
                <c:pt idx="9">
                  <c:v>187</c:v>
                </c:pt>
                <c:pt idx="10">
                  <c:v>200</c:v>
                </c:pt>
                <c:pt idx="11">
                  <c:v>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5B0-42B7-9E47-7406B78EEE3D}"/>
            </c:ext>
          </c:extLst>
        </c:ser>
        <c:ser>
          <c:idx val="7"/>
          <c:order val="7"/>
          <c:tx>
            <c:strRef>
              <c:f>Sheet20!$I$4:$I$5</c:f>
              <c:strCache>
                <c:ptCount val="1"/>
                <c:pt idx="0">
                  <c:v>Western Dress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Sheet20!$A$6:$A$17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Sheet20!$I$6:$I$17</c:f>
              <c:numCache>
                <c:formatCode>General</c:formatCode>
                <c:ptCount val="12"/>
                <c:pt idx="0">
                  <c:v>328</c:v>
                </c:pt>
                <c:pt idx="1">
                  <c:v>344</c:v>
                </c:pt>
                <c:pt idx="2">
                  <c:v>320</c:v>
                </c:pt>
                <c:pt idx="3">
                  <c:v>319</c:v>
                </c:pt>
                <c:pt idx="4">
                  <c:v>283</c:v>
                </c:pt>
                <c:pt idx="5">
                  <c:v>328</c:v>
                </c:pt>
                <c:pt idx="6">
                  <c:v>354</c:v>
                </c:pt>
                <c:pt idx="7">
                  <c:v>432</c:v>
                </c:pt>
                <c:pt idx="8">
                  <c:v>345</c:v>
                </c:pt>
                <c:pt idx="9">
                  <c:v>307</c:v>
                </c:pt>
                <c:pt idx="10">
                  <c:v>362</c:v>
                </c:pt>
                <c:pt idx="11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5B0-42B7-9E47-7406B78EE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8484560"/>
        <c:axId val="1068501360"/>
      </c:lineChart>
      <c:catAx>
        <c:axId val="106848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501360"/>
        <c:crosses val="autoZero"/>
        <c:auto val="1"/>
        <c:lblAlgn val="ctr"/>
        <c:lblOffset val="100"/>
        <c:noMultiLvlLbl val="0"/>
      </c:catAx>
      <c:valAx>
        <c:axId val="106850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48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20656954665409"/>
          <c:y val="9.9743000874890644E-2"/>
          <c:w val="0.14179349189878396"/>
          <c:h val="0.62500437445319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Men Vs Women</a:t>
            </a:r>
            <a:endParaRPr lang="en-US"/>
          </a:p>
        </c:rich>
      </c:tx>
      <c:layout>
        <c:manualLayout>
          <c:xMode val="edge"/>
          <c:yMode val="edge"/>
          <c:x val="0.26925000000000004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5"/>
              <c:y val="7.4074074074073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33333333333333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5"/>
              <c:y val="7.4074074074073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33333333333333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5"/>
              <c:y val="7.4074074074073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33333333333333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5"/>
              <c:y val="7.4074074074073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33333333333333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5"/>
              <c:y val="7.4074074074073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33333333333333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4-4849-B02C-D6FFBC83A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4-4849-B02C-D6FFBC83AC01}"/>
              </c:ext>
            </c:extLst>
          </c:dPt>
          <c:dLbls>
            <c:dLbl>
              <c:idx val="0"/>
              <c:layout>
                <c:manualLayout>
                  <c:x val="-0.125"/>
                  <c:y val="7.407407407407398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34-4849-B02C-D6FFBC83AC01}"/>
                </c:ext>
              </c:extLst>
            </c:dLbl>
            <c:dLbl>
              <c:idx val="1"/>
              <c:layout>
                <c:manualLayout>
                  <c:x val="0.13333333333333333"/>
                  <c:y val="-6.94444444444444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B34-4849-B02C-D6FFBC83A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women'!$A$4:$A$5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women'!$B$4:$B$5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34-4849-B02C-D6FFBC83A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62051618547681"/>
          <c:y val="3.6597769028871394E-2"/>
          <c:w val="0.2792683727034120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Analysis.xlsx]Order_status!PivotTable3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</a:t>
            </a:r>
            <a:r>
              <a:rPr lang="en-US" baseline="0" dirty="0"/>
              <a:t> status</a:t>
            </a:r>
            <a:endParaRPr lang="en-US" dirty="0"/>
          </a:p>
        </c:rich>
      </c:tx>
      <c:layout>
        <c:manualLayout>
          <c:xMode val="edge"/>
          <c:yMode val="edge"/>
          <c:x val="0.2717012248468941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61811023622046"/>
                  <c:h val="0.11673082531350248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61811023622046"/>
                  <c:h val="0.11673082531350248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61811023622046"/>
                  <c:h val="0.11673082531350248"/>
                </c:manualLayout>
              </c15:layout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61811023622046"/>
                  <c:h val="0.11673082531350248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5161811023622046"/>
                  <c:h val="0.11673082531350248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Order_status!$B$3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5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82-4B04-BE4B-581C8F7974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82-4B04-BE4B-581C8F797418}"/>
              </c:ext>
            </c:extLst>
          </c:dPt>
          <c:dPt>
            <c:idx val="2"/>
            <c:bubble3D val="0"/>
            <c:explosion val="43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82-4B04-BE4B-581C8F797418}"/>
              </c:ext>
            </c:extLst>
          </c:dPt>
          <c:dPt>
            <c:idx val="3"/>
            <c:bubble3D val="0"/>
            <c:explosion val="3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82-4B04-BE4B-581C8F797418}"/>
              </c:ext>
            </c:extLst>
          </c:dPt>
          <c:dLbls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161811023622046"/>
                      <c:h val="0.116730825313502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82-4B04-BE4B-581C8F7974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Order_status!$A$4:$A$7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Order_status!$B$4:$B$7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82-4B04-BE4B-581C8F797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8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5649606299213"/>
          <c:y val="3.3771872265966757E-2"/>
          <c:w val="0.28165726159230092"/>
          <c:h val="0.13194663167104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Analysis.xlsx]Top_five_sales!PivotTable4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: Top Five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Top_five_sales!$B$3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Top_five_sales!$A$4:$A$8</c:f>
              <c:strCache>
                <c:ptCount val="5"/>
                <c:pt idx="0">
                  <c:v>KARNATAKA</c:v>
                </c:pt>
                <c:pt idx="1">
                  <c:v>MAHARASHTRA</c:v>
                </c:pt>
                <c:pt idx="2">
                  <c:v>TAMIL NADU</c:v>
                </c:pt>
                <c:pt idx="3">
                  <c:v>TELANGANA</c:v>
                </c:pt>
                <c:pt idx="4">
                  <c:v>UTTAR PRADESH</c:v>
                </c:pt>
              </c:strCache>
            </c:strRef>
          </c:cat>
          <c:val>
            <c:numRef>
              <c:f>Top_five_sales!$B$4:$B$8</c:f>
              <c:numCache>
                <c:formatCode>General</c:formatCode>
                <c:ptCount val="5"/>
                <c:pt idx="0">
                  <c:v>2646358</c:v>
                </c:pt>
                <c:pt idx="1">
                  <c:v>2990221</c:v>
                </c:pt>
                <c:pt idx="2">
                  <c:v>1678877</c:v>
                </c:pt>
                <c:pt idx="3">
                  <c:v>1712439</c:v>
                </c:pt>
                <c:pt idx="4">
                  <c:v>2104659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D-42DF-9C47-3D296FD4B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702992"/>
        <c:axId val="1735912272"/>
      </c:barChart>
      <c:catAx>
        <c:axId val="21270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912272"/>
        <c:crosses val="autoZero"/>
        <c:auto val="1"/>
        <c:lblAlgn val="ctr"/>
        <c:lblOffset val="100"/>
        <c:noMultiLvlLbl val="0"/>
      </c:catAx>
      <c:valAx>
        <c:axId val="1735912272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Analysis.xlsx]AGE_GENDER!PivotTable5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: AGE VS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AGE_GENDER!$B$3:$B$4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AGE_GENDER!$A$5:$A$7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AGE_GENDER!$B$5:$B$7</c:f>
              <c:numCache>
                <c:formatCode>0.00%</c:formatCode>
                <c:ptCount val="3"/>
                <c:pt idx="0">
                  <c:v>0.1812448843350305</c:v>
                </c:pt>
                <c:pt idx="1">
                  <c:v>6.9099024823745817E-2</c:v>
                </c:pt>
                <c:pt idx="2">
                  <c:v>0.1091889797768523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1-4450-AD20-AF1E789AF5CE}"/>
            </c:ext>
          </c:extLst>
        </c:ser>
        <c:ser>
          <c:idx val="1"/>
          <c:order val="1"/>
          <c:tx>
            <c:strRef>
              <c:f>AGE_GENDER!$C$3:$C$4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AGE_GENDER!$A$5:$A$7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AGE_GENDER!$C$5:$C$7</c:f>
              <c:numCache>
                <c:formatCode>0.00%</c:formatCode>
                <c:ptCount val="3"/>
                <c:pt idx="0">
                  <c:v>0.31972641023532966</c:v>
                </c:pt>
                <c:pt idx="1">
                  <c:v>0.12709893670668973</c:v>
                </c:pt>
                <c:pt idx="2">
                  <c:v>0.19364176412235198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1-4450-AD20-AF1E789A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340528"/>
        <c:axId val="1714337168"/>
      </c:barChart>
      <c:catAx>
        <c:axId val="17143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337168"/>
        <c:crosses val="autoZero"/>
        <c:auto val="1"/>
        <c:lblAlgn val="ctr"/>
        <c:lblOffset val="100"/>
        <c:noMultiLvlLbl val="0"/>
      </c:catAx>
      <c:valAx>
        <c:axId val="17143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23162729658786"/>
          <c:y val="5.1712233887430709E-2"/>
          <c:w val="0.12510170603674542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Analysis.xlsx]Channels!PivotTable6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: Channels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9E-40F3-93B1-5A4CA68FF7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9E-40F3-93B1-5A4CA68FF7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9E-40F3-93B1-5A4CA68FF7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9E-40F3-93B1-5A4CA68FF7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69E-40F3-93B1-5A4CA68FF75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69E-40F3-93B1-5A4CA68FF75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69E-40F3-93B1-5A4CA68FF7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Channels!$A$4:$A$10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9E-40F3-93B1-5A4CA68FF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Analysis.xlsx]avgsepnd!PivotTable9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SPEND BY EACH STATE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avgsepnd!$B$3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cat>
            <c:strRef>
              <c:f>avgsepnd!$A$4:$A$40</c:f>
              <c:strCache>
                <c:ptCount val="37"/>
                <c:pt idx="0">
                  <c:v>ANDAMAN &amp; NICOBAR 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</c:v>
                </c:pt>
                <c:pt idx="8">
                  <c:v>DELHI</c:v>
                </c:pt>
                <c:pt idx="9">
                  <c:v>GOA</c:v>
                </c:pt>
                <c:pt idx="10">
                  <c:v>Grand Total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LADAKH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New Delhi</c:v>
                </c:pt>
                <c:pt idx="26">
                  <c:v>ODISHA</c:v>
                </c:pt>
                <c:pt idx="27">
                  <c:v>PUDUCHERRY</c:v>
                </c:pt>
                <c:pt idx="28">
                  <c:v>PUNJAB</c:v>
                </c:pt>
                <c:pt idx="29">
                  <c:v>RAJASTHAN</c:v>
                </c:pt>
                <c:pt idx="30">
                  <c:v>SIKKIM</c:v>
                </c:pt>
                <c:pt idx="31">
                  <c:v>TAMIL NADU</c:v>
                </c:pt>
                <c:pt idx="32">
                  <c:v>TELANGANA</c:v>
                </c:pt>
                <c:pt idx="33">
                  <c:v>TRIPURA</c:v>
                </c:pt>
                <c:pt idx="34">
                  <c:v>UTTAR PRADESH</c:v>
                </c:pt>
                <c:pt idx="35">
                  <c:v>UTTARAKHAND</c:v>
                </c:pt>
                <c:pt idx="36">
                  <c:v>WEST BENGAL</c:v>
                </c:pt>
              </c:strCache>
            </c:strRef>
          </c:cat>
          <c:val>
            <c:numRef>
              <c:f>avgsepnd!$B$4:$B$40</c:f>
              <c:numCache>
                <c:formatCode>General</c:formatCode>
                <c:ptCount val="37"/>
                <c:pt idx="0">
                  <c:v>721.80555555555554</c:v>
                </c:pt>
                <c:pt idx="1">
                  <c:v>670.92695398100807</c:v>
                </c:pt>
                <c:pt idx="2">
                  <c:v>751.83673469387759</c:v>
                </c:pt>
                <c:pt idx="3">
                  <c:v>681.4676409185804</c:v>
                </c:pt>
                <c:pt idx="4">
                  <c:v>769.07228915662654</c:v>
                </c:pt>
                <c:pt idx="5">
                  <c:v>685.42391304347825</c:v>
                </c:pt>
                <c:pt idx="6">
                  <c:v>709.47560975609758</c:v>
                </c:pt>
                <c:pt idx="7">
                  <c:v>713.33333333333337</c:v>
                </c:pt>
                <c:pt idx="8">
                  <c:v>690.84997272231317</c:v>
                </c:pt>
                <c:pt idx="9">
                  <c:v>601.85947712418306</c:v>
                </c:pt>
                <c:pt idx="10">
                  <c:v>682.07482204399776</c:v>
                </c:pt>
                <c:pt idx="11">
                  <c:v>676.33553875236294</c:v>
                </c:pt>
                <c:pt idx="12">
                  <c:v>727.47763864042929</c:v>
                </c:pt>
                <c:pt idx="13">
                  <c:v>742.36548223350258</c:v>
                </c:pt>
                <c:pt idx="14">
                  <c:v>741.75700934579436</c:v>
                </c:pt>
                <c:pt idx="15">
                  <c:v>716.44382022471905</c:v>
                </c:pt>
                <c:pt idx="16">
                  <c:v>663.58024072216654</c:v>
                </c:pt>
                <c:pt idx="17">
                  <c:v>651.34925758553902</c:v>
                </c:pt>
                <c:pt idx="18">
                  <c:v>884.25</c:v>
                </c:pt>
                <c:pt idx="19">
                  <c:v>735.36636245110822</c:v>
                </c:pt>
                <c:pt idx="20">
                  <c:v>661.69971232573573</c:v>
                </c:pt>
                <c:pt idx="21">
                  <c:v>780.8415841584158</c:v>
                </c:pt>
                <c:pt idx="22">
                  <c:v>649.70000000000005</c:v>
                </c:pt>
                <c:pt idx="23">
                  <c:v>609.1</c:v>
                </c:pt>
                <c:pt idx="24">
                  <c:v>853.13725490196077</c:v>
                </c:pt>
                <c:pt idx="25">
                  <c:v>842.2</c:v>
                </c:pt>
                <c:pt idx="26">
                  <c:v>726.51488616462348</c:v>
                </c:pt>
                <c:pt idx="27">
                  <c:v>622.47435897435901</c:v>
                </c:pt>
                <c:pt idx="28">
                  <c:v>726.25984251968509</c:v>
                </c:pt>
                <c:pt idx="29">
                  <c:v>726.90571049136781</c:v>
                </c:pt>
                <c:pt idx="30">
                  <c:v>762.72222222222217</c:v>
                </c:pt>
                <c:pt idx="31">
                  <c:v>626.68047779022027</c:v>
                </c:pt>
                <c:pt idx="32">
                  <c:v>677.65690542144841</c:v>
                </c:pt>
                <c:pt idx="33">
                  <c:v>658.74468085106378</c:v>
                </c:pt>
                <c:pt idx="34">
                  <c:v>730.27723802914647</c:v>
                </c:pt>
                <c:pt idx="35">
                  <c:v>722.24944812362025</c:v>
                </c:pt>
                <c:pt idx="36">
                  <c:v>647.3291228070176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6-4E2B-8C23-D1F92D1D8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0704367"/>
        <c:axId val="1170707727"/>
      </c:areaChart>
      <c:catAx>
        <c:axId val="117070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707727"/>
        <c:crosses val="autoZero"/>
        <c:auto val="1"/>
        <c:lblAlgn val="ctr"/>
        <c:lblOffset val="100"/>
        <c:noMultiLvlLbl val="0"/>
      </c:catAx>
      <c:valAx>
        <c:axId val="11707077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7043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Analysis.xlsx]Most_bought_size!PivotTable10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BOUGHT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blipFill rotWithShape="1"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Most_bought_size!$B$3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marker>
            <c:symbol val="circle"/>
            <c:size val="6"/>
            <c:spPr>
              <a:blipFill rotWithShape="1">
                <a:blip xmlns:r="http://schemas.openxmlformats.org/officeDocument/2006/relationships" r:embed="rId4">
                  <a:duotone>
                    <a:schemeClr val="accent1">
                      <a:shade val="36000"/>
                      <a:satMod val="120000"/>
                    </a:schemeClr>
                    <a:schemeClr val="accent1">
                      <a:tint val="40000"/>
                    </a:schemeClr>
                  </a:duotone>
                </a:blip>
                <a:tile tx="0" ty="0" sx="60000" sy="59000" flip="none" algn="tl"/>
              </a:blipFill>
              <a:ln w="9525">
                <a:solidFill>
                  <a:schemeClr val="accent1"/>
                </a:solidFill>
                <a:round/>
              </a:ln>
              <a:effectLst>
                <a:outerShdw blurRad="50800" dist="19050" dir="5400000" algn="tl" rotWithShape="0">
                  <a:srgbClr val="000000">
                    <a:alpha val="60000"/>
                  </a:srgbClr>
                </a:outerShdw>
                <a:softEdge rad="12700"/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Most_bought_size!$A$4:$A$15</c:f>
              <c:strCache>
                <c:ptCount val="11"/>
                <c:pt idx="0">
                  <c:v>3XL</c:v>
                </c:pt>
                <c:pt idx="1">
                  <c:v>4XL</c:v>
                </c:pt>
                <c:pt idx="2">
                  <c:v>5XL</c:v>
                </c:pt>
                <c:pt idx="3">
                  <c:v>6XL</c:v>
                </c:pt>
                <c:pt idx="4">
                  <c:v>Free</c:v>
                </c:pt>
                <c:pt idx="5">
                  <c:v>L</c:v>
                </c:pt>
                <c:pt idx="6">
                  <c:v>M</c:v>
                </c:pt>
                <c:pt idx="7">
                  <c:v>S</c:v>
                </c:pt>
                <c:pt idx="8">
                  <c:v>XL</c:v>
                </c:pt>
                <c:pt idx="9">
                  <c:v>XS</c:v>
                </c:pt>
                <c:pt idx="10">
                  <c:v>XXL</c:v>
                </c:pt>
              </c:strCache>
            </c:strRef>
          </c:cat>
          <c:val>
            <c:numRef>
              <c:f>Most_bought_size!$B$4:$B$15</c:f>
              <c:numCache>
                <c:formatCode>General</c:formatCode>
                <c:ptCount val="11"/>
                <c:pt idx="0">
                  <c:v>3362</c:v>
                </c:pt>
                <c:pt idx="1">
                  <c:v>113</c:v>
                </c:pt>
                <c:pt idx="2">
                  <c:v>161</c:v>
                </c:pt>
                <c:pt idx="3">
                  <c:v>208</c:v>
                </c:pt>
                <c:pt idx="4">
                  <c:v>1421</c:v>
                </c:pt>
                <c:pt idx="5">
                  <c:v>5173</c:v>
                </c:pt>
                <c:pt idx="6">
                  <c:v>5525</c:v>
                </c:pt>
                <c:pt idx="7">
                  <c:v>4198</c:v>
                </c:pt>
                <c:pt idx="8">
                  <c:v>4463</c:v>
                </c:pt>
                <c:pt idx="9">
                  <c:v>2522</c:v>
                </c:pt>
                <c:pt idx="10">
                  <c:v>4090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BD-4A60-834A-7EEA77A68A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1622624"/>
        <c:axId val="811623584"/>
      </c:lineChart>
      <c:catAx>
        <c:axId val="8116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23584"/>
        <c:crosses val="autoZero"/>
        <c:auto val="1"/>
        <c:lblAlgn val="ctr"/>
        <c:lblOffset val="100"/>
        <c:noMultiLvlLbl val="0"/>
      </c:catAx>
      <c:valAx>
        <c:axId val="81162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22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Analysis.xlsx]most-chosen_category!PivotTable11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category by age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lumMod val="60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'most-chosen_category'!$B$3:$B$4</c:f>
              <c:strCache>
                <c:ptCount val="1"/>
                <c:pt idx="0">
                  <c:v>Adult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'most-chosen_category'!$A$5:$A$13</c:f>
              <c:strCache>
                <c:ptCount val="8"/>
                <c:pt idx="0">
                  <c:v>Blouse</c:v>
                </c:pt>
                <c:pt idx="1">
                  <c:v>Bottom</c:v>
                </c:pt>
                <c:pt idx="2">
                  <c:v>Ethnic Dress</c:v>
                </c:pt>
                <c:pt idx="3">
                  <c:v>kurta</c:v>
                </c:pt>
                <c:pt idx="4">
                  <c:v>Saree</c:v>
                </c:pt>
                <c:pt idx="5">
                  <c:v>Set</c:v>
                </c:pt>
                <c:pt idx="6">
                  <c:v>Top</c:v>
                </c:pt>
                <c:pt idx="7">
                  <c:v>Western Dress</c:v>
                </c:pt>
              </c:strCache>
            </c:strRef>
          </c:cat>
          <c:val>
            <c:numRef>
              <c:f>'most-chosen_category'!$B$5:$B$13</c:f>
              <c:numCache>
                <c:formatCode>General</c:formatCode>
                <c:ptCount val="8"/>
                <c:pt idx="0">
                  <c:v>111</c:v>
                </c:pt>
                <c:pt idx="1">
                  <c:v>35</c:v>
                </c:pt>
                <c:pt idx="2">
                  <c:v>137</c:v>
                </c:pt>
                <c:pt idx="3">
                  <c:v>5183</c:v>
                </c:pt>
                <c:pt idx="4">
                  <c:v>714</c:v>
                </c:pt>
                <c:pt idx="5">
                  <c:v>6230</c:v>
                </c:pt>
                <c:pt idx="6">
                  <c:v>1103</c:v>
                </c:pt>
                <c:pt idx="7">
                  <c:v>2030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8-4D68-BD3C-7D9018F8275B}"/>
            </c:ext>
          </c:extLst>
        </c:ser>
        <c:ser>
          <c:idx val="1"/>
          <c:order val="1"/>
          <c:tx>
            <c:strRef>
              <c:f>'most-chosen_category'!$C$3:$C$4</c:f>
              <c:strCache>
                <c:ptCount val="1"/>
                <c:pt idx="0">
                  <c:v>Senior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'most-chosen_category'!$A$5:$A$13</c:f>
              <c:strCache>
                <c:ptCount val="8"/>
                <c:pt idx="0">
                  <c:v>Blouse</c:v>
                </c:pt>
                <c:pt idx="1">
                  <c:v>Bottom</c:v>
                </c:pt>
                <c:pt idx="2">
                  <c:v>Ethnic Dress</c:v>
                </c:pt>
                <c:pt idx="3">
                  <c:v>kurta</c:v>
                </c:pt>
                <c:pt idx="4">
                  <c:v>Saree</c:v>
                </c:pt>
                <c:pt idx="5">
                  <c:v>Set</c:v>
                </c:pt>
                <c:pt idx="6">
                  <c:v>Top</c:v>
                </c:pt>
                <c:pt idx="7">
                  <c:v>Western Dress</c:v>
                </c:pt>
              </c:strCache>
            </c:strRef>
          </c:cat>
          <c:val>
            <c:numRef>
              <c:f>'most-chosen_category'!$C$5:$C$13</c:f>
              <c:numCache>
                <c:formatCode>General</c:formatCode>
                <c:ptCount val="8"/>
                <c:pt idx="0">
                  <c:v>40</c:v>
                </c:pt>
                <c:pt idx="1">
                  <c:v>15</c:v>
                </c:pt>
                <c:pt idx="2">
                  <c:v>54</c:v>
                </c:pt>
                <c:pt idx="3">
                  <c:v>2063</c:v>
                </c:pt>
                <c:pt idx="4">
                  <c:v>284</c:v>
                </c:pt>
                <c:pt idx="5">
                  <c:v>2421</c:v>
                </c:pt>
                <c:pt idx="6">
                  <c:v>425</c:v>
                </c:pt>
                <c:pt idx="7">
                  <c:v>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28-4D68-BD3C-7D9018F8275B}"/>
            </c:ext>
          </c:extLst>
        </c:ser>
        <c:ser>
          <c:idx val="2"/>
          <c:order val="2"/>
          <c:tx>
            <c:strRef>
              <c:f>'most-chosen_category'!$D$3:$D$4</c:f>
              <c:strCache>
                <c:ptCount val="1"/>
                <c:pt idx="0">
                  <c:v>Teenager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'most-chosen_category'!$A$5:$A$13</c:f>
              <c:strCache>
                <c:ptCount val="8"/>
                <c:pt idx="0">
                  <c:v>Blouse</c:v>
                </c:pt>
                <c:pt idx="1">
                  <c:v>Bottom</c:v>
                </c:pt>
                <c:pt idx="2">
                  <c:v>Ethnic Dress</c:v>
                </c:pt>
                <c:pt idx="3">
                  <c:v>kurta</c:v>
                </c:pt>
                <c:pt idx="4">
                  <c:v>Saree</c:v>
                </c:pt>
                <c:pt idx="5">
                  <c:v>Set</c:v>
                </c:pt>
                <c:pt idx="6">
                  <c:v>Top</c:v>
                </c:pt>
                <c:pt idx="7">
                  <c:v>Western Dress</c:v>
                </c:pt>
              </c:strCache>
            </c:strRef>
          </c:cat>
          <c:val>
            <c:numRef>
              <c:f>'most-chosen_category'!$D$5:$D$13</c:f>
              <c:numCache>
                <c:formatCode>General</c:formatCode>
                <c:ptCount val="8"/>
                <c:pt idx="0">
                  <c:v>78</c:v>
                </c:pt>
                <c:pt idx="1">
                  <c:v>28</c:v>
                </c:pt>
                <c:pt idx="2">
                  <c:v>73</c:v>
                </c:pt>
                <c:pt idx="3">
                  <c:v>3200</c:v>
                </c:pt>
                <c:pt idx="4">
                  <c:v>382</c:v>
                </c:pt>
                <c:pt idx="5">
                  <c:v>3740</c:v>
                </c:pt>
                <c:pt idx="6">
                  <c:v>665</c:v>
                </c:pt>
                <c:pt idx="7">
                  <c:v>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28-4D68-BD3C-7D9018F82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5913024"/>
        <c:axId val="75908224"/>
      </c:barChart>
      <c:catAx>
        <c:axId val="759130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8224"/>
        <c:crosses val="autoZero"/>
        <c:auto val="1"/>
        <c:lblAlgn val="ctr"/>
        <c:lblOffset val="100"/>
        <c:noMultiLvlLbl val="0"/>
      </c:catAx>
      <c:valAx>
        <c:axId val="75908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1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F265AE-0ED1-82B6-0F16-D1A38D788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C056D-EE8C-4FC5-1012-9C1C13B72D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17EB7-8A36-4135-919A-8D52BCC8956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C0B05-4B7E-275D-AC4C-C0058BEAF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01E0-3303-884C-2190-D8D49EAF3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2E934-0841-4D2B-964D-D11326ECB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9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44FD-34A9-4DEF-B17C-6F0D4215D467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2ADA-0720-4A07-B3A8-4F40E7C7B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9EDE-DCC5-4726-94BD-6199C7B24A7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1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65F2-270F-4DCC-AFA5-B3F6FADCEF88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82F-C241-4C27-BAE4-6941D08085C4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2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30DD-598A-4DA0-A1D0-30A300451269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1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3D5A1A-956A-452D-A923-0E56E364D670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8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D699-6C9C-47F1-96D0-F64D765FBBC2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C28-A1E1-4A95-97CA-B7B42EFC894C}" type="datetime1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1409-42C7-4A6F-A841-C14F16D3F07D}" type="datetime1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4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02E2-E756-44EB-BA0D-F50DA246CCC7}" type="datetime1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32CE-E099-41EA-A92F-B98FED5A11F6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426D-964B-476A-BF8D-17E2A809B462}" type="datetime1">
              <a:rPr lang="en-IN" smtClean="0"/>
              <a:t>18-02-2025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55597C-AD72-42F6-9A17-C5FDDB0EC908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8ADE38-BD94-4FA5-8418-4389D6F3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4FE-7FCF-FB9B-99EA-B64DA854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2108652"/>
            <a:ext cx="7353300" cy="10493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Vrinda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9AC63-3F1E-FF10-C9AF-E2279FADF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557" y="3722759"/>
            <a:ext cx="6106886" cy="855662"/>
          </a:xfrm>
        </p:spPr>
        <p:txBody>
          <a:bodyPr>
            <a:normAutofit/>
          </a:bodyPr>
          <a:lstStyle/>
          <a:p>
            <a:r>
              <a:rPr lang="en-IN" sz="3600" dirty="0"/>
              <a:t>Data analysis project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ED197-C696-A55B-037C-E8D2456D065D}"/>
              </a:ext>
            </a:extLst>
          </p:cNvPr>
          <p:cNvSpPr/>
          <p:nvPr/>
        </p:nvSpPr>
        <p:spPr>
          <a:xfrm>
            <a:off x="8976237" y="6272981"/>
            <a:ext cx="2497394" cy="3573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Subhash Siddhagouni</a:t>
            </a:r>
          </a:p>
        </p:txBody>
      </p:sp>
    </p:spTree>
    <p:extLst>
      <p:ext uri="{BB962C8B-B14F-4D97-AF65-F5344CB8AC3E}">
        <p14:creationId xmlns:p14="http://schemas.microsoft.com/office/powerpoint/2010/main" val="309126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BFAC-4012-91D1-5C8E-B32A334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54000"/>
          </a:xfrm>
        </p:spPr>
        <p:txBody>
          <a:bodyPr/>
          <a:lstStyle/>
          <a:p>
            <a:pPr algn="ctr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SPEND BY EACH STATE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AF17F-CA4A-4F5A-A48B-CB6DD2237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95920"/>
              </p:ext>
            </p:extLst>
          </p:nvPr>
        </p:nvGraphicFramePr>
        <p:xfrm>
          <a:off x="924233" y="1761280"/>
          <a:ext cx="10515600" cy="333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63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0B3-48F7-E35E-B75D-4E6A0CFB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362" y="471949"/>
            <a:ext cx="5161936" cy="1012722"/>
          </a:xfrm>
        </p:spPr>
        <p:txBody>
          <a:bodyPr>
            <a:normAutofit/>
          </a:bodyPr>
          <a:lstStyle/>
          <a:p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SPEND BY EACH STATE 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536F-D3F2-2635-DE7E-D9046C15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8286"/>
            <a:ext cx="10058400" cy="3709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Analysis: By using area chart each state average spend is measured and plotted</a:t>
            </a:r>
          </a:p>
          <a:p>
            <a:pPr marL="0" indent="0">
              <a:buNone/>
            </a:pPr>
            <a:r>
              <a:rPr lang="en-US" sz="1500" dirty="0"/>
              <a:t>Insight: </a:t>
            </a:r>
          </a:p>
          <a:p>
            <a:pPr lvl="1"/>
            <a:r>
              <a:rPr lang="en-US" sz="1400" dirty="0"/>
              <a:t>By analyzing the average spend, you can segment customers based on spending habits. Also correlates with specific product categories.</a:t>
            </a:r>
          </a:p>
          <a:p>
            <a:pPr lvl="1"/>
            <a:r>
              <a:rPr lang="en-US" sz="1400" dirty="0"/>
              <a:t>Knowing the average spend can help optimize marketing efforts by focusing on regions or demographics with higher purchasing power.</a:t>
            </a:r>
          </a:p>
          <a:p>
            <a:pPr lvl="1"/>
            <a:r>
              <a:rPr lang="en-US" sz="1400" dirty="0"/>
              <a:t>For example, Ladakh region has highest average order tends to spend more, you can tailor your marketing strategies accordingly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400" dirty="0"/>
              <a:t>Recommendation:</a:t>
            </a:r>
          </a:p>
          <a:p>
            <a:r>
              <a:rPr lang="en-US" sz="1400" dirty="0"/>
              <a:t>higher average spend, consider offering premium or exclusive collections targeted to that state.</a:t>
            </a:r>
            <a:endParaRPr lang="en-US" sz="1400" b="1" dirty="0"/>
          </a:p>
          <a:p>
            <a:r>
              <a:rPr lang="en-US" sz="1400" dirty="0"/>
              <a:t>If sarees have a higher price point and are being purchased more in certain regions, you can push this category in ads targeting those regions.</a:t>
            </a:r>
          </a:p>
          <a:p>
            <a:r>
              <a:rPr lang="en-US" sz="1400" dirty="0"/>
              <a:t>Offer exclusive discounts or bundle deals in areas with lower average spends to increase volume.</a:t>
            </a:r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520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0C4E-7EF7-B4E0-FC30-0967EF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91" y="253230"/>
            <a:ext cx="3638870" cy="45469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BOUGHT SIZE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82EDD1F-BC8F-145D-6421-B132D64E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63" y="1403604"/>
            <a:ext cx="4882577" cy="4050792"/>
          </a:xfrm>
        </p:spPr>
        <p:txBody>
          <a:bodyPr>
            <a:normAutofit lnSpcReduction="10000"/>
          </a:bodyPr>
          <a:lstStyle/>
          <a:p>
            <a:r>
              <a:rPr lang="en-IN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: “bought size" data, businesses can gain insights into which clothing sizes (S, M, L, XL, XXL, etc.) are being purchased most frequently. </a:t>
            </a:r>
          </a:p>
          <a:p>
            <a:r>
              <a:rPr lang="en-US" sz="1400" dirty="0"/>
              <a:t>Insight: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Understanding which sizes are bought the most helps optimize stock levels for each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Certain regions may prefer specific sizes due to body types or cultural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Different age groups may Favor different sizes.</a:t>
            </a:r>
          </a:p>
          <a:p>
            <a:pPr marL="0" indent="0">
              <a:buNone/>
            </a:pPr>
            <a:r>
              <a:rPr lang="en-US" sz="1400" dirty="0"/>
              <a:t>Recommendations: </a:t>
            </a:r>
          </a:p>
          <a:p>
            <a:pPr marL="0" indent="0">
              <a:buNone/>
            </a:pPr>
            <a:r>
              <a:rPr lang="en-US" sz="1400" dirty="0"/>
              <a:t>If L and M are the most popular sizes, ensure that these sizes are well-stocked while adjusting production for sizes with lower demand (e.g., S or XXL).</a:t>
            </a:r>
          </a:p>
          <a:p>
            <a:pPr marL="0" indent="0">
              <a:buNone/>
            </a:pPr>
            <a:r>
              <a:rPr lang="en-US" sz="1400" dirty="0"/>
              <a:t> A region with larger populations might show higher demand for XL and XXL, while more urban or fashion-conscious areas may lean towards M and L.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0E4028-6474-41D3-B717-A8AC6DCE0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9529"/>
              </p:ext>
            </p:extLst>
          </p:nvPr>
        </p:nvGraphicFramePr>
        <p:xfrm>
          <a:off x="6243484" y="1514169"/>
          <a:ext cx="5323307" cy="3817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8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F814-E978-725E-D619-AE2CF9A9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757" y="414287"/>
            <a:ext cx="7145594" cy="686926"/>
          </a:xfrm>
        </p:spPr>
        <p:txBody>
          <a:bodyPr>
            <a:noAutofit/>
          </a:bodyPr>
          <a:lstStyle/>
          <a:p>
            <a:pPr algn="ctr"/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by age groups</a:t>
            </a:r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372D9-19B4-427A-BFB2-FC191A790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74566"/>
              </p:ext>
            </p:extLst>
          </p:nvPr>
        </p:nvGraphicFramePr>
        <p:xfrm>
          <a:off x="6449961" y="1494503"/>
          <a:ext cx="5434780" cy="305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176E75-F37D-B9FE-7972-6C9B0F54CA09}"/>
              </a:ext>
            </a:extLst>
          </p:cNvPr>
          <p:cNvSpPr txBox="1"/>
          <p:nvPr/>
        </p:nvSpPr>
        <p:spPr>
          <a:xfrm>
            <a:off x="730045" y="1494503"/>
            <a:ext cx="555276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Analysis: The bar graph shows category order by different age group like teenager, adult and senior</a:t>
            </a:r>
          </a:p>
          <a:p>
            <a:endParaRPr lang="en-IN" sz="1400" dirty="0"/>
          </a:p>
          <a:p>
            <a:r>
              <a:rPr lang="en-IN" sz="1400" dirty="0"/>
              <a:t>Insight:  Adult have high orders with set and kurta, while teenager also have orders set and kurta next to adult </a:t>
            </a:r>
          </a:p>
          <a:p>
            <a:r>
              <a:rPr lang="en-IN" sz="1400" dirty="0"/>
              <a:t>Choice of top and western dress orders are below 2000 and 1000 range.</a:t>
            </a:r>
          </a:p>
          <a:p>
            <a:endParaRPr lang="en-IN" sz="1400" dirty="0"/>
          </a:p>
          <a:p>
            <a:r>
              <a:rPr lang="en-IN" sz="1400" dirty="0"/>
              <a:t>Recommendation:</a:t>
            </a:r>
          </a:p>
          <a:p>
            <a:r>
              <a:rPr lang="en-US" sz="1400" dirty="0"/>
              <a:t>For High orders Offer limited-time discounts or bundle deals on sets and kurtas to encourage more purchases.</a:t>
            </a:r>
          </a:p>
          <a:p>
            <a:r>
              <a:rPr lang="en-US" sz="1400" dirty="0"/>
              <a:t>For Low orders Offer special deals, discounts, or bundle offers to incentivize customers to try these items.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79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72B-109D-9583-4E11-A427CB59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1" y="457790"/>
            <a:ext cx="3382297" cy="1210646"/>
          </a:xfrm>
        </p:spPr>
        <p:txBody>
          <a:bodyPr>
            <a:normAutofit/>
          </a:bodyPr>
          <a:lstStyle/>
          <a:p>
            <a:pPr algn="ctr"/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vs channel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3845A-7DED-C3F7-D5BE-66BE6494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71" y="1672762"/>
            <a:ext cx="4662358" cy="3823470"/>
          </a:xfrm>
        </p:spPr>
        <p:txBody>
          <a:bodyPr>
            <a:normAutofit fontScale="92500" lnSpcReduction="10000"/>
          </a:bodyPr>
          <a:lstStyle/>
          <a:p>
            <a:r>
              <a:rPr lang="en-IN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Analysis:  category vs channel helps to understand which sales channels perform best for different product categories. This data can be incredibly valuable for refining marketing, sales strategies, and inventory management.</a:t>
            </a:r>
          </a:p>
          <a:p>
            <a:r>
              <a:rPr lang="en-US" sz="1400" dirty="0"/>
              <a:t>Insight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Ethnic wear (Sarees, Kurtas, and Sets) drives the most demand, suggesting cultural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Western Dress &amp; Blouses have lower sales, indicating potential for growth if marketed correctly.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Nalli has limited category presence, likely focusing on traditional wear, creating an opportunity for diversification.</a:t>
            </a:r>
          </a:p>
          <a:p>
            <a:pPr marL="0" indent="0">
              <a:buNone/>
            </a:pPr>
            <a:r>
              <a:rPr lang="en-US" sz="1400" dirty="0"/>
              <a:t>Recommendations:</a:t>
            </a:r>
          </a:p>
          <a:p>
            <a:pPr marL="0" indent="0">
              <a:buNone/>
            </a:pPr>
            <a:r>
              <a:rPr lang="en-US" sz="1400" b="1" dirty="0"/>
              <a:t>Boost Ethnic Wear marketing</a:t>
            </a:r>
            <a:r>
              <a:rPr lang="en-US" sz="1400" dirty="0"/>
              <a:t> -Leverage festivals and wedding seasons to push Sarees and Kurtas.</a:t>
            </a:r>
            <a:endParaRPr lang="en-IN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781C97-60B7-4413-981C-DA38E3FFE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732813"/>
              </p:ext>
            </p:extLst>
          </p:nvPr>
        </p:nvGraphicFramePr>
        <p:xfrm>
          <a:off x="5525729" y="1514169"/>
          <a:ext cx="6253316" cy="3431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632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AEDB-0665-94F6-4A0D-CA11502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049" y="314632"/>
            <a:ext cx="4650659" cy="550607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orders  vs months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9A667-A618-A45E-30A1-38F091EC758D}"/>
              </a:ext>
            </a:extLst>
          </p:cNvPr>
          <p:cNvSpPr txBox="1"/>
          <p:nvPr/>
        </p:nvSpPr>
        <p:spPr>
          <a:xfrm>
            <a:off x="1076889" y="1829251"/>
            <a:ext cx="46506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Analysis : The line chart helps to find the count of categories over months helps to find the seasonal trends</a:t>
            </a:r>
          </a:p>
          <a:p>
            <a:endParaRPr lang="en-US" sz="1400" dirty="0"/>
          </a:p>
          <a:p>
            <a:r>
              <a:rPr lang="en-US" sz="1400" dirty="0"/>
              <a:t>Insights: categories like kurta experience a significant increase in orders during march and April also during festive months such as October and November.</a:t>
            </a:r>
          </a:p>
          <a:p>
            <a:r>
              <a:rPr lang="en-US" sz="1400" dirty="0"/>
              <a:t>Categories like tops, western dresses, and lighter fabrics see higher demand during the summer months of April to June.</a:t>
            </a:r>
          </a:p>
          <a:p>
            <a:endParaRPr lang="en-US" sz="1400" dirty="0"/>
          </a:p>
          <a:p>
            <a:r>
              <a:rPr lang="en-US" sz="1400" dirty="0"/>
              <a:t>Recommendations : </a:t>
            </a:r>
          </a:p>
          <a:p>
            <a:r>
              <a:rPr lang="en-US" sz="1400" dirty="0"/>
              <a:t>personalize product recommendations based on customer preferences and past purchase behavior. Offer tailored suggestions for complementary items and new arrivals.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625A72-3E3F-4A66-8828-57F8D30E9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431864"/>
              </p:ext>
            </p:extLst>
          </p:nvPr>
        </p:nvGraphicFramePr>
        <p:xfrm>
          <a:off x="5727548" y="1611813"/>
          <a:ext cx="589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36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9423-C6AF-9C8E-3638-2927FD6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6303-7B15-9F17-EB94-97FCE97D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Key Insights: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Performance: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Strong sales growth in key categories like </a:t>
            </a:r>
            <a:r>
              <a:rPr lang="en-US" b="1" dirty="0"/>
              <a:t>women’s wear</a:t>
            </a:r>
            <a:r>
              <a:rPr lang="en-US" dirty="0"/>
              <a:t> and </a:t>
            </a:r>
            <a:r>
              <a:rPr lang="en-US" b="1" dirty="0"/>
              <a:t>ethnic collections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Regional performance shows higher sales in metropolitan areas, particularly in </a:t>
            </a:r>
            <a:r>
              <a:rPr lang="en-US" b="1" dirty="0"/>
              <a:t>Mumbai</a:t>
            </a:r>
            <a:r>
              <a:rPr lang="en-US" dirty="0"/>
              <a:t>, </a:t>
            </a:r>
            <a:r>
              <a:rPr lang="en-US" b="1" dirty="0"/>
              <a:t>Bengaluru</a:t>
            </a:r>
            <a:r>
              <a:rPr lang="en-US" dirty="0"/>
              <a:t>, and </a:t>
            </a:r>
            <a:r>
              <a:rPr lang="en-US" b="1" dirty="0"/>
              <a:t>Delhi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Demographics: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Majority of buyers are </a:t>
            </a:r>
            <a:r>
              <a:rPr lang="en-US" b="1" dirty="0"/>
              <a:t>adult women</a:t>
            </a:r>
            <a:r>
              <a:rPr lang="en-US" dirty="0"/>
              <a:t> (ages 25-40), with a significant rise in </a:t>
            </a:r>
            <a:r>
              <a:rPr lang="en-US" b="1" dirty="0"/>
              <a:t>teenage</a:t>
            </a:r>
            <a:r>
              <a:rPr lang="en-US" dirty="0"/>
              <a:t> customers seeking trendy options.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products include </a:t>
            </a:r>
            <a:r>
              <a:rPr lang="en-US" b="1" dirty="0"/>
              <a:t>casual wear</a:t>
            </a:r>
            <a:r>
              <a:rPr lang="en-US" dirty="0"/>
              <a:t>, </a:t>
            </a:r>
            <a:r>
              <a:rPr lang="en-US" b="1" dirty="0"/>
              <a:t>party attire</a:t>
            </a:r>
            <a:r>
              <a:rPr lang="en-US" dirty="0"/>
              <a:t>, and </a:t>
            </a:r>
            <a:r>
              <a:rPr lang="en-US" b="1" dirty="0"/>
              <a:t>ethnic wear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Order Status: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 on-time delivery rate</a:t>
            </a:r>
            <a:r>
              <a:rPr lang="en-US" dirty="0"/>
              <a:t> with minimal delays, but there is room for improvement in </a:t>
            </a:r>
            <a:r>
              <a:rPr lang="en-US" b="1" dirty="0"/>
              <a:t>late deliveries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Order cancellations</a:t>
            </a:r>
            <a:r>
              <a:rPr lang="en-US" dirty="0"/>
              <a:t> are mainly due to stock unavailability, which suggests a need for better </a:t>
            </a:r>
            <a:r>
              <a:rPr lang="en-US" b="1" dirty="0"/>
              <a:t>inventory management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Returns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Returns are primarily due to </a:t>
            </a:r>
            <a:r>
              <a:rPr lang="en-US" b="1" dirty="0"/>
              <a:t>defective products</a:t>
            </a:r>
            <a:r>
              <a:rPr lang="en-US" dirty="0"/>
              <a:t> and </a:t>
            </a:r>
            <a:r>
              <a:rPr lang="en-US" b="1" dirty="0"/>
              <a:t>incorrect items shipped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Enhancing </a:t>
            </a:r>
            <a:r>
              <a:rPr lang="en-US" b="1" dirty="0"/>
              <a:t>quality control</a:t>
            </a:r>
            <a:r>
              <a:rPr lang="en-US" dirty="0"/>
              <a:t> and </a:t>
            </a:r>
            <a:r>
              <a:rPr lang="en-US" b="1" dirty="0"/>
              <a:t>order verification</a:t>
            </a:r>
            <a:r>
              <a:rPr lang="en-US" dirty="0"/>
              <a:t> can reduce return rates.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Marketing Effectiveness: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Digital campaigns (especially on </a:t>
            </a:r>
            <a:r>
              <a:rPr lang="en-US" b="1" dirty="0"/>
              <a:t>social media</a:t>
            </a:r>
            <a:r>
              <a:rPr lang="en-US" dirty="0"/>
              <a:t>) drive the highest engagement, but </a:t>
            </a:r>
            <a:r>
              <a:rPr lang="en-US" b="1" dirty="0"/>
              <a:t>offline promotions</a:t>
            </a:r>
            <a:r>
              <a:rPr lang="en-US" dirty="0"/>
              <a:t> still yield good results in local markets.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Inventory Management: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</a:t>
            </a:r>
            <a:r>
              <a:rPr lang="en-US" b="1" dirty="0"/>
              <a:t>stock-outs</a:t>
            </a:r>
            <a:r>
              <a:rPr lang="en-US" dirty="0"/>
              <a:t> reported in top-selling items, indicating a need for </a:t>
            </a:r>
            <a:r>
              <a:rPr lang="en-US" b="1" dirty="0"/>
              <a:t>better demand forecasting</a:t>
            </a:r>
            <a:r>
              <a:rPr lang="en-US" dirty="0"/>
              <a:t> and </a:t>
            </a:r>
            <a:r>
              <a:rPr lang="en-US" b="1" dirty="0"/>
              <a:t>replenishment strategies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38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4D64-986F-E7C6-4DAD-D1F0542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Actionable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5EA0-6E47-8164-B2CA-702FDF47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and Category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High-Volume, Low-Value Orders:</a:t>
            </a:r>
            <a:r>
              <a:rPr lang="en-US" dirty="0"/>
              <a:t> Products that are frequently ordered but contribute minimally to overall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Low-Volume, High-Value Orders:</a:t>
            </a:r>
            <a:r>
              <a:rPr lang="en-US" dirty="0"/>
              <a:t> Niche or premium products that drive significant sales despite fewer orders.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8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C8E9-7A01-2324-4663-80DA9F2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A82D-6580-D66D-9231-A33210D2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73" y="2221457"/>
            <a:ext cx="10840453" cy="4701089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pPr marL="0" indent="0">
              <a:buNone/>
            </a:pPr>
            <a:r>
              <a:rPr lang="en-IN" sz="18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primary goal of data analysis for </a:t>
            </a:r>
            <a:r>
              <a:rPr lang="en-US" sz="1400" b="1" dirty="0" err="1"/>
              <a:t>Vrinda</a:t>
            </a:r>
            <a:r>
              <a:rPr lang="en-US" sz="1400" b="1" dirty="0"/>
              <a:t> Store</a:t>
            </a:r>
            <a:r>
              <a:rPr lang="en-US" sz="1400" dirty="0"/>
              <a:t> is to gain insights into customer behavior, </a:t>
            </a:r>
            <a:r>
              <a:rPr lang="en-US" sz="1400" b="1" dirty="0"/>
              <a:t>sales performance</a:t>
            </a:r>
            <a:r>
              <a:rPr lang="en-US" sz="1400" dirty="0"/>
              <a:t>, and </a:t>
            </a:r>
            <a:r>
              <a:rPr lang="en-US" sz="1400" b="1" dirty="0"/>
              <a:t>operational efficiency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By analyzing key metrics, we aim to make </a:t>
            </a:r>
            <a:r>
              <a:rPr lang="en-US" sz="1400" b="1" dirty="0"/>
              <a:t>data-driven decisions</a:t>
            </a:r>
            <a:r>
              <a:rPr lang="en-US" sz="1400" dirty="0"/>
              <a:t> that can help improve </a:t>
            </a:r>
            <a:r>
              <a:rPr lang="en-US" sz="1400" b="1" dirty="0"/>
              <a:t>inventory management</a:t>
            </a:r>
            <a:r>
              <a:rPr lang="en-US" sz="1400" dirty="0"/>
              <a:t>, </a:t>
            </a:r>
            <a:r>
              <a:rPr lang="en-US" sz="1400" b="1" dirty="0"/>
              <a:t>marketing strategies</a:t>
            </a:r>
            <a:r>
              <a:rPr lang="en-US" sz="1400" dirty="0"/>
              <a:t>, </a:t>
            </a:r>
            <a:r>
              <a:rPr lang="en-US" sz="1400" b="1" dirty="0"/>
              <a:t>product offerings</a:t>
            </a:r>
            <a:r>
              <a:rPr lang="en-US" sz="1400" dirty="0"/>
              <a:t>, and </a:t>
            </a:r>
            <a:r>
              <a:rPr lang="en-US" sz="1400" b="1" dirty="0"/>
              <a:t>customer experience</a:t>
            </a:r>
            <a:r>
              <a:rPr lang="en-US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However, challenges like </a:t>
            </a:r>
            <a:r>
              <a:rPr lang="en-US" sz="1400" b="1" dirty="0"/>
              <a:t>stock unavailability</a:t>
            </a:r>
            <a:r>
              <a:rPr lang="en-US" sz="1400" dirty="0"/>
              <a:t>, </a:t>
            </a:r>
            <a:r>
              <a:rPr lang="en-US" sz="1400" b="1" dirty="0"/>
              <a:t>late deliveries</a:t>
            </a:r>
            <a:r>
              <a:rPr lang="en-US" sz="1400" dirty="0"/>
              <a:t>, </a:t>
            </a:r>
            <a:r>
              <a:rPr lang="en-US" sz="1400" b="1" dirty="0"/>
              <a:t>order returns</a:t>
            </a:r>
            <a:r>
              <a:rPr lang="en-US" sz="1400" dirty="0"/>
              <a:t>, and understanding </a:t>
            </a:r>
            <a:r>
              <a:rPr lang="en-US" sz="1400" b="1" dirty="0"/>
              <a:t>customer buying behavior</a:t>
            </a:r>
            <a:r>
              <a:rPr lang="en-US" sz="1400" dirty="0"/>
              <a:t> have hindered growth.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store seeks to leverage data to gain actionable insights and make data-driven decisions to overcome these challenges.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E3F9-1049-63C9-93DE-FB6C532B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45B1-AA1F-4F01-26F1-518BA915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1. Raw Data Sources:</a:t>
            </a:r>
            <a:endParaRPr lang="en-US" sz="1800" dirty="0"/>
          </a:p>
          <a:p>
            <a:pPr lvl="1"/>
            <a:r>
              <a:rPr lang="en-US" sz="1400" b="1" dirty="0"/>
              <a:t>Sales Records:</a:t>
            </a:r>
            <a:r>
              <a:rPr lang="en-US" sz="1400" dirty="0"/>
              <a:t> Product category, purchase date, quantity, and sales amount.</a:t>
            </a:r>
          </a:p>
          <a:p>
            <a:pPr lvl="1"/>
            <a:r>
              <a:rPr lang="en-US" sz="1400" b="1" dirty="0"/>
              <a:t>Customer Demographics:</a:t>
            </a:r>
            <a:r>
              <a:rPr lang="en-US" sz="1400" dirty="0"/>
              <a:t> Age, gender, and location details.</a:t>
            </a:r>
          </a:p>
          <a:p>
            <a:pPr lvl="1"/>
            <a:r>
              <a:rPr lang="en-US" sz="1400" b="1" dirty="0"/>
              <a:t>Order Status Data:</a:t>
            </a:r>
            <a:r>
              <a:rPr lang="en-US" sz="1400" dirty="0"/>
              <a:t> Order completion time, returns, cancellations, and delays.</a:t>
            </a:r>
          </a:p>
          <a:p>
            <a:pPr marL="0" indent="0">
              <a:buNone/>
            </a:pPr>
            <a:r>
              <a:rPr lang="en-US" sz="1800" b="1" dirty="0"/>
              <a:t>2. Data Cleaning:</a:t>
            </a:r>
            <a:endParaRPr lang="en-US" sz="1800" dirty="0"/>
          </a:p>
          <a:p>
            <a:pPr lvl="1"/>
            <a:r>
              <a:rPr lang="en-US" sz="1400" dirty="0"/>
              <a:t>Removed duplicates, corrected missing or incorrect values, and standardized category labels.</a:t>
            </a:r>
          </a:p>
          <a:p>
            <a:pPr marL="0" indent="0">
              <a:buNone/>
            </a:pPr>
            <a:r>
              <a:rPr lang="en-US" sz="1800" b="1" dirty="0"/>
              <a:t>3. Data Aggregation:</a:t>
            </a:r>
            <a:endParaRPr lang="en-US" sz="1800" dirty="0"/>
          </a:p>
          <a:p>
            <a:pPr lvl="1"/>
            <a:r>
              <a:rPr lang="en-US" sz="1400" dirty="0"/>
              <a:t>Combined sales and customer data to provide an aggregated view of sales performance across different categories and customer segments.</a:t>
            </a:r>
          </a:p>
          <a:p>
            <a:pPr marL="0" indent="0">
              <a:buNone/>
            </a:pPr>
            <a:r>
              <a:rPr lang="en-US" sz="1800" b="1" dirty="0"/>
              <a:t>4. Data Enrichment:</a:t>
            </a:r>
            <a:endParaRPr lang="en-US" sz="1800" dirty="0"/>
          </a:p>
          <a:p>
            <a:pPr lvl="1"/>
            <a:r>
              <a:rPr lang="en-US" sz="1400" dirty="0"/>
              <a:t>Enriched data with </a:t>
            </a:r>
            <a:r>
              <a:rPr lang="en-US" sz="1400" b="1" dirty="0"/>
              <a:t>seasonal trends</a:t>
            </a:r>
            <a:r>
              <a:rPr lang="en-US" sz="1400" dirty="0"/>
              <a:t>, </a:t>
            </a:r>
            <a:r>
              <a:rPr lang="en-US" sz="1400" b="1" dirty="0"/>
              <a:t>holiday promotions</a:t>
            </a:r>
            <a:r>
              <a:rPr lang="en-US" sz="1400" dirty="0"/>
              <a:t>, and </a:t>
            </a:r>
            <a:r>
              <a:rPr lang="en-US" sz="1400" b="1" dirty="0"/>
              <a:t>marketing campaign data</a:t>
            </a:r>
            <a:r>
              <a:rPr lang="en-US" sz="1400" dirty="0"/>
              <a:t> for a more comprehensive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72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F85F-E862-8E34-DB56-4832A12B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13" y="362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Monthly order vs Revenue Trends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DE15-30E7-0686-1D5B-65496510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0" y="1501976"/>
            <a:ext cx="7041765" cy="3455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dirty="0"/>
              <a:t>.Analysis: To understand sales seasonality, we are visualizing month-over-month trends for both orders and revenue using a combination of bar and line charts.</a:t>
            </a:r>
          </a:p>
          <a:p>
            <a:pPr marL="0" indent="0">
              <a:buNone/>
            </a:pPr>
            <a:r>
              <a:rPr lang="en-IN" dirty="0"/>
              <a:t>. Insights: 1. orders peak in the first quarter of the year, with march having the highest number of orders.</a:t>
            </a:r>
          </a:p>
          <a:p>
            <a:pPr marL="0" indent="0">
              <a:buNone/>
            </a:pPr>
            <a:r>
              <a:rPr lang="en-IN" dirty="0"/>
              <a:t>2. Sales trend to be lower in the end quarter.</a:t>
            </a:r>
          </a:p>
          <a:p>
            <a:pPr marL="0" indent="0">
              <a:buNone/>
            </a:pPr>
            <a:r>
              <a:rPr lang="en-IN" dirty="0"/>
              <a:t>Recommendations: Introducing additional discounts and promotions during the lean period could help boost sales.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846BA0-B130-4335-9790-B34537767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92125"/>
              </p:ext>
            </p:extLst>
          </p:nvPr>
        </p:nvGraphicFramePr>
        <p:xfrm>
          <a:off x="7590502" y="1687974"/>
          <a:ext cx="4316363" cy="370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0DF2-7DFB-6A9B-95D9-B5C00317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722"/>
            <a:ext cx="10515600" cy="679903"/>
          </a:xfrm>
        </p:spPr>
        <p:txBody>
          <a:bodyPr>
            <a:noAutofit/>
          </a:bodyPr>
          <a:lstStyle/>
          <a:p>
            <a:pPr algn="ctr"/>
            <a:r>
              <a:rPr lang="en-US" sz="2400" b="1" baseline="0" dirty="0"/>
              <a:t>Revenu</a:t>
            </a:r>
            <a:r>
              <a:rPr lang="en-US" sz="2400" b="1" dirty="0"/>
              <a:t>e distribution</a:t>
            </a:r>
            <a:r>
              <a:rPr lang="en-US" sz="2400" b="1" baseline="0" dirty="0"/>
              <a:t> (Men Vs Women)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EAB8-A712-80F5-7DB3-4099B273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2170469"/>
            <a:ext cx="5872315" cy="19197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Analysis: By using pie chart we are analysing revenue distribution between men and women.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Insights : women have high expenditure with 64% revenue share in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Recommendations : High discount and promotional offers to men can increase their sales</a:t>
            </a:r>
            <a:r>
              <a:rPr lang="en-US" sz="1400" dirty="0"/>
              <a:t>. And by using cash back points women can be retained in future sales.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5A923D-1853-4296-8AE6-65C68B16E6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04315"/>
              </p:ext>
            </p:extLst>
          </p:nvPr>
        </p:nvGraphicFramePr>
        <p:xfrm>
          <a:off x="7050621" y="2556932"/>
          <a:ext cx="3512820" cy="254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2804-330F-C419-AAE3-40A78118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73" y="327903"/>
            <a:ext cx="10515600" cy="679903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Order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5EA2-C597-C625-6E5D-70C76A2C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55" y="1007806"/>
            <a:ext cx="7357690" cy="3618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400" dirty="0">
                <a:solidFill>
                  <a:srgbClr val="111111"/>
                </a:solidFill>
              </a:rPr>
              <a:t>Analysis: The pie chart shows the order status of online store with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11111"/>
                </a:solidFill>
              </a:rPr>
              <a:t>of </a:t>
            </a:r>
            <a:r>
              <a:rPr lang="en-US" sz="1400" b="0" i="0" dirty="0">
                <a:solidFill>
                  <a:srgbClr val="111111"/>
                </a:solidFill>
                <a:effectLst/>
              </a:rPr>
              <a:t>Ord</a:t>
            </a:r>
            <a:r>
              <a:rPr lang="en-US" sz="1400" dirty="0">
                <a:solidFill>
                  <a:srgbClr val="111111"/>
                </a:solidFill>
              </a:rPr>
              <a:t>ers delivered  successfully and orders of returned, refund and cancelled.</a:t>
            </a:r>
            <a:endParaRPr lang="en-US" sz="1400" b="0" i="0" dirty="0">
              <a:solidFill>
                <a:srgbClr val="111111"/>
              </a:solidFill>
              <a:effectLst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Insights: </a:t>
            </a:r>
            <a:r>
              <a:rPr lang="en-US" sz="1400" dirty="0">
                <a:solidFill>
                  <a:srgbClr val="111111"/>
                </a:solidFill>
              </a:rPr>
              <a:t>Highly successful delivery percentage of 92%.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Recommendation : </a:t>
            </a:r>
            <a:endParaRPr lang="en-US" sz="1400" b="1" dirty="0"/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we can take this  same supply chain method to new areas for the expansion.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By focusing on unsatisfied customers we can achieve more traction with the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customers and we can erode errors in logistics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BA1507-C31A-445B-B619-ABA634232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696235"/>
              </p:ext>
            </p:extLst>
          </p:nvPr>
        </p:nvGraphicFramePr>
        <p:xfrm>
          <a:off x="8159054" y="1612736"/>
          <a:ext cx="330708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19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0DBF-B4D5-497B-42A7-96285E7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483112"/>
            <a:ext cx="7745361" cy="86390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	Top Five states with highest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4CEB-3030-D389-67D1-857E6775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1858435"/>
            <a:ext cx="6506497" cy="2553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</a:rPr>
              <a:t>Analysis :  The Bar graph is used to analyze </a:t>
            </a:r>
            <a:r>
              <a:rPr lang="en-US" sz="1400" dirty="0"/>
              <a:t>States with higher sales often have better delivery infrastructure and higher customer retention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</a:rPr>
              <a:t>Insights : The top state with highest revenue is </a:t>
            </a:r>
            <a:r>
              <a:rPr lang="en-US" sz="1400" dirty="0" err="1">
                <a:solidFill>
                  <a:srgbClr val="111111"/>
                </a:solidFill>
              </a:rPr>
              <a:t>M</a:t>
            </a:r>
            <a:r>
              <a:rPr lang="en-US" sz="1400" b="0" i="0" dirty="0" err="1">
                <a:solidFill>
                  <a:srgbClr val="111111"/>
                </a:solidFill>
                <a:effectLst/>
              </a:rPr>
              <a:t>aharastra</a:t>
            </a:r>
            <a:r>
              <a:rPr lang="en-US" sz="1400" b="0" i="0" dirty="0">
                <a:solidFill>
                  <a:srgbClr val="111111"/>
                </a:solidFill>
                <a:effectLst/>
              </a:rPr>
              <a:t> and Karnataka followed by other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</a:rPr>
              <a:t>Recommended:  Implement loyalty program to reward repeat customers and</a:t>
            </a:r>
            <a:r>
              <a:rPr lang="en-IN" sz="1400" dirty="0">
                <a:solidFill>
                  <a:srgbClr val="111111"/>
                </a:solidFill>
              </a:rPr>
              <a:t> encourage frequent visit.</a:t>
            </a:r>
            <a:endParaRPr lang="en-US" sz="1400" dirty="0">
              <a:solidFill>
                <a:srgbClr val="11111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11111"/>
                </a:solidFill>
              </a:rPr>
              <a:t>Use social media platforms to engage with your audience, share updates,</a:t>
            </a:r>
            <a:r>
              <a:rPr lang="en-IN" sz="1400" dirty="0">
                <a:solidFill>
                  <a:srgbClr val="111111"/>
                </a:solidFill>
              </a:rPr>
              <a:t>promote special offers.</a:t>
            </a:r>
            <a:endParaRPr lang="en-US" sz="1400" dirty="0">
              <a:solidFill>
                <a:srgbClr val="11111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2FD981-94CF-40DB-B2E8-59F393173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112412"/>
              </p:ext>
            </p:extLst>
          </p:nvPr>
        </p:nvGraphicFramePr>
        <p:xfrm>
          <a:off x="7698658" y="1680015"/>
          <a:ext cx="3497825" cy="2354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03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8019-E8C9-B81E-B39A-D771060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318" y="562439"/>
            <a:ext cx="6290187" cy="6770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by AGE group VS GENDER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2C9E42-D373-44E8-B844-CB341D669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62802"/>
              </p:ext>
            </p:extLst>
          </p:nvPr>
        </p:nvGraphicFramePr>
        <p:xfrm>
          <a:off x="6971072" y="1239533"/>
          <a:ext cx="4962832" cy="349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EE711-206B-AC00-379E-45284F35686A}"/>
              </a:ext>
            </a:extLst>
          </p:cNvPr>
          <p:cNvSpPr txBox="1"/>
          <p:nvPr/>
        </p:nvSpPr>
        <p:spPr>
          <a:xfrm>
            <a:off x="530941" y="1814836"/>
            <a:ext cx="61549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The bar graph is used for analysing order in specific age group of gender 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contribute overall orders.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: Adult women with (30-49 years) are significant buyer group with 31.97%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teenager with 19.36%. 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: By this age group preference often drive production and sales 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Strategies. Implementing target marketing campaign and promotional activities to specific age group and gender.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F4F2-B7D2-A573-D4BA-BD92248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45" y="717755"/>
            <a:ext cx="7344697" cy="491613"/>
          </a:xfrm>
        </p:spPr>
        <p:txBody>
          <a:bodyPr>
            <a:normAutofit fontScale="90000"/>
          </a:bodyPr>
          <a:lstStyle/>
          <a:p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percentage of Orders </a:t>
            </a: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Channels 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97ADD7-8690-49CC-8F35-9185CEC7E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410944"/>
              </p:ext>
            </p:extLst>
          </p:nvPr>
        </p:nvGraphicFramePr>
        <p:xfrm>
          <a:off x="6934200" y="1713425"/>
          <a:ext cx="4992329" cy="335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EFB304-F1F8-38DC-5007-0CBF664C7E5D}"/>
              </a:ext>
            </a:extLst>
          </p:cNvPr>
          <p:cNvSpPr txBox="1"/>
          <p:nvPr/>
        </p:nvSpPr>
        <p:spPr>
          <a:xfrm>
            <a:off x="838200" y="2321850"/>
            <a:ext cx="6096000" cy="246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: using pie chart distribution share of orders by different channels are plotted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: Amazon has highest orders with 35% , </a:t>
            </a:r>
            <a:r>
              <a:rPr lang="en-IN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myntra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close to 22% and 23%. All these three channels are highly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crowed with buyer audience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other channels have to analyse top channel strategies for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orders. 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adjusting marketing and operational </a:t>
            </a:r>
            <a:r>
              <a:rPr lang="en-IN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stragies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top performing channels will boost their sales.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10333</TotalTime>
  <Words>1574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Symbol</vt:lpstr>
      <vt:lpstr>Wingdings</vt:lpstr>
      <vt:lpstr>Wood Type</vt:lpstr>
      <vt:lpstr>Vrinda Store</vt:lpstr>
      <vt:lpstr>Introduction</vt:lpstr>
      <vt:lpstr>Data Transformation</vt:lpstr>
      <vt:lpstr>Monthly order vs Revenue Trends</vt:lpstr>
      <vt:lpstr>Revenue distribution (Men Vs Women) </vt:lpstr>
      <vt:lpstr>Order Status</vt:lpstr>
      <vt:lpstr> Top Five states with highest revenue</vt:lpstr>
      <vt:lpstr> orders by AGE group VS GENDER </vt:lpstr>
      <vt:lpstr>   percentage of Orders share by Channels  </vt:lpstr>
      <vt:lpstr>AVG SPEND BY EACH STATE  </vt:lpstr>
      <vt:lpstr>AVG SPEND BY EACH STATE  </vt:lpstr>
      <vt:lpstr>   BOUGHT SIZE </vt:lpstr>
      <vt:lpstr>  category by age groups </vt:lpstr>
      <vt:lpstr>category vs channel </vt:lpstr>
      <vt:lpstr>   category orders  vs months  </vt:lpstr>
      <vt:lpstr>summery</vt:lpstr>
      <vt:lpstr>Actionable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goud</dc:creator>
  <cp:lastModifiedBy>bharath goud</cp:lastModifiedBy>
  <cp:revision>60</cp:revision>
  <dcterms:created xsi:type="dcterms:W3CDTF">2025-02-18T07:39:09Z</dcterms:created>
  <dcterms:modified xsi:type="dcterms:W3CDTF">2025-02-25T12:07:52Z</dcterms:modified>
</cp:coreProperties>
</file>