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  <p:sldMasterId id="2147483656" r:id="rId4"/>
    <p:sldMasterId id="2147483658" r:id="rId5"/>
  </p:sldMasterIdLst>
  <p:notesMasterIdLst>
    <p:notesMasterId r:id="rId17"/>
  </p:notesMasterIdLst>
  <p:handoutMasterIdLst>
    <p:handoutMasterId r:id="rId18"/>
  </p:handoutMasterIdLst>
  <p:sldIdLst>
    <p:sldId id="256" r:id="rId6"/>
    <p:sldId id="400" r:id="rId7"/>
    <p:sldId id="411" r:id="rId8"/>
    <p:sldId id="414" r:id="rId9"/>
    <p:sldId id="412" r:id="rId10"/>
    <p:sldId id="399" r:id="rId11"/>
    <p:sldId id="406" r:id="rId12"/>
    <p:sldId id="407" r:id="rId13"/>
    <p:sldId id="408" r:id="rId14"/>
    <p:sldId id="409" r:id="rId15"/>
    <p:sldId id="410" r:id="rId16"/>
  </p:sldIdLst>
  <p:sldSz cx="9906000" cy="6858000" type="A4"/>
  <p:notesSz cx="6858000" cy="96869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5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A42"/>
    <a:srgbClr val="4D4D4D"/>
    <a:srgbClr val="009900"/>
    <a:srgbClr val="006600"/>
    <a:srgbClr val="0066FF"/>
    <a:srgbClr val="33CC33"/>
    <a:srgbClr val="3399FF"/>
    <a:srgbClr val="EAEAEA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1" autoAdjust="0"/>
    <p:restoredTop sz="99003" autoAdjust="0"/>
  </p:normalViewPr>
  <p:slideViewPr>
    <p:cSldViewPr>
      <p:cViewPr>
        <p:scale>
          <a:sx n="75" d="100"/>
          <a:sy n="75" d="100"/>
        </p:scale>
        <p:origin x="1836" y="94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5" d="100"/>
          <a:sy n="125" d="100"/>
        </p:scale>
        <p:origin x="-1212" y="222"/>
      </p:cViewPr>
      <p:guideLst>
        <p:guide orient="horz" pos="305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547" cy="484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3852" y="0"/>
            <a:ext cx="2972547" cy="484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13C87-C95C-4BAB-B005-0406C7D6BEA8}" type="datetimeFigureOut">
              <a:rPr lang="ko-KR" altLang="en-US" smtClean="0"/>
              <a:pPr/>
              <a:t>2024-05-14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200488"/>
            <a:ext cx="2972547" cy="484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3852" y="9200488"/>
            <a:ext cx="2972547" cy="484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3090D-F8DD-46B0-93CF-F6C534D648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884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547" cy="484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3852" y="0"/>
            <a:ext cx="2972547" cy="484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28216-B6CB-4480-B5FB-2570771EFB3F}" type="datetimeFigureOut">
              <a:rPr lang="ko-KR" altLang="en-US" smtClean="0"/>
              <a:pPr/>
              <a:t>2024-05-14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450" y="727075"/>
            <a:ext cx="5245100" cy="363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480" y="4601019"/>
            <a:ext cx="5487041" cy="4359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00488"/>
            <a:ext cx="2972547" cy="484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3852" y="9200488"/>
            <a:ext cx="2972547" cy="484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C9F7E-F24F-4421-A73B-5904CBD9EE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32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28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375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375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375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375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9F7E-F24F-4421-A73B-5904CBD9EEE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375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464" y="6525344"/>
            <a:ext cx="1008112" cy="332656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3A0367AB-CEBB-40A5-BED1-E7A1FCB849A1}" type="datetimeFigureOut">
              <a:rPr lang="ko-KR" altLang="en-US" smtClean="0"/>
              <a:pPr/>
              <a:t>2024-05-14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4608" y="6525344"/>
            <a:ext cx="5976664" cy="33265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00" y="6525344"/>
            <a:ext cx="1231280" cy="332656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4CA4D1F-CADD-4F7C-AA45-8B8E0439A8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464" y="6525344"/>
            <a:ext cx="1008112" cy="332656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3A0367AB-CEBB-40A5-BED1-E7A1FCB849A1}" type="datetimeFigureOut">
              <a:rPr lang="ko-KR" altLang="en-US" smtClean="0"/>
              <a:pPr/>
              <a:t>2024-05-14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4608" y="6525344"/>
            <a:ext cx="5976664" cy="33265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00" y="6525344"/>
            <a:ext cx="1231280" cy="332656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4CA4D1F-CADD-4F7C-AA45-8B8E0439A8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464" y="6525344"/>
            <a:ext cx="1008112" cy="332656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3A0367AB-CEBB-40A5-BED1-E7A1FCB849A1}" type="datetimeFigureOut">
              <a:rPr lang="ko-KR" altLang="en-US" smtClean="0"/>
              <a:pPr/>
              <a:t>2024-05-14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4608" y="6525344"/>
            <a:ext cx="5976664" cy="33265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00" y="6525344"/>
            <a:ext cx="1231280" cy="332656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4CA4D1F-CADD-4F7C-AA45-8B8E0439A8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464" y="6525344"/>
            <a:ext cx="1008112" cy="332656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3A0367AB-CEBB-40A5-BED1-E7A1FCB849A1}" type="datetimeFigureOut">
              <a:rPr lang="ko-KR" altLang="en-US" smtClean="0">
                <a:solidFill>
                  <a:prstClr val="black"/>
                </a:solidFill>
              </a:rPr>
              <a:pPr/>
              <a:t>2024-05-14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4608" y="6525344"/>
            <a:ext cx="5976664" cy="33265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00" y="6525344"/>
            <a:ext cx="1231280" cy="332656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4CA4D1F-CADD-4F7C-AA45-8B8E0439A853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21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464" y="6525344"/>
            <a:ext cx="1008112" cy="332656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3A0367AB-CEBB-40A5-BED1-E7A1FCB849A1}" type="datetimeFigureOut">
              <a:rPr lang="ko-KR" altLang="en-US" smtClean="0">
                <a:solidFill>
                  <a:prstClr val="black"/>
                </a:solidFill>
              </a:rPr>
              <a:pPr/>
              <a:t>2024-05-14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4608" y="6525344"/>
            <a:ext cx="5976664" cy="33265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00" y="6525344"/>
            <a:ext cx="1231280" cy="332656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4CA4D1F-CADD-4F7C-AA45-8B8E0439A853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09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464" y="6525344"/>
            <a:ext cx="1008112" cy="332656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3A0367AB-CEBB-40A5-BED1-E7A1FCB849A1}" type="datetimeFigureOut">
              <a:rPr lang="ko-KR" altLang="en-US" smtClean="0">
                <a:solidFill>
                  <a:prstClr val="black"/>
                </a:solidFill>
              </a:rPr>
              <a:pPr/>
              <a:t>2024-05-14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4608" y="6525344"/>
            <a:ext cx="5976664" cy="33265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00" y="6525344"/>
            <a:ext cx="1231280" cy="332656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4CA4D1F-CADD-4F7C-AA45-8B8E0439A853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53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8" y="38100"/>
            <a:ext cx="454025" cy="320675"/>
            <a:chOff x="81" y="103"/>
            <a:chExt cx="436" cy="317"/>
          </a:xfrm>
        </p:grpSpPr>
        <p:sp>
          <p:nvSpPr>
            <p:cNvPr id="34" name="Oval 1010"/>
            <p:cNvSpPr>
              <a:spLocks noChangeArrowheads="1"/>
            </p:cNvSpPr>
            <p:nvPr userDrawn="1"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5" name="Oval 1011"/>
            <p:cNvSpPr>
              <a:spLocks noChangeArrowheads="1"/>
            </p:cNvSpPr>
            <p:nvPr userDrawn="1"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6" name="Oval 1012"/>
            <p:cNvSpPr>
              <a:spLocks noChangeArrowheads="1"/>
            </p:cNvSpPr>
            <p:nvPr userDrawn="1"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7" name="Oval 1013"/>
            <p:cNvSpPr>
              <a:spLocks noChangeArrowheads="1"/>
            </p:cNvSpPr>
            <p:nvPr userDrawn="1"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38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‹#›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40" name="AutoShape 1017"/>
            <p:cNvSpPr>
              <a:spLocks noChangeArrowheads="1"/>
            </p:cNvSpPr>
            <p:nvPr userDrawn="1"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1" name="AutoShape 1018"/>
            <p:cNvSpPr>
              <a:spLocks noChangeArrowheads="1"/>
            </p:cNvSpPr>
            <p:nvPr userDrawn="1"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2" name="AutoShape 1019"/>
            <p:cNvSpPr>
              <a:spLocks noChangeArrowheads="1"/>
            </p:cNvSpPr>
            <p:nvPr userDrawn="1"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3" name="AutoShape 1020"/>
            <p:cNvSpPr>
              <a:spLocks noChangeArrowheads="1"/>
            </p:cNvSpPr>
            <p:nvPr userDrawn="1"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401272" y="1340769"/>
            <a:ext cx="2376264" cy="537438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31" name="Picture 1007" descr="KT-sub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32" name="Picture 1008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8" y="38100"/>
            <a:ext cx="454025" cy="320675"/>
            <a:chOff x="81" y="103"/>
            <a:chExt cx="436" cy="317"/>
          </a:xfrm>
        </p:grpSpPr>
        <p:sp>
          <p:nvSpPr>
            <p:cNvPr id="34" name="Oval 1010"/>
            <p:cNvSpPr>
              <a:spLocks noChangeArrowheads="1"/>
            </p:cNvSpPr>
            <p:nvPr userDrawn="1"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5" name="Oval 1011"/>
            <p:cNvSpPr>
              <a:spLocks noChangeArrowheads="1"/>
            </p:cNvSpPr>
            <p:nvPr userDrawn="1"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6" name="Oval 1012"/>
            <p:cNvSpPr>
              <a:spLocks noChangeArrowheads="1"/>
            </p:cNvSpPr>
            <p:nvPr userDrawn="1"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7" name="Oval 1013"/>
            <p:cNvSpPr>
              <a:spLocks noChangeArrowheads="1"/>
            </p:cNvSpPr>
            <p:nvPr userDrawn="1"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38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‹#›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40" name="AutoShape 1017"/>
            <p:cNvSpPr>
              <a:spLocks noChangeArrowheads="1"/>
            </p:cNvSpPr>
            <p:nvPr userDrawn="1"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1" name="AutoShape 1018"/>
            <p:cNvSpPr>
              <a:spLocks noChangeArrowheads="1"/>
            </p:cNvSpPr>
            <p:nvPr userDrawn="1"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2" name="AutoShape 1019"/>
            <p:cNvSpPr>
              <a:spLocks noChangeArrowheads="1"/>
            </p:cNvSpPr>
            <p:nvPr userDrawn="1"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3" name="AutoShape 1020"/>
            <p:cNvSpPr>
              <a:spLocks noChangeArrowheads="1"/>
            </p:cNvSpPr>
            <p:nvPr userDrawn="1"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춘천시청 사이트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2016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15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사용자 스토리보드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김은비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381892" y="1357298"/>
            <a:ext cx="2376264" cy="537438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자바스크립트 </a:t>
            </a:r>
            <a:r>
              <a:rPr kumimoji="1" lang="ko-KR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오버롤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진행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kumimoji="1" lang="ko-KR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비주얼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영역 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가로롤링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춘천시장소개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링크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퀵메뉴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아이콘으로 제작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링크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탭메뉴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가지와 </a:t>
            </a:r>
            <a:r>
              <a:rPr kumimoji="1" lang="ko-KR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링크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SNS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소개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링크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팝업존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시청안내 아이콘 제작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링크        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시민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사업자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관광객 각 항목별 링크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배너모음 로고 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가로 롤링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링크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춘천시 주소 및 저작권 안내텍스트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 userDrawn="1"/>
        </p:nvSpPr>
        <p:spPr>
          <a:xfrm>
            <a:off x="128464" y="801858"/>
            <a:ext cx="7272808" cy="591328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춘천시청 스토리보드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101619"/>
            <a:ext cx="7085020" cy="5313765"/>
          </a:xfrm>
          <a:prstGeom prst="rect">
            <a:avLst/>
          </a:prstGeom>
        </p:spPr>
      </p:pic>
      <p:sp>
        <p:nvSpPr>
          <p:cNvPr id="8" name="타원 7"/>
          <p:cNvSpPr/>
          <p:nvPr userDrawn="1"/>
        </p:nvSpPr>
        <p:spPr>
          <a:xfrm>
            <a:off x="657421" y="191683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 userDrawn="1"/>
        </p:nvSpPr>
        <p:spPr>
          <a:xfrm>
            <a:off x="657421" y="3212976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4" name="타원 73"/>
          <p:cNvSpPr/>
          <p:nvPr userDrawn="1"/>
        </p:nvSpPr>
        <p:spPr>
          <a:xfrm>
            <a:off x="4777952" y="2708920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5" name="타원 74"/>
          <p:cNvSpPr/>
          <p:nvPr userDrawn="1"/>
        </p:nvSpPr>
        <p:spPr>
          <a:xfrm>
            <a:off x="649249" y="390047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6" name="타원 75"/>
          <p:cNvSpPr/>
          <p:nvPr userDrawn="1"/>
        </p:nvSpPr>
        <p:spPr>
          <a:xfrm>
            <a:off x="649249" y="443711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7" name="타원 76"/>
          <p:cNvSpPr/>
          <p:nvPr userDrawn="1"/>
        </p:nvSpPr>
        <p:spPr>
          <a:xfrm>
            <a:off x="4767608" y="4221088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타원 77"/>
          <p:cNvSpPr/>
          <p:nvPr userDrawn="1"/>
        </p:nvSpPr>
        <p:spPr>
          <a:xfrm>
            <a:off x="4767608" y="4581128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9" name="타원 78"/>
          <p:cNvSpPr/>
          <p:nvPr userDrawn="1"/>
        </p:nvSpPr>
        <p:spPr>
          <a:xfrm>
            <a:off x="657421" y="5040125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0" name="타원 79"/>
          <p:cNvSpPr/>
          <p:nvPr userDrawn="1"/>
        </p:nvSpPr>
        <p:spPr>
          <a:xfrm>
            <a:off x="657421" y="5733256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1" name="타원 80"/>
          <p:cNvSpPr/>
          <p:nvPr userDrawn="1"/>
        </p:nvSpPr>
        <p:spPr>
          <a:xfrm>
            <a:off x="657421" y="6093296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10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 userDrawn="1"/>
        </p:nvSpPr>
        <p:spPr>
          <a:xfrm>
            <a:off x="128464" y="801858"/>
            <a:ext cx="7272808" cy="591328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6" y="1072988"/>
            <a:ext cx="7173798" cy="5380348"/>
          </a:xfrm>
          <a:prstGeom prst="rect">
            <a:avLst/>
          </a:prstGeom>
        </p:spPr>
      </p:pic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31" name="Picture 1007" descr="KT-sub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32" name="Picture 1008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8" y="38100"/>
            <a:ext cx="454025" cy="320675"/>
            <a:chOff x="81" y="103"/>
            <a:chExt cx="436" cy="317"/>
          </a:xfrm>
        </p:grpSpPr>
        <p:sp>
          <p:nvSpPr>
            <p:cNvPr id="34" name="Oval 1010"/>
            <p:cNvSpPr>
              <a:spLocks noChangeArrowheads="1"/>
            </p:cNvSpPr>
            <p:nvPr userDrawn="1"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Oval 1011"/>
            <p:cNvSpPr>
              <a:spLocks noChangeArrowheads="1"/>
            </p:cNvSpPr>
            <p:nvPr userDrawn="1"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Oval 1012"/>
            <p:cNvSpPr>
              <a:spLocks noChangeArrowheads="1"/>
            </p:cNvSpPr>
            <p:nvPr userDrawn="1"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Oval 1013"/>
            <p:cNvSpPr>
              <a:spLocks noChangeArrowheads="1"/>
            </p:cNvSpPr>
            <p:nvPr userDrawn="1"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8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solidFill>
                  <a:prstClr val="black"/>
                </a:solidFill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solidFill>
                  <a:prstClr val="black"/>
                </a:solidFill>
                <a:latin typeface="Arial" charset="0"/>
                <a:ea typeface="돋움" pitchFamily="50" charset="-127"/>
                <a:cs typeface="Arial" charset="0"/>
              </a:rPr>
              <a:pPr algn="r" defTabSz="974725"/>
              <a:t>‹#›</a:t>
            </a:fld>
            <a:r>
              <a:rPr lang="en-US" altLang="ko-KR" sz="1000" dirty="0">
                <a:solidFill>
                  <a:prstClr val="black"/>
                </a:solidFill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40" name="AutoShape 1017"/>
            <p:cNvSpPr>
              <a:spLocks noChangeArrowheads="1"/>
            </p:cNvSpPr>
            <p:nvPr userDrawn="1"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1" name="AutoShape 1018"/>
            <p:cNvSpPr>
              <a:spLocks noChangeArrowheads="1"/>
            </p:cNvSpPr>
            <p:nvPr userDrawn="1"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2" name="AutoShape 1019"/>
            <p:cNvSpPr>
              <a:spLocks noChangeArrowheads="1"/>
            </p:cNvSpPr>
            <p:nvPr userDrawn="1"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3" name="AutoShape 1020"/>
            <p:cNvSpPr>
              <a:spLocks noChangeArrowheads="1"/>
            </p:cNvSpPr>
            <p:nvPr userDrawn="1"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PROJECT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defRPr/>
            </a:pPr>
            <a:r>
              <a:rPr lang="ko-KR" altLang="en-US" sz="900" b="1" dirty="0">
                <a:solidFill>
                  <a:prstClr val="black"/>
                </a:solidFill>
              </a:rPr>
              <a:t>춘천시청 사이트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DATE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</a:rPr>
              <a:t>2016</a:t>
            </a:r>
            <a:r>
              <a:rPr lang="ko-KR" altLang="en-US" sz="900" b="1" dirty="0">
                <a:solidFill>
                  <a:prstClr val="black"/>
                </a:solidFill>
              </a:rPr>
              <a:t>년 </a:t>
            </a:r>
            <a:r>
              <a:rPr lang="en-US" altLang="ko-KR" sz="900" b="1" dirty="0">
                <a:solidFill>
                  <a:prstClr val="black"/>
                </a:solidFill>
              </a:rPr>
              <a:t>3</a:t>
            </a:r>
            <a:r>
              <a:rPr lang="ko-KR" altLang="en-US" sz="900" b="1" dirty="0">
                <a:solidFill>
                  <a:prstClr val="black"/>
                </a:solidFill>
              </a:rPr>
              <a:t>월 </a:t>
            </a:r>
            <a:r>
              <a:rPr lang="en-US" altLang="ko-KR" sz="900" b="1" dirty="0">
                <a:solidFill>
                  <a:prstClr val="black"/>
                </a:solidFill>
              </a:rPr>
              <a:t>15</a:t>
            </a:r>
            <a:r>
              <a:rPr lang="ko-KR" altLang="en-US" sz="900" b="1" dirty="0">
                <a:solidFill>
                  <a:prstClr val="black"/>
                </a:solidFill>
              </a:rPr>
              <a:t>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TITLE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사용자 스토리보드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경로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black"/>
                </a:solidFill>
              </a:rPr>
              <a:t>작성자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김은비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Description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401272" y="1340768"/>
            <a:ext cx="2376264" cy="537438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전자민원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–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온라인 상담민원 텍스트와 영문작성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서브메뉴</a:t>
            </a:r>
            <a:endParaRPr kumimoji="1" lang="en-US" altLang="ko-KR" sz="1000" b="1" baseline="0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baseline="0" dirty="0">
                <a:solidFill>
                  <a:prstClr val="black"/>
                </a:solidFill>
              </a:rPr>
              <a:t>온라인상담민원소개텍스트와 전자민원신청 아이콘</a:t>
            </a:r>
            <a:r>
              <a:rPr kumimoji="1" lang="en-US" altLang="ko-KR" sz="1000" b="1" baseline="0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링크</a:t>
            </a:r>
            <a:endParaRPr kumimoji="1" lang="en-US" altLang="ko-KR" sz="1000" b="1" baseline="0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baseline="0" dirty="0">
                <a:solidFill>
                  <a:prstClr val="black"/>
                </a:solidFill>
              </a:rPr>
              <a:t>민원접수</a:t>
            </a:r>
            <a:r>
              <a:rPr kumimoji="1" lang="en-US" altLang="ko-KR" sz="1000" b="1" baseline="0" dirty="0">
                <a:solidFill>
                  <a:prstClr val="black"/>
                </a:solidFill>
              </a:rPr>
              <a:t>·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처리</a:t>
            </a:r>
            <a:r>
              <a:rPr kumimoji="1" lang="en-US" altLang="ko-KR" sz="1000" b="1" baseline="0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비공개 민원조회</a:t>
            </a:r>
            <a:r>
              <a:rPr kumimoji="1" lang="en-US" altLang="ko-KR" sz="1000" b="1" baseline="0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개인정보보화 관련</a:t>
            </a:r>
            <a:r>
              <a:rPr kumimoji="1" lang="en-US" altLang="ko-KR" sz="1000" b="1" baseline="0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기타에 관한 </a:t>
            </a:r>
            <a:r>
              <a:rPr kumimoji="1" lang="ko-KR" altLang="en-US" sz="1000" b="1" baseline="0" dirty="0" err="1">
                <a:solidFill>
                  <a:prstClr val="black"/>
                </a:solidFill>
              </a:rPr>
              <a:t>설명글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44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춘천시청 스토리보드</a:t>
            </a:r>
          </a:p>
        </p:txBody>
      </p:sp>
      <p:sp>
        <p:nvSpPr>
          <p:cNvPr id="8" name="타원 7"/>
          <p:cNvSpPr/>
          <p:nvPr userDrawn="1"/>
        </p:nvSpPr>
        <p:spPr>
          <a:xfrm>
            <a:off x="678643" y="2057886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1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2" name="타원 71"/>
          <p:cNvSpPr/>
          <p:nvPr userDrawn="1"/>
        </p:nvSpPr>
        <p:spPr>
          <a:xfrm>
            <a:off x="790364" y="2491097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2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4" name="타원 73"/>
          <p:cNvSpPr/>
          <p:nvPr userDrawn="1"/>
        </p:nvSpPr>
        <p:spPr>
          <a:xfrm>
            <a:off x="2287860" y="2420888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3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5" name="타원 74"/>
          <p:cNvSpPr/>
          <p:nvPr userDrawn="1"/>
        </p:nvSpPr>
        <p:spPr>
          <a:xfrm>
            <a:off x="2293318" y="3269468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4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2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 userDrawn="1"/>
        </p:nvSpPr>
        <p:spPr>
          <a:xfrm>
            <a:off x="128464" y="801858"/>
            <a:ext cx="7272808" cy="591328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6" y="1124744"/>
            <a:ext cx="7139688" cy="5354766"/>
          </a:xfrm>
          <a:prstGeom prst="rect">
            <a:avLst/>
          </a:prstGeom>
        </p:spPr>
      </p:pic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31" name="Picture 1007" descr="KT-sub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32" name="Picture 1008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8" y="38100"/>
            <a:ext cx="454025" cy="320675"/>
            <a:chOff x="81" y="103"/>
            <a:chExt cx="436" cy="317"/>
          </a:xfrm>
        </p:grpSpPr>
        <p:sp>
          <p:nvSpPr>
            <p:cNvPr id="34" name="Oval 1010"/>
            <p:cNvSpPr>
              <a:spLocks noChangeArrowheads="1"/>
            </p:cNvSpPr>
            <p:nvPr userDrawn="1"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Oval 1011"/>
            <p:cNvSpPr>
              <a:spLocks noChangeArrowheads="1"/>
            </p:cNvSpPr>
            <p:nvPr userDrawn="1"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Oval 1012"/>
            <p:cNvSpPr>
              <a:spLocks noChangeArrowheads="1"/>
            </p:cNvSpPr>
            <p:nvPr userDrawn="1"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Oval 1013"/>
            <p:cNvSpPr>
              <a:spLocks noChangeArrowheads="1"/>
            </p:cNvSpPr>
            <p:nvPr userDrawn="1"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8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solidFill>
                  <a:prstClr val="black"/>
                </a:solidFill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solidFill>
                  <a:prstClr val="black"/>
                </a:solidFill>
                <a:latin typeface="Arial" charset="0"/>
                <a:ea typeface="돋움" pitchFamily="50" charset="-127"/>
                <a:cs typeface="Arial" charset="0"/>
              </a:rPr>
              <a:pPr algn="r" defTabSz="974725"/>
              <a:t>‹#›</a:t>
            </a:fld>
            <a:r>
              <a:rPr lang="en-US" altLang="ko-KR" sz="1000" dirty="0">
                <a:solidFill>
                  <a:prstClr val="black"/>
                </a:solidFill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40" name="AutoShape 1017"/>
            <p:cNvSpPr>
              <a:spLocks noChangeArrowheads="1"/>
            </p:cNvSpPr>
            <p:nvPr userDrawn="1"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1" name="AutoShape 1018"/>
            <p:cNvSpPr>
              <a:spLocks noChangeArrowheads="1"/>
            </p:cNvSpPr>
            <p:nvPr userDrawn="1"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2" name="AutoShape 1019"/>
            <p:cNvSpPr>
              <a:spLocks noChangeArrowheads="1"/>
            </p:cNvSpPr>
            <p:nvPr userDrawn="1"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3" name="AutoShape 1020"/>
            <p:cNvSpPr>
              <a:spLocks noChangeArrowheads="1"/>
            </p:cNvSpPr>
            <p:nvPr userDrawn="1"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PROJECT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defRPr/>
            </a:pPr>
            <a:r>
              <a:rPr lang="ko-KR" altLang="en-US" sz="900" b="1" dirty="0">
                <a:solidFill>
                  <a:prstClr val="black"/>
                </a:solidFill>
              </a:rPr>
              <a:t>춘천시청 사이트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DATE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</a:rPr>
              <a:t>2016</a:t>
            </a:r>
            <a:r>
              <a:rPr lang="ko-KR" altLang="en-US" sz="900" b="1" dirty="0">
                <a:solidFill>
                  <a:prstClr val="black"/>
                </a:solidFill>
              </a:rPr>
              <a:t>년 </a:t>
            </a:r>
            <a:r>
              <a:rPr lang="en-US" altLang="ko-KR" sz="900" b="1" dirty="0">
                <a:solidFill>
                  <a:prstClr val="black"/>
                </a:solidFill>
              </a:rPr>
              <a:t>3</a:t>
            </a:r>
            <a:r>
              <a:rPr lang="ko-KR" altLang="en-US" sz="900" b="1" dirty="0">
                <a:solidFill>
                  <a:prstClr val="black"/>
                </a:solidFill>
              </a:rPr>
              <a:t>월 </a:t>
            </a:r>
            <a:r>
              <a:rPr lang="en-US" altLang="ko-KR" sz="900" b="1" dirty="0">
                <a:solidFill>
                  <a:prstClr val="black"/>
                </a:solidFill>
              </a:rPr>
              <a:t>15</a:t>
            </a:r>
            <a:r>
              <a:rPr lang="ko-KR" altLang="en-US" sz="900" b="1" dirty="0">
                <a:solidFill>
                  <a:prstClr val="black"/>
                </a:solidFill>
              </a:rPr>
              <a:t>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TITLE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사용자 스토리보드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경로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black"/>
                </a:solidFill>
              </a:rPr>
              <a:t>작성자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김은비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Description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401272" y="1340768"/>
            <a:ext cx="2376264" cy="537438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시민참여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–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톡톡 제안 텍스트와 영문작성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서브메뉴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시민제안 모집 공고 텍스트와 톡톡 제안 안내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/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나의 제안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/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톡톡 제안신청 상세안내 페이지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</a:t>
            </a:r>
            <a:r>
              <a:rPr kumimoji="1" lang="en-US" altLang="ko-KR" sz="1000" b="1" baseline="0" dirty="0">
                <a:solidFill>
                  <a:prstClr val="black"/>
                </a:solidFill>
              </a:rPr>
              <a:t>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링크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접수 및 제출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참가자격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공모내용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심사기준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심사 및 시상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시상등급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유의사항에 대한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설명글</a:t>
            </a: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44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춘천시청 스토리보드</a:t>
            </a:r>
          </a:p>
        </p:txBody>
      </p:sp>
      <p:sp>
        <p:nvSpPr>
          <p:cNvPr id="8" name="타원 7"/>
          <p:cNvSpPr/>
          <p:nvPr userDrawn="1"/>
        </p:nvSpPr>
        <p:spPr>
          <a:xfrm>
            <a:off x="678643" y="2101824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1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2" name="타원 71"/>
          <p:cNvSpPr/>
          <p:nvPr userDrawn="1"/>
        </p:nvSpPr>
        <p:spPr>
          <a:xfrm>
            <a:off x="790364" y="253387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2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4" name="타원 73"/>
          <p:cNvSpPr/>
          <p:nvPr userDrawn="1"/>
        </p:nvSpPr>
        <p:spPr>
          <a:xfrm>
            <a:off x="2257672" y="253387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3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5" name="타원 74"/>
          <p:cNvSpPr/>
          <p:nvPr userDrawn="1"/>
        </p:nvSpPr>
        <p:spPr>
          <a:xfrm>
            <a:off x="2293318" y="3573016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4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5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 userDrawn="1"/>
        </p:nvSpPr>
        <p:spPr>
          <a:xfrm>
            <a:off x="128464" y="801858"/>
            <a:ext cx="7272808" cy="591328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4" y="1123452"/>
            <a:ext cx="7202523" cy="5401892"/>
          </a:xfrm>
          <a:prstGeom prst="rect">
            <a:avLst/>
          </a:prstGeom>
        </p:spPr>
      </p:pic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31" name="Picture 1007" descr="KT-sub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32" name="Picture 1008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8" y="38100"/>
            <a:ext cx="454025" cy="320675"/>
            <a:chOff x="81" y="103"/>
            <a:chExt cx="436" cy="317"/>
          </a:xfrm>
        </p:grpSpPr>
        <p:sp>
          <p:nvSpPr>
            <p:cNvPr id="34" name="Oval 1010"/>
            <p:cNvSpPr>
              <a:spLocks noChangeArrowheads="1"/>
            </p:cNvSpPr>
            <p:nvPr userDrawn="1"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Oval 1011"/>
            <p:cNvSpPr>
              <a:spLocks noChangeArrowheads="1"/>
            </p:cNvSpPr>
            <p:nvPr userDrawn="1"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Oval 1012"/>
            <p:cNvSpPr>
              <a:spLocks noChangeArrowheads="1"/>
            </p:cNvSpPr>
            <p:nvPr userDrawn="1"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Oval 1013"/>
            <p:cNvSpPr>
              <a:spLocks noChangeArrowheads="1"/>
            </p:cNvSpPr>
            <p:nvPr userDrawn="1"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8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solidFill>
                  <a:prstClr val="black"/>
                </a:solidFill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solidFill>
                  <a:prstClr val="black"/>
                </a:solidFill>
                <a:latin typeface="Arial" charset="0"/>
                <a:ea typeface="돋움" pitchFamily="50" charset="-127"/>
                <a:cs typeface="Arial" charset="0"/>
              </a:rPr>
              <a:pPr algn="r" defTabSz="974725"/>
              <a:t>‹#›</a:t>
            </a:fld>
            <a:r>
              <a:rPr lang="en-US" altLang="ko-KR" sz="1000" dirty="0">
                <a:solidFill>
                  <a:prstClr val="black"/>
                </a:solidFill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40" name="AutoShape 1017"/>
            <p:cNvSpPr>
              <a:spLocks noChangeArrowheads="1"/>
            </p:cNvSpPr>
            <p:nvPr userDrawn="1"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1" name="AutoShape 1018"/>
            <p:cNvSpPr>
              <a:spLocks noChangeArrowheads="1"/>
            </p:cNvSpPr>
            <p:nvPr userDrawn="1"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2" name="AutoShape 1019"/>
            <p:cNvSpPr>
              <a:spLocks noChangeArrowheads="1"/>
            </p:cNvSpPr>
            <p:nvPr userDrawn="1"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3" name="AutoShape 1020"/>
            <p:cNvSpPr>
              <a:spLocks noChangeArrowheads="1"/>
            </p:cNvSpPr>
            <p:nvPr userDrawn="1"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PROJECT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defRPr/>
            </a:pPr>
            <a:r>
              <a:rPr lang="ko-KR" altLang="en-US" sz="900" b="1" dirty="0">
                <a:solidFill>
                  <a:prstClr val="black"/>
                </a:solidFill>
              </a:rPr>
              <a:t>춘천시청 사이트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DATE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</a:rPr>
              <a:t>2016</a:t>
            </a:r>
            <a:r>
              <a:rPr lang="ko-KR" altLang="en-US" sz="900" b="1" dirty="0">
                <a:solidFill>
                  <a:prstClr val="black"/>
                </a:solidFill>
              </a:rPr>
              <a:t>년 </a:t>
            </a:r>
            <a:r>
              <a:rPr lang="en-US" altLang="ko-KR" sz="900" b="1" dirty="0">
                <a:solidFill>
                  <a:prstClr val="black"/>
                </a:solidFill>
              </a:rPr>
              <a:t>3</a:t>
            </a:r>
            <a:r>
              <a:rPr lang="ko-KR" altLang="en-US" sz="900" b="1" dirty="0">
                <a:solidFill>
                  <a:prstClr val="black"/>
                </a:solidFill>
              </a:rPr>
              <a:t>월 </a:t>
            </a:r>
            <a:r>
              <a:rPr lang="en-US" altLang="ko-KR" sz="900" b="1" dirty="0">
                <a:solidFill>
                  <a:prstClr val="black"/>
                </a:solidFill>
              </a:rPr>
              <a:t>15</a:t>
            </a:r>
            <a:r>
              <a:rPr lang="ko-KR" altLang="en-US" sz="900" b="1" dirty="0">
                <a:solidFill>
                  <a:prstClr val="black"/>
                </a:solidFill>
              </a:rPr>
              <a:t>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TITLE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사용자 스토리보드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경로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black"/>
                </a:solidFill>
              </a:rPr>
              <a:t>작성자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김은비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Description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401272" y="1340768"/>
            <a:ext cx="2376264" cy="537438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춘천소개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–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춘천시 소개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텍스트와 영문작성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서브메뉴와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3depth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메뉴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춘천시의 기본현황에 대한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 안내 텍스트와 주민등록인구현황 </a:t>
            </a:r>
            <a:r>
              <a:rPr kumimoji="1" lang="ko-KR" altLang="en-US" sz="1000" b="1" baseline="0" dirty="0" err="1">
                <a:solidFill>
                  <a:prstClr val="black"/>
                </a:solidFill>
              </a:rPr>
              <a:t>바로가기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 아이콘과 링크</a:t>
            </a:r>
            <a:endParaRPr kumimoji="1" lang="en-US" altLang="ko-KR" sz="1000" b="1" baseline="0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baseline="0" dirty="0">
                <a:solidFill>
                  <a:prstClr val="black"/>
                </a:solidFill>
              </a:rPr>
              <a:t>춘천시의 지역특성에 대한 안내 텍스트</a:t>
            </a:r>
            <a:endParaRPr kumimoji="1" lang="en-US" altLang="ko-KR" sz="1000" b="1" baseline="0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baseline="0" dirty="0">
                <a:solidFill>
                  <a:prstClr val="black"/>
                </a:solidFill>
              </a:rPr>
              <a:t>춘천시 행정구역 지도 이미지와 다운로드 링크</a:t>
            </a: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44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춘천시청 스토리보드</a:t>
            </a:r>
          </a:p>
        </p:txBody>
      </p:sp>
      <p:sp>
        <p:nvSpPr>
          <p:cNvPr id="8" name="타원 7"/>
          <p:cNvSpPr/>
          <p:nvPr userDrawn="1"/>
        </p:nvSpPr>
        <p:spPr>
          <a:xfrm>
            <a:off x="678643" y="217383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1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2" name="타원 71"/>
          <p:cNvSpPr/>
          <p:nvPr userDrawn="1"/>
        </p:nvSpPr>
        <p:spPr>
          <a:xfrm>
            <a:off x="790364" y="2605880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2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4" name="타원 73"/>
          <p:cNvSpPr/>
          <p:nvPr userDrawn="1"/>
        </p:nvSpPr>
        <p:spPr>
          <a:xfrm>
            <a:off x="2325738" y="253387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3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5" name="타원 74"/>
          <p:cNvSpPr/>
          <p:nvPr userDrawn="1"/>
        </p:nvSpPr>
        <p:spPr>
          <a:xfrm>
            <a:off x="2329680" y="3583454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4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 userDrawn="1"/>
        </p:nvSpPr>
        <p:spPr>
          <a:xfrm>
            <a:off x="2329680" y="5013176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5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93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1"/>
          <p:cNvSpPr txBox="1">
            <a:spLocks noChangeArrowheads="1"/>
          </p:cNvSpPr>
          <p:nvPr/>
        </p:nvSpPr>
        <p:spPr bwMode="auto">
          <a:xfrm>
            <a:off x="2685957" y="993882"/>
            <a:ext cx="45993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ker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웹사이트 </a:t>
            </a:r>
            <a:r>
              <a:rPr lang="ko-KR" altLang="en-US" sz="3000" b="1" kern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구축 스토리보드</a:t>
            </a:r>
            <a:endParaRPr kumimoji="0" lang="ko-KR" altLang="en-US" sz="3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2" name="Group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578416"/>
              </p:ext>
            </p:extLst>
          </p:nvPr>
        </p:nvGraphicFramePr>
        <p:xfrm>
          <a:off x="1492174" y="1831698"/>
          <a:ext cx="7215236" cy="3973566"/>
        </p:xfrm>
        <a:graphic>
          <a:graphicData uri="http://schemas.openxmlformats.org/drawingml/2006/table">
            <a:tbl>
              <a:tblPr/>
              <a:tblGrid>
                <a:gridCol w="1352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1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7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9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웹사이트 리뉴얼제작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능력단위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프로젝트완료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                소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http://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dothome.co.kr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평가문항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스토리보드 제작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산출물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스토리보드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김가영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rowSpan="1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산출물관리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최종버전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2024.05.27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최종변경일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2024.05.24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버전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변경일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변경내용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/>
                        <a:t>2024.05.10~05.13</a:t>
                      </a:r>
                      <a:endParaRPr lang="ko-KR" altLang="en-US" sz="1000" b="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화면 설계 및 스토리보드 제작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2024.05.10~05.14</a:t>
                      </a:r>
                      <a:endParaRPr lang="ko-KR" altLang="en-US" sz="1000" b="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메인 및 서브시안 제작 완료 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Figma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/>
                        <a:t>2024.05.14~05.16</a:t>
                      </a:r>
                      <a:endParaRPr lang="ko-KR" altLang="en-US" sz="1000" b="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메인 </a:t>
                      </a:r>
                      <a:r>
                        <a:rPr lang="ko-KR" altLang="en-US" sz="1000"/>
                        <a:t>페이지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차 코딩작업 </a:t>
                      </a:r>
                      <a:r>
                        <a:rPr lang="ko-KR" altLang="en-US" sz="1000" dirty="0"/>
                        <a:t>완료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2024.05.14~05.18</a:t>
                      </a:r>
                      <a:endParaRPr lang="ko-KR" altLang="en-US" sz="1000" b="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대표 서브페이지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차 코딩작업 완료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2024.05.18~05.23</a:t>
                      </a:r>
                      <a:endParaRPr lang="ko-KR" altLang="en-US" sz="1000" b="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나머지 서브페이지 완료</a:t>
                      </a:r>
                      <a:r>
                        <a:rPr lang="en-US" altLang="ko-KR" sz="1000" dirty="0"/>
                        <a:t>!</a:t>
                      </a:r>
                      <a:endParaRPr lang="ko-KR" altLang="en-US" sz="100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070">
                <a:tc vMerge="1"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2024.05.10~05.13</a:t>
                      </a:r>
                      <a:endParaRPr lang="ko-KR" altLang="en-US" sz="1000" b="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메인 페이지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차 코딩작업 완료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05.24</a:t>
                      </a:r>
                      <a:endParaRPr lang="ko-KR" altLang="en-US" sz="1000" b="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가오픈</a:t>
                      </a:r>
                      <a:endParaRPr lang="ko-KR" altLang="en-US" sz="100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2024.05.24~05.27</a:t>
                      </a:r>
                      <a:endParaRPr lang="ko-KR" altLang="en-US" sz="1000" b="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수정보완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2024.05.27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최종오픈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960070" y="1571612"/>
            <a:ext cx="8064896" cy="0"/>
          </a:xfrm>
          <a:prstGeom prst="line">
            <a:avLst/>
          </a:prstGeom>
          <a:ln w="38100">
            <a:solidFill>
              <a:srgbClr val="3E4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508740B-B045-47ED-95E4-8895421852B5}"/>
              </a:ext>
            </a:extLst>
          </p:cNvPr>
          <p:cNvSpPr/>
          <p:nvPr/>
        </p:nvSpPr>
        <p:spPr>
          <a:xfrm>
            <a:off x="56456" y="44624"/>
            <a:ext cx="9793088" cy="6768752"/>
          </a:xfrm>
          <a:prstGeom prst="roundRect">
            <a:avLst/>
          </a:prstGeom>
          <a:noFill/>
          <a:ln w="127000" cap="sq">
            <a:solidFill>
              <a:srgbClr val="FF1A42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10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>
              <a:defRPr/>
            </a:pP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사이트명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 기재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2020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7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13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사용자 스토리보드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서브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-3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페이지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홍길동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 디자인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인천직업전문학교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 사항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99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11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>
              <a:defRPr/>
            </a:pP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사이트명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 기재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2020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7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13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사용자 스토리보드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서브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-4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페이지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홍길동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 디자인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인천직업전문학교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 사항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24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"/>
          <p:cNvSpPr>
            <a:spLocks noChangeArrowheads="1"/>
          </p:cNvSpPr>
          <p:nvPr/>
        </p:nvSpPr>
        <p:spPr bwMode="auto">
          <a:xfrm>
            <a:off x="0" y="0"/>
            <a:ext cx="9906000" cy="142852"/>
          </a:xfrm>
          <a:prstGeom prst="rect">
            <a:avLst/>
          </a:prstGeom>
          <a:solidFill>
            <a:srgbClr val="8EB4E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4574601" y="1497168"/>
            <a:ext cx="3005951" cy="2739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정보구조설계</a:t>
            </a:r>
            <a:r>
              <a:rPr lang="en-US" altLang="ko-KR" b="1" dirty="0"/>
              <a:t>(</a:t>
            </a:r>
            <a:r>
              <a:rPr lang="ko-KR" altLang="en-US" b="1" dirty="0" err="1"/>
              <a:t>사이트맵</a:t>
            </a:r>
            <a:r>
              <a:rPr lang="en-US" altLang="ko-KR" b="1" dirty="0"/>
              <a:t>)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서비스 흐름도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 startAt="3"/>
            </a:pPr>
            <a:r>
              <a:rPr lang="ko-KR" altLang="en-US" b="1" dirty="0" err="1"/>
              <a:t>메인화면</a:t>
            </a:r>
            <a:r>
              <a:rPr lang="ko-KR" altLang="en-US" b="1" dirty="0"/>
              <a:t> 설계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 startAt="3"/>
            </a:pPr>
            <a:r>
              <a:rPr lang="ko-KR" altLang="en-US" b="1"/>
              <a:t>서브화면 설계</a:t>
            </a:r>
            <a:endParaRPr lang="en-US" altLang="ko-KR" b="1" dirty="0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4214810" y="1701559"/>
            <a:ext cx="1607" cy="34113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9"/>
          <p:cNvSpPr txBox="1"/>
          <p:nvPr/>
        </p:nvSpPr>
        <p:spPr>
          <a:xfrm>
            <a:off x="3000364" y="17144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/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1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C5B8128-0FFB-4947-BE40-7D660FE6128F}"/>
              </a:ext>
            </a:extLst>
          </p:cNvPr>
          <p:cNvSpPr/>
          <p:nvPr/>
        </p:nvSpPr>
        <p:spPr>
          <a:xfrm>
            <a:off x="0" y="-27384"/>
            <a:ext cx="9906000" cy="72008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페스티벌 라이프">
            <a:extLst>
              <a:ext uri="{FF2B5EF4-FFF2-40B4-BE49-F238E27FC236}">
                <a16:creationId xmlns:a16="http://schemas.microsoft.com/office/drawing/2014/main" id="{99B2A953-0EDD-4C9E-9CBE-62C07D07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900" y="-16249"/>
            <a:ext cx="1800200" cy="708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969B5F6-58DC-41D1-AF7C-97B76BFA91B1}"/>
              </a:ext>
            </a:extLst>
          </p:cNvPr>
          <p:cNvSpPr/>
          <p:nvPr/>
        </p:nvSpPr>
        <p:spPr>
          <a:xfrm>
            <a:off x="200472" y="1024205"/>
            <a:ext cx="9505056" cy="5689779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 useBgFill="1">
        <p:nvSpPr>
          <p:cNvPr id="7" name="사각형: 둥근 모서리 6">
            <a:extLst>
              <a:ext uri="{FF2B5EF4-FFF2-40B4-BE49-F238E27FC236}">
                <a16:creationId xmlns:a16="http://schemas.microsoft.com/office/drawing/2014/main" id="{AA96B692-C6D0-47CD-840B-FE6E67AA42CF}"/>
              </a:ext>
            </a:extLst>
          </p:cNvPr>
          <p:cNvSpPr/>
          <p:nvPr/>
        </p:nvSpPr>
        <p:spPr>
          <a:xfrm>
            <a:off x="3737864" y="908720"/>
            <a:ext cx="2430271" cy="504056"/>
          </a:xfrm>
          <a:prstGeom prst="round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9081A-5E4E-4236-B8EB-D00A673DFAAF}"/>
              </a:ext>
            </a:extLst>
          </p:cNvPr>
          <p:cNvSpPr txBox="1"/>
          <p:nvPr/>
        </p:nvSpPr>
        <p:spPr>
          <a:xfrm>
            <a:off x="3872414" y="915622"/>
            <a:ext cx="21611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STORY 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5CC48-6FE9-4719-BC3D-D29C28FF6BE6}"/>
              </a:ext>
            </a:extLst>
          </p:cNvPr>
          <p:cNvSpPr txBox="1"/>
          <p:nvPr/>
        </p:nvSpPr>
        <p:spPr>
          <a:xfrm>
            <a:off x="488504" y="16288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정보구조설계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FA5777-52D5-4974-87BB-DAD44D59B8E6}"/>
              </a:ext>
            </a:extLst>
          </p:cNvPr>
          <p:cNvSpPr/>
          <p:nvPr/>
        </p:nvSpPr>
        <p:spPr>
          <a:xfrm>
            <a:off x="4348336" y="1786607"/>
            <a:ext cx="1209328" cy="7772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HOME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4A3D5AB-F32B-4A9A-8D5D-75EF28D1D965}"/>
              </a:ext>
            </a:extLst>
          </p:cNvPr>
          <p:cNvGrpSpPr/>
          <p:nvPr/>
        </p:nvGrpSpPr>
        <p:grpSpPr>
          <a:xfrm>
            <a:off x="641867" y="3551203"/>
            <a:ext cx="8622267" cy="754380"/>
            <a:chOff x="641991" y="3551203"/>
            <a:chExt cx="8622267" cy="75438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C0D068D-91F0-48C4-B391-EAEB39F0C698}"/>
                </a:ext>
              </a:extLst>
            </p:cNvPr>
            <p:cNvSpPr>
              <a:spLocks/>
            </p:cNvSpPr>
            <p:nvPr/>
          </p:nvSpPr>
          <p:spPr>
            <a:xfrm>
              <a:off x="641991" y="3551203"/>
              <a:ext cx="1450213" cy="7543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 FSTVL LIFE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ED3C6B0-293D-4214-A445-A3A4727F2E15}"/>
                </a:ext>
              </a:extLst>
            </p:cNvPr>
            <p:cNvSpPr>
              <a:spLocks/>
            </p:cNvSpPr>
            <p:nvPr/>
          </p:nvSpPr>
          <p:spPr>
            <a:xfrm>
              <a:off x="2801633" y="3551203"/>
              <a:ext cx="1450214" cy="7543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Festival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E69231E-B0DE-428E-8ACA-7C3CA2FA48F3}"/>
                </a:ext>
              </a:extLst>
            </p:cNvPr>
            <p:cNvSpPr>
              <a:spLocks/>
            </p:cNvSpPr>
            <p:nvPr/>
          </p:nvSpPr>
          <p:spPr>
            <a:xfrm>
              <a:off x="4961525" y="3551203"/>
              <a:ext cx="1450214" cy="7543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Project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B6BB5A9-327D-46D7-A90B-A5AD2BC600E4}"/>
                </a:ext>
              </a:extLst>
            </p:cNvPr>
            <p:cNvSpPr>
              <a:spLocks/>
            </p:cNvSpPr>
            <p:nvPr/>
          </p:nvSpPr>
          <p:spPr>
            <a:xfrm>
              <a:off x="7121416" y="3551203"/>
              <a:ext cx="2142842" cy="7543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Community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E37624C-17B7-4C13-9167-CA6C83CEFDAD}"/>
              </a:ext>
            </a:extLst>
          </p:cNvPr>
          <p:cNvGrpSpPr/>
          <p:nvPr/>
        </p:nvGrpSpPr>
        <p:grpSpPr>
          <a:xfrm>
            <a:off x="520552" y="4582870"/>
            <a:ext cx="1693091" cy="1008132"/>
            <a:chOff x="520552" y="4582870"/>
            <a:chExt cx="1693091" cy="10081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0B99BE-DF1C-4830-96DD-9500BA26586D}"/>
                </a:ext>
              </a:extLst>
            </p:cNvPr>
            <p:cNvSpPr txBox="1"/>
            <p:nvPr/>
          </p:nvSpPr>
          <p:spPr>
            <a:xfrm>
              <a:off x="695278" y="4582870"/>
              <a:ext cx="1343638" cy="323165"/>
            </a:xfrm>
            <a:prstGeom prst="rect">
              <a:avLst/>
            </a:prstGeom>
            <a:noFill/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ABOUT US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D0A222-15C3-4BE6-AAF6-15A27819EA38}"/>
                </a:ext>
              </a:extLst>
            </p:cNvPr>
            <p:cNvSpPr txBox="1"/>
            <p:nvPr/>
          </p:nvSpPr>
          <p:spPr>
            <a:xfrm>
              <a:off x="520552" y="5267837"/>
              <a:ext cx="1693091" cy="323165"/>
            </a:xfrm>
            <a:prstGeom prst="rect">
              <a:avLst/>
            </a:prstGeom>
            <a:noFill/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NEWSLETTER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5C76DEC-2D61-40C3-8D42-21EA5F623226}"/>
              </a:ext>
            </a:extLst>
          </p:cNvPr>
          <p:cNvGrpSpPr/>
          <p:nvPr/>
        </p:nvGrpSpPr>
        <p:grpSpPr>
          <a:xfrm>
            <a:off x="5046874" y="4582870"/>
            <a:ext cx="1279517" cy="1008132"/>
            <a:chOff x="5046874" y="4582870"/>
            <a:chExt cx="1279517" cy="10081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2F0EC1-C81F-4265-BF9A-085A26CFFBDE}"/>
                </a:ext>
              </a:extLst>
            </p:cNvPr>
            <p:cNvSpPr txBox="1"/>
            <p:nvPr/>
          </p:nvSpPr>
          <p:spPr>
            <a:xfrm>
              <a:off x="5083743" y="4582870"/>
              <a:ext cx="1205779" cy="323165"/>
            </a:xfrm>
            <a:prstGeom prst="rect">
              <a:avLst/>
            </a:prstGeom>
            <a:noFill/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FUNDING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04908E-CD81-4A95-972A-10D481F9CFCA}"/>
                </a:ext>
              </a:extLst>
            </p:cNvPr>
            <p:cNvSpPr txBox="1"/>
            <p:nvPr/>
          </p:nvSpPr>
          <p:spPr>
            <a:xfrm>
              <a:off x="5046874" y="5267837"/>
              <a:ext cx="1279517" cy="323165"/>
            </a:xfrm>
            <a:prstGeom prst="rect">
              <a:avLst/>
            </a:prstGeom>
            <a:noFill/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PACKAGE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21CACA2-E69F-4575-8F9A-466B19FB2A96}"/>
              </a:ext>
            </a:extLst>
          </p:cNvPr>
          <p:cNvGrpSpPr/>
          <p:nvPr/>
        </p:nvGrpSpPr>
        <p:grpSpPr>
          <a:xfrm>
            <a:off x="2942285" y="4587882"/>
            <a:ext cx="1177423" cy="1302948"/>
            <a:chOff x="2942285" y="4587882"/>
            <a:chExt cx="1177423" cy="13029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7CE116-D4EE-4A19-88E1-3BBBDABD11D6}"/>
                </a:ext>
              </a:extLst>
            </p:cNvPr>
            <p:cNvSpPr txBox="1"/>
            <p:nvPr/>
          </p:nvSpPr>
          <p:spPr>
            <a:xfrm>
              <a:off x="3250062" y="4587882"/>
              <a:ext cx="553357" cy="323165"/>
            </a:xfrm>
            <a:prstGeom prst="rect">
              <a:avLst/>
            </a:prstGeom>
            <a:noFill/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국내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B454C2-FFCA-494D-B6D1-033B1AB88298}"/>
                </a:ext>
              </a:extLst>
            </p:cNvPr>
            <p:cNvSpPr txBox="1"/>
            <p:nvPr/>
          </p:nvSpPr>
          <p:spPr>
            <a:xfrm>
              <a:off x="3250062" y="5256460"/>
              <a:ext cx="553357" cy="323165"/>
            </a:xfrm>
            <a:prstGeom prst="rect">
              <a:avLst/>
            </a:prstGeom>
            <a:noFill/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해외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B4D454-6A6D-45F1-BBA5-ADF1DA188943}"/>
                </a:ext>
              </a:extLst>
            </p:cNvPr>
            <p:cNvSpPr txBox="1"/>
            <p:nvPr/>
          </p:nvSpPr>
          <p:spPr>
            <a:xfrm>
              <a:off x="2942285" y="4945254"/>
              <a:ext cx="1168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CALENDAR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3D4A78-0129-481C-B845-66797EAC6A7B}"/>
                </a:ext>
              </a:extLst>
            </p:cNvPr>
            <p:cNvSpPr txBox="1"/>
            <p:nvPr/>
          </p:nvSpPr>
          <p:spPr>
            <a:xfrm>
              <a:off x="2950798" y="5613831"/>
              <a:ext cx="1168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CALENDAR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842D1AF-DBEF-4575-B1D3-7D4C751F6BBA}"/>
              </a:ext>
            </a:extLst>
          </p:cNvPr>
          <p:cNvCxnSpPr>
            <a:cxnSpLocks/>
          </p:cNvCxnSpPr>
          <p:nvPr/>
        </p:nvCxnSpPr>
        <p:spPr>
          <a:xfrm flipH="1">
            <a:off x="3803419" y="2506972"/>
            <a:ext cx="716589" cy="946551"/>
          </a:xfrm>
          <a:prstGeom prst="line">
            <a:avLst/>
          </a:prstGeom>
          <a:ln w="50800">
            <a:solidFill>
              <a:srgbClr val="FF1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2AEEC03-8237-47E5-AB0D-58FD19CBB450}"/>
              </a:ext>
            </a:extLst>
          </p:cNvPr>
          <p:cNvCxnSpPr>
            <a:cxnSpLocks/>
          </p:cNvCxnSpPr>
          <p:nvPr/>
        </p:nvCxnSpPr>
        <p:spPr>
          <a:xfrm flipH="1">
            <a:off x="2005989" y="2242955"/>
            <a:ext cx="2256257" cy="1329384"/>
          </a:xfrm>
          <a:prstGeom prst="line">
            <a:avLst/>
          </a:prstGeom>
          <a:ln w="50800">
            <a:solidFill>
              <a:srgbClr val="FF1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5388A17-6A3F-4488-9045-E733ADEC11BE}"/>
              </a:ext>
            </a:extLst>
          </p:cNvPr>
          <p:cNvCxnSpPr>
            <a:cxnSpLocks/>
          </p:cNvCxnSpPr>
          <p:nvPr/>
        </p:nvCxnSpPr>
        <p:spPr>
          <a:xfrm>
            <a:off x="5423266" y="2506972"/>
            <a:ext cx="667487" cy="1044231"/>
          </a:xfrm>
          <a:prstGeom prst="line">
            <a:avLst/>
          </a:prstGeom>
          <a:ln w="50800">
            <a:solidFill>
              <a:srgbClr val="FF1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0253AEA-62C1-4632-AD12-E5DDD94D60FF}"/>
              </a:ext>
            </a:extLst>
          </p:cNvPr>
          <p:cNvCxnSpPr>
            <a:cxnSpLocks/>
          </p:cNvCxnSpPr>
          <p:nvPr/>
        </p:nvCxnSpPr>
        <p:spPr>
          <a:xfrm>
            <a:off x="5643754" y="2242955"/>
            <a:ext cx="1742417" cy="1347623"/>
          </a:xfrm>
          <a:prstGeom prst="line">
            <a:avLst/>
          </a:prstGeom>
          <a:ln w="50800">
            <a:solidFill>
              <a:srgbClr val="FF1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84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1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023F0B0-4CD1-4104-A440-5537D2F57124}"/>
              </a:ext>
            </a:extLst>
          </p:cNvPr>
          <p:cNvGrpSpPr/>
          <p:nvPr/>
        </p:nvGrpSpPr>
        <p:grpSpPr>
          <a:xfrm>
            <a:off x="0" y="-27384"/>
            <a:ext cx="9906000" cy="6741368"/>
            <a:chOff x="0" y="-27384"/>
            <a:chExt cx="9906000" cy="674136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C5B8128-0FFB-4947-BE40-7D660FE6128F}"/>
                </a:ext>
              </a:extLst>
            </p:cNvPr>
            <p:cNvSpPr/>
            <p:nvPr/>
          </p:nvSpPr>
          <p:spPr>
            <a:xfrm>
              <a:off x="0" y="-27384"/>
              <a:ext cx="9906000" cy="720081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26" name="Picture 2" descr="페스티벌 라이프">
              <a:extLst>
                <a:ext uri="{FF2B5EF4-FFF2-40B4-BE49-F238E27FC236}">
                  <a16:creationId xmlns:a16="http://schemas.microsoft.com/office/drawing/2014/main" id="{99B2A953-0EDD-4C9E-9CBE-62C07D07E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2900" y="-16249"/>
              <a:ext cx="1800200" cy="70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969B5F6-58DC-41D1-AF7C-97B76BFA91B1}"/>
                </a:ext>
              </a:extLst>
            </p:cNvPr>
            <p:cNvSpPr/>
            <p:nvPr/>
          </p:nvSpPr>
          <p:spPr>
            <a:xfrm>
              <a:off x="200472" y="1024205"/>
              <a:ext cx="9505056" cy="56897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 useBgFill="1"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A96B692-C6D0-47CD-840B-FE6E67AA42CF}"/>
                </a:ext>
              </a:extLst>
            </p:cNvPr>
            <p:cNvSpPr/>
            <p:nvPr/>
          </p:nvSpPr>
          <p:spPr>
            <a:xfrm>
              <a:off x="3737864" y="908720"/>
              <a:ext cx="2430271" cy="504056"/>
            </a:xfrm>
            <a:prstGeom prst="round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F9081A-5E4E-4236-B8EB-D00A673DFAAF}"/>
                </a:ext>
              </a:extLst>
            </p:cNvPr>
            <p:cNvSpPr txBox="1"/>
            <p:nvPr/>
          </p:nvSpPr>
          <p:spPr>
            <a:xfrm>
              <a:off x="3872414" y="915622"/>
              <a:ext cx="21611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STORY 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220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87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50578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6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>
              <a:defRPr/>
            </a:pPr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사이트명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 기재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2021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10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22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사용자 스토리보드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회사소개</a:t>
            </a: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인사말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홍길동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 디자인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인천직업전문학교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개발 사항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7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>
              <a:defRPr/>
            </a:pP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사이트명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 기재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2020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7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13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사용자 스토리보드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메인화면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홍길동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 디자인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인천직업전문학교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 사항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38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8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>
              <a:defRPr/>
            </a:pP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사이트명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 기재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2020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7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13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사용자 스토리보드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서브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-1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페이지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홍길동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 디자인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인천직업전문학교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 사항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5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9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>
              <a:defRPr/>
            </a:pP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사이트명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 기재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2020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7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13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사용자 스토리보드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서브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-2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페이지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홍길동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 디자인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인천직업전문학교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 사항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7700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7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7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7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7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7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18295</TotalTime>
  <Words>292</Words>
  <Application>Microsoft Office PowerPoint</Application>
  <PresentationFormat>A4 용지(210x297mm)</PresentationFormat>
  <Paragraphs>170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11</vt:i4>
      </vt:variant>
    </vt:vector>
  </HeadingPairs>
  <TitlesOfParts>
    <vt:vector size="23" baseType="lpstr">
      <vt:lpstr>G마켓 산스 Bold</vt:lpstr>
      <vt:lpstr>G마켓 산스 Medium</vt:lpstr>
      <vt:lpstr>HY헤드라인M</vt:lpstr>
      <vt:lpstr>돋움</vt:lpstr>
      <vt:lpstr>맑은 고딕</vt:lpstr>
      <vt:lpstr>Arial</vt:lpstr>
      <vt:lpstr>Times New Roman</vt:lpstr>
      <vt:lpstr>1_Office 테마</vt:lpstr>
      <vt:lpstr>2_Office 테마</vt:lpstr>
      <vt:lpstr>3_Office 테마</vt:lpstr>
      <vt:lpstr>4_Office 테마</vt:lpstr>
      <vt:lpstr>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inun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박정환</dc:creator>
  <cp:lastModifiedBy>ezen603-08</cp:lastModifiedBy>
  <cp:revision>1444</cp:revision>
  <dcterms:created xsi:type="dcterms:W3CDTF">2010-06-09T05:40:38Z</dcterms:created>
  <dcterms:modified xsi:type="dcterms:W3CDTF">2024-05-14T05:45:44Z</dcterms:modified>
</cp:coreProperties>
</file>