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71" r:id="rId4"/>
    <p:sldId id="291" r:id="rId5"/>
    <p:sldId id="275" r:id="rId6"/>
    <p:sldId id="274" r:id="rId7"/>
    <p:sldId id="280" r:id="rId8"/>
    <p:sldId id="276" r:id="rId9"/>
    <p:sldId id="300" r:id="rId10"/>
    <p:sldId id="281" r:id="rId11"/>
    <p:sldId id="287" r:id="rId12"/>
    <p:sldId id="288" r:id="rId13"/>
    <p:sldId id="279" r:id="rId14"/>
    <p:sldId id="293" r:id="rId15"/>
    <p:sldId id="294" r:id="rId16"/>
    <p:sldId id="295" r:id="rId17"/>
    <p:sldId id="289" r:id="rId18"/>
    <p:sldId id="305" r:id="rId19"/>
    <p:sldId id="301" r:id="rId20"/>
    <p:sldId id="284" r:id="rId21"/>
    <p:sldId id="296" r:id="rId22"/>
    <p:sldId id="297" r:id="rId23"/>
    <p:sldId id="298" r:id="rId24"/>
    <p:sldId id="286" r:id="rId25"/>
    <p:sldId id="299" r:id="rId26"/>
    <p:sldId id="303" r:id="rId27"/>
    <p:sldId id="302" r:id="rId28"/>
    <p:sldId id="290" r:id="rId29"/>
    <p:sldId id="277" r:id="rId30"/>
    <p:sldId id="304" r:id="rId31"/>
    <p:sldId id="292" r:id="rId32"/>
  </p:sldIdLst>
  <p:sldSz cx="9144000" cy="5143500" type="screen16x9"/>
  <p:notesSz cx="6858000" cy="9144000"/>
  <p:embeddedFontLst>
    <p:embeddedFont>
      <p:font typeface="Oswald" panose="020B0604020202020204" charset="-70"/>
      <p:regular r:id="rId34"/>
      <p:bold r:id="rId35"/>
    </p:embeddedFont>
    <p:embeddedFont>
      <p:font typeface="Source Code Pro" panose="020B0604020202020204" charset="-70"/>
      <p:regular r:id="rId36"/>
      <p:bold r:id="rId37"/>
    </p:embeddedFont>
    <p:embeddedFont>
      <p:font typeface="Source Code Pro Medium" panose="020B0604020202020204" charset="-70"/>
      <p:regular r:id="rId38"/>
      <p:bold r:id="rId39"/>
    </p:embeddedFont>
    <p:embeddedFont>
      <p:font typeface="Varela Round" panose="020B0604020202020204" charset="-79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59766" autoAdjust="0"/>
  </p:normalViewPr>
  <p:slideViewPr>
    <p:cSldViewPr snapToGrid="0">
      <p:cViewPr varScale="1">
        <p:scale>
          <a:sx n="90" d="100"/>
          <a:sy n="90" d="100"/>
        </p:scale>
        <p:origin x="22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author/quotes/1791.Seth_Godi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eth_Godin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iling_fro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assdoor.com/" TargetMode="External"/><Relationship Id="rId3" Type="http://schemas.openxmlformats.org/officeDocument/2006/relationships/hyperlink" Target="https://www.udemy.com/" TargetMode="External"/><Relationship Id="rId7" Type="http://schemas.openxmlformats.org/officeDocument/2006/relationships/hyperlink" Target="https://www.quora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nfoq.com/" TargetMode="External"/><Relationship Id="rId5" Type="http://schemas.openxmlformats.org/officeDocument/2006/relationships/hyperlink" Target="https://acloud.guru/" TargetMode="External"/><Relationship Id="rId10" Type="http://schemas.openxmlformats.org/officeDocument/2006/relationships/hyperlink" Target="https://www.hanselman.com/" TargetMode="External"/><Relationship Id="rId4" Type="http://schemas.openxmlformats.org/officeDocument/2006/relationships/hyperlink" Target="https://www.pluralsight.com/" TargetMode="External"/><Relationship Id="rId9" Type="http://schemas.openxmlformats.org/officeDocument/2006/relationships/hyperlink" Target="https://www.brentozar.com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pcommerce.co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ugargasimov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acebook.com/Codestoyevsky/" TargetMode="External"/><Relationship Id="rId5" Type="http://schemas.openxmlformats.org/officeDocument/2006/relationships/hyperlink" Target="https://medium.com/codestoyevsky-az" TargetMode="External"/><Relationship Id="rId4" Type="http://schemas.openxmlformats.org/officeDocument/2006/relationships/hyperlink" Target="https://www.helmes.com/careers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default-keyboard-shortcuts-in-visual-studio?view=vs-201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github.com/training-kit/downloads/github-git-cheat-sheet.pdf" TargetMode="External"/><Relationship Id="rId4" Type="http://schemas.openxmlformats.org/officeDocument/2006/relationships/hyperlink" Target="https://www.jetbrains.com/student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You_aren%27t_gonna_need_it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config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ly.com/english?lang=e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youwillspeak.az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Vjpu-NkHTaQW1dNanFseA" TargetMode="External"/><Relationship Id="rId3" Type="http://schemas.openxmlformats.org/officeDocument/2006/relationships/hyperlink" Target="https://www.lift99.co/blog/fastest-growing-estonian-startups-2018" TargetMode="External"/><Relationship Id="rId7" Type="http://schemas.openxmlformats.org/officeDocument/2006/relationships/hyperlink" Target="https://meetfrank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obbatical.com/" TargetMode="External"/><Relationship Id="rId5" Type="http://schemas.openxmlformats.org/officeDocument/2006/relationships/hyperlink" Target="http://cv.ee/" TargetMode="External"/><Relationship Id="rId4" Type="http://schemas.openxmlformats.org/officeDocument/2006/relationships/hyperlink" Target="https://devhunt.ee/" TargetMode="External"/><Relationship Id="rId9" Type="http://schemas.openxmlformats.org/officeDocument/2006/relationships/hyperlink" Target="https://www.linkedin.com/pulse/c%C9%99nn%C9%99ti-estoniya-vuqar-qasimov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sharp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5dRiEYtmH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oomas_Hendrik_Ilve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-resident.gov.e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acebook.com/eResidentsInAzerbaijan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agmatic-Programmer-Journeyman-Master/dp/020161622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ragprog.com/book/tpp20/the-pragmatic-programmer-20th-anniversary-edition" TargetMode="External"/><Relationship Id="rId4" Type="http://schemas.openxmlformats.org/officeDocument/2006/relationships/hyperlink" Target="https://blog.codinghorror.com/a-pragmatic-quick-referenc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developer-methods-infographic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https://www.goodreads.com/author/quotes/1791.Seth_Godin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https://en.wikipedia.org/wiki/Seth_Godin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76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Host =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sahibi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 = </a:t>
            </a:r>
            <a:r>
              <a:rPr lang="en-US" dirty="0" err="1"/>
              <a:t>Qonaq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Lame = </a:t>
            </a:r>
            <a:r>
              <a:rPr lang="en-US" dirty="0" err="1"/>
              <a:t>topal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5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Rot = </a:t>
            </a:r>
            <a:r>
              <a:rPr lang="et-E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çürümək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1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298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16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https://en.wikipedia.org/wiki/Boiling_frog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02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https://www.udemy.com/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https://www.pluralsight.com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5"/>
              </a:rPr>
              <a:t>https://acloud.guru/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6"/>
              </a:rPr>
              <a:t>https://www.infoq.com/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7"/>
              </a:rPr>
              <a:t>https://www.quora.com/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8"/>
              </a:rPr>
              <a:t>https://www.glassdoor.com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9"/>
              </a:rPr>
              <a:t>https://www.brentozar.com/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10"/>
              </a:rPr>
              <a:t>https://www.hanselman.com/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120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Participate in local user groups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903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https://www.nopcommerce.com/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21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1. </a:t>
            </a:r>
            <a:r>
              <a:rPr lang="et-EE" dirty="0">
                <a:hlinkClick r:id="rId3"/>
              </a:rPr>
              <a:t>https://www.linkedin.com/in/vugargasimov/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2. </a:t>
            </a:r>
            <a:r>
              <a:rPr lang="et-EE" dirty="0">
                <a:hlinkClick r:id="rId4"/>
              </a:rPr>
              <a:t>https://www.helmes.com/careers/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3. </a:t>
            </a:r>
            <a:r>
              <a:rPr lang="et-EE" dirty="0">
                <a:hlinkClick r:id="rId5"/>
              </a:rPr>
              <a:t>https://medium.com/codestoyevsky-az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4. </a:t>
            </a:r>
            <a:r>
              <a:rPr lang="et-EE" dirty="0">
                <a:hlinkClick r:id="rId6"/>
              </a:rPr>
              <a:t>https://www.facebook.com/Codestoyevsky/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519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https://docs.microsoft.com/en-us/visualstudio/ide/default-keyboard-shortcuts-in-visual-studio?view=vs-2019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https://www.jetbrains.com/student/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5"/>
              </a:rPr>
              <a:t>https://github.github.com/training-kit/downloads/github-git-cheat-sheet.pdf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635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https://en.wikipedia.org/wiki/SOLID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https://en.wikipedia.org/wiki/You_aren%27t_gonna_need_it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Bend = </a:t>
            </a:r>
            <a:r>
              <a:rPr lang="en-US" dirty="0" err="1"/>
              <a:t>əymək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680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https://youtu.be/nmxjhIcNFP8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135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07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051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https://editorconfig.org/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470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https://www.cambly.com/english?lang=en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https://youwillspeak.az/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92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t-EE" dirty="0">
                <a:hlinkClick r:id="rId3"/>
              </a:rPr>
              <a:t>https://www.twilio.com/docs/api</a:t>
            </a:r>
            <a:endParaRPr lang="et-E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80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/>
              <a:t>Inquisitive</a:t>
            </a:r>
            <a:r>
              <a:rPr lang="en-US" dirty="0"/>
              <a:t> = </a:t>
            </a:r>
            <a:r>
              <a:rPr lang="et-EE" dirty="0"/>
              <a:t>hər şeyi bilmək istəyən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39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https://www.lift99.co/blog/fastest-growing-estonian-startups-2018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https://devhunt.ee/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5"/>
              </a:rPr>
              <a:t>http://cv.ee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6"/>
              </a:rPr>
              <a:t>https://jobbatical.com/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7"/>
              </a:rPr>
              <a:t>https://meetfrank.com/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8"/>
              </a:rPr>
              <a:t>https://www.youtube.com/channel/UCWVjpu-NkHTaQW1dNanFseA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9"/>
              </a:rPr>
              <a:t>https://www.linkedin.com/pulse/c%C9%99nn%C9%99ti-estoniya-vuqar-qasimov/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07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https://refactoring.guru/design-patterns/csharp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905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65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https://www.youtube.com/watch?v=a5dRiEYtmHo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https://en.wikipedia.org/wiki/Toomas_Hendrik_Ilves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Savvy = </a:t>
            </a:r>
            <a:r>
              <a:rPr lang="en-US" dirty="0" err="1"/>
              <a:t>fərasət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99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https://e-resident.gov.ee/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https://www.facebook.com/eResidentsInAzerbaijan/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https://www.amazon.com/Pragmatic-Programmer-Journeyman-Master/dp/020161622X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4"/>
              </a:rPr>
              <a:t>https://blog.codinghorror.com/a-pragmatic-quick-reference/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5"/>
              </a:rPr>
              <a:t>https://pragprog.com/book/tpp20/the-pragmatic-programmer-20th-anniversary-edition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9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86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61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Ponder = </a:t>
            </a:r>
            <a:r>
              <a:rPr lang="en-US" dirty="0" err="1"/>
              <a:t>fikirləşmək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hlinkClick r:id="rId3"/>
              </a:rPr>
              <a:t>https://toggl.com/developer-methods-infographic/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www.workinestonia.com/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hyperlink" Target="https://studyinestonia.ee/en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08/10 Mentors &lt;&gt; 08/10 Sessions</a:t>
            </a:r>
            <a:endParaRPr sz="2400"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C</a:t>
            </a:r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are about your  craft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610400"/>
            <a:ext cx="8596800" cy="206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Take pride in your work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If you don’t enjoy your profession, you’ll never be great in it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If you do enjoy your work, you’ll also enjoy the process of getting better at it (mostly!)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Learning never ends!</a:t>
            </a:r>
          </a:p>
        </p:txBody>
      </p:sp>
    </p:spTree>
    <p:extLst>
      <p:ext uri="{BB962C8B-B14F-4D97-AF65-F5344CB8AC3E}">
        <p14:creationId xmlns:p14="http://schemas.microsoft.com/office/powerpoint/2010/main" val="410386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Provide options, don’t lame excuses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695849" cy="345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Some things can’t be done on time, others can’t be done at all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Don’t focus on what cannot be done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Concentrate on what can be done instead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Find solutions to problems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In “The War Against the </a:t>
            </a:r>
            <a:r>
              <a:rPr lang="en-US" dirty="0" err="1">
                <a:latin typeface="Varela Round"/>
                <a:ea typeface="Varela Round"/>
                <a:cs typeface="Varela Round"/>
                <a:sym typeface="Varela Round"/>
              </a:rPr>
              <a:t>Chtorr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,” David </a:t>
            </a:r>
            <a:r>
              <a:rPr lang="en-US" dirty="0" err="1">
                <a:latin typeface="Varela Round"/>
                <a:ea typeface="Varela Round"/>
                <a:cs typeface="Varela Round"/>
                <a:sym typeface="Varela Round"/>
              </a:rPr>
              <a:t>Gerrold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 distinguishes between “guests” and “hosts”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 “host” does whatever needs to be done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 “guest” figures that it’s someone else’s job</a:t>
            </a:r>
          </a:p>
        </p:txBody>
      </p:sp>
    </p:spTree>
    <p:extLst>
      <p:ext uri="{BB962C8B-B14F-4D97-AF65-F5344CB8AC3E}">
        <p14:creationId xmlns:p14="http://schemas.microsoft.com/office/powerpoint/2010/main" val="28425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Don’t live with broken windows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695849" cy="1807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If something is wrong, fix it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If you can’t get to it immediately, at least mark it for future work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Take some action to prevent further damage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Small problems accumulate and turn your code into crap</a:t>
            </a:r>
          </a:p>
        </p:txBody>
      </p:sp>
      <p:pic>
        <p:nvPicPr>
          <p:cNvPr id="4" name="Picture 2" descr="Image result for broken window icon">
            <a:extLst>
              <a:ext uri="{FF2B5EF4-FFF2-40B4-BE49-F238E27FC236}">
                <a16:creationId xmlns:a16="http://schemas.microsoft.com/office/drawing/2014/main" id="{51689D59-1950-40ED-B55A-F53115EE7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1259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Software entropy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706481" cy="3317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Entropy: Amount of disorder in system. 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Law of thermodynamics: Entropy tends to increase in system. Similar thing happens in software system, in result software rot happens. How to stop it ?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 spoonful of wine in a barrel of sewage gives you a barrel of sewage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 spoonful of sewage in a barrel of wine gives you a barrel of sewage</a:t>
            </a:r>
          </a:p>
          <a:p>
            <a:pPr marL="0" lvl="0" indent="0"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88406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Take responsibility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17750" y="1204222"/>
            <a:ext cx="8908500" cy="3939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One of the cornerstones of the pragmatic philosophy is the idea of taking responsibility for yourself and your actions in terms of your career advancement, your project, and your day-to-day work.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342900" lvl="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 Pragmatic Programmer takes charge of his or her own career, and isn't afraid to admit ignorance or error.</a:t>
            </a:r>
            <a:br>
              <a:rPr lang="en-US" dirty="0">
                <a:latin typeface="Varela Round"/>
                <a:ea typeface="Varela Round"/>
                <a:cs typeface="Varela Round"/>
                <a:sym typeface="Varela Round"/>
              </a:rPr>
            </a:b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342900" lvl="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It's not the most pleasant aspect of programming, to be sure, but it will happen—even on the best of projects. </a:t>
            </a:r>
            <a:br>
              <a:rPr lang="en-US" dirty="0">
                <a:latin typeface="Varela Round"/>
                <a:ea typeface="Varela Round"/>
                <a:cs typeface="Varela Round"/>
                <a:sym typeface="Varela Round"/>
              </a:rPr>
            </a:b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342900" lvl="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 Despite thorough testing, good documentation, and solid automation, things go wrong. Deliveries are late. Unforeseen technical problems come up.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362" name="Picture 2" descr="Image result for turned of lamp icon">
            <a:extLst>
              <a:ext uri="{FF2B5EF4-FFF2-40B4-BE49-F238E27FC236}">
                <a16:creationId xmlns:a16="http://schemas.microsoft.com/office/drawing/2014/main" id="{0109468C-0102-4AD4-A0F7-86D6134F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42" y="135565"/>
            <a:ext cx="1068658" cy="106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 a Catalyst for Change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759644" cy="81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You can't force change on people. Instead, show them how the future might be and help them participate in creating it.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246" name="Picture 6" descr="Image result for revolution hand che">
            <a:extLst>
              <a:ext uri="{FF2B5EF4-FFF2-40B4-BE49-F238E27FC236}">
                <a16:creationId xmlns:a16="http://schemas.microsoft.com/office/drawing/2014/main" id="{3C26760E-A4B9-4FCF-B3D7-6D773E44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73" y="2593098"/>
            <a:ext cx="2880454" cy="255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3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the Big Picture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759644" cy="81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Don't get so engrossed in the details that you forget to check what's happening around you.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Don't be like the frog. Keep an eye on the big picture. Constantly review what's happening around you, not just what you personally are doing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2292" name="Picture 4" descr="Image result for boiled frogs">
            <a:extLst>
              <a:ext uri="{FF2B5EF4-FFF2-40B4-BE49-F238E27FC236}">
                <a16:creationId xmlns:a16="http://schemas.microsoft.com/office/drawing/2014/main" id="{5B9EE923-FACE-40A7-BD46-1D574EDC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42" y="3006357"/>
            <a:ext cx="2042557" cy="20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4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Invest regularly in your knowledge portfolio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695849" cy="2732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Learn at least one new language every year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Read a technical book each quarter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Read nontechnical books, too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Take classes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Participate in local user groups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Experiment with different environments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Stay current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Get wired</a:t>
            </a:r>
          </a:p>
        </p:txBody>
      </p:sp>
      <p:pic>
        <p:nvPicPr>
          <p:cNvPr id="13314" name="Picture 2" descr="Image result for learning image">
            <a:extLst>
              <a:ext uri="{FF2B5EF4-FFF2-40B4-BE49-F238E27FC236}">
                <a16:creationId xmlns:a16="http://schemas.microsoft.com/office/drawing/2014/main" id="{4F0A6014-3A40-4C9E-A108-478F8AE8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12" y="1318266"/>
            <a:ext cx="2207850" cy="340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80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may contain: 5 people, people smiling, people sitting, table and indoor">
            <a:extLst>
              <a:ext uri="{FF2B5EF4-FFF2-40B4-BE49-F238E27FC236}">
                <a16:creationId xmlns:a16="http://schemas.microsoft.com/office/drawing/2014/main" id="{31B6EBF4-947F-4F13-B69E-5A7DBA798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43423" cy="27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Image may contain: 23 people, people smiling, people standing">
            <a:extLst>
              <a:ext uri="{FF2B5EF4-FFF2-40B4-BE49-F238E27FC236}">
                <a16:creationId xmlns:a16="http://schemas.microsoft.com/office/drawing/2014/main" id="{08958308-1BE3-42A2-A9D1-E5C18452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32566"/>
            <a:ext cx="3643423" cy="24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Image may contain: 11 people, people smiling, people standing and indoor">
            <a:extLst>
              <a:ext uri="{FF2B5EF4-FFF2-40B4-BE49-F238E27FC236}">
                <a16:creationId xmlns:a16="http://schemas.microsoft.com/office/drawing/2014/main" id="{40030DEF-1DCE-4C30-9568-0D5F7DAE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22" y="0"/>
            <a:ext cx="550057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3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Coding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610401"/>
            <a:ext cx="8596800" cy="132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Participate in open-source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10,000 hours rule (~416 days)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Modify and learn from other people’s code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Teach</a:t>
            </a:r>
          </a:p>
        </p:txBody>
      </p:sp>
      <p:pic>
        <p:nvPicPr>
          <p:cNvPr id="25602" name="Picture 2" descr="Image result for coding guy">
            <a:extLst>
              <a:ext uri="{FF2B5EF4-FFF2-40B4-BE49-F238E27FC236}">
                <a16:creationId xmlns:a16="http://schemas.microsoft.com/office/drawing/2014/main" id="{12FBFCF7-55F0-4544-80BD-F2D5EBF1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90" y="2339163"/>
            <a:ext cx="3744310" cy="28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640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V</a:t>
            </a:r>
            <a:r>
              <a:rPr lang="en-US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ugar</a:t>
            </a:r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Gasimov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Google Shape;69;p14">
            <a:extLst>
              <a:ext uri="{FF2B5EF4-FFF2-40B4-BE49-F238E27FC236}">
                <a16:creationId xmlns:a16="http://schemas.microsoft.com/office/drawing/2014/main" id="{BFD6CE63-9561-4CAD-B93B-B037F300A58B}"/>
              </a:ext>
            </a:extLst>
          </p:cNvPr>
          <p:cNvSpPr txBox="1">
            <a:spLocks/>
          </p:cNvSpPr>
          <p:nvPr/>
        </p:nvSpPr>
        <p:spPr>
          <a:xfrm>
            <a:off x="311700" y="1468825"/>
            <a:ext cx="4366626" cy="43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US" dirty="0">
                <a:solidFill>
                  <a:srgbClr val="00B0F0"/>
                </a:solidFill>
              </a:rPr>
              <a:t>Software developer</a:t>
            </a:r>
          </a:p>
          <a:p>
            <a:pPr marL="0" indent="0">
              <a:buFont typeface="Source Code Pro"/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Picture 2" descr="Image result for helmes">
            <a:extLst>
              <a:ext uri="{FF2B5EF4-FFF2-40B4-BE49-F238E27FC236}">
                <a16:creationId xmlns:a16="http://schemas.microsoft.com/office/drawing/2014/main" id="{3F859908-9FC4-44C4-BB4F-72462DE4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199205"/>
            <a:ext cx="1098306" cy="9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kara university">
            <a:extLst>
              <a:ext uri="{FF2B5EF4-FFF2-40B4-BE49-F238E27FC236}">
                <a16:creationId xmlns:a16="http://schemas.microsoft.com/office/drawing/2014/main" id="{5F245038-CDA1-4725-A4D0-F293E88C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56" y="2199206"/>
            <a:ext cx="958542" cy="9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8497B-51E1-4DD9-9C48-2799E5E5B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30" y="135186"/>
            <a:ext cx="3171050" cy="5573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Egoless programming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695849" cy="1935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Software belongs to the organization, not the individual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You don’t “own” your code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The idea is that if you have an emotional interest in your code, you will resist criticism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Don’t take criticism of your program as personal criticism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18599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Basic tools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1" y="1222744"/>
            <a:ext cx="5410388" cy="392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Keep knowledge in plain text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the power of command shells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single editor well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Always use source code control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Learn branching strategies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Don’t fear code generation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Know your tools well, try to use shortcuts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Bug, issue, project tracking tools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Databases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dual monitors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Take care of your posture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CI/CD</a:t>
            </a:r>
          </a:p>
        </p:txBody>
      </p:sp>
      <p:pic>
        <p:nvPicPr>
          <p:cNvPr id="14338" name="Picture 2" descr="Image result for ninja icon">
            <a:extLst>
              <a:ext uri="{FF2B5EF4-FFF2-40B4-BE49-F238E27FC236}">
                <a16:creationId xmlns:a16="http://schemas.microsoft.com/office/drawing/2014/main" id="{624DE50C-226F-4DA7-A571-133D3084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86" y="2471739"/>
            <a:ext cx="2106366" cy="248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0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Bend, Or Break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4"/>
            <a:ext cx="8695849" cy="3275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Minimize coupling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Configure, don’t integrate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Separate views from models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Make it easy to reuse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Reversibility: There are no final decision!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Domain languages: Program close to the domain language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Estimate to avoid surprises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Learn OOP, SOLID, DRY, YANGI principles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Learn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3625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When you should refactor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695849" cy="226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Duplication 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Non-Orthogonal design 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Outdated knowledge – Things change, code needs to keep up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Don’t repeat yourself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Write -500 lines of code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Refactor for reuse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8434" name="Picture 2" descr="Image result for bu yollari niye qayirmirlar">
            <a:extLst>
              <a:ext uri="{FF2B5EF4-FFF2-40B4-BE49-F238E27FC236}">
                <a16:creationId xmlns:a16="http://schemas.microsoft.com/office/drawing/2014/main" id="{15855E1E-A9BB-49AB-8937-21B18488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49" y="3178749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61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Any program can be improved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695849" cy="2105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There are few, if any, perfect programs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Always be ready to rewrite your program to make it better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But know when to stop!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Rewriting and re-designing your program is sometimes called refactoring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Perfect is enemy of good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Varela Round"/>
                <a:ea typeface="Varela Round"/>
                <a:cs typeface="Varela Round"/>
                <a:sym typeface="Varela Round"/>
              </a:rPr>
              <a:t>80% of IT Software Projects FAIL</a:t>
            </a:r>
          </a:p>
        </p:txBody>
      </p:sp>
      <p:pic>
        <p:nvPicPr>
          <p:cNvPr id="22530" name="Picture 2" descr="Image result for perfect icon">
            <a:extLst>
              <a:ext uri="{FF2B5EF4-FFF2-40B4-BE49-F238E27FC236}">
                <a16:creationId xmlns:a16="http://schemas.microsoft.com/office/drawing/2014/main" id="{65D78243-5A56-417B-97DB-821E0F5F3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03" y="3423298"/>
            <a:ext cx="2532912" cy="142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1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Test Early, Test Often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695849" cy="164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Unit tests  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Integration tests  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Performance tests  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Usability tests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Nobody does enough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“SELECT” is not broken!!!</a:t>
            </a:r>
          </a:p>
        </p:txBody>
      </p:sp>
    </p:spTree>
    <p:extLst>
      <p:ext uri="{BB962C8B-B14F-4D97-AF65-F5344CB8AC3E}">
        <p14:creationId xmlns:p14="http://schemas.microsoft.com/office/powerpoint/2010/main" val="229709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Opinionated Programming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4"/>
            <a:ext cx="5942016" cy="2828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Naming conventions and coding standards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</a:t>
            </a:r>
            <a:r>
              <a:rPr lang="en-US" b="1" dirty="0">
                <a:latin typeface="Varela Round"/>
                <a:ea typeface="Varela Round"/>
                <a:cs typeface="Varela Round"/>
                <a:sym typeface="Varela Round"/>
              </a:rPr>
              <a:t>Editor Config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Good naming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enumeration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If vs. Select Case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Be m master debugger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exception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Comment effectively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Shy code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Test coverage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506" name="Picture 2" descr="Image result for braces inline  vs braces coding">
            <a:extLst>
              <a:ext uri="{FF2B5EF4-FFF2-40B4-BE49-F238E27FC236}">
                <a16:creationId xmlns:a16="http://schemas.microsoft.com/office/drawing/2014/main" id="{6CC7AC09-C924-4BE9-A66B-90D37A595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65" y="2647729"/>
            <a:ext cx="3684735" cy="23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0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Write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695849" cy="115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English* is just programming language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Documentation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Communication</a:t>
            </a:r>
          </a:p>
        </p:txBody>
      </p:sp>
      <p:pic>
        <p:nvPicPr>
          <p:cNvPr id="20482" name="Picture 2" descr="Image result for communication">
            <a:extLst>
              <a:ext uri="{FF2B5EF4-FFF2-40B4-BE49-F238E27FC236}">
                <a16:creationId xmlns:a16="http://schemas.microsoft.com/office/drawing/2014/main" id="{D335B6A2-B23B-4ECC-9972-CC48B317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17" y="2571750"/>
            <a:ext cx="4566214" cy="256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8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It’s both what you say and the way you say it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6"/>
            <a:ext cx="8695849" cy="3604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Communication is important—more important than programming itself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How you present your program usually matters more than how good your program is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Make it look good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Use spell checkers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Learn something about good design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Good communication (and documentation) is essential for working in a team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Every piece of e-mail is a permanent record</a:t>
            </a:r>
          </a:p>
        </p:txBody>
      </p:sp>
    </p:spTree>
    <p:extLst>
      <p:ext uri="{BB962C8B-B14F-4D97-AF65-F5344CB8AC3E}">
        <p14:creationId xmlns:p14="http://schemas.microsoft.com/office/powerpoint/2010/main" val="1203997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What makes a Pragmatic programmer?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88386"/>
            <a:ext cx="8619649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Easy adopter / fast adapter</a:t>
            </a:r>
          </a:p>
          <a:p>
            <a:pPr marL="342900" lvl="0">
              <a:buAutoNum type="arabicPeriod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Inquisitive – You tend to ask questions</a:t>
            </a:r>
          </a:p>
          <a:p>
            <a:pPr marL="342900" lvl="0">
              <a:buAutoNum type="arabicPeriod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Critical thinker – You rarely takes the things as given</a:t>
            </a:r>
          </a:p>
          <a:p>
            <a:pPr marL="342900" lvl="0">
              <a:buAutoNum type="arabicPeriod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Realistic – This gives you a good feel for how difficult things are</a:t>
            </a:r>
          </a:p>
          <a:p>
            <a:pPr marL="342900" lvl="0">
              <a:buAutoNum type="arabicPeriod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Jack of all trades – You try to be familiar with a broad range of techs and environments</a:t>
            </a:r>
          </a:p>
          <a:p>
            <a:pPr marL="342900" lvl="0">
              <a:buAutoNum type="arabicPeriod"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0438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Relocate to Estonia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6"/>
            <a:ext cx="8520600" cy="902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t-EE" dirty="0">
                <a:hlinkClick r:id="rId3"/>
              </a:rPr>
              <a:t>https://www.workinestonia.com/</a:t>
            </a:r>
            <a:endParaRPr lang="en-US" dirty="0"/>
          </a:p>
          <a:p>
            <a:pPr marL="0" lvl="0" indent="0">
              <a:buNone/>
            </a:pPr>
            <a:r>
              <a:rPr lang="et-EE" dirty="0">
                <a:hlinkClick r:id="rId4"/>
              </a:rPr>
              <a:t>https://studyinestonia.ee/en</a:t>
            </a:r>
            <a:endParaRPr lang="en-US" dirty="0"/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052" name="Picture 4" descr="Image result for bolt taxify">
            <a:extLst>
              <a:ext uri="{FF2B5EF4-FFF2-40B4-BE49-F238E27FC236}">
                <a16:creationId xmlns:a16="http://schemas.microsoft.com/office/drawing/2014/main" id="{7C1FB0E5-A08A-40D7-8477-1F2922063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448811"/>
            <a:ext cx="1438226" cy="7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ransferwise">
            <a:extLst>
              <a:ext uri="{FF2B5EF4-FFF2-40B4-BE49-F238E27FC236}">
                <a16:creationId xmlns:a16="http://schemas.microsoft.com/office/drawing/2014/main" id="{35ABFEA6-6A18-43C5-9DD9-372EDA84A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3613741"/>
            <a:ext cx="997134" cy="9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rship estonia">
            <a:extLst>
              <a:ext uri="{FF2B5EF4-FFF2-40B4-BE49-F238E27FC236}">
                <a16:creationId xmlns:a16="http://schemas.microsoft.com/office/drawing/2014/main" id="{8634AA04-AF85-4FCD-8E9C-D1644849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80" y="2371060"/>
            <a:ext cx="2022862" cy="12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ipedrive estonia logo">
            <a:extLst>
              <a:ext uri="{FF2B5EF4-FFF2-40B4-BE49-F238E27FC236}">
                <a16:creationId xmlns:a16="http://schemas.microsoft.com/office/drawing/2014/main" id="{90BB3911-15A5-4336-9DAF-B3E6D8F2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30" y="2176905"/>
            <a:ext cx="3408648" cy="12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wilio">
            <a:extLst>
              <a:ext uri="{FF2B5EF4-FFF2-40B4-BE49-F238E27FC236}">
                <a16:creationId xmlns:a16="http://schemas.microsoft.com/office/drawing/2014/main" id="{472D2CA7-8A11-458E-B982-FE94FA58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80" y="3792966"/>
            <a:ext cx="1020164" cy="102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kype">
            <a:extLst>
              <a:ext uri="{FF2B5EF4-FFF2-40B4-BE49-F238E27FC236}">
                <a16:creationId xmlns:a16="http://schemas.microsoft.com/office/drawing/2014/main" id="{E13EF795-8E41-4E53-96D3-4B0AAD6E7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21" y="3519741"/>
            <a:ext cx="1185133" cy="118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monese">
            <a:extLst>
              <a:ext uri="{FF2B5EF4-FFF2-40B4-BE49-F238E27FC236}">
                <a16:creationId xmlns:a16="http://schemas.microsoft.com/office/drawing/2014/main" id="{5F4BC2A8-674B-4181-A4EE-6E6C1569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26" y="3200400"/>
            <a:ext cx="1803746" cy="118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veriff">
            <a:extLst>
              <a:ext uri="{FF2B5EF4-FFF2-40B4-BE49-F238E27FC236}">
                <a16:creationId xmlns:a16="http://schemas.microsoft.com/office/drawing/2014/main" id="{494F7CFB-6984-4562-A9C4-0DE2F636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95" y="3792966"/>
            <a:ext cx="1256305" cy="12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leapin">
            <a:extLst>
              <a:ext uri="{FF2B5EF4-FFF2-40B4-BE49-F238E27FC236}">
                <a16:creationId xmlns:a16="http://schemas.microsoft.com/office/drawing/2014/main" id="{8E04BC1D-C3B3-42ED-A692-22CBFF41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89" y="2571750"/>
            <a:ext cx="1160311" cy="116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evHunt Logo">
            <a:extLst>
              <a:ext uri="{FF2B5EF4-FFF2-40B4-BE49-F238E27FC236}">
                <a16:creationId xmlns:a16="http://schemas.microsoft.com/office/drawing/2014/main" id="{11AC73FE-89DA-4C37-92FC-C99FDB05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06" y="243763"/>
            <a:ext cx="2572178" cy="9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2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Books to read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554" name="Picture 2" descr="Image result for clean code">
            <a:extLst>
              <a:ext uri="{FF2B5EF4-FFF2-40B4-BE49-F238E27FC236}">
                <a16:creationId xmlns:a16="http://schemas.microsoft.com/office/drawing/2014/main" id="{2951BAC4-806B-4A02-B869-F7B1178B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5" y="1675819"/>
            <a:ext cx="2140157" cy="27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code complete">
            <a:extLst>
              <a:ext uri="{FF2B5EF4-FFF2-40B4-BE49-F238E27FC236}">
                <a16:creationId xmlns:a16="http://schemas.microsoft.com/office/drawing/2014/main" id="{2702A47D-7636-4F9A-83A9-A30D85C3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17" y="1675819"/>
            <a:ext cx="2271601" cy="27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Image result for design patterns book">
            <a:extLst>
              <a:ext uri="{FF2B5EF4-FFF2-40B4-BE49-F238E27FC236}">
                <a16:creationId xmlns:a16="http://schemas.microsoft.com/office/drawing/2014/main" id="{F69A55AD-C11A-4C71-8716-ADEC8E61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99" y="1675819"/>
            <a:ext cx="2271601" cy="28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6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END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194" name="Picture 2" descr="Image result for semicolon logo design">
            <a:extLst>
              <a:ext uri="{FF2B5EF4-FFF2-40B4-BE49-F238E27FC236}">
                <a16:creationId xmlns:a16="http://schemas.microsoft.com/office/drawing/2014/main" id="{7BD94169-6781-4E44-9424-9CF43E4D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83" y="945633"/>
            <a:ext cx="3252234" cy="325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0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The Most Digitally Savvy Country on Earth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AutoShape 4" descr="Image result for e-residency estonia logo">
            <a:extLst>
              <a:ext uri="{FF2B5EF4-FFF2-40B4-BE49-F238E27FC236}">
                <a16:creationId xmlns:a16="http://schemas.microsoft.com/office/drawing/2014/main" id="{A1BBCB33-7930-45FC-B997-6C5D65759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pic>
        <p:nvPicPr>
          <p:cNvPr id="7176" name="Picture 8" descr="Image result for hendrik ilves cartoon">
            <a:extLst>
              <a:ext uri="{FF2B5EF4-FFF2-40B4-BE49-F238E27FC236}">
                <a16:creationId xmlns:a16="http://schemas.microsoft.com/office/drawing/2014/main" id="{498F7666-6D01-4C5D-A5E9-7CDBEB0B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97" y="2101596"/>
            <a:ext cx="3783603" cy="304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8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E-Residency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AutoShape 4" descr="Image result for e-residency estonia logo">
            <a:extLst>
              <a:ext uri="{FF2B5EF4-FFF2-40B4-BE49-F238E27FC236}">
                <a16:creationId xmlns:a16="http://schemas.microsoft.com/office/drawing/2014/main" id="{A1BBCB33-7930-45FC-B997-6C5D65759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pic>
        <p:nvPicPr>
          <p:cNvPr id="3080" name="Picture 8" descr="Image result for e-residency estonia logo">
            <a:extLst>
              <a:ext uri="{FF2B5EF4-FFF2-40B4-BE49-F238E27FC236}">
                <a16:creationId xmlns:a16="http://schemas.microsoft.com/office/drawing/2014/main" id="{5E4B8432-53A9-49AF-AF76-40CE8AAB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279894"/>
            <a:ext cx="2857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91386" y="138584"/>
            <a:ext cx="91440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The Pragmatic Programmer: From Journeyman to Master</a:t>
            </a:r>
            <a:endParaRPr sz="2400" b="1"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622ACF-5321-4DE4-A101-86CC6EB9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64" y="992356"/>
            <a:ext cx="3200399" cy="40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Pragmatic (adjective) d</a:t>
            </a:r>
            <a:r>
              <a:rPr lang="et-EE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ictionary meaning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72166" y="1669141"/>
            <a:ext cx="8971834" cy="902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Dealing with things sensibly and realistically in a way that is based on practical rather than theoretical considerations.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146" name="Picture 2" descr="Image result for pragmatic meme">
            <a:extLst>
              <a:ext uri="{FF2B5EF4-FFF2-40B4-BE49-F238E27FC236}">
                <a16:creationId xmlns:a16="http://schemas.microsoft.com/office/drawing/2014/main" id="{A45A19CC-527A-4A59-8ECA-201F061B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91" y="2692051"/>
            <a:ext cx="2678943" cy="23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A Pragmatic Philosophy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218" name="Picture 2" descr="Image result for philosophy thinking">
            <a:extLst>
              <a:ext uri="{FF2B5EF4-FFF2-40B4-BE49-F238E27FC236}">
                <a16:creationId xmlns:a16="http://schemas.microsoft.com/office/drawing/2014/main" id="{45C8D0D0-DD2F-4A37-AF37-5CE589A7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218175"/>
            <a:ext cx="30670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7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Think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724059" y="1382244"/>
            <a:ext cx="6643765" cy="2296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Ponder the problem before jumping in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Research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Plan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Discuss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Estimate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Don’t be a slave to formal methods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9466" name="Picture 10" descr="Image result for thinking cat">
            <a:extLst>
              <a:ext uri="{FF2B5EF4-FFF2-40B4-BE49-F238E27FC236}">
                <a16:creationId xmlns:a16="http://schemas.microsoft.com/office/drawing/2014/main" id="{1BCAD97B-89F8-47E3-A8C8-622C2541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0581"/>
            <a:ext cx="2479379" cy="165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3949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1424</Words>
  <Application>Microsoft Office PowerPoint</Application>
  <PresentationFormat>On-screen Show (16:9)</PresentationFormat>
  <Paragraphs>214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Wingdings</vt:lpstr>
      <vt:lpstr>Varela Round</vt:lpstr>
      <vt:lpstr>Arial</vt:lpstr>
      <vt:lpstr>Source Code Pro</vt:lpstr>
      <vt:lpstr>Oswald</vt:lpstr>
      <vt:lpstr>Source Code Pro Medium</vt:lpstr>
      <vt:lpstr>Modern Writer</vt:lpstr>
      <vt:lpstr>0-to-hero</vt:lpstr>
      <vt:lpstr>Vugar Gasimov</vt:lpstr>
      <vt:lpstr>Relocate to Estonia</vt:lpstr>
      <vt:lpstr>The Most Digitally Savvy Country on Earth</vt:lpstr>
      <vt:lpstr>E-Residency</vt:lpstr>
      <vt:lpstr>The Pragmatic Programmer: From Journeyman to Master</vt:lpstr>
      <vt:lpstr>Pragmatic (adjective) dictionary meaning</vt:lpstr>
      <vt:lpstr>A Pragmatic Philosophy</vt:lpstr>
      <vt:lpstr>Think</vt:lpstr>
      <vt:lpstr>Care about your  craft</vt:lpstr>
      <vt:lpstr>Provide options, don’t lame excuses</vt:lpstr>
      <vt:lpstr>Don’t live with broken windows</vt:lpstr>
      <vt:lpstr>Software entropy</vt:lpstr>
      <vt:lpstr>Take responsibility</vt:lpstr>
      <vt:lpstr>Be a Catalyst for Change</vt:lpstr>
      <vt:lpstr>Remember the Big Picture</vt:lpstr>
      <vt:lpstr>Invest regularly in your knowledge portfolio</vt:lpstr>
      <vt:lpstr>PowerPoint Presentation</vt:lpstr>
      <vt:lpstr>Coding</vt:lpstr>
      <vt:lpstr>Egoless programming</vt:lpstr>
      <vt:lpstr>Basic tools</vt:lpstr>
      <vt:lpstr>Bend, Or Break</vt:lpstr>
      <vt:lpstr>When you should refactor</vt:lpstr>
      <vt:lpstr>Any program can be improved</vt:lpstr>
      <vt:lpstr>Test Early, Test Often</vt:lpstr>
      <vt:lpstr>Opinionated Programming</vt:lpstr>
      <vt:lpstr>Write</vt:lpstr>
      <vt:lpstr>It’s both what you say and the way you say it</vt:lpstr>
      <vt:lpstr>What makes a Pragmatic programmer?</vt:lpstr>
      <vt:lpstr>Books to read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cp:lastModifiedBy>User</cp:lastModifiedBy>
  <cp:revision>48</cp:revision>
  <dcterms:modified xsi:type="dcterms:W3CDTF">2019-10-27T02:50:22Z</dcterms:modified>
</cp:coreProperties>
</file>