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Quattrocento" panose="02020502030000000404" pitchFamily="18" charset="0"/>
      <p:regular r:id="rId11"/>
      <p:bold r:id="rId12"/>
    </p:embeddedFont>
    <p:embeddedFont>
      <p:font typeface="Quattrocento Bold" panose="0202080203000000040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book-read-book-pages-literature-520610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453" y="775454"/>
            <a:ext cx="7613094" cy="257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AI-Powered Educational Content Generation System for Karnataka State Board Science Syllabus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65453" y="3676174"/>
            <a:ext cx="7613094" cy="31493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presentation outlines the development of an AI-driven system to generate comprehensive educational content tailored for 6th and 7th-grade students following the Karnataka State Board Science syllabus. The system addresses the need for efficiently creating syllabus plans, question papers, assignments, and in-depth topic explanations, ensuring alignment with NCERT standards and providing educators with a valuable resource to enhance teaching and learning. This AI-powered tool aims to streamline content creation, making it more accessible and adaptable to individual student needs.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65453" y="7087791"/>
            <a:ext cx="349925" cy="349925"/>
          </a:xfrm>
          <a:prstGeom prst="roundRect">
            <a:avLst>
              <a:gd name="adj" fmla="val 26128701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7095411"/>
            <a:ext cx="334685" cy="33468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24677" y="7071479"/>
            <a:ext cx="2109311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150" b="1" dirty="0">
                <a:solidFill>
                  <a:srgbClr val="F9EEE7"/>
                </a:solidFill>
                <a:latin typeface="Quattrocento Bold" pitchFamily="34" charset="0"/>
                <a:ea typeface="Quattrocento Bold" pitchFamily="34" charset="-122"/>
                <a:cs typeface="Quattrocento Bold" pitchFamily="34" charset="-120"/>
              </a:rPr>
              <a:t>by Gourab Singh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676" y="649724"/>
            <a:ext cx="7852648" cy="1085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Solution Approach: AI-Driven Content Generation Workflow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45676" y="2219087"/>
            <a:ext cx="415052" cy="415052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723007" y="2263854"/>
            <a:ext cx="26039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245156" y="2219087"/>
            <a:ext cx="2934891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Textbook Upload &amp; Extraction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245156" y="2600920"/>
            <a:ext cx="7253168" cy="885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process begins with uploading the textbook in PDF format. The system extracts text, divides it into manageable chunks, and stores it in a vector database for efficient retrieval.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645676" y="3878699"/>
            <a:ext cx="415052" cy="415052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6"/>
          <p:cNvSpPr/>
          <p:nvPr/>
        </p:nvSpPr>
        <p:spPr>
          <a:xfrm>
            <a:off x="723007" y="3923467"/>
            <a:ext cx="26039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1245156" y="3878699"/>
            <a:ext cx="2262188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Content Type Selection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1245156" y="4260533"/>
            <a:ext cx="7253168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Users specify the type of content needed—syllabus plan, question paper, assignment, or topic explanation—tailoring the output to their specific requirements.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645676" y="5243036"/>
            <a:ext cx="415052" cy="415052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0"/>
          <p:cNvSpPr/>
          <p:nvPr/>
        </p:nvSpPr>
        <p:spPr>
          <a:xfrm>
            <a:off x="723007" y="5287804"/>
            <a:ext cx="26039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1245156" y="5243036"/>
            <a:ext cx="2656880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Difficulty Level Assignment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1245156" y="5624870"/>
            <a:ext cx="7253168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For assignments and question papers, users can select the difficulty level (Easy, Medium, Hard), ensuring the content is appropriately challenging for the students.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645676" y="6607373"/>
            <a:ext cx="415052" cy="415052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7" name="Text 14"/>
          <p:cNvSpPr/>
          <p:nvPr/>
        </p:nvSpPr>
        <p:spPr>
          <a:xfrm>
            <a:off x="723007" y="6652141"/>
            <a:ext cx="260390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1245156" y="6607373"/>
            <a:ext cx="3062526" cy="271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Content Retrieval &amp; Generation</a:t>
            </a:r>
            <a:endParaRPr lang="en-US" sz="1700" dirty="0"/>
          </a:p>
        </p:txBody>
      </p:sp>
      <p:sp>
        <p:nvSpPr>
          <p:cNvPr id="19" name="Text 16"/>
          <p:cNvSpPr/>
          <p:nvPr/>
        </p:nvSpPr>
        <p:spPr>
          <a:xfrm>
            <a:off x="1245156" y="6989207"/>
            <a:ext cx="7253168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Relevant content is retrieved using embeddings, and Gemini AI generates structured educational content, which can then be displayed and downloaded by the user.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7194" y="503515"/>
            <a:ext cx="7862411" cy="1077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System Architecture: A Modular Design for Scalability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6127194" y="1855113"/>
            <a:ext cx="7862411" cy="1330762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</p:sp>
      <p:sp>
        <p:nvSpPr>
          <p:cNvPr id="5" name="Text 2"/>
          <p:cNvSpPr/>
          <p:nvPr/>
        </p:nvSpPr>
        <p:spPr>
          <a:xfrm>
            <a:off x="6310193" y="2038112"/>
            <a:ext cx="2415540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Interface (Streamlit)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6310193" y="2417088"/>
            <a:ext cx="7496413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user-friendly interface built with Streamlit allows educators to effortlessly upload PDFs and select content generation options.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127194" y="3368873"/>
            <a:ext cx="7862411" cy="1330762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</p:sp>
      <p:sp>
        <p:nvSpPr>
          <p:cNvPr id="8" name="Text 5"/>
          <p:cNvSpPr/>
          <p:nvPr/>
        </p:nvSpPr>
        <p:spPr>
          <a:xfrm>
            <a:off x="6310193" y="3551872"/>
            <a:ext cx="2154198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Text Processing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6310193" y="3930848"/>
            <a:ext cx="7496413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module extracts and chunks text from uploaded PDFs, subsequently storing embeddings for efficient information retrieval.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27194" y="4882634"/>
            <a:ext cx="7862411" cy="1330762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</p:sp>
      <p:sp>
        <p:nvSpPr>
          <p:cNvPr id="11" name="Text 8"/>
          <p:cNvSpPr/>
          <p:nvPr/>
        </p:nvSpPr>
        <p:spPr>
          <a:xfrm>
            <a:off x="6310193" y="5065633"/>
            <a:ext cx="2154198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Vector Database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6310193" y="5444609"/>
            <a:ext cx="7496413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Leveraging FAISS or ChromaDB, the system ensures rapid content retrieval, enhancing overall performance.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127194" y="6396395"/>
            <a:ext cx="7862411" cy="1330762"/>
          </a:xfrm>
          <a:prstGeom prst="roundRect">
            <a:avLst>
              <a:gd name="adj" fmla="val 2064"/>
            </a:avLst>
          </a:prstGeom>
          <a:solidFill>
            <a:srgbClr val="315251"/>
          </a:solidFill>
          <a:ln/>
        </p:spPr>
      </p:sp>
      <p:sp>
        <p:nvSpPr>
          <p:cNvPr id="14" name="Text 11"/>
          <p:cNvSpPr/>
          <p:nvPr/>
        </p:nvSpPr>
        <p:spPr>
          <a:xfrm>
            <a:off x="6310193" y="6579394"/>
            <a:ext cx="2190750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AI Content Generation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310193" y="6958370"/>
            <a:ext cx="7496413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Powered by Gemini AI, this module is responsible for generating high-quality, structured educational materials aligned with syllabus requirements.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994" y="560546"/>
            <a:ext cx="10857309" cy="598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Flow: From Upload to Downloadable Content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565791"/>
            <a:ext cx="1017151" cy="122062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4302" y="1769150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PDF Upload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2034302" y="2190274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Text extraction &amp; chunking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94" y="2786420"/>
            <a:ext cx="1017151" cy="122062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34302" y="2989778"/>
            <a:ext cx="260949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Vector Database Storage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2034302" y="3410903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(FAISS/ChromaDB)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94" y="4007048"/>
            <a:ext cx="1017151" cy="122062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34302" y="4210407"/>
            <a:ext cx="2426256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Query Processing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2034302" y="4631531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&amp; Embedding Matching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994" y="5227677"/>
            <a:ext cx="1017151" cy="122062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34302" y="5431036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Gemini AI Generation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2034302" y="5852160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Educational Content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994" y="6448306"/>
            <a:ext cx="1017151" cy="122062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34302" y="6651665"/>
            <a:ext cx="239351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Display &amp; Download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2034302" y="7072789"/>
            <a:ext cx="11884104" cy="325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Output in Streamlit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C0A609-91AE-2314-6EE3-F97FC65823AA}"/>
              </a:ext>
            </a:extLst>
          </p:cNvPr>
          <p:cNvSpPr/>
          <p:nvPr/>
        </p:nvSpPr>
        <p:spPr>
          <a:xfrm>
            <a:off x="716097" y="468521"/>
            <a:ext cx="2335576" cy="132202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Text Book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EFA5F-BAA2-98FC-F7BE-14015ACD9F1C}"/>
              </a:ext>
            </a:extLst>
          </p:cNvPr>
          <p:cNvSpPr/>
          <p:nvPr/>
        </p:nvSpPr>
        <p:spPr>
          <a:xfrm>
            <a:off x="4880475" y="468521"/>
            <a:ext cx="2721166" cy="1322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Chunking and Embedding Generation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5010B30E-C1B5-162C-C423-3A724DAE7343}"/>
              </a:ext>
            </a:extLst>
          </p:cNvPr>
          <p:cNvSpPr/>
          <p:nvPr/>
        </p:nvSpPr>
        <p:spPr>
          <a:xfrm>
            <a:off x="9474509" y="138924"/>
            <a:ext cx="2126255" cy="2699125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Vector Database</a:t>
            </a:r>
          </a:p>
          <a:p>
            <a:pPr algn="ctr"/>
            <a:r>
              <a:rPr lang="en-IN" dirty="0"/>
              <a:t>Or </a:t>
            </a:r>
          </a:p>
          <a:p>
            <a:pPr algn="ctr"/>
            <a:r>
              <a:rPr lang="en-IN" dirty="0">
                <a:solidFill>
                  <a:schemeClr val="dk1"/>
                </a:solidFill>
              </a:rPr>
              <a:t>Embedding store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304F75D3-8053-91DE-38C2-F8CAEAA86928}"/>
              </a:ext>
            </a:extLst>
          </p:cNvPr>
          <p:cNvSpPr/>
          <p:nvPr/>
        </p:nvSpPr>
        <p:spPr>
          <a:xfrm>
            <a:off x="716098" y="3294042"/>
            <a:ext cx="2335576" cy="141012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User’s Query</a:t>
            </a: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0559E7A4-96B6-06C1-0DB6-D08E90CB4B0D}"/>
              </a:ext>
            </a:extLst>
          </p:cNvPr>
          <p:cNvSpPr/>
          <p:nvPr/>
        </p:nvSpPr>
        <p:spPr>
          <a:xfrm rot="16200000">
            <a:off x="3757827" y="176269"/>
            <a:ext cx="416492" cy="182880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086E2D6C-D939-D7CA-3145-DD6FC8E78F01}"/>
              </a:ext>
            </a:extLst>
          </p:cNvPr>
          <p:cNvSpPr/>
          <p:nvPr/>
        </p:nvSpPr>
        <p:spPr>
          <a:xfrm rot="16200000">
            <a:off x="8307797" y="176269"/>
            <a:ext cx="416492" cy="182880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Off-page Connector 14">
            <a:extLst>
              <a:ext uri="{FF2B5EF4-FFF2-40B4-BE49-F238E27FC236}">
                <a16:creationId xmlns:a16="http://schemas.microsoft.com/office/drawing/2014/main" id="{2CEA9B4D-67D7-D2EC-30FE-06B84EEBB563}"/>
              </a:ext>
            </a:extLst>
          </p:cNvPr>
          <p:cNvSpPr/>
          <p:nvPr/>
        </p:nvSpPr>
        <p:spPr>
          <a:xfrm rot="16200000">
            <a:off x="3718196" y="3119147"/>
            <a:ext cx="495757" cy="18288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8D223DC-BC23-4E2F-54C3-3A45B7674C8C}"/>
              </a:ext>
            </a:extLst>
          </p:cNvPr>
          <p:cNvSpPr/>
          <p:nvPr/>
        </p:nvSpPr>
        <p:spPr>
          <a:xfrm>
            <a:off x="4880475" y="3294042"/>
            <a:ext cx="2721166" cy="141012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Embedding Generation</a:t>
            </a:r>
          </a:p>
        </p:txBody>
      </p: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D69A1F44-67A5-D2C0-338A-C9A2DDD6EE47}"/>
              </a:ext>
            </a:extLst>
          </p:cNvPr>
          <p:cNvSpPr/>
          <p:nvPr/>
        </p:nvSpPr>
        <p:spPr>
          <a:xfrm>
            <a:off x="9430446" y="3029639"/>
            <a:ext cx="2996582" cy="1674532"/>
          </a:xfrm>
          <a:prstGeom prst="upArrowCallout">
            <a:avLst>
              <a:gd name="adj1" fmla="val 12179"/>
              <a:gd name="adj2" fmla="val 14726"/>
              <a:gd name="adj3" fmla="val 32797"/>
              <a:gd name="adj4" fmla="val 5543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Semantic search for user’s embedding in our database </a:t>
            </a:r>
          </a:p>
        </p:txBody>
      </p:sp>
      <p:sp>
        <p:nvSpPr>
          <p:cNvPr id="18" name="Flowchart: Off-page Connector 17">
            <a:extLst>
              <a:ext uri="{FF2B5EF4-FFF2-40B4-BE49-F238E27FC236}">
                <a16:creationId xmlns:a16="http://schemas.microsoft.com/office/drawing/2014/main" id="{C83CC69D-4DB9-6663-06BD-9AA04DAA253E}"/>
              </a:ext>
            </a:extLst>
          </p:cNvPr>
          <p:cNvSpPr/>
          <p:nvPr/>
        </p:nvSpPr>
        <p:spPr>
          <a:xfrm rot="16200000">
            <a:off x="8307794" y="3110575"/>
            <a:ext cx="416492" cy="1828804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16690100-E9BB-8106-9712-35944B523814}"/>
              </a:ext>
            </a:extLst>
          </p:cNvPr>
          <p:cNvSpPr/>
          <p:nvPr/>
        </p:nvSpPr>
        <p:spPr>
          <a:xfrm>
            <a:off x="12427028" y="2598425"/>
            <a:ext cx="1828805" cy="3716986"/>
          </a:xfrm>
          <a:prstGeom prst="curvedLeftArrow">
            <a:avLst>
              <a:gd name="adj1" fmla="val 19235"/>
              <a:gd name="adj2" fmla="val 50000"/>
              <a:gd name="adj3" fmla="val 492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Flowchart: Multidocument 19">
            <a:extLst>
              <a:ext uri="{FF2B5EF4-FFF2-40B4-BE49-F238E27FC236}">
                <a16:creationId xmlns:a16="http://schemas.microsoft.com/office/drawing/2014/main" id="{566A348B-A8D2-2BF6-AAB8-748B346A560A}"/>
              </a:ext>
            </a:extLst>
          </p:cNvPr>
          <p:cNvSpPr/>
          <p:nvPr/>
        </p:nvSpPr>
        <p:spPr>
          <a:xfrm>
            <a:off x="10243257" y="4946574"/>
            <a:ext cx="2123831" cy="2633031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Similar chunk’s embedding related to user’s query</a:t>
            </a: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21" name="Decagon 20">
            <a:extLst>
              <a:ext uri="{FF2B5EF4-FFF2-40B4-BE49-F238E27FC236}">
                <a16:creationId xmlns:a16="http://schemas.microsoft.com/office/drawing/2014/main" id="{8BF9C5CC-308C-76BB-74CF-DD08078DBAFB}"/>
              </a:ext>
            </a:extLst>
          </p:cNvPr>
          <p:cNvSpPr/>
          <p:nvPr/>
        </p:nvSpPr>
        <p:spPr>
          <a:xfrm>
            <a:off x="4707926" y="5141271"/>
            <a:ext cx="2505128" cy="2348280"/>
          </a:xfrm>
          <a:prstGeom prst="dec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LLM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37628C4-3C81-DA94-DF88-732CA14D3644}"/>
              </a:ext>
            </a:extLst>
          </p:cNvPr>
          <p:cNvSpPr/>
          <p:nvPr/>
        </p:nvSpPr>
        <p:spPr>
          <a:xfrm>
            <a:off x="7213054" y="5478145"/>
            <a:ext cx="2970263" cy="16745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+ Similar chunks(Single/Multi Page)</a:t>
            </a: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978B4C1A-190B-5A5E-6E28-D8656B39D906}"/>
              </a:ext>
            </a:extLst>
          </p:cNvPr>
          <p:cNvSpPr/>
          <p:nvPr/>
        </p:nvSpPr>
        <p:spPr>
          <a:xfrm>
            <a:off x="837282" y="5310130"/>
            <a:ext cx="2194778" cy="2269475"/>
          </a:xfrm>
          <a:prstGeom prst="verticalScroll">
            <a:avLst>
              <a:gd name="adj" fmla="val 1450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dk1"/>
                </a:solidFill>
              </a:rPr>
              <a:t>LLM Response</a:t>
            </a:r>
          </a:p>
          <a:p>
            <a:pPr algn="ctr"/>
            <a:r>
              <a:rPr lang="en-IN" dirty="0"/>
              <a:t>Or </a:t>
            </a:r>
          </a:p>
          <a:p>
            <a:pPr algn="ctr"/>
            <a:r>
              <a:rPr lang="en-IN" dirty="0"/>
              <a:t>Output</a:t>
            </a: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25" name="Flowchart: Display 24">
            <a:extLst>
              <a:ext uri="{FF2B5EF4-FFF2-40B4-BE49-F238E27FC236}">
                <a16:creationId xmlns:a16="http://schemas.microsoft.com/office/drawing/2014/main" id="{370DBB29-538F-ADC9-74D8-5C02D614CA07}"/>
              </a:ext>
            </a:extLst>
          </p:cNvPr>
          <p:cNvSpPr/>
          <p:nvPr/>
        </p:nvSpPr>
        <p:spPr>
          <a:xfrm>
            <a:off x="3032060" y="6027232"/>
            <a:ext cx="1675866" cy="67206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83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138" y="689134"/>
            <a:ext cx="7695724" cy="1217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Technology Stack: Combining Cutting-Edge Tools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38" y="2252663"/>
            <a:ext cx="496491" cy="4964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7440" y="2216468"/>
            <a:ext cx="1655088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427440" y="2644735"/>
            <a:ext cx="1655088" cy="992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Backend processing and system logic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2805" y="2252663"/>
            <a:ext cx="496491" cy="4964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96107" y="2216468"/>
            <a:ext cx="1655088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Streamlit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4096107" y="2644735"/>
            <a:ext cx="1655088" cy="66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Intuitive User Interface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1472" y="2252663"/>
            <a:ext cx="496491" cy="4964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64774" y="2216468"/>
            <a:ext cx="1655088" cy="304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PyPDF2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764774" y="2644735"/>
            <a:ext cx="1655088" cy="66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PDF text extraction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8" y="4294584"/>
            <a:ext cx="496491" cy="49649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27440" y="4258389"/>
            <a:ext cx="1655088" cy="608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FAISS / ChromaDB</a:t>
            </a:r>
            <a:endParaRPr lang="en-US" sz="1900" dirty="0"/>
          </a:p>
        </p:txBody>
      </p:sp>
      <p:sp>
        <p:nvSpPr>
          <p:cNvPr id="15" name="Text 8"/>
          <p:cNvSpPr/>
          <p:nvPr/>
        </p:nvSpPr>
        <p:spPr>
          <a:xfrm>
            <a:off x="1427440" y="4990862"/>
            <a:ext cx="1655088" cy="66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Fast vector search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24138" y="5885498"/>
            <a:ext cx="7695724" cy="1654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system leverages a robust technology stack to ensure optimal performance and scalability. Python forms the backbone, providing the necessary tools for backend processing. Streamlit enables a user-friendly interface, while PyPDF2 facilitates efficient text extraction from PDFs. FAISS and ChromaDB provide fast vector search capabilities.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58791"/>
            <a:ext cx="897076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Expected Outputs and Key Features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061097"/>
            <a:ext cx="31567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Auto-Generated Content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65236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Syllabus plans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11908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Questions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58581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Assignments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5357813" y="3061097"/>
            <a:ext cx="32242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AI-Powered Explanations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57813" y="365236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In-depth topic elucidations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5357813" y="411908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Clear and concise language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877901" y="3061097"/>
            <a:ext cx="297930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Customizable Difficulty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7901" y="365236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Easy, Medium, Hard levels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9877901" y="4119086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Adaptable to student needs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37724" y="5321737"/>
            <a:ext cx="1295495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The system is designed to generate high-quality syllabus plans, questions, and assignments automatically. It provides AI-generated topic explanations that are clear and easy to understand. The difficulty levels can be customized to suit different student needs, and the user-friendly UI ensures seamless file uploads and content selection.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4351" y="411956"/>
            <a:ext cx="7581067" cy="4406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Workflow Visualization: From PDF to Download</a:t>
            </a:r>
            <a:endParaRPr lang="en-US" sz="2750" dirty="0"/>
          </a:p>
        </p:txBody>
      </p:sp>
      <p:sp>
        <p:nvSpPr>
          <p:cNvPr id="3" name="Shape 1"/>
          <p:cNvSpPr/>
          <p:nvPr/>
        </p:nvSpPr>
        <p:spPr>
          <a:xfrm>
            <a:off x="7307580" y="1152168"/>
            <a:ext cx="15240" cy="6666428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4" name="Shape 2"/>
          <p:cNvSpPr/>
          <p:nvPr/>
        </p:nvSpPr>
        <p:spPr>
          <a:xfrm>
            <a:off x="6712446" y="1481495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5" name="Shape 3"/>
          <p:cNvSpPr/>
          <p:nvPr/>
        </p:nvSpPr>
        <p:spPr>
          <a:xfrm>
            <a:off x="7146667" y="1320641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13" y="1356955"/>
            <a:ext cx="211455" cy="26431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803577" y="1301948"/>
            <a:ext cx="1762601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Uploads PDF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24351" y="1612106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&amp; Selects Content Type</a:t>
            </a:r>
            <a:endParaRPr lang="en-US" sz="1150" dirty="0"/>
          </a:p>
        </p:txBody>
      </p:sp>
      <p:sp>
        <p:nvSpPr>
          <p:cNvPr id="9" name="Shape 6"/>
          <p:cNvSpPr/>
          <p:nvPr/>
        </p:nvSpPr>
        <p:spPr>
          <a:xfrm>
            <a:off x="7468493" y="2230517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10" name="Shape 7"/>
          <p:cNvSpPr/>
          <p:nvPr/>
        </p:nvSpPr>
        <p:spPr>
          <a:xfrm>
            <a:off x="7146667" y="2069663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413" y="2105978"/>
            <a:ext cx="211455" cy="26431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064222" y="2050971"/>
            <a:ext cx="1762601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Extract &amp; Chunk Text</a:t>
            </a:r>
            <a:endParaRPr lang="en-US" sz="1350" dirty="0"/>
          </a:p>
        </p:txBody>
      </p:sp>
      <p:sp>
        <p:nvSpPr>
          <p:cNvPr id="13" name="Shape 9"/>
          <p:cNvSpPr/>
          <p:nvPr/>
        </p:nvSpPr>
        <p:spPr>
          <a:xfrm>
            <a:off x="6712446" y="2904649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14" name="Shape 10"/>
          <p:cNvSpPr/>
          <p:nvPr/>
        </p:nvSpPr>
        <p:spPr>
          <a:xfrm>
            <a:off x="7146667" y="2743795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413" y="2780109"/>
            <a:ext cx="211455" cy="26431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693682" y="2725102"/>
            <a:ext cx="1872496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Convert to Embeddings</a:t>
            </a:r>
            <a:endParaRPr lang="en-US" sz="1350" dirty="0"/>
          </a:p>
        </p:txBody>
      </p:sp>
      <p:sp>
        <p:nvSpPr>
          <p:cNvPr id="17" name="Shape 12"/>
          <p:cNvSpPr/>
          <p:nvPr/>
        </p:nvSpPr>
        <p:spPr>
          <a:xfrm>
            <a:off x="7468493" y="3578781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18" name="Shape 13"/>
          <p:cNvSpPr/>
          <p:nvPr/>
        </p:nvSpPr>
        <p:spPr>
          <a:xfrm>
            <a:off x="7146667" y="3417927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sp>
        <p:nvSpPr>
          <p:cNvPr id="19" name="Text 14"/>
          <p:cNvSpPr/>
          <p:nvPr/>
        </p:nvSpPr>
        <p:spPr>
          <a:xfrm>
            <a:off x="7209413" y="3454241"/>
            <a:ext cx="211455" cy="264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1650" dirty="0"/>
          </a:p>
        </p:txBody>
      </p:sp>
      <p:sp>
        <p:nvSpPr>
          <p:cNvPr id="20" name="Text 15"/>
          <p:cNvSpPr/>
          <p:nvPr/>
        </p:nvSpPr>
        <p:spPr>
          <a:xfrm>
            <a:off x="8064222" y="3399234"/>
            <a:ext cx="1936075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Store in Vector Database</a:t>
            </a:r>
            <a:endParaRPr lang="en-US" sz="1350" dirty="0"/>
          </a:p>
        </p:txBody>
      </p:sp>
      <p:sp>
        <p:nvSpPr>
          <p:cNvPr id="21" name="Text 16"/>
          <p:cNvSpPr/>
          <p:nvPr/>
        </p:nvSpPr>
        <p:spPr>
          <a:xfrm>
            <a:off x="8064222" y="3709392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(FAISS/ChromaDB)</a:t>
            </a:r>
            <a:endParaRPr lang="en-US" sz="1150" dirty="0"/>
          </a:p>
        </p:txBody>
      </p:sp>
      <p:sp>
        <p:nvSpPr>
          <p:cNvPr id="22" name="Shape 17"/>
          <p:cNvSpPr/>
          <p:nvPr/>
        </p:nvSpPr>
        <p:spPr>
          <a:xfrm>
            <a:off x="6712446" y="4252913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23" name="Shape 18"/>
          <p:cNvSpPr/>
          <p:nvPr/>
        </p:nvSpPr>
        <p:spPr>
          <a:xfrm>
            <a:off x="7146667" y="4092059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9413" y="4128373"/>
            <a:ext cx="211455" cy="264319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4803577" y="4073366"/>
            <a:ext cx="1762601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Process User Query</a:t>
            </a:r>
            <a:endParaRPr lang="en-US" sz="1350" dirty="0"/>
          </a:p>
        </p:txBody>
      </p:sp>
      <p:sp>
        <p:nvSpPr>
          <p:cNvPr id="26" name="Text 20"/>
          <p:cNvSpPr/>
          <p:nvPr/>
        </p:nvSpPr>
        <p:spPr>
          <a:xfrm>
            <a:off x="524351" y="4383524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&amp; Retrieve Relevant Content</a:t>
            </a:r>
            <a:endParaRPr lang="en-US" sz="1150" dirty="0"/>
          </a:p>
        </p:txBody>
      </p:sp>
      <p:sp>
        <p:nvSpPr>
          <p:cNvPr id="27" name="Shape 21"/>
          <p:cNvSpPr/>
          <p:nvPr/>
        </p:nvSpPr>
        <p:spPr>
          <a:xfrm>
            <a:off x="7468493" y="4927044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28" name="Shape 22"/>
          <p:cNvSpPr/>
          <p:nvPr/>
        </p:nvSpPr>
        <p:spPr>
          <a:xfrm>
            <a:off x="7146667" y="4766191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9413" y="4802505"/>
            <a:ext cx="211455" cy="264319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8064222" y="4747498"/>
            <a:ext cx="1847612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Send Data to Gemini AI</a:t>
            </a:r>
            <a:endParaRPr lang="en-US" sz="1350" dirty="0"/>
          </a:p>
        </p:txBody>
      </p:sp>
      <p:sp>
        <p:nvSpPr>
          <p:cNvPr id="31" name="Text 24"/>
          <p:cNvSpPr/>
          <p:nvPr/>
        </p:nvSpPr>
        <p:spPr>
          <a:xfrm>
            <a:off x="8064222" y="5057656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for Content Generation</a:t>
            </a:r>
            <a:endParaRPr lang="en-US" sz="1150" dirty="0"/>
          </a:p>
        </p:txBody>
      </p:sp>
      <p:sp>
        <p:nvSpPr>
          <p:cNvPr id="32" name="Shape 25"/>
          <p:cNvSpPr/>
          <p:nvPr/>
        </p:nvSpPr>
        <p:spPr>
          <a:xfrm>
            <a:off x="6712446" y="5601176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33" name="Shape 26"/>
          <p:cNvSpPr/>
          <p:nvPr/>
        </p:nvSpPr>
        <p:spPr>
          <a:xfrm>
            <a:off x="7146667" y="5440323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413" y="5476637"/>
            <a:ext cx="211455" cy="264319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4803577" y="5421630"/>
            <a:ext cx="1762601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Display Output</a:t>
            </a:r>
            <a:endParaRPr lang="en-US" sz="1350" dirty="0"/>
          </a:p>
        </p:txBody>
      </p:sp>
      <p:sp>
        <p:nvSpPr>
          <p:cNvPr id="36" name="Text 28"/>
          <p:cNvSpPr/>
          <p:nvPr/>
        </p:nvSpPr>
        <p:spPr>
          <a:xfrm>
            <a:off x="524351" y="5731788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 Streamlit UI</a:t>
            </a:r>
            <a:endParaRPr lang="en-US" sz="1150" dirty="0"/>
          </a:p>
        </p:txBody>
      </p:sp>
      <p:sp>
        <p:nvSpPr>
          <p:cNvPr id="37" name="Shape 29"/>
          <p:cNvSpPr/>
          <p:nvPr/>
        </p:nvSpPr>
        <p:spPr>
          <a:xfrm>
            <a:off x="7468493" y="6275308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38" name="Shape 30"/>
          <p:cNvSpPr/>
          <p:nvPr/>
        </p:nvSpPr>
        <p:spPr>
          <a:xfrm>
            <a:off x="7146667" y="6114455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3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413" y="6150769"/>
            <a:ext cx="211455" cy="264319"/>
          </a:xfrm>
          <a:prstGeom prst="rect">
            <a:avLst/>
          </a:prstGeom>
        </p:spPr>
      </p:pic>
      <p:sp>
        <p:nvSpPr>
          <p:cNvPr id="40" name="Text 31"/>
          <p:cNvSpPr/>
          <p:nvPr/>
        </p:nvSpPr>
        <p:spPr>
          <a:xfrm>
            <a:off x="8064222" y="6095762"/>
            <a:ext cx="2198965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 Reviews &amp; Customizes</a:t>
            </a:r>
            <a:endParaRPr lang="en-US" sz="1350" dirty="0"/>
          </a:p>
        </p:txBody>
      </p:sp>
      <p:sp>
        <p:nvSpPr>
          <p:cNvPr id="41" name="Shape 32"/>
          <p:cNvSpPr/>
          <p:nvPr/>
        </p:nvSpPr>
        <p:spPr>
          <a:xfrm>
            <a:off x="6712446" y="6949440"/>
            <a:ext cx="449461" cy="15240"/>
          </a:xfrm>
          <a:prstGeom prst="roundRect">
            <a:avLst>
              <a:gd name="adj" fmla="val 147466"/>
            </a:avLst>
          </a:prstGeom>
          <a:solidFill>
            <a:srgbClr val="4A6B6A"/>
          </a:solidFill>
          <a:ln/>
        </p:spPr>
      </p:sp>
      <p:sp>
        <p:nvSpPr>
          <p:cNvPr id="42" name="Shape 33"/>
          <p:cNvSpPr/>
          <p:nvPr/>
        </p:nvSpPr>
        <p:spPr>
          <a:xfrm>
            <a:off x="7146667" y="6788587"/>
            <a:ext cx="337066" cy="337066"/>
          </a:xfrm>
          <a:prstGeom prst="roundRect">
            <a:avLst>
              <a:gd name="adj" fmla="val 6667"/>
            </a:avLst>
          </a:prstGeom>
          <a:solidFill>
            <a:srgbClr val="315251"/>
          </a:solidFill>
          <a:ln/>
        </p:spPr>
      </p:sp>
      <p:pic>
        <p:nvPicPr>
          <p:cNvPr id="4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9413" y="6824901"/>
            <a:ext cx="211455" cy="264319"/>
          </a:xfrm>
          <a:prstGeom prst="rect">
            <a:avLst/>
          </a:prstGeom>
        </p:spPr>
      </p:pic>
      <p:sp>
        <p:nvSpPr>
          <p:cNvPr id="44" name="Text 34"/>
          <p:cNvSpPr/>
          <p:nvPr/>
        </p:nvSpPr>
        <p:spPr>
          <a:xfrm>
            <a:off x="4803577" y="6769894"/>
            <a:ext cx="1762601" cy="2202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00"/>
              </a:lnSpc>
              <a:buNone/>
            </a:pPr>
            <a:r>
              <a:rPr lang="en-US" sz="13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Download</a:t>
            </a:r>
            <a:endParaRPr lang="en-US" sz="1350" dirty="0"/>
          </a:p>
        </p:txBody>
      </p:sp>
      <p:sp>
        <p:nvSpPr>
          <p:cNvPr id="45" name="Text 35"/>
          <p:cNvSpPr/>
          <p:nvPr/>
        </p:nvSpPr>
        <p:spPr>
          <a:xfrm>
            <a:off x="524351" y="7080052"/>
            <a:ext cx="6041827" cy="239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Structured Educational Content</a:t>
            </a:r>
            <a:endParaRPr lang="en-US" sz="11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648</Words>
  <Application>Microsoft Office PowerPoint</Application>
  <PresentationFormat>Custom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Quattrocento</vt:lpstr>
      <vt:lpstr>Arial</vt:lpstr>
      <vt:lpstr>Quattrocento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gourab kumar</cp:lastModifiedBy>
  <cp:revision>3</cp:revision>
  <dcterms:created xsi:type="dcterms:W3CDTF">2025-03-20T16:36:02Z</dcterms:created>
  <dcterms:modified xsi:type="dcterms:W3CDTF">2025-03-21T02:20:39Z</dcterms:modified>
</cp:coreProperties>
</file>