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445" r:id="rId3"/>
    <p:sldId id="258" r:id="rId4"/>
    <p:sldId id="259" r:id="rId5"/>
    <p:sldId id="260" r:id="rId6"/>
    <p:sldId id="261" r:id="rId7"/>
    <p:sldId id="263" r:id="rId8"/>
    <p:sldId id="271" r:id="rId9"/>
    <p:sldId id="264" r:id="rId10"/>
    <p:sldId id="444" r:id="rId11"/>
    <p:sldId id="268" r:id="rId12"/>
    <p:sldId id="265" r:id="rId13"/>
    <p:sldId id="269" r:id="rId14"/>
    <p:sldId id="272" r:id="rId15"/>
    <p:sldId id="441" r:id="rId16"/>
    <p:sldId id="443" r:id="rId17"/>
    <p:sldId id="44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55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4E39B-5838-9C49-9915-CD728281305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803AF-06C3-8540-897E-153AB47A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8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6BE6A80-B114-2D4A-A58C-E05CC9E27A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r"/>
            <a:fld id="{392C4122-C96E-AA4A-BE70-070F96487DAD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96F8BE1-4210-1443-A215-891AF9CDA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BE91C5D-34BB-474A-B569-3E3CF80C0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1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A6BE6A80-B114-2D4A-A58C-E05CC9E27A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r"/>
            <a:fld id="{392C4122-C96E-AA4A-BE70-070F96487DAD}" type="slidenum">
              <a:rPr lang="en-US" altLang="en-US" sz="1200"/>
              <a:pPr algn="r"/>
              <a:t>16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96F8BE1-4210-1443-A215-891AF9CDA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BE91C5D-34BB-474A-B569-3E3CF80C0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73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FE627D3-AA25-384A-A315-383A6749BC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r"/>
            <a:fld id="{0F7B23B0-3A04-6F47-97B5-28F806C60E18}" type="slidenum">
              <a:rPr lang="en-US" altLang="en-US" sz="1200"/>
              <a:pPr algn="r"/>
              <a:t>17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D208770-6349-5645-B1E8-EA5116B3B1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46C4075-CA9D-664A-A737-648611186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6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8419-292A-0545-A632-DC99AB801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DA230-3E78-D24C-BEA6-08A73538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2EEA-FA79-4443-8D56-847900C7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596-3900-2C4C-8755-6749D5E5BB2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3101-6357-7048-9D55-EA387D8D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D9035-EA5A-B048-BB55-15277215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6140-4838-6B42-B817-BE88A49F7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0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0B23-365A-DD44-BB44-A80B7A5D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03E50-3CE1-144E-9CFF-B44775C07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6A32-2992-D54D-A66F-C9D6CFC4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596-3900-2C4C-8755-6749D5E5BB2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7FDB-4BBF-BA46-880C-B9026F70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5162D-EB6C-0243-BCED-6347BA62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6140-4838-6B42-B817-BE88A49F7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532D9-B0D5-624F-A323-C0820DB1E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B1CE-6398-BB4B-97B7-D4B281A26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105C-E6EF-094B-8FA7-4E2185DF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596-3900-2C4C-8755-6749D5E5BB2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55B64-55F1-884E-AB3F-2D137F77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7D558-F425-7848-9568-0648E430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6140-4838-6B42-B817-BE88A49F7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9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8B39-9199-4C49-AD12-2DC4900F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D377-C59E-B141-A084-E43AEA8C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14A84-EB20-5B4E-BA53-FE723328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596-3900-2C4C-8755-6749D5E5BB2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9A36-E949-7C45-BFB5-6B2937A9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97D5-9FFC-C447-88FC-C93A1A74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6140-4838-6B42-B817-BE88A49F7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9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7052-618F-2143-ABD7-A9DE04E9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53DD6-B1DD-C749-8935-9CD75F252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7AFC-8690-D341-B4F9-D663C4A1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596-3900-2C4C-8755-6749D5E5BB2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3D33-EF54-8E45-9E99-3178B26C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9779C-96B5-FB42-B8AF-8907E5A0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6140-4838-6B42-B817-BE88A49F7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2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F2D9-C7B4-2947-BA77-EAA5A28A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333B-E395-5041-90D7-FE72FF18A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AF410-8742-2E47-ADF2-FC67C8317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EE77-385D-F149-A751-43728254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596-3900-2C4C-8755-6749D5E5BB2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3B20-781C-704F-A399-570D78AF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D7764-AD8E-BD4C-AA5D-E292B974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6140-4838-6B42-B817-BE88A49F7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4E32-1C00-B346-B939-83B0B5B3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E0056-29E0-4849-8E05-09763B97A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0196A-33B2-304E-BB3B-414C47540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12149-7545-5E4D-81D1-40B1C78CC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9E238-3B18-0041-8E90-E20932BD6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DA95F-7909-4C47-B76A-04271E5A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596-3900-2C4C-8755-6749D5E5BB2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654F3-B7BE-7C43-A77F-81EE2BFC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F7811-DCEB-9946-A19A-73522817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6140-4838-6B42-B817-BE88A49F7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8708-7653-B04D-A7B5-AA852419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0A67A-A423-234F-81CA-D5192C50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596-3900-2C4C-8755-6749D5E5BB2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5DBA8-A144-CA49-836B-3924BED5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1D492-77A5-1745-8435-3876E6FC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6140-4838-6B42-B817-BE88A49F7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FF045-A8BE-B840-9B40-13FF4804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596-3900-2C4C-8755-6749D5E5BB2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9E0CC-22CF-A04D-B16D-D32E7BA0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38702-403B-DB46-B240-747DECF1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6140-4838-6B42-B817-BE88A49F7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D432-F580-3A4A-8713-59857D05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67E8-143C-D947-BB7F-7427CAC0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613D2-A7BC-6841-84A6-D2DDA9F44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CC1C8-E2AD-5644-8AD4-F50B5C23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596-3900-2C4C-8755-6749D5E5BB2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022BC-4473-5240-94C7-90AA5163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8EBDB-33E6-1D48-9584-9D2A1A02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6140-4838-6B42-B817-BE88A49F7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AAD1-40CA-A04C-B210-6B7ADB71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B58C6-8CF6-2046-B223-64F57D23E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6A574-E12D-0048-88B6-46C5A5881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8B60B-2E19-1D46-92F0-A3B04CF3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B596-3900-2C4C-8755-6749D5E5BB2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EF7EB-C6D5-FA49-AE3D-E7E3C811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E599-33D9-6B41-88EF-52820412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6140-4838-6B42-B817-BE88A49F7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6312F-1ED0-9B47-998F-5049632B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E6EF6-EA9E-0F44-9CE5-8D321BC8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C6E5-67CE-3F42-AC66-30783AFFB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B596-3900-2C4C-8755-6749D5E5BB2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F9F1-9B9C-2647-926A-D5F8C9DB3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9CF3-025F-4E48-8984-11F1BE412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96140-4838-6B42-B817-BE88A49F7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7539A61-161E-4AEF-B8CB-3783A57E0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EA0CA-ADCE-4646-B704-28E9C83A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5842137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1" dirty="0"/>
              <a:t>DBMS-Data Modeling</a:t>
            </a:r>
            <a:br>
              <a:rPr lang="en-US" sz="2800" b="1" dirty="0"/>
            </a:br>
            <a:r>
              <a:rPr lang="en-US" sz="2800" b="1" dirty="0"/>
              <a:t>ERD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C7410C-E370-C14C-92E0-74A25AC4306A}"/>
              </a:ext>
            </a:extLst>
          </p:cNvPr>
          <p:cNvSpPr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Uma Seshadri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7510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8F644-82EA-B74A-95BD-6508E51C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 model :   </a:t>
            </a:r>
            <a:r>
              <a:rPr lang="en-US" dirty="0"/>
              <a:t>Key constraints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5" name="Rectangle 13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Rectangle 13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FE919C2-7C2D-194C-821C-E466B6E2A8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14153" y="2135189"/>
            <a:ext cx="3899932" cy="1502381"/>
            <a:chOff x="3659" y="351"/>
            <a:chExt cx="2141" cy="1016"/>
          </a:xfrm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9316CF8-7D4C-2D43-ABFE-937D28B6913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363" y="351"/>
              <a:ext cx="437" cy="250"/>
            </a:xfrm>
            <a:custGeom>
              <a:avLst/>
              <a:gdLst>
                <a:gd name="T0" fmla="+- 0 5642 5364"/>
                <a:gd name="T1" fmla="*/ T0 w 437"/>
                <a:gd name="T2" fmla="+- 0 351 351"/>
                <a:gd name="T3" fmla="*/ 351 h 250"/>
                <a:gd name="T4" fmla="+- 0 5364 5364"/>
                <a:gd name="T5" fmla="*/ T4 w 437"/>
                <a:gd name="T6" fmla="+- 0 529 351"/>
                <a:gd name="T7" fmla="*/ 529 h 250"/>
                <a:gd name="T8" fmla="+- 0 5604 5364"/>
                <a:gd name="T9" fmla="*/ T8 w 437"/>
                <a:gd name="T10" fmla="+- 0 601 351"/>
                <a:gd name="T11" fmla="*/ 601 h 250"/>
                <a:gd name="T12" fmla="+- 0 5801 5364"/>
                <a:gd name="T13" fmla="*/ T12 w 437"/>
                <a:gd name="T14" fmla="+- 0 385 351"/>
                <a:gd name="T15" fmla="*/ 385 h 250"/>
                <a:gd name="T16" fmla="+- 0 5642 5364"/>
                <a:gd name="T17" fmla="*/ T16 w 437"/>
                <a:gd name="T18" fmla="+- 0 351 351"/>
                <a:gd name="T19" fmla="*/ 351 h 25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437" h="250">
                  <a:moveTo>
                    <a:pt x="278" y="0"/>
                  </a:moveTo>
                  <a:lnTo>
                    <a:pt x="0" y="178"/>
                  </a:lnTo>
                  <a:lnTo>
                    <a:pt x="240" y="250"/>
                  </a:lnTo>
                  <a:lnTo>
                    <a:pt x="437" y="34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526F58C-8946-3742-BF1A-DAB89D20099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363" y="351"/>
              <a:ext cx="437" cy="250"/>
            </a:xfrm>
            <a:custGeom>
              <a:avLst/>
              <a:gdLst>
                <a:gd name="T0" fmla="+- 0 5364 5364"/>
                <a:gd name="T1" fmla="*/ T0 w 437"/>
                <a:gd name="T2" fmla="+- 0 529 351"/>
                <a:gd name="T3" fmla="*/ 529 h 250"/>
                <a:gd name="T4" fmla="+- 0 5604 5364"/>
                <a:gd name="T5" fmla="*/ T4 w 437"/>
                <a:gd name="T6" fmla="+- 0 601 351"/>
                <a:gd name="T7" fmla="*/ 601 h 250"/>
                <a:gd name="T8" fmla="+- 0 5801 5364"/>
                <a:gd name="T9" fmla="*/ T8 w 437"/>
                <a:gd name="T10" fmla="+- 0 385 351"/>
                <a:gd name="T11" fmla="*/ 385 h 250"/>
                <a:gd name="T12" fmla="+- 0 5642 5364"/>
                <a:gd name="T13" fmla="*/ T12 w 437"/>
                <a:gd name="T14" fmla="+- 0 351 351"/>
                <a:gd name="T15" fmla="*/ 351 h 250"/>
                <a:gd name="T16" fmla="+- 0 5364 5364"/>
                <a:gd name="T17" fmla="*/ T16 w 437"/>
                <a:gd name="T18" fmla="+- 0 529 351"/>
                <a:gd name="T19" fmla="*/ 529 h 25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437" h="250">
                  <a:moveTo>
                    <a:pt x="0" y="178"/>
                  </a:moveTo>
                  <a:lnTo>
                    <a:pt x="240" y="250"/>
                  </a:lnTo>
                  <a:lnTo>
                    <a:pt x="437" y="34"/>
                  </a:lnTo>
                  <a:lnTo>
                    <a:pt x="278" y="0"/>
                  </a:lnTo>
                  <a:lnTo>
                    <a:pt x="0" y="178"/>
                  </a:lnTo>
                  <a:close/>
                </a:path>
              </a:pathLst>
            </a:custGeom>
            <a:noFill/>
            <a:ln w="304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6EC86C77-50AF-1F43-83B4-B4EDD95FCE4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659" y="538"/>
              <a:ext cx="524" cy="240"/>
            </a:xfrm>
            <a:custGeom>
              <a:avLst/>
              <a:gdLst>
                <a:gd name="T0" fmla="+- 0 4183 3660"/>
                <a:gd name="T1" fmla="*/ T0 w 524"/>
                <a:gd name="T2" fmla="+- 0 658 538"/>
                <a:gd name="T3" fmla="*/ 658 h 240"/>
                <a:gd name="T4" fmla="+- 0 4162 3660"/>
                <a:gd name="T5" fmla="*/ T4 w 524"/>
                <a:gd name="T6" fmla="+- 0 611 538"/>
                <a:gd name="T7" fmla="*/ 611 h 240"/>
                <a:gd name="T8" fmla="+- 0 4105 3660"/>
                <a:gd name="T9" fmla="*/ T8 w 524"/>
                <a:gd name="T10" fmla="+- 0 573 538"/>
                <a:gd name="T11" fmla="*/ 573 h 240"/>
                <a:gd name="T12" fmla="+- 0 4021 3660"/>
                <a:gd name="T13" fmla="*/ T12 w 524"/>
                <a:gd name="T14" fmla="+- 0 547 538"/>
                <a:gd name="T15" fmla="*/ 547 h 240"/>
                <a:gd name="T16" fmla="+- 0 3919 3660"/>
                <a:gd name="T17" fmla="*/ T16 w 524"/>
                <a:gd name="T18" fmla="+- 0 538 538"/>
                <a:gd name="T19" fmla="*/ 538 h 240"/>
                <a:gd name="T20" fmla="+- 0 3818 3660"/>
                <a:gd name="T21" fmla="*/ T20 w 524"/>
                <a:gd name="T22" fmla="+- 0 547 538"/>
                <a:gd name="T23" fmla="*/ 547 h 240"/>
                <a:gd name="T24" fmla="+- 0 3735 3660"/>
                <a:gd name="T25" fmla="*/ T24 w 524"/>
                <a:gd name="T26" fmla="+- 0 573 538"/>
                <a:gd name="T27" fmla="*/ 573 h 240"/>
                <a:gd name="T28" fmla="+- 0 3680 3660"/>
                <a:gd name="T29" fmla="*/ T28 w 524"/>
                <a:gd name="T30" fmla="+- 0 611 538"/>
                <a:gd name="T31" fmla="*/ 611 h 240"/>
                <a:gd name="T32" fmla="+- 0 3660 3660"/>
                <a:gd name="T33" fmla="*/ T32 w 524"/>
                <a:gd name="T34" fmla="+- 0 658 538"/>
                <a:gd name="T35" fmla="*/ 658 h 240"/>
                <a:gd name="T36" fmla="+- 0 3680 3660"/>
                <a:gd name="T37" fmla="*/ T36 w 524"/>
                <a:gd name="T38" fmla="+- 0 703 538"/>
                <a:gd name="T39" fmla="*/ 703 h 240"/>
                <a:gd name="T40" fmla="+- 0 3735 3660"/>
                <a:gd name="T41" fmla="*/ T40 w 524"/>
                <a:gd name="T42" fmla="+- 0 742 538"/>
                <a:gd name="T43" fmla="*/ 742 h 240"/>
                <a:gd name="T44" fmla="+- 0 3818 3660"/>
                <a:gd name="T45" fmla="*/ T44 w 524"/>
                <a:gd name="T46" fmla="+- 0 768 538"/>
                <a:gd name="T47" fmla="*/ 768 h 240"/>
                <a:gd name="T48" fmla="+- 0 3919 3660"/>
                <a:gd name="T49" fmla="*/ T48 w 524"/>
                <a:gd name="T50" fmla="+- 0 778 538"/>
                <a:gd name="T51" fmla="*/ 778 h 240"/>
                <a:gd name="T52" fmla="+- 0 4021 3660"/>
                <a:gd name="T53" fmla="*/ T52 w 524"/>
                <a:gd name="T54" fmla="+- 0 768 538"/>
                <a:gd name="T55" fmla="*/ 768 h 240"/>
                <a:gd name="T56" fmla="+- 0 4105 3660"/>
                <a:gd name="T57" fmla="*/ T56 w 524"/>
                <a:gd name="T58" fmla="+- 0 742 538"/>
                <a:gd name="T59" fmla="*/ 742 h 240"/>
                <a:gd name="T60" fmla="+- 0 4162 3660"/>
                <a:gd name="T61" fmla="*/ T60 w 524"/>
                <a:gd name="T62" fmla="+- 0 703 538"/>
                <a:gd name="T63" fmla="*/ 703 h 240"/>
                <a:gd name="T64" fmla="+- 0 4183 3660"/>
                <a:gd name="T65" fmla="*/ T64 w 524"/>
                <a:gd name="T66" fmla="+- 0 658 538"/>
                <a:gd name="T67" fmla="*/ 658 h 2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524" h="240">
                  <a:moveTo>
                    <a:pt x="523" y="120"/>
                  </a:moveTo>
                  <a:lnTo>
                    <a:pt x="502" y="73"/>
                  </a:lnTo>
                  <a:lnTo>
                    <a:pt x="445" y="35"/>
                  </a:lnTo>
                  <a:lnTo>
                    <a:pt x="361" y="9"/>
                  </a:lnTo>
                  <a:lnTo>
                    <a:pt x="259" y="0"/>
                  </a:lnTo>
                  <a:lnTo>
                    <a:pt x="158" y="9"/>
                  </a:lnTo>
                  <a:lnTo>
                    <a:pt x="75" y="35"/>
                  </a:lnTo>
                  <a:lnTo>
                    <a:pt x="20" y="73"/>
                  </a:lnTo>
                  <a:lnTo>
                    <a:pt x="0" y="120"/>
                  </a:lnTo>
                  <a:lnTo>
                    <a:pt x="20" y="165"/>
                  </a:lnTo>
                  <a:lnTo>
                    <a:pt x="75" y="204"/>
                  </a:lnTo>
                  <a:lnTo>
                    <a:pt x="158" y="230"/>
                  </a:lnTo>
                  <a:lnTo>
                    <a:pt x="259" y="240"/>
                  </a:lnTo>
                  <a:lnTo>
                    <a:pt x="361" y="230"/>
                  </a:lnTo>
                  <a:lnTo>
                    <a:pt x="445" y="204"/>
                  </a:lnTo>
                  <a:lnTo>
                    <a:pt x="502" y="165"/>
                  </a:lnTo>
                  <a:lnTo>
                    <a:pt x="523" y="120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cxnSp>
          <p:nvCxnSpPr>
            <p:cNvPr id="92" name="Line 437">
              <a:extLst>
                <a:ext uri="{FF2B5EF4-FFF2-40B4-BE49-F238E27FC236}">
                  <a16:creationId xmlns:a16="http://schemas.microsoft.com/office/drawing/2014/main" id="{5460F233-403B-CA4A-AE53-32BF5E7B989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943" y="783"/>
              <a:ext cx="346" cy="173"/>
            </a:xfrm>
            <a:prstGeom prst="line">
              <a:avLst/>
            </a:pr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10ECC90-E169-AA41-ADDF-63A565E5627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32" y="432"/>
              <a:ext cx="524" cy="240"/>
            </a:xfrm>
            <a:custGeom>
              <a:avLst/>
              <a:gdLst>
                <a:gd name="T0" fmla="+- 0 4956 4433"/>
                <a:gd name="T1" fmla="*/ T0 w 524"/>
                <a:gd name="T2" fmla="+- 0 553 433"/>
                <a:gd name="T3" fmla="*/ 553 h 240"/>
                <a:gd name="T4" fmla="+- 0 4935 4433"/>
                <a:gd name="T5" fmla="*/ T4 w 524"/>
                <a:gd name="T6" fmla="+- 0 506 433"/>
                <a:gd name="T7" fmla="*/ 506 h 240"/>
                <a:gd name="T8" fmla="+- 0 4878 4433"/>
                <a:gd name="T9" fmla="*/ T8 w 524"/>
                <a:gd name="T10" fmla="+- 0 467 433"/>
                <a:gd name="T11" fmla="*/ 467 h 240"/>
                <a:gd name="T12" fmla="+- 0 4794 4433"/>
                <a:gd name="T13" fmla="*/ T12 w 524"/>
                <a:gd name="T14" fmla="+- 0 442 433"/>
                <a:gd name="T15" fmla="*/ 442 h 240"/>
                <a:gd name="T16" fmla="+- 0 4692 4433"/>
                <a:gd name="T17" fmla="*/ T16 w 524"/>
                <a:gd name="T18" fmla="+- 0 433 433"/>
                <a:gd name="T19" fmla="*/ 433 h 240"/>
                <a:gd name="T20" fmla="+- 0 4591 4433"/>
                <a:gd name="T21" fmla="*/ T20 w 524"/>
                <a:gd name="T22" fmla="+- 0 442 433"/>
                <a:gd name="T23" fmla="*/ 442 h 240"/>
                <a:gd name="T24" fmla="+- 0 4508 4433"/>
                <a:gd name="T25" fmla="*/ T24 w 524"/>
                <a:gd name="T26" fmla="+- 0 467 433"/>
                <a:gd name="T27" fmla="*/ 467 h 240"/>
                <a:gd name="T28" fmla="+- 0 4453 4433"/>
                <a:gd name="T29" fmla="*/ T28 w 524"/>
                <a:gd name="T30" fmla="+- 0 506 433"/>
                <a:gd name="T31" fmla="*/ 506 h 240"/>
                <a:gd name="T32" fmla="+- 0 4433 4433"/>
                <a:gd name="T33" fmla="*/ T32 w 524"/>
                <a:gd name="T34" fmla="+- 0 553 433"/>
                <a:gd name="T35" fmla="*/ 553 h 240"/>
                <a:gd name="T36" fmla="+- 0 4453 4433"/>
                <a:gd name="T37" fmla="*/ T36 w 524"/>
                <a:gd name="T38" fmla="+- 0 598 433"/>
                <a:gd name="T39" fmla="*/ 598 h 240"/>
                <a:gd name="T40" fmla="+- 0 4508 4433"/>
                <a:gd name="T41" fmla="*/ T40 w 524"/>
                <a:gd name="T42" fmla="+- 0 636 433"/>
                <a:gd name="T43" fmla="*/ 636 h 240"/>
                <a:gd name="T44" fmla="+- 0 4591 4433"/>
                <a:gd name="T45" fmla="*/ T44 w 524"/>
                <a:gd name="T46" fmla="+- 0 663 433"/>
                <a:gd name="T47" fmla="*/ 663 h 240"/>
                <a:gd name="T48" fmla="+- 0 4692 4433"/>
                <a:gd name="T49" fmla="*/ T48 w 524"/>
                <a:gd name="T50" fmla="+- 0 673 433"/>
                <a:gd name="T51" fmla="*/ 673 h 240"/>
                <a:gd name="T52" fmla="+- 0 4794 4433"/>
                <a:gd name="T53" fmla="*/ T52 w 524"/>
                <a:gd name="T54" fmla="+- 0 663 433"/>
                <a:gd name="T55" fmla="*/ 663 h 240"/>
                <a:gd name="T56" fmla="+- 0 4878 4433"/>
                <a:gd name="T57" fmla="*/ T56 w 524"/>
                <a:gd name="T58" fmla="+- 0 636 433"/>
                <a:gd name="T59" fmla="*/ 636 h 240"/>
                <a:gd name="T60" fmla="+- 0 4935 4433"/>
                <a:gd name="T61" fmla="*/ T60 w 524"/>
                <a:gd name="T62" fmla="+- 0 598 433"/>
                <a:gd name="T63" fmla="*/ 598 h 240"/>
                <a:gd name="T64" fmla="+- 0 4956 4433"/>
                <a:gd name="T65" fmla="*/ T64 w 524"/>
                <a:gd name="T66" fmla="+- 0 553 433"/>
                <a:gd name="T67" fmla="*/ 553 h 2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524" h="240">
                  <a:moveTo>
                    <a:pt x="523" y="120"/>
                  </a:moveTo>
                  <a:lnTo>
                    <a:pt x="502" y="73"/>
                  </a:lnTo>
                  <a:lnTo>
                    <a:pt x="445" y="34"/>
                  </a:lnTo>
                  <a:lnTo>
                    <a:pt x="361" y="9"/>
                  </a:lnTo>
                  <a:lnTo>
                    <a:pt x="259" y="0"/>
                  </a:lnTo>
                  <a:lnTo>
                    <a:pt x="158" y="9"/>
                  </a:lnTo>
                  <a:lnTo>
                    <a:pt x="75" y="34"/>
                  </a:lnTo>
                  <a:lnTo>
                    <a:pt x="20" y="73"/>
                  </a:lnTo>
                  <a:lnTo>
                    <a:pt x="0" y="120"/>
                  </a:lnTo>
                  <a:lnTo>
                    <a:pt x="20" y="165"/>
                  </a:lnTo>
                  <a:lnTo>
                    <a:pt x="75" y="203"/>
                  </a:lnTo>
                  <a:lnTo>
                    <a:pt x="158" y="230"/>
                  </a:lnTo>
                  <a:lnTo>
                    <a:pt x="259" y="240"/>
                  </a:lnTo>
                  <a:lnTo>
                    <a:pt x="361" y="230"/>
                  </a:lnTo>
                  <a:lnTo>
                    <a:pt x="445" y="203"/>
                  </a:lnTo>
                  <a:lnTo>
                    <a:pt x="502" y="165"/>
                  </a:lnTo>
                  <a:lnTo>
                    <a:pt x="523" y="120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cxnSp>
          <p:nvCxnSpPr>
            <p:cNvPr id="94" name="Line 435">
              <a:extLst>
                <a:ext uri="{FF2B5EF4-FFF2-40B4-BE49-F238E27FC236}">
                  <a16:creationId xmlns:a16="http://schemas.microsoft.com/office/drawing/2014/main" id="{6C09B218-E560-7B4C-BE9D-C3170B4394E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711" y="677"/>
              <a:ext cx="0" cy="279"/>
            </a:xfrm>
            <a:prstGeom prst="line">
              <a:avLst/>
            </a:pr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Text Box 432">
              <a:extLst>
                <a:ext uri="{FF2B5EF4-FFF2-40B4-BE49-F238E27FC236}">
                  <a16:creationId xmlns:a16="http://schemas.microsoft.com/office/drawing/2014/main" id="{4B949C90-B7BE-9543-91FC-55896478DFD8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499" y="510"/>
              <a:ext cx="32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</a:pPr>
              <a:r>
                <a:rPr lang="en-US" sz="1200" b="1">
                  <a:effectLst/>
                  <a:latin typeface="Arial" panose="020B0604020202020204" pitchFamily="34" charset="0"/>
                  <a:ea typeface="Palladio Uralic"/>
                  <a:cs typeface="Palladio Uralic"/>
                </a:rPr>
                <a:t>name</a:t>
              </a:r>
              <a:endParaRPr lang="en-IN" sz="1200">
                <a:effectLst/>
                <a:latin typeface="Palladio Uralic"/>
                <a:ea typeface="Palladio Uralic"/>
                <a:cs typeface="Palladio Uralic"/>
              </a:endParaRPr>
            </a:p>
          </p:txBody>
        </p:sp>
        <p:sp>
          <p:nvSpPr>
            <p:cNvPr id="99" name="Text Box 431">
              <a:extLst>
                <a:ext uri="{FF2B5EF4-FFF2-40B4-BE49-F238E27FC236}">
                  <a16:creationId xmlns:a16="http://schemas.microsoft.com/office/drawing/2014/main" id="{742A5A45-B5A0-E24B-B955-5F879EE9669C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827" y="616"/>
              <a:ext cx="21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</a:pPr>
              <a:r>
                <a:rPr lang="en-US" sz="1200" b="1" u="sng">
                  <a:effectLst/>
                  <a:latin typeface="Arial" panose="020B0604020202020204" pitchFamily="34" charset="0"/>
                  <a:ea typeface="Palladio Uralic"/>
                  <a:cs typeface="Palladio Uralic"/>
                </a:rPr>
                <a:t>ssn</a:t>
              </a:r>
              <a:endParaRPr lang="en-IN" sz="1200">
                <a:effectLst/>
                <a:latin typeface="Palladio Uralic"/>
                <a:ea typeface="Palladio Uralic"/>
                <a:cs typeface="Palladio Uralic"/>
              </a:endParaRPr>
            </a:p>
          </p:txBody>
        </p:sp>
        <p:sp>
          <p:nvSpPr>
            <p:cNvPr id="100" name="Text Box 428">
              <a:extLst>
                <a:ext uri="{FF2B5EF4-FFF2-40B4-BE49-F238E27FC236}">
                  <a16:creationId xmlns:a16="http://schemas.microsoft.com/office/drawing/2014/main" id="{3B8952C9-69D8-6549-B24C-467296E0BCC0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043" y="1011"/>
              <a:ext cx="1244" cy="35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marL="62230" algn="ctr">
                <a:spcBef>
                  <a:spcPts val="215"/>
                </a:spcBef>
                <a:spcAft>
                  <a:spcPts val="0"/>
                </a:spcAft>
              </a:pPr>
              <a:r>
                <a:rPr lang="en-US" sz="1100" b="1" dirty="0">
                  <a:effectLst/>
                  <a:latin typeface="Arial" panose="020B0604020202020204" pitchFamily="34" charset="0"/>
                  <a:ea typeface="Palladio Uralic"/>
                  <a:cs typeface="Palladio Uralic"/>
                </a:rPr>
                <a:t>Employees</a:t>
              </a:r>
              <a:endParaRPr lang="en-IN" sz="1100" dirty="0">
                <a:effectLst/>
                <a:latin typeface="Palladio Uralic"/>
                <a:ea typeface="Palladio Uralic"/>
                <a:cs typeface="Palladio Uralic"/>
              </a:endParaRPr>
            </a:p>
          </p:txBody>
        </p:sp>
      </p:grpSp>
      <p:sp>
        <p:nvSpPr>
          <p:cNvPr id="102" name="Text Box 428">
            <a:extLst>
              <a:ext uri="{FF2B5EF4-FFF2-40B4-BE49-F238E27FC236}">
                <a16:creationId xmlns:a16="http://schemas.microsoft.com/office/drawing/2014/main" id="{3ABE5359-4C31-C441-8474-71A1D453CDBB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8013547" y="3239511"/>
            <a:ext cx="1676386" cy="38882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/>
          <a:p>
            <a:pPr marL="62230" algn="ctr">
              <a:spcBef>
                <a:spcPts val="215"/>
              </a:spcBef>
              <a:spcAft>
                <a:spcPts val="0"/>
              </a:spcAft>
            </a:pPr>
            <a:r>
              <a:rPr lang="en-US" sz="1100" b="1" dirty="0">
                <a:latin typeface="Arial" panose="020B0604020202020204" pitchFamily="34" charset="0"/>
                <a:ea typeface="Palladio Uralic"/>
                <a:cs typeface="Palladio Uralic"/>
              </a:rPr>
              <a:t>Department</a:t>
            </a:r>
            <a:endParaRPr lang="en-IN" sz="1100" dirty="0">
              <a:effectLst/>
              <a:latin typeface="Palladio Uralic"/>
              <a:ea typeface="Palladio Uralic"/>
              <a:cs typeface="Palladio Uralic"/>
            </a:endParaRP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F1752696-6D0F-CB4A-9C7B-B90FFE6225B0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7702441" y="2375315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F74060FB-A089-854A-9AC4-3F70FEDE3F09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8674553" y="1848649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DECB3A9D-667F-1D47-B094-051C7EBD7FFA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9644240" y="2320551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9A2C5AA9-62E8-634B-999F-BA7A4FC731B2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4271138" y="2235877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6B6DEAD-D4EC-CB46-AF91-31F904F0B1F5}"/>
              </a:ext>
            </a:extLst>
          </p:cNvPr>
          <p:cNvCxnSpPr/>
          <p:nvPr/>
        </p:nvCxnSpPr>
        <p:spPr>
          <a:xfrm flipH="1">
            <a:off x="3965523" y="2585855"/>
            <a:ext cx="452387" cy="46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AC35C1D-D90D-6644-BA53-42EA2401148F}"/>
              </a:ext>
            </a:extLst>
          </p:cNvPr>
          <p:cNvSpPr txBox="1"/>
          <p:nvPr/>
        </p:nvSpPr>
        <p:spPr>
          <a:xfrm>
            <a:off x="4365669" y="2284062"/>
            <a:ext cx="68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2B466A4-E5E2-574E-9A93-E6910D6D3907}"/>
              </a:ext>
            </a:extLst>
          </p:cNvPr>
          <p:cNvSpPr/>
          <p:nvPr/>
        </p:nvSpPr>
        <p:spPr>
          <a:xfrm rot="18693351">
            <a:off x="5984422" y="3108172"/>
            <a:ext cx="720888" cy="71267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</a:t>
            </a: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9F535FC3-5884-FA44-B2F2-59F0CED57660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5839114" y="2257602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B0C436-5749-584D-B0F7-EDD7B021DC88}"/>
              </a:ext>
            </a:extLst>
          </p:cNvPr>
          <p:cNvSpPr txBox="1"/>
          <p:nvPr/>
        </p:nvSpPr>
        <p:spPr>
          <a:xfrm>
            <a:off x="6000612" y="2311298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Since 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93A4759-2603-8640-9FFC-D3D182A58036}"/>
              </a:ext>
            </a:extLst>
          </p:cNvPr>
          <p:cNvCxnSpPr>
            <a:cxnSpLocks/>
          </p:cNvCxnSpPr>
          <p:nvPr/>
        </p:nvCxnSpPr>
        <p:spPr>
          <a:xfrm>
            <a:off x="6278483" y="2595464"/>
            <a:ext cx="37876" cy="412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F853E8C-D9F2-0545-8D20-EFAE5E341F39}"/>
              </a:ext>
            </a:extLst>
          </p:cNvPr>
          <p:cNvCxnSpPr>
            <a:cxnSpLocks/>
          </p:cNvCxnSpPr>
          <p:nvPr/>
        </p:nvCxnSpPr>
        <p:spPr>
          <a:xfrm flipH="1">
            <a:off x="4437987" y="3453961"/>
            <a:ext cx="1401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0EC3C9B-13C6-FB41-BE9A-1120593997C5}"/>
              </a:ext>
            </a:extLst>
          </p:cNvPr>
          <p:cNvSpPr txBox="1"/>
          <p:nvPr/>
        </p:nvSpPr>
        <p:spPr>
          <a:xfrm>
            <a:off x="7856869" y="2437631"/>
            <a:ext cx="623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budget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CF4E0E-970F-FE40-9EAB-7B8024C92F5A}"/>
              </a:ext>
            </a:extLst>
          </p:cNvPr>
          <p:cNvSpPr txBox="1"/>
          <p:nvPr/>
        </p:nvSpPr>
        <p:spPr>
          <a:xfrm>
            <a:off x="9777135" y="235303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86CDB32-2C36-5748-BF21-8FA96B325138}"/>
              </a:ext>
            </a:extLst>
          </p:cNvPr>
          <p:cNvSpPr txBox="1"/>
          <p:nvPr/>
        </p:nvSpPr>
        <p:spPr>
          <a:xfrm>
            <a:off x="8856254" y="187724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dname</a:t>
            </a:r>
            <a:endParaRPr lang="en-US" sz="12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3AED5DB-E975-1C4C-91B1-87283A14682C}"/>
              </a:ext>
            </a:extLst>
          </p:cNvPr>
          <p:cNvCxnSpPr>
            <a:cxnSpLocks/>
          </p:cNvCxnSpPr>
          <p:nvPr/>
        </p:nvCxnSpPr>
        <p:spPr>
          <a:xfrm>
            <a:off x="9138276" y="2216819"/>
            <a:ext cx="13522" cy="99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A1A45D6-2E39-6240-ADF4-4B9534141B2A}"/>
              </a:ext>
            </a:extLst>
          </p:cNvPr>
          <p:cNvCxnSpPr>
            <a:cxnSpLocks/>
          </p:cNvCxnSpPr>
          <p:nvPr/>
        </p:nvCxnSpPr>
        <p:spPr>
          <a:xfrm flipH="1">
            <a:off x="9304198" y="2612495"/>
            <a:ext cx="493622" cy="75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A763668-4A10-FF4C-88BB-DC7F99347CF7}"/>
              </a:ext>
            </a:extLst>
          </p:cNvPr>
          <p:cNvCxnSpPr>
            <a:cxnSpLocks/>
          </p:cNvCxnSpPr>
          <p:nvPr/>
        </p:nvCxnSpPr>
        <p:spPr>
          <a:xfrm>
            <a:off x="8322666" y="2714630"/>
            <a:ext cx="309979" cy="524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808CC7-D7BB-7642-81C3-7E2D15B22D6E}"/>
              </a:ext>
            </a:extLst>
          </p:cNvPr>
          <p:cNvSpPr/>
          <p:nvPr/>
        </p:nvSpPr>
        <p:spPr>
          <a:xfrm rot="18693351">
            <a:off x="3139780" y="4018866"/>
            <a:ext cx="581113" cy="597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Reports to  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3EF847B1-7C8E-9F4C-AF25-54816E913103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579819" y="4147322"/>
            <a:ext cx="1164613" cy="433019"/>
          </a:xfrm>
          <a:custGeom>
            <a:avLst/>
            <a:gdLst>
              <a:gd name="T0" fmla="+- 0 4183 3660"/>
              <a:gd name="T1" fmla="*/ T0 w 524"/>
              <a:gd name="T2" fmla="+- 0 658 538"/>
              <a:gd name="T3" fmla="*/ 658 h 240"/>
              <a:gd name="T4" fmla="+- 0 4162 3660"/>
              <a:gd name="T5" fmla="*/ T4 w 524"/>
              <a:gd name="T6" fmla="+- 0 611 538"/>
              <a:gd name="T7" fmla="*/ 611 h 240"/>
              <a:gd name="T8" fmla="+- 0 4105 3660"/>
              <a:gd name="T9" fmla="*/ T8 w 524"/>
              <a:gd name="T10" fmla="+- 0 573 538"/>
              <a:gd name="T11" fmla="*/ 573 h 240"/>
              <a:gd name="T12" fmla="+- 0 4021 3660"/>
              <a:gd name="T13" fmla="*/ T12 w 524"/>
              <a:gd name="T14" fmla="+- 0 547 538"/>
              <a:gd name="T15" fmla="*/ 547 h 240"/>
              <a:gd name="T16" fmla="+- 0 3919 3660"/>
              <a:gd name="T17" fmla="*/ T16 w 524"/>
              <a:gd name="T18" fmla="+- 0 538 538"/>
              <a:gd name="T19" fmla="*/ 538 h 240"/>
              <a:gd name="T20" fmla="+- 0 3818 3660"/>
              <a:gd name="T21" fmla="*/ T20 w 524"/>
              <a:gd name="T22" fmla="+- 0 547 538"/>
              <a:gd name="T23" fmla="*/ 547 h 240"/>
              <a:gd name="T24" fmla="+- 0 3735 3660"/>
              <a:gd name="T25" fmla="*/ T24 w 524"/>
              <a:gd name="T26" fmla="+- 0 573 538"/>
              <a:gd name="T27" fmla="*/ 573 h 240"/>
              <a:gd name="T28" fmla="+- 0 3680 3660"/>
              <a:gd name="T29" fmla="*/ T28 w 524"/>
              <a:gd name="T30" fmla="+- 0 611 538"/>
              <a:gd name="T31" fmla="*/ 611 h 240"/>
              <a:gd name="T32" fmla="+- 0 3660 3660"/>
              <a:gd name="T33" fmla="*/ T32 w 524"/>
              <a:gd name="T34" fmla="+- 0 658 538"/>
              <a:gd name="T35" fmla="*/ 658 h 240"/>
              <a:gd name="T36" fmla="+- 0 3680 3660"/>
              <a:gd name="T37" fmla="*/ T36 w 524"/>
              <a:gd name="T38" fmla="+- 0 703 538"/>
              <a:gd name="T39" fmla="*/ 703 h 240"/>
              <a:gd name="T40" fmla="+- 0 3735 3660"/>
              <a:gd name="T41" fmla="*/ T40 w 524"/>
              <a:gd name="T42" fmla="+- 0 742 538"/>
              <a:gd name="T43" fmla="*/ 742 h 240"/>
              <a:gd name="T44" fmla="+- 0 3818 3660"/>
              <a:gd name="T45" fmla="*/ T44 w 524"/>
              <a:gd name="T46" fmla="+- 0 768 538"/>
              <a:gd name="T47" fmla="*/ 768 h 240"/>
              <a:gd name="T48" fmla="+- 0 3919 3660"/>
              <a:gd name="T49" fmla="*/ T48 w 524"/>
              <a:gd name="T50" fmla="+- 0 778 538"/>
              <a:gd name="T51" fmla="*/ 778 h 240"/>
              <a:gd name="T52" fmla="+- 0 4021 3660"/>
              <a:gd name="T53" fmla="*/ T52 w 524"/>
              <a:gd name="T54" fmla="+- 0 768 538"/>
              <a:gd name="T55" fmla="*/ 768 h 240"/>
              <a:gd name="T56" fmla="+- 0 4105 3660"/>
              <a:gd name="T57" fmla="*/ T56 w 524"/>
              <a:gd name="T58" fmla="+- 0 742 538"/>
              <a:gd name="T59" fmla="*/ 742 h 240"/>
              <a:gd name="T60" fmla="+- 0 4162 3660"/>
              <a:gd name="T61" fmla="*/ T60 w 524"/>
              <a:gd name="T62" fmla="+- 0 703 538"/>
              <a:gd name="T63" fmla="*/ 703 h 240"/>
              <a:gd name="T64" fmla="+- 0 4183 3660"/>
              <a:gd name="T65" fmla="*/ T64 w 524"/>
              <a:gd name="T66" fmla="+- 0 658 538"/>
              <a:gd name="T67" fmla="*/ 658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5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5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4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4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242DD88B-1DBA-354C-B533-AD61AF61265C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4387031" y="4076661"/>
            <a:ext cx="1194229" cy="444031"/>
          </a:xfrm>
          <a:custGeom>
            <a:avLst/>
            <a:gdLst>
              <a:gd name="T0" fmla="+- 0 4183 3660"/>
              <a:gd name="T1" fmla="*/ T0 w 524"/>
              <a:gd name="T2" fmla="+- 0 658 538"/>
              <a:gd name="T3" fmla="*/ 658 h 240"/>
              <a:gd name="T4" fmla="+- 0 4162 3660"/>
              <a:gd name="T5" fmla="*/ T4 w 524"/>
              <a:gd name="T6" fmla="+- 0 611 538"/>
              <a:gd name="T7" fmla="*/ 611 h 240"/>
              <a:gd name="T8" fmla="+- 0 4105 3660"/>
              <a:gd name="T9" fmla="*/ T8 w 524"/>
              <a:gd name="T10" fmla="+- 0 573 538"/>
              <a:gd name="T11" fmla="*/ 573 h 240"/>
              <a:gd name="T12" fmla="+- 0 4021 3660"/>
              <a:gd name="T13" fmla="*/ T12 w 524"/>
              <a:gd name="T14" fmla="+- 0 547 538"/>
              <a:gd name="T15" fmla="*/ 547 h 240"/>
              <a:gd name="T16" fmla="+- 0 3919 3660"/>
              <a:gd name="T17" fmla="*/ T16 w 524"/>
              <a:gd name="T18" fmla="+- 0 538 538"/>
              <a:gd name="T19" fmla="*/ 538 h 240"/>
              <a:gd name="T20" fmla="+- 0 3818 3660"/>
              <a:gd name="T21" fmla="*/ T20 w 524"/>
              <a:gd name="T22" fmla="+- 0 547 538"/>
              <a:gd name="T23" fmla="*/ 547 h 240"/>
              <a:gd name="T24" fmla="+- 0 3735 3660"/>
              <a:gd name="T25" fmla="*/ T24 w 524"/>
              <a:gd name="T26" fmla="+- 0 573 538"/>
              <a:gd name="T27" fmla="*/ 573 h 240"/>
              <a:gd name="T28" fmla="+- 0 3680 3660"/>
              <a:gd name="T29" fmla="*/ T28 w 524"/>
              <a:gd name="T30" fmla="+- 0 611 538"/>
              <a:gd name="T31" fmla="*/ 611 h 240"/>
              <a:gd name="T32" fmla="+- 0 3660 3660"/>
              <a:gd name="T33" fmla="*/ T32 w 524"/>
              <a:gd name="T34" fmla="+- 0 658 538"/>
              <a:gd name="T35" fmla="*/ 658 h 240"/>
              <a:gd name="T36" fmla="+- 0 3680 3660"/>
              <a:gd name="T37" fmla="*/ T36 w 524"/>
              <a:gd name="T38" fmla="+- 0 703 538"/>
              <a:gd name="T39" fmla="*/ 703 h 240"/>
              <a:gd name="T40" fmla="+- 0 3735 3660"/>
              <a:gd name="T41" fmla="*/ T40 w 524"/>
              <a:gd name="T42" fmla="+- 0 742 538"/>
              <a:gd name="T43" fmla="*/ 742 h 240"/>
              <a:gd name="T44" fmla="+- 0 3818 3660"/>
              <a:gd name="T45" fmla="*/ T44 w 524"/>
              <a:gd name="T46" fmla="+- 0 768 538"/>
              <a:gd name="T47" fmla="*/ 768 h 240"/>
              <a:gd name="T48" fmla="+- 0 3919 3660"/>
              <a:gd name="T49" fmla="*/ T48 w 524"/>
              <a:gd name="T50" fmla="+- 0 778 538"/>
              <a:gd name="T51" fmla="*/ 778 h 240"/>
              <a:gd name="T52" fmla="+- 0 4021 3660"/>
              <a:gd name="T53" fmla="*/ T52 w 524"/>
              <a:gd name="T54" fmla="+- 0 768 538"/>
              <a:gd name="T55" fmla="*/ 768 h 240"/>
              <a:gd name="T56" fmla="+- 0 4105 3660"/>
              <a:gd name="T57" fmla="*/ T56 w 524"/>
              <a:gd name="T58" fmla="+- 0 742 538"/>
              <a:gd name="T59" fmla="*/ 742 h 240"/>
              <a:gd name="T60" fmla="+- 0 4162 3660"/>
              <a:gd name="T61" fmla="*/ T60 w 524"/>
              <a:gd name="T62" fmla="+- 0 703 538"/>
              <a:gd name="T63" fmla="*/ 703 h 240"/>
              <a:gd name="T64" fmla="+- 0 4183 3660"/>
              <a:gd name="T65" fmla="*/ T64 w 524"/>
              <a:gd name="T66" fmla="+- 0 658 538"/>
              <a:gd name="T67" fmla="*/ 658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5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5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4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4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443D701-DA17-C046-8775-64FDBEEFDC19}"/>
              </a:ext>
            </a:extLst>
          </p:cNvPr>
          <p:cNvCxnSpPr>
            <a:cxnSpLocks/>
          </p:cNvCxnSpPr>
          <p:nvPr/>
        </p:nvCxnSpPr>
        <p:spPr>
          <a:xfrm flipH="1">
            <a:off x="3846633" y="4273061"/>
            <a:ext cx="446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53F3DD7-966A-8E40-82E2-6CF8B7D32EBF}"/>
              </a:ext>
            </a:extLst>
          </p:cNvPr>
          <p:cNvCxnSpPr>
            <a:cxnSpLocks/>
          </p:cNvCxnSpPr>
          <p:nvPr/>
        </p:nvCxnSpPr>
        <p:spPr>
          <a:xfrm flipH="1">
            <a:off x="2692702" y="4273061"/>
            <a:ext cx="446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67385ED-7F55-6440-950F-6FE909C9CCA0}"/>
              </a:ext>
            </a:extLst>
          </p:cNvPr>
          <p:cNvSpPr txBox="1"/>
          <p:nvPr/>
        </p:nvSpPr>
        <p:spPr>
          <a:xfrm>
            <a:off x="1648883" y="4168718"/>
            <a:ext cx="116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39B0AD-8618-9449-BE06-30E1B30DE16B}"/>
              </a:ext>
            </a:extLst>
          </p:cNvPr>
          <p:cNvSpPr txBox="1"/>
          <p:nvPr/>
        </p:nvSpPr>
        <p:spPr>
          <a:xfrm>
            <a:off x="4373020" y="4135893"/>
            <a:ext cx="14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subordinates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F69D02-844C-CA42-91E7-D504417FB331}"/>
              </a:ext>
            </a:extLst>
          </p:cNvPr>
          <p:cNvCxnSpPr>
            <a:cxnSpLocks/>
          </p:cNvCxnSpPr>
          <p:nvPr/>
        </p:nvCxnSpPr>
        <p:spPr>
          <a:xfrm>
            <a:off x="3387168" y="3667139"/>
            <a:ext cx="19568" cy="19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32C07FB-129B-544E-B478-B15F6F79A2F9}"/>
              </a:ext>
            </a:extLst>
          </p:cNvPr>
          <p:cNvCxnSpPr>
            <a:stCxn id="102" idx="1"/>
          </p:cNvCxnSpPr>
          <p:nvPr/>
        </p:nvCxnSpPr>
        <p:spPr>
          <a:xfrm flipH="1" flipV="1">
            <a:off x="6793605" y="3433922"/>
            <a:ext cx="12199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7E499B9-F81A-494C-B72A-305DCD2C7A17}"/>
              </a:ext>
            </a:extLst>
          </p:cNvPr>
          <p:cNvSpPr/>
          <p:nvPr/>
        </p:nvSpPr>
        <p:spPr>
          <a:xfrm>
            <a:off x="706120" y="5178054"/>
            <a:ext cx="11272577" cy="1225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905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dirty="0">
                <a:ea typeface="Palladio Uralic"/>
                <a:cs typeface="Palladio Uralic"/>
              </a:rPr>
              <a:t>Consider </a:t>
            </a:r>
            <a:r>
              <a:rPr lang="en-US" b="1" dirty="0" err="1">
                <a:solidFill>
                  <a:srgbClr val="C00000"/>
                </a:solidFill>
                <a:ea typeface="Palladio Uralic"/>
                <a:cs typeface="Palladio Uralic"/>
              </a:rPr>
              <a:t>Works_In</a:t>
            </a:r>
            <a:r>
              <a:rPr lang="en-US" dirty="0">
                <a:ea typeface="Palladio Uralic"/>
                <a:cs typeface="Palladio Uralic"/>
              </a:rPr>
              <a:t>: </a:t>
            </a:r>
          </a:p>
          <a:p>
            <a:pPr marL="285750" marR="1905" indent="-28575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Palladio Uralic"/>
                <a:cs typeface="Palladio Uralic"/>
              </a:rPr>
              <a:t>An employee can work in many departments; </a:t>
            </a:r>
          </a:p>
          <a:p>
            <a:pPr marL="285750" marR="1905" indent="-28575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Palladio Uralic"/>
                <a:cs typeface="Palladio Uralic"/>
              </a:rPr>
              <a:t>A dept can have many employees.</a:t>
            </a:r>
            <a:endParaRPr lang="en-IN" dirty="0">
              <a:ea typeface="Palladio Uralic"/>
              <a:cs typeface="Palladio Uralic"/>
            </a:endParaRPr>
          </a:p>
          <a:p>
            <a:pPr marL="285750" marR="143510" indent="-28575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Palladio Uralic"/>
                <a:cs typeface="Palladio Uralic"/>
              </a:rPr>
              <a:t>In contrast, each dept has at most one manager, according to the </a:t>
            </a:r>
            <a:r>
              <a:rPr lang="en-US" i="1" u="sng" dirty="0">
                <a:ea typeface="Palladio Uralic"/>
                <a:cs typeface="Palladio Uralic"/>
              </a:rPr>
              <a:t>key constraint</a:t>
            </a:r>
            <a:r>
              <a:rPr lang="en-US" i="1" dirty="0">
                <a:ea typeface="Palladio Uralic"/>
                <a:cs typeface="Palladio Uralic"/>
              </a:rPr>
              <a:t> </a:t>
            </a:r>
            <a:r>
              <a:rPr lang="en-US" dirty="0">
                <a:ea typeface="Palladio Uralic"/>
                <a:cs typeface="Palladio Uralic"/>
              </a:rPr>
              <a:t>on Manages.</a:t>
            </a:r>
            <a:endParaRPr lang="en-IN" dirty="0">
              <a:ea typeface="Palladio Uralic"/>
              <a:cs typeface="Palladio Uralic"/>
            </a:endParaRPr>
          </a:p>
        </p:txBody>
      </p:sp>
    </p:spTree>
    <p:extLst>
      <p:ext uri="{BB962C8B-B14F-4D97-AF65-F5344CB8AC3E}">
        <p14:creationId xmlns:p14="http://schemas.microsoft.com/office/powerpoint/2010/main" val="408950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061F-2799-0C4C-9471-F30F8B9E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21" y="-184922"/>
            <a:ext cx="10515600" cy="1325563"/>
          </a:xfrm>
        </p:spPr>
        <p:txBody>
          <a:bodyPr/>
          <a:lstStyle/>
          <a:p>
            <a:r>
              <a:rPr lang="en-US" dirty="0"/>
              <a:t>2. ER Model – Weak entity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1E8C0F-194A-1947-ADD8-73B607E574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77569" y="1291128"/>
            <a:ext cx="3899932" cy="1502381"/>
            <a:chOff x="3659" y="351"/>
            <a:chExt cx="2141" cy="1016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2B2571E-4E70-0F4D-BF9C-7BC8407CEA6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363" y="351"/>
              <a:ext cx="437" cy="250"/>
            </a:xfrm>
            <a:custGeom>
              <a:avLst/>
              <a:gdLst>
                <a:gd name="T0" fmla="+- 0 5642 5364"/>
                <a:gd name="T1" fmla="*/ T0 w 437"/>
                <a:gd name="T2" fmla="+- 0 351 351"/>
                <a:gd name="T3" fmla="*/ 351 h 250"/>
                <a:gd name="T4" fmla="+- 0 5364 5364"/>
                <a:gd name="T5" fmla="*/ T4 w 437"/>
                <a:gd name="T6" fmla="+- 0 529 351"/>
                <a:gd name="T7" fmla="*/ 529 h 250"/>
                <a:gd name="T8" fmla="+- 0 5604 5364"/>
                <a:gd name="T9" fmla="*/ T8 w 437"/>
                <a:gd name="T10" fmla="+- 0 601 351"/>
                <a:gd name="T11" fmla="*/ 601 h 250"/>
                <a:gd name="T12" fmla="+- 0 5801 5364"/>
                <a:gd name="T13" fmla="*/ T12 w 437"/>
                <a:gd name="T14" fmla="+- 0 385 351"/>
                <a:gd name="T15" fmla="*/ 385 h 250"/>
                <a:gd name="T16" fmla="+- 0 5642 5364"/>
                <a:gd name="T17" fmla="*/ T16 w 437"/>
                <a:gd name="T18" fmla="+- 0 351 351"/>
                <a:gd name="T19" fmla="*/ 351 h 25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437" h="250">
                  <a:moveTo>
                    <a:pt x="278" y="0"/>
                  </a:moveTo>
                  <a:lnTo>
                    <a:pt x="0" y="178"/>
                  </a:lnTo>
                  <a:lnTo>
                    <a:pt x="240" y="250"/>
                  </a:lnTo>
                  <a:lnTo>
                    <a:pt x="437" y="34"/>
                  </a:lnTo>
                  <a:lnTo>
                    <a:pt x="2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857FDBD-F8BC-5043-914C-56B4BA070AC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363" y="351"/>
              <a:ext cx="437" cy="250"/>
            </a:xfrm>
            <a:custGeom>
              <a:avLst/>
              <a:gdLst>
                <a:gd name="T0" fmla="+- 0 5364 5364"/>
                <a:gd name="T1" fmla="*/ T0 w 437"/>
                <a:gd name="T2" fmla="+- 0 529 351"/>
                <a:gd name="T3" fmla="*/ 529 h 250"/>
                <a:gd name="T4" fmla="+- 0 5604 5364"/>
                <a:gd name="T5" fmla="*/ T4 w 437"/>
                <a:gd name="T6" fmla="+- 0 601 351"/>
                <a:gd name="T7" fmla="*/ 601 h 250"/>
                <a:gd name="T8" fmla="+- 0 5801 5364"/>
                <a:gd name="T9" fmla="*/ T8 w 437"/>
                <a:gd name="T10" fmla="+- 0 385 351"/>
                <a:gd name="T11" fmla="*/ 385 h 250"/>
                <a:gd name="T12" fmla="+- 0 5642 5364"/>
                <a:gd name="T13" fmla="*/ T12 w 437"/>
                <a:gd name="T14" fmla="+- 0 351 351"/>
                <a:gd name="T15" fmla="*/ 351 h 250"/>
                <a:gd name="T16" fmla="+- 0 5364 5364"/>
                <a:gd name="T17" fmla="*/ T16 w 437"/>
                <a:gd name="T18" fmla="+- 0 529 351"/>
                <a:gd name="T19" fmla="*/ 529 h 25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437" h="250">
                  <a:moveTo>
                    <a:pt x="0" y="178"/>
                  </a:moveTo>
                  <a:lnTo>
                    <a:pt x="240" y="250"/>
                  </a:lnTo>
                  <a:lnTo>
                    <a:pt x="437" y="34"/>
                  </a:lnTo>
                  <a:lnTo>
                    <a:pt x="278" y="0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3048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37A9B15-25E9-0B4C-AB2D-E6230789E52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659" y="538"/>
              <a:ext cx="524" cy="240"/>
            </a:xfrm>
            <a:custGeom>
              <a:avLst/>
              <a:gdLst>
                <a:gd name="T0" fmla="+- 0 4183 3660"/>
                <a:gd name="T1" fmla="*/ T0 w 524"/>
                <a:gd name="T2" fmla="+- 0 658 538"/>
                <a:gd name="T3" fmla="*/ 658 h 240"/>
                <a:gd name="T4" fmla="+- 0 4162 3660"/>
                <a:gd name="T5" fmla="*/ T4 w 524"/>
                <a:gd name="T6" fmla="+- 0 611 538"/>
                <a:gd name="T7" fmla="*/ 611 h 240"/>
                <a:gd name="T8" fmla="+- 0 4105 3660"/>
                <a:gd name="T9" fmla="*/ T8 w 524"/>
                <a:gd name="T10" fmla="+- 0 573 538"/>
                <a:gd name="T11" fmla="*/ 573 h 240"/>
                <a:gd name="T12" fmla="+- 0 4021 3660"/>
                <a:gd name="T13" fmla="*/ T12 w 524"/>
                <a:gd name="T14" fmla="+- 0 547 538"/>
                <a:gd name="T15" fmla="*/ 547 h 240"/>
                <a:gd name="T16" fmla="+- 0 3919 3660"/>
                <a:gd name="T17" fmla="*/ T16 w 524"/>
                <a:gd name="T18" fmla="+- 0 538 538"/>
                <a:gd name="T19" fmla="*/ 538 h 240"/>
                <a:gd name="T20" fmla="+- 0 3818 3660"/>
                <a:gd name="T21" fmla="*/ T20 w 524"/>
                <a:gd name="T22" fmla="+- 0 547 538"/>
                <a:gd name="T23" fmla="*/ 547 h 240"/>
                <a:gd name="T24" fmla="+- 0 3735 3660"/>
                <a:gd name="T25" fmla="*/ T24 w 524"/>
                <a:gd name="T26" fmla="+- 0 573 538"/>
                <a:gd name="T27" fmla="*/ 573 h 240"/>
                <a:gd name="T28" fmla="+- 0 3680 3660"/>
                <a:gd name="T29" fmla="*/ T28 w 524"/>
                <a:gd name="T30" fmla="+- 0 611 538"/>
                <a:gd name="T31" fmla="*/ 611 h 240"/>
                <a:gd name="T32" fmla="+- 0 3660 3660"/>
                <a:gd name="T33" fmla="*/ T32 w 524"/>
                <a:gd name="T34" fmla="+- 0 658 538"/>
                <a:gd name="T35" fmla="*/ 658 h 240"/>
                <a:gd name="T36" fmla="+- 0 3680 3660"/>
                <a:gd name="T37" fmla="*/ T36 w 524"/>
                <a:gd name="T38" fmla="+- 0 703 538"/>
                <a:gd name="T39" fmla="*/ 703 h 240"/>
                <a:gd name="T40" fmla="+- 0 3735 3660"/>
                <a:gd name="T41" fmla="*/ T40 w 524"/>
                <a:gd name="T42" fmla="+- 0 742 538"/>
                <a:gd name="T43" fmla="*/ 742 h 240"/>
                <a:gd name="T44" fmla="+- 0 3818 3660"/>
                <a:gd name="T45" fmla="*/ T44 w 524"/>
                <a:gd name="T46" fmla="+- 0 768 538"/>
                <a:gd name="T47" fmla="*/ 768 h 240"/>
                <a:gd name="T48" fmla="+- 0 3919 3660"/>
                <a:gd name="T49" fmla="*/ T48 w 524"/>
                <a:gd name="T50" fmla="+- 0 778 538"/>
                <a:gd name="T51" fmla="*/ 778 h 240"/>
                <a:gd name="T52" fmla="+- 0 4021 3660"/>
                <a:gd name="T53" fmla="*/ T52 w 524"/>
                <a:gd name="T54" fmla="+- 0 768 538"/>
                <a:gd name="T55" fmla="*/ 768 h 240"/>
                <a:gd name="T56" fmla="+- 0 4105 3660"/>
                <a:gd name="T57" fmla="*/ T56 w 524"/>
                <a:gd name="T58" fmla="+- 0 742 538"/>
                <a:gd name="T59" fmla="*/ 742 h 240"/>
                <a:gd name="T60" fmla="+- 0 4162 3660"/>
                <a:gd name="T61" fmla="*/ T60 w 524"/>
                <a:gd name="T62" fmla="+- 0 703 538"/>
                <a:gd name="T63" fmla="*/ 703 h 240"/>
                <a:gd name="T64" fmla="+- 0 4183 3660"/>
                <a:gd name="T65" fmla="*/ T64 w 524"/>
                <a:gd name="T66" fmla="+- 0 658 538"/>
                <a:gd name="T67" fmla="*/ 658 h 2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524" h="240">
                  <a:moveTo>
                    <a:pt x="523" y="120"/>
                  </a:moveTo>
                  <a:lnTo>
                    <a:pt x="502" y="73"/>
                  </a:lnTo>
                  <a:lnTo>
                    <a:pt x="445" y="35"/>
                  </a:lnTo>
                  <a:lnTo>
                    <a:pt x="361" y="9"/>
                  </a:lnTo>
                  <a:lnTo>
                    <a:pt x="259" y="0"/>
                  </a:lnTo>
                  <a:lnTo>
                    <a:pt x="158" y="9"/>
                  </a:lnTo>
                  <a:lnTo>
                    <a:pt x="75" y="35"/>
                  </a:lnTo>
                  <a:lnTo>
                    <a:pt x="20" y="73"/>
                  </a:lnTo>
                  <a:lnTo>
                    <a:pt x="0" y="120"/>
                  </a:lnTo>
                  <a:lnTo>
                    <a:pt x="20" y="165"/>
                  </a:lnTo>
                  <a:lnTo>
                    <a:pt x="75" y="204"/>
                  </a:lnTo>
                  <a:lnTo>
                    <a:pt x="158" y="230"/>
                  </a:lnTo>
                  <a:lnTo>
                    <a:pt x="259" y="240"/>
                  </a:lnTo>
                  <a:lnTo>
                    <a:pt x="361" y="230"/>
                  </a:lnTo>
                  <a:lnTo>
                    <a:pt x="445" y="204"/>
                  </a:lnTo>
                  <a:lnTo>
                    <a:pt x="502" y="165"/>
                  </a:lnTo>
                  <a:lnTo>
                    <a:pt x="523" y="120"/>
                  </a:lnTo>
                  <a:close/>
                </a:path>
              </a:pathLst>
            </a:custGeom>
            <a:grp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cxnSp>
          <p:nvCxnSpPr>
            <p:cNvPr id="13" name="Line 437">
              <a:extLst>
                <a:ext uri="{FF2B5EF4-FFF2-40B4-BE49-F238E27FC236}">
                  <a16:creationId xmlns:a16="http://schemas.microsoft.com/office/drawing/2014/main" id="{4787DF6A-7150-CC4E-A012-945A151313F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943" y="783"/>
              <a:ext cx="346" cy="173"/>
            </a:xfrm>
            <a:prstGeom prst="line">
              <a:avLst/>
            </a:prstGeom>
            <a:grp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9BBE999-BB42-E144-AAB5-73032ADE173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32" y="432"/>
              <a:ext cx="524" cy="240"/>
            </a:xfrm>
            <a:custGeom>
              <a:avLst/>
              <a:gdLst>
                <a:gd name="T0" fmla="+- 0 4956 4433"/>
                <a:gd name="T1" fmla="*/ T0 w 524"/>
                <a:gd name="T2" fmla="+- 0 553 433"/>
                <a:gd name="T3" fmla="*/ 553 h 240"/>
                <a:gd name="T4" fmla="+- 0 4935 4433"/>
                <a:gd name="T5" fmla="*/ T4 w 524"/>
                <a:gd name="T6" fmla="+- 0 506 433"/>
                <a:gd name="T7" fmla="*/ 506 h 240"/>
                <a:gd name="T8" fmla="+- 0 4878 4433"/>
                <a:gd name="T9" fmla="*/ T8 w 524"/>
                <a:gd name="T10" fmla="+- 0 467 433"/>
                <a:gd name="T11" fmla="*/ 467 h 240"/>
                <a:gd name="T12" fmla="+- 0 4794 4433"/>
                <a:gd name="T13" fmla="*/ T12 w 524"/>
                <a:gd name="T14" fmla="+- 0 442 433"/>
                <a:gd name="T15" fmla="*/ 442 h 240"/>
                <a:gd name="T16" fmla="+- 0 4692 4433"/>
                <a:gd name="T17" fmla="*/ T16 w 524"/>
                <a:gd name="T18" fmla="+- 0 433 433"/>
                <a:gd name="T19" fmla="*/ 433 h 240"/>
                <a:gd name="T20" fmla="+- 0 4591 4433"/>
                <a:gd name="T21" fmla="*/ T20 w 524"/>
                <a:gd name="T22" fmla="+- 0 442 433"/>
                <a:gd name="T23" fmla="*/ 442 h 240"/>
                <a:gd name="T24" fmla="+- 0 4508 4433"/>
                <a:gd name="T25" fmla="*/ T24 w 524"/>
                <a:gd name="T26" fmla="+- 0 467 433"/>
                <a:gd name="T27" fmla="*/ 467 h 240"/>
                <a:gd name="T28" fmla="+- 0 4453 4433"/>
                <a:gd name="T29" fmla="*/ T28 w 524"/>
                <a:gd name="T30" fmla="+- 0 506 433"/>
                <a:gd name="T31" fmla="*/ 506 h 240"/>
                <a:gd name="T32" fmla="+- 0 4433 4433"/>
                <a:gd name="T33" fmla="*/ T32 w 524"/>
                <a:gd name="T34" fmla="+- 0 553 433"/>
                <a:gd name="T35" fmla="*/ 553 h 240"/>
                <a:gd name="T36" fmla="+- 0 4453 4433"/>
                <a:gd name="T37" fmla="*/ T36 w 524"/>
                <a:gd name="T38" fmla="+- 0 598 433"/>
                <a:gd name="T39" fmla="*/ 598 h 240"/>
                <a:gd name="T40" fmla="+- 0 4508 4433"/>
                <a:gd name="T41" fmla="*/ T40 w 524"/>
                <a:gd name="T42" fmla="+- 0 636 433"/>
                <a:gd name="T43" fmla="*/ 636 h 240"/>
                <a:gd name="T44" fmla="+- 0 4591 4433"/>
                <a:gd name="T45" fmla="*/ T44 w 524"/>
                <a:gd name="T46" fmla="+- 0 663 433"/>
                <a:gd name="T47" fmla="*/ 663 h 240"/>
                <a:gd name="T48" fmla="+- 0 4692 4433"/>
                <a:gd name="T49" fmla="*/ T48 w 524"/>
                <a:gd name="T50" fmla="+- 0 673 433"/>
                <a:gd name="T51" fmla="*/ 673 h 240"/>
                <a:gd name="T52" fmla="+- 0 4794 4433"/>
                <a:gd name="T53" fmla="*/ T52 w 524"/>
                <a:gd name="T54" fmla="+- 0 663 433"/>
                <a:gd name="T55" fmla="*/ 663 h 240"/>
                <a:gd name="T56" fmla="+- 0 4878 4433"/>
                <a:gd name="T57" fmla="*/ T56 w 524"/>
                <a:gd name="T58" fmla="+- 0 636 433"/>
                <a:gd name="T59" fmla="*/ 636 h 240"/>
                <a:gd name="T60" fmla="+- 0 4935 4433"/>
                <a:gd name="T61" fmla="*/ T60 w 524"/>
                <a:gd name="T62" fmla="+- 0 598 433"/>
                <a:gd name="T63" fmla="*/ 598 h 240"/>
                <a:gd name="T64" fmla="+- 0 4956 4433"/>
                <a:gd name="T65" fmla="*/ T64 w 524"/>
                <a:gd name="T66" fmla="+- 0 553 433"/>
                <a:gd name="T67" fmla="*/ 553 h 2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524" h="240">
                  <a:moveTo>
                    <a:pt x="523" y="120"/>
                  </a:moveTo>
                  <a:lnTo>
                    <a:pt x="502" y="73"/>
                  </a:lnTo>
                  <a:lnTo>
                    <a:pt x="445" y="34"/>
                  </a:lnTo>
                  <a:lnTo>
                    <a:pt x="361" y="9"/>
                  </a:lnTo>
                  <a:lnTo>
                    <a:pt x="259" y="0"/>
                  </a:lnTo>
                  <a:lnTo>
                    <a:pt x="158" y="9"/>
                  </a:lnTo>
                  <a:lnTo>
                    <a:pt x="75" y="34"/>
                  </a:lnTo>
                  <a:lnTo>
                    <a:pt x="20" y="73"/>
                  </a:lnTo>
                  <a:lnTo>
                    <a:pt x="0" y="120"/>
                  </a:lnTo>
                  <a:lnTo>
                    <a:pt x="20" y="165"/>
                  </a:lnTo>
                  <a:lnTo>
                    <a:pt x="75" y="203"/>
                  </a:lnTo>
                  <a:lnTo>
                    <a:pt x="158" y="230"/>
                  </a:lnTo>
                  <a:lnTo>
                    <a:pt x="259" y="240"/>
                  </a:lnTo>
                  <a:lnTo>
                    <a:pt x="361" y="230"/>
                  </a:lnTo>
                  <a:lnTo>
                    <a:pt x="445" y="203"/>
                  </a:lnTo>
                  <a:lnTo>
                    <a:pt x="502" y="165"/>
                  </a:lnTo>
                  <a:lnTo>
                    <a:pt x="523" y="120"/>
                  </a:lnTo>
                  <a:close/>
                </a:path>
              </a:pathLst>
            </a:custGeom>
            <a:grp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cxnSp>
          <p:nvCxnSpPr>
            <p:cNvPr id="15" name="Line 435">
              <a:extLst>
                <a:ext uri="{FF2B5EF4-FFF2-40B4-BE49-F238E27FC236}">
                  <a16:creationId xmlns:a16="http://schemas.microsoft.com/office/drawing/2014/main" id="{ACF24C93-9090-B441-BBF8-8FC8BAAE610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711" y="677"/>
              <a:ext cx="0" cy="279"/>
            </a:xfrm>
            <a:prstGeom prst="line">
              <a:avLst/>
            </a:prstGeom>
            <a:grp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</p:spPr>
        </p:cxnSp>
        <p:sp>
          <p:nvSpPr>
            <p:cNvPr id="18" name="Text Box 432">
              <a:extLst>
                <a:ext uri="{FF2B5EF4-FFF2-40B4-BE49-F238E27FC236}">
                  <a16:creationId xmlns:a16="http://schemas.microsoft.com/office/drawing/2014/main" id="{8D48A9EF-4703-C644-AC51-CA8EB286404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499" y="510"/>
              <a:ext cx="325" cy="1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</a:pPr>
              <a:r>
                <a:rPr lang="en-US" sz="1200" b="1">
                  <a:effectLst/>
                  <a:latin typeface="Arial" panose="020B0604020202020204" pitchFamily="34" charset="0"/>
                  <a:ea typeface="Palladio Uralic"/>
                  <a:cs typeface="Palladio Uralic"/>
                </a:rPr>
                <a:t>name</a:t>
              </a:r>
              <a:endParaRPr lang="en-IN" sz="1200">
                <a:effectLst/>
                <a:latin typeface="Palladio Uralic"/>
                <a:ea typeface="Palladio Uralic"/>
                <a:cs typeface="Palladio Uralic"/>
              </a:endParaRPr>
            </a:p>
          </p:txBody>
        </p:sp>
        <p:sp>
          <p:nvSpPr>
            <p:cNvPr id="19" name="Text Box 431">
              <a:extLst>
                <a:ext uri="{FF2B5EF4-FFF2-40B4-BE49-F238E27FC236}">
                  <a16:creationId xmlns:a16="http://schemas.microsoft.com/office/drawing/2014/main" id="{4C737FCA-DE0F-3844-B2B1-A3D1747D06A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827" y="616"/>
              <a:ext cx="216" cy="1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</a:pPr>
              <a:r>
                <a:rPr lang="en-US" sz="1200" b="1" u="sng">
                  <a:effectLst/>
                  <a:latin typeface="Arial" panose="020B0604020202020204" pitchFamily="34" charset="0"/>
                  <a:ea typeface="Palladio Uralic"/>
                  <a:cs typeface="Palladio Uralic"/>
                </a:rPr>
                <a:t>ssn</a:t>
              </a:r>
              <a:endParaRPr lang="en-IN" sz="1200">
                <a:effectLst/>
                <a:latin typeface="Palladio Uralic"/>
                <a:ea typeface="Palladio Uralic"/>
                <a:cs typeface="Palladio Uralic"/>
              </a:endParaRPr>
            </a:p>
          </p:txBody>
        </p:sp>
        <p:sp>
          <p:nvSpPr>
            <p:cNvPr id="22" name="Text Box 428">
              <a:extLst>
                <a:ext uri="{FF2B5EF4-FFF2-40B4-BE49-F238E27FC236}">
                  <a16:creationId xmlns:a16="http://schemas.microsoft.com/office/drawing/2014/main" id="{1E62B4B7-C7F5-9447-9883-0AA7D2910A58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043" y="1011"/>
              <a:ext cx="1244" cy="356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marL="62230" algn="ctr">
                <a:spcBef>
                  <a:spcPts val="215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Palladio Uralic"/>
                  <a:cs typeface="Palladio Uralic"/>
                </a:rPr>
                <a:t>Employees</a:t>
              </a:r>
              <a:endParaRPr lang="en-IN" sz="1100" dirty="0">
                <a:solidFill>
                  <a:schemeClr val="tx1"/>
                </a:solidFill>
                <a:effectLst/>
                <a:latin typeface="Palladio Uralic"/>
                <a:ea typeface="Palladio Uralic"/>
                <a:cs typeface="Palladio Uralic"/>
              </a:endParaRPr>
            </a:p>
          </p:txBody>
        </p:sp>
      </p:grpSp>
      <p:sp>
        <p:nvSpPr>
          <p:cNvPr id="24" name="Text Box 428">
            <a:extLst>
              <a:ext uri="{FF2B5EF4-FFF2-40B4-BE49-F238E27FC236}">
                <a16:creationId xmlns:a16="http://schemas.microsoft.com/office/drawing/2014/main" id="{55E799DA-11E2-8141-B65E-46A9E4840F4B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8376963" y="2395450"/>
            <a:ext cx="1676386" cy="388823"/>
          </a:xfrm>
          <a:prstGeom prst="rect">
            <a:avLst/>
          </a:prstGeom>
          <a:solidFill>
            <a:schemeClr val="bg1"/>
          </a:solidFill>
          <a:ln w="28575"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 upright="1">
            <a:noAutofit/>
          </a:bodyPr>
          <a:lstStyle/>
          <a:p>
            <a:pPr marL="62230" algn="ctr">
              <a:spcBef>
                <a:spcPts val="215"/>
              </a:spcBef>
              <a:spcAft>
                <a:spcPts val="0"/>
              </a:spcAft>
            </a:pPr>
            <a:r>
              <a:rPr lang="en-US" sz="1100" dirty="0">
                <a:solidFill>
                  <a:srgbClr val="C00000"/>
                </a:solidFill>
                <a:latin typeface="Arial" panose="020B0604020202020204" pitchFamily="34" charset="0"/>
                <a:ea typeface="Palladio Uralic"/>
                <a:cs typeface="Palladio Uralic"/>
              </a:rPr>
              <a:t>Department</a:t>
            </a:r>
            <a:endParaRPr lang="en-IN" sz="1100" dirty="0">
              <a:solidFill>
                <a:srgbClr val="C00000"/>
              </a:solidFill>
              <a:effectLst/>
              <a:latin typeface="Palladio Uralic"/>
              <a:ea typeface="Palladio Uralic"/>
              <a:cs typeface="Palladio Uralic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D206940-3C3A-8B48-9E26-B352F257A012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8065857" y="1531254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3229092-4E03-AE40-AEE3-94C6B4DBB4B5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9037969" y="1004588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AB94C11-6C56-C247-808E-566717BFFB85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0007656" y="1476490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F98BD98-9DEE-2840-ACD0-238C1698CC8A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4634554" y="1391816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DAEB10-414B-084F-A212-FC79B6E69ED3}"/>
              </a:ext>
            </a:extLst>
          </p:cNvPr>
          <p:cNvCxnSpPr/>
          <p:nvPr/>
        </p:nvCxnSpPr>
        <p:spPr>
          <a:xfrm flipH="1">
            <a:off x="4328939" y="1741794"/>
            <a:ext cx="452387" cy="46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986B20-2710-6F45-BC65-94379B649ACC}"/>
              </a:ext>
            </a:extLst>
          </p:cNvPr>
          <p:cNvSpPr txBox="1"/>
          <p:nvPr/>
        </p:nvSpPr>
        <p:spPr>
          <a:xfrm>
            <a:off x="4729085" y="1440001"/>
            <a:ext cx="68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EFA37-A2BE-1445-A580-AE8043F2680A}"/>
              </a:ext>
            </a:extLst>
          </p:cNvPr>
          <p:cNvSpPr/>
          <p:nvPr/>
        </p:nvSpPr>
        <p:spPr>
          <a:xfrm rot="18693351">
            <a:off x="6415269" y="2304871"/>
            <a:ext cx="581113" cy="597495"/>
          </a:xfrm>
          <a:prstGeom prst="rect">
            <a:avLst/>
          </a:prstGeom>
          <a:solidFill>
            <a:schemeClr val="bg1">
              <a:alpha val="96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policy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91E5A499-3F80-1745-AFA3-82D2B50FF12B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202530" y="1413541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856FE4-6083-7F40-8227-2FE6D5FD2FB7}"/>
              </a:ext>
            </a:extLst>
          </p:cNvPr>
          <p:cNvSpPr txBox="1"/>
          <p:nvPr/>
        </p:nvSpPr>
        <p:spPr>
          <a:xfrm>
            <a:off x="6364028" y="1467237"/>
            <a:ext cx="47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752E32-6164-7845-9F57-753F7009129B}"/>
              </a:ext>
            </a:extLst>
          </p:cNvPr>
          <p:cNvCxnSpPr>
            <a:cxnSpLocks/>
          </p:cNvCxnSpPr>
          <p:nvPr/>
        </p:nvCxnSpPr>
        <p:spPr>
          <a:xfrm>
            <a:off x="6641899" y="1751403"/>
            <a:ext cx="37876" cy="412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541260-D411-1942-970A-C0ED68134E88}"/>
              </a:ext>
            </a:extLst>
          </p:cNvPr>
          <p:cNvCxnSpPr>
            <a:cxnSpLocks/>
          </p:cNvCxnSpPr>
          <p:nvPr/>
        </p:nvCxnSpPr>
        <p:spPr>
          <a:xfrm flipH="1">
            <a:off x="4801403" y="2589861"/>
            <a:ext cx="1401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8E47906-CA38-F148-A8D2-7EDD91966919}"/>
              </a:ext>
            </a:extLst>
          </p:cNvPr>
          <p:cNvSpPr txBox="1"/>
          <p:nvPr/>
        </p:nvSpPr>
        <p:spPr>
          <a:xfrm>
            <a:off x="8220285" y="1593570"/>
            <a:ext cx="623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budget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216616-4545-F14D-A285-D296901F644B}"/>
              </a:ext>
            </a:extLst>
          </p:cNvPr>
          <p:cNvSpPr txBox="1"/>
          <p:nvPr/>
        </p:nvSpPr>
        <p:spPr>
          <a:xfrm>
            <a:off x="10140551" y="150897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1B5114-B878-AE44-9899-6CCF74FBF7C3}"/>
              </a:ext>
            </a:extLst>
          </p:cNvPr>
          <p:cNvSpPr txBox="1"/>
          <p:nvPr/>
        </p:nvSpPr>
        <p:spPr>
          <a:xfrm>
            <a:off x="9219670" y="103318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dname</a:t>
            </a:r>
            <a:endParaRPr lang="en-US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4CD682-A532-D74D-A98E-BA92694DC9DB}"/>
              </a:ext>
            </a:extLst>
          </p:cNvPr>
          <p:cNvCxnSpPr>
            <a:cxnSpLocks/>
          </p:cNvCxnSpPr>
          <p:nvPr/>
        </p:nvCxnSpPr>
        <p:spPr>
          <a:xfrm>
            <a:off x="9501692" y="1372758"/>
            <a:ext cx="13522" cy="99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14C81D-1910-A746-A8DA-6713845627C4}"/>
              </a:ext>
            </a:extLst>
          </p:cNvPr>
          <p:cNvCxnSpPr>
            <a:cxnSpLocks/>
          </p:cNvCxnSpPr>
          <p:nvPr/>
        </p:nvCxnSpPr>
        <p:spPr>
          <a:xfrm flipH="1">
            <a:off x="9667614" y="1768434"/>
            <a:ext cx="493622" cy="75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FF9469-142B-5448-B7D8-3BAEE0087C0F}"/>
              </a:ext>
            </a:extLst>
          </p:cNvPr>
          <p:cNvCxnSpPr>
            <a:cxnSpLocks/>
          </p:cNvCxnSpPr>
          <p:nvPr/>
        </p:nvCxnSpPr>
        <p:spPr>
          <a:xfrm>
            <a:off x="8686082" y="1870569"/>
            <a:ext cx="309979" cy="524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5C1429A-C220-9D4F-9E4D-FF176207C050}"/>
              </a:ext>
            </a:extLst>
          </p:cNvPr>
          <p:cNvSpPr/>
          <p:nvPr/>
        </p:nvSpPr>
        <p:spPr>
          <a:xfrm rot="18693351">
            <a:off x="3575943" y="3173011"/>
            <a:ext cx="581113" cy="59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Reports to  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180ECFFF-1570-8144-8FE4-8F3D29762B2E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876012" y="3287643"/>
            <a:ext cx="1164613" cy="433019"/>
          </a:xfrm>
          <a:custGeom>
            <a:avLst/>
            <a:gdLst>
              <a:gd name="T0" fmla="+- 0 4183 3660"/>
              <a:gd name="T1" fmla="*/ T0 w 524"/>
              <a:gd name="T2" fmla="+- 0 658 538"/>
              <a:gd name="T3" fmla="*/ 658 h 240"/>
              <a:gd name="T4" fmla="+- 0 4162 3660"/>
              <a:gd name="T5" fmla="*/ T4 w 524"/>
              <a:gd name="T6" fmla="+- 0 611 538"/>
              <a:gd name="T7" fmla="*/ 611 h 240"/>
              <a:gd name="T8" fmla="+- 0 4105 3660"/>
              <a:gd name="T9" fmla="*/ T8 w 524"/>
              <a:gd name="T10" fmla="+- 0 573 538"/>
              <a:gd name="T11" fmla="*/ 573 h 240"/>
              <a:gd name="T12" fmla="+- 0 4021 3660"/>
              <a:gd name="T13" fmla="*/ T12 w 524"/>
              <a:gd name="T14" fmla="+- 0 547 538"/>
              <a:gd name="T15" fmla="*/ 547 h 240"/>
              <a:gd name="T16" fmla="+- 0 3919 3660"/>
              <a:gd name="T17" fmla="*/ T16 w 524"/>
              <a:gd name="T18" fmla="+- 0 538 538"/>
              <a:gd name="T19" fmla="*/ 538 h 240"/>
              <a:gd name="T20" fmla="+- 0 3818 3660"/>
              <a:gd name="T21" fmla="*/ T20 w 524"/>
              <a:gd name="T22" fmla="+- 0 547 538"/>
              <a:gd name="T23" fmla="*/ 547 h 240"/>
              <a:gd name="T24" fmla="+- 0 3735 3660"/>
              <a:gd name="T25" fmla="*/ T24 w 524"/>
              <a:gd name="T26" fmla="+- 0 573 538"/>
              <a:gd name="T27" fmla="*/ 573 h 240"/>
              <a:gd name="T28" fmla="+- 0 3680 3660"/>
              <a:gd name="T29" fmla="*/ T28 w 524"/>
              <a:gd name="T30" fmla="+- 0 611 538"/>
              <a:gd name="T31" fmla="*/ 611 h 240"/>
              <a:gd name="T32" fmla="+- 0 3660 3660"/>
              <a:gd name="T33" fmla="*/ T32 w 524"/>
              <a:gd name="T34" fmla="+- 0 658 538"/>
              <a:gd name="T35" fmla="*/ 658 h 240"/>
              <a:gd name="T36" fmla="+- 0 3680 3660"/>
              <a:gd name="T37" fmla="*/ T36 w 524"/>
              <a:gd name="T38" fmla="+- 0 703 538"/>
              <a:gd name="T39" fmla="*/ 703 h 240"/>
              <a:gd name="T40" fmla="+- 0 3735 3660"/>
              <a:gd name="T41" fmla="*/ T40 w 524"/>
              <a:gd name="T42" fmla="+- 0 742 538"/>
              <a:gd name="T43" fmla="*/ 742 h 240"/>
              <a:gd name="T44" fmla="+- 0 3818 3660"/>
              <a:gd name="T45" fmla="*/ T44 w 524"/>
              <a:gd name="T46" fmla="+- 0 768 538"/>
              <a:gd name="T47" fmla="*/ 768 h 240"/>
              <a:gd name="T48" fmla="+- 0 3919 3660"/>
              <a:gd name="T49" fmla="*/ T48 w 524"/>
              <a:gd name="T50" fmla="+- 0 778 538"/>
              <a:gd name="T51" fmla="*/ 778 h 240"/>
              <a:gd name="T52" fmla="+- 0 4021 3660"/>
              <a:gd name="T53" fmla="*/ T52 w 524"/>
              <a:gd name="T54" fmla="+- 0 768 538"/>
              <a:gd name="T55" fmla="*/ 768 h 240"/>
              <a:gd name="T56" fmla="+- 0 4105 3660"/>
              <a:gd name="T57" fmla="*/ T56 w 524"/>
              <a:gd name="T58" fmla="+- 0 742 538"/>
              <a:gd name="T59" fmla="*/ 742 h 240"/>
              <a:gd name="T60" fmla="+- 0 4162 3660"/>
              <a:gd name="T61" fmla="*/ T60 w 524"/>
              <a:gd name="T62" fmla="+- 0 703 538"/>
              <a:gd name="T63" fmla="*/ 703 h 240"/>
              <a:gd name="T64" fmla="+- 0 4183 3660"/>
              <a:gd name="T65" fmla="*/ T64 w 524"/>
              <a:gd name="T66" fmla="+- 0 658 538"/>
              <a:gd name="T67" fmla="*/ 658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5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5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4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4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8761171-6E3C-264A-8C1D-9459FD56DBF2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4750447" y="3232600"/>
            <a:ext cx="1194229" cy="444031"/>
          </a:xfrm>
          <a:custGeom>
            <a:avLst/>
            <a:gdLst>
              <a:gd name="T0" fmla="+- 0 4183 3660"/>
              <a:gd name="T1" fmla="*/ T0 w 524"/>
              <a:gd name="T2" fmla="+- 0 658 538"/>
              <a:gd name="T3" fmla="*/ 658 h 240"/>
              <a:gd name="T4" fmla="+- 0 4162 3660"/>
              <a:gd name="T5" fmla="*/ T4 w 524"/>
              <a:gd name="T6" fmla="+- 0 611 538"/>
              <a:gd name="T7" fmla="*/ 611 h 240"/>
              <a:gd name="T8" fmla="+- 0 4105 3660"/>
              <a:gd name="T9" fmla="*/ T8 w 524"/>
              <a:gd name="T10" fmla="+- 0 573 538"/>
              <a:gd name="T11" fmla="*/ 573 h 240"/>
              <a:gd name="T12" fmla="+- 0 4021 3660"/>
              <a:gd name="T13" fmla="*/ T12 w 524"/>
              <a:gd name="T14" fmla="+- 0 547 538"/>
              <a:gd name="T15" fmla="*/ 547 h 240"/>
              <a:gd name="T16" fmla="+- 0 3919 3660"/>
              <a:gd name="T17" fmla="*/ T16 w 524"/>
              <a:gd name="T18" fmla="+- 0 538 538"/>
              <a:gd name="T19" fmla="*/ 538 h 240"/>
              <a:gd name="T20" fmla="+- 0 3818 3660"/>
              <a:gd name="T21" fmla="*/ T20 w 524"/>
              <a:gd name="T22" fmla="+- 0 547 538"/>
              <a:gd name="T23" fmla="*/ 547 h 240"/>
              <a:gd name="T24" fmla="+- 0 3735 3660"/>
              <a:gd name="T25" fmla="*/ T24 w 524"/>
              <a:gd name="T26" fmla="+- 0 573 538"/>
              <a:gd name="T27" fmla="*/ 573 h 240"/>
              <a:gd name="T28" fmla="+- 0 3680 3660"/>
              <a:gd name="T29" fmla="*/ T28 w 524"/>
              <a:gd name="T30" fmla="+- 0 611 538"/>
              <a:gd name="T31" fmla="*/ 611 h 240"/>
              <a:gd name="T32" fmla="+- 0 3660 3660"/>
              <a:gd name="T33" fmla="*/ T32 w 524"/>
              <a:gd name="T34" fmla="+- 0 658 538"/>
              <a:gd name="T35" fmla="*/ 658 h 240"/>
              <a:gd name="T36" fmla="+- 0 3680 3660"/>
              <a:gd name="T37" fmla="*/ T36 w 524"/>
              <a:gd name="T38" fmla="+- 0 703 538"/>
              <a:gd name="T39" fmla="*/ 703 h 240"/>
              <a:gd name="T40" fmla="+- 0 3735 3660"/>
              <a:gd name="T41" fmla="*/ T40 w 524"/>
              <a:gd name="T42" fmla="+- 0 742 538"/>
              <a:gd name="T43" fmla="*/ 742 h 240"/>
              <a:gd name="T44" fmla="+- 0 3818 3660"/>
              <a:gd name="T45" fmla="*/ T44 w 524"/>
              <a:gd name="T46" fmla="+- 0 768 538"/>
              <a:gd name="T47" fmla="*/ 768 h 240"/>
              <a:gd name="T48" fmla="+- 0 3919 3660"/>
              <a:gd name="T49" fmla="*/ T48 w 524"/>
              <a:gd name="T50" fmla="+- 0 778 538"/>
              <a:gd name="T51" fmla="*/ 778 h 240"/>
              <a:gd name="T52" fmla="+- 0 4021 3660"/>
              <a:gd name="T53" fmla="*/ T52 w 524"/>
              <a:gd name="T54" fmla="+- 0 768 538"/>
              <a:gd name="T55" fmla="*/ 768 h 240"/>
              <a:gd name="T56" fmla="+- 0 4105 3660"/>
              <a:gd name="T57" fmla="*/ T56 w 524"/>
              <a:gd name="T58" fmla="+- 0 742 538"/>
              <a:gd name="T59" fmla="*/ 742 h 240"/>
              <a:gd name="T60" fmla="+- 0 4162 3660"/>
              <a:gd name="T61" fmla="*/ T60 w 524"/>
              <a:gd name="T62" fmla="+- 0 703 538"/>
              <a:gd name="T63" fmla="*/ 703 h 240"/>
              <a:gd name="T64" fmla="+- 0 4183 3660"/>
              <a:gd name="T65" fmla="*/ T64 w 524"/>
              <a:gd name="T66" fmla="+- 0 658 538"/>
              <a:gd name="T67" fmla="*/ 658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5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5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4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4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A6841B-A398-A340-A742-B5A2AE6B6E62}"/>
              </a:ext>
            </a:extLst>
          </p:cNvPr>
          <p:cNvCxnSpPr>
            <a:cxnSpLocks/>
          </p:cNvCxnSpPr>
          <p:nvPr/>
        </p:nvCxnSpPr>
        <p:spPr>
          <a:xfrm flipH="1">
            <a:off x="4289801" y="3398617"/>
            <a:ext cx="446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94688D-6432-C84F-906B-90DFFB77545E}"/>
              </a:ext>
            </a:extLst>
          </p:cNvPr>
          <p:cNvCxnSpPr>
            <a:cxnSpLocks/>
          </p:cNvCxnSpPr>
          <p:nvPr/>
        </p:nvCxnSpPr>
        <p:spPr>
          <a:xfrm flipH="1">
            <a:off x="3056118" y="3429000"/>
            <a:ext cx="446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EF0C48-E888-E046-854C-C42FC0BE82A8}"/>
              </a:ext>
            </a:extLst>
          </p:cNvPr>
          <p:cNvSpPr txBox="1"/>
          <p:nvPr/>
        </p:nvSpPr>
        <p:spPr>
          <a:xfrm>
            <a:off x="1941019" y="3336904"/>
            <a:ext cx="116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B6AAC-AAC9-4340-ADA3-E09EFF301593}"/>
              </a:ext>
            </a:extLst>
          </p:cNvPr>
          <p:cNvSpPr txBox="1"/>
          <p:nvPr/>
        </p:nvSpPr>
        <p:spPr>
          <a:xfrm>
            <a:off x="4736436" y="3291832"/>
            <a:ext cx="14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subordinates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676307-78EB-4B47-8638-41937973AFBD}"/>
              </a:ext>
            </a:extLst>
          </p:cNvPr>
          <p:cNvCxnSpPr>
            <a:cxnSpLocks/>
          </p:cNvCxnSpPr>
          <p:nvPr/>
        </p:nvCxnSpPr>
        <p:spPr>
          <a:xfrm>
            <a:off x="3750584" y="2823078"/>
            <a:ext cx="19568" cy="19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5A7463-138D-3645-A3F7-EB7A2633EB6D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7157021" y="2589861"/>
            <a:ext cx="12199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0FC91EE-5CE8-614A-9231-068BF2133C19}"/>
              </a:ext>
            </a:extLst>
          </p:cNvPr>
          <p:cNvSpPr/>
          <p:nvPr/>
        </p:nvSpPr>
        <p:spPr>
          <a:xfrm>
            <a:off x="308387" y="4371771"/>
            <a:ext cx="11715973" cy="19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i="1" dirty="0"/>
              <a:t>weak entity </a:t>
            </a:r>
            <a:r>
              <a:rPr lang="en-US" sz="2000" dirty="0"/>
              <a:t>can be identified uniquely only by considering the primary key of another (</a:t>
            </a:r>
            <a:r>
              <a:rPr lang="en-US" sz="2000" i="1" dirty="0"/>
              <a:t>owner</a:t>
            </a:r>
            <a:r>
              <a:rPr lang="en-US" sz="2000" dirty="0"/>
              <a:t>) entity.</a:t>
            </a:r>
            <a:endParaRPr lang="en-IN" sz="2000" dirty="0"/>
          </a:p>
          <a:p>
            <a:r>
              <a:rPr lang="en-US" sz="2000" dirty="0"/>
              <a:t>Owner entity set and weak entity set must participate in a one-to- many relationship set (one owner, many weak entities).</a:t>
            </a:r>
          </a:p>
          <a:p>
            <a:endParaRPr lang="en-IN" sz="2000" dirty="0"/>
          </a:p>
          <a:p>
            <a:r>
              <a:rPr lang="en-US" sz="2000" dirty="0"/>
              <a:t>Weak entity set must have total participation in this </a:t>
            </a:r>
            <a:r>
              <a:rPr lang="en-US" sz="2000" i="1" dirty="0"/>
              <a:t>identifying</a:t>
            </a:r>
            <a:r>
              <a:rPr lang="en-IN" sz="2000" i="1" dirty="0"/>
              <a:t> </a:t>
            </a:r>
            <a:r>
              <a:rPr lang="en-US" sz="2000" dirty="0"/>
              <a:t>relationship set.</a:t>
            </a:r>
            <a:endParaRPr lang="en-IN" sz="2000" dirty="0"/>
          </a:p>
          <a:p>
            <a:pPr marR="14351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</a:pPr>
            <a:endParaRPr lang="en-IN" sz="2000" dirty="0">
              <a:ea typeface="Palladio Uralic"/>
              <a:cs typeface="Palladio Uralic"/>
            </a:endParaRPr>
          </a:p>
        </p:txBody>
      </p:sp>
    </p:spTree>
    <p:extLst>
      <p:ext uri="{BB962C8B-B14F-4D97-AF65-F5344CB8AC3E}">
        <p14:creationId xmlns:p14="http://schemas.microsoft.com/office/powerpoint/2010/main" val="59472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8F644-82EA-B74A-95BD-6508E51C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73" y="248381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ER model :   </a:t>
            </a:r>
            <a:r>
              <a:rPr lang="en-US" dirty="0"/>
              <a:t>Relationships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5" name="Rectangle 13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Rectangle 13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D1F8A0-264D-E245-B57D-8AA02A686C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2586542"/>
            <a:ext cx="10506455" cy="2712308"/>
            <a:chOff x="3016" y="1797"/>
            <a:chExt cx="2656" cy="1154"/>
          </a:xfrm>
        </p:grpSpPr>
        <p:sp>
          <p:nvSpPr>
            <p:cNvPr id="7" name="AutoShape 378">
              <a:extLst>
                <a:ext uri="{FF2B5EF4-FFF2-40B4-BE49-F238E27FC236}">
                  <a16:creationId xmlns:a16="http://schemas.microsoft.com/office/drawing/2014/main" id="{34D48E88-A778-7740-8C93-D47F69049D0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16" y="1797"/>
              <a:ext cx="452" cy="999"/>
            </a:xfrm>
            <a:custGeom>
              <a:avLst/>
              <a:gdLst>
                <a:gd name="T0" fmla="+- 0 3463 3017"/>
                <a:gd name="T1" fmla="*/ T0 w 452"/>
                <a:gd name="T2" fmla="+- 0 2124 1798"/>
                <a:gd name="T3" fmla="*/ 2124 h 999"/>
                <a:gd name="T4" fmla="+- 0 3458 3017"/>
                <a:gd name="T5" fmla="*/ T4 w 452"/>
                <a:gd name="T6" fmla="+- 0 2009 1798"/>
                <a:gd name="T7" fmla="*/ 2009 h 999"/>
                <a:gd name="T8" fmla="+- 0 3444 3017"/>
                <a:gd name="T9" fmla="*/ T8 w 452"/>
                <a:gd name="T10" fmla="+- 0 1913 1798"/>
                <a:gd name="T11" fmla="*/ 1913 h 999"/>
                <a:gd name="T12" fmla="+- 0 3425 3017"/>
                <a:gd name="T13" fmla="*/ T12 w 452"/>
                <a:gd name="T14" fmla="+- 0 1846 1798"/>
                <a:gd name="T15" fmla="*/ 1846 h 999"/>
                <a:gd name="T16" fmla="+- 0 3405 3017"/>
                <a:gd name="T17" fmla="*/ T16 w 452"/>
                <a:gd name="T18" fmla="+- 0 1807 1798"/>
                <a:gd name="T19" fmla="*/ 1807 h 999"/>
                <a:gd name="T20" fmla="+- 0 3377 3017"/>
                <a:gd name="T21" fmla="*/ T20 w 452"/>
                <a:gd name="T22" fmla="+- 0 1807 1798"/>
                <a:gd name="T23" fmla="*/ 1807 h 999"/>
                <a:gd name="T24" fmla="+- 0 3358 3017"/>
                <a:gd name="T25" fmla="*/ T24 w 452"/>
                <a:gd name="T26" fmla="+- 0 1846 1798"/>
                <a:gd name="T27" fmla="*/ 1846 h 999"/>
                <a:gd name="T28" fmla="+- 0 3343 3017"/>
                <a:gd name="T29" fmla="*/ T28 w 452"/>
                <a:gd name="T30" fmla="+- 0 1913 1798"/>
                <a:gd name="T31" fmla="*/ 1913 h 999"/>
                <a:gd name="T32" fmla="+- 0 3329 3017"/>
                <a:gd name="T33" fmla="*/ T32 w 452"/>
                <a:gd name="T34" fmla="+- 0 2009 1798"/>
                <a:gd name="T35" fmla="*/ 2009 h 999"/>
                <a:gd name="T36" fmla="+- 0 3319 3017"/>
                <a:gd name="T37" fmla="*/ T36 w 452"/>
                <a:gd name="T38" fmla="+- 0 2124 1798"/>
                <a:gd name="T39" fmla="*/ 2124 h 999"/>
                <a:gd name="T40" fmla="+- 0 3314 3017"/>
                <a:gd name="T41" fmla="*/ T40 w 452"/>
                <a:gd name="T42" fmla="+- 0 2378 1798"/>
                <a:gd name="T43" fmla="*/ 2378 h 999"/>
                <a:gd name="T44" fmla="+- 0 3324 3017"/>
                <a:gd name="T45" fmla="*/ T44 w 452"/>
                <a:gd name="T46" fmla="+- 0 2503 1798"/>
                <a:gd name="T47" fmla="*/ 2503 h 999"/>
                <a:gd name="T48" fmla="+- 0 3334 3017"/>
                <a:gd name="T49" fmla="*/ T48 w 452"/>
                <a:gd name="T50" fmla="+- 0 2614 1798"/>
                <a:gd name="T51" fmla="*/ 2614 h 999"/>
                <a:gd name="T52" fmla="+- 0 3348 3017"/>
                <a:gd name="T53" fmla="*/ T52 w 452"/>
                <a:gd name="T54" fmla="+- 0 2700 1798"/>
                <a:gd name="T55" fmla="*/ 2700 h 999"/>
                <a:gd name="T56" fmla="+- 0 3367 3017"/>
                <a:gd name="T57" fmla="*/ T56 w 452"/>
                <a:gd name="T58" fmla="+- 0 2758 1798"/>
                <a:gd name="T59" fmla="*/ 2758 h 999"/>
                <a:gd name="T60" fmla="+- 0 3386 3017"/>
                <a:gd name="T61" fmla="*/ T60 w 452"/>
                <a:gd name="T62" fmla="+- 0 2786 1798"/>
                <a:gd name="T63" fmla="*/ 2786 h 999"/>
                <a:gd name="T64" fmla="+- 0 3405 3017"/>
                <a:gd name="T65" fmla="*/ T64 w 452"/>
                <a:gd name="T66" fmla="+- 0 2782 1798"/>
                <a:gd name="T67" fmla="*/ 2782 h 999"/>
                <a:gd name="T68" fmla="+- 0 3425 3017"/>
                <a:gd name="T69" fmla="*/ T68 w 452"/>
                <a:gd name="T70" fmla="+- 0 2743 1798"/>
                <a:gd name="T71" fmla="*/ 2743 h 999"/>
                <a:gd name="T72" fmla="+- 0 3444 3017"/>
                <a:gd name="T73" fmla="*/ T72 w 452"/>
                <a:gd name="T74" fmla="+- 0 2676 1798"/>
                <a:gd name="T75" fmla="*/ 2676 h 999"/>
                <a:gd name="T76" fmla="+- 0 3458 3017"/>
                <a:gd name="T77" fmla="*/ T76 w 452"/>
                <a:gd name="T78" fmla="+- 0 2580 1798"/>
                <a:gd name="T79" fmla="*/ 2580 h 999"/>
                <a:gd name="T80" fmla="+- 0 3463 3017"/>
                <a:gd name="T81" fmla="*/ T80 w 452"/>
                <a:gd name="T82" fmla="+- 0 2465 1798"/>
                <a:gd name="T83" fmla="*/ 2465 h 999"/>
                <a:gd name="T84" fmla="+- 0 3175 3017"/>
                <a:gd name="T85" fmla="*/ T84 w 452"/>
                <a:gd name="T86" fmla="+- 0 2297 1798"/>
                <a:gd name="T87" fmla="*/ 2297 h 999"/>
                <a:gd name="T88" fmla="+- 0 3166 3017"/>
                <a:gd name="T89" fmla="*/ T88 w 452"/>
                <a:gd name="T90" fmla="+- 0 2086 1798"/>
                <a:gd name="T91" fmla="*/ 2086 h 999"/>
                <a:gd name="T92" fmla="+- 0 3156 3017"/>
                <a:gd name="T93" fmla="*/ T92 w 452"/>
                <a:gd name="T94" fmla="+- 0 1980 1798"/>
                <a:gd name="T95" fmla="*/ 1980 h 999"/>
                <a:gd name="T96" fmla="+- 0 3142 3017"/>
                <a:gd name="T97" fmla="*/ T96 w 452"/>
                <a:gd name="T98" fmla="+- 0 1889 1798"/>
                <a:gd name="T99" fmla="*/ 1889 h 999"/>
                <a:gd name="T100" fmla="+- 0 3122 3017"/>
                <a:gd name="T101" fmla="*/ T100 w 452"/>
                <a:gd name="T102" fmla="+- 0 1831 1798"/>
                <a:gd name="T103" fmla="*/ 1831 h 999"/>
                <a:gd name="T104" fmla="+- 0 3103 3017"/>
                <a:gd name="T105" fmla="*/ T104 w 452"/>
                <a:gd name="T106" fmla="+- 0 1802 1798"/>
                <a:gd name="T107" fmla="*/ 1802 h 999"/>
                <a:gd name="T108" fmla="+- 0 3074 3017"/>
                <a:gd name="T109" fmla="*/ T108 w 452"/>
                <a:gd name="T110" fmla="+- 0 1817 1798"/>
                <a:gd name="T111" fmla="*/ 1817 h 999"/>
                <a:gd name="T112" fmla="+- 0 3055 3017"/>
                <a:gd name="T113" fmla="*/ T112 w 452"/>
                <a:gd name="T114" fmla="+- 0 1870 1798"/>
                <a:gd name="T115" fmla="*/ 1870 h 999"/>
                <a:gd name="T116" fmla="+- 0 3041 3017"/>
                <a:gd name="T117" fmla="*/ T116 w 452"/>
                <a:gd name="T118" fmla="+- 0 1946 1798"/>
                <a:gd name="T119" fmla="*/ 1946 h 999"/>
                <a:gd name="T120" fmla="+- 0 3026 3017"/>
                <a:gd name="T121" fmla="*/ T120 w 452"/>
                <a:gd name="T122" fmla="+- 0 2047 1798"/>
                <a:gd name="T123" fmla="*/ 2047 h 999"/>
                <a:gd name="T124" fmla="+- 0 3022 3017"/>
                <a:gd name="T125" fmla="*/ T124 w 452"/>
                <a:gd name="T126" fmla="+- 0 2167 1798"/>
                <a:gd name="T127" fmla="*/ 2167 h 999"/>
                <a:gd name="T128" fmla="+- 0 3022 3017"/>
                <a:gd name="T129" fmla="*/ T128 w 452"/>
                <a:gd name="T130" fmla="+- 0 2426 1798"/>
                <a:gd name="T131" fmla="*/ 2426 h 999"/>
                <a:gd name="T132" fmla="+- 0 3026 3017"/>
                <a:gd name="T133" fmla="*/ T132 w 452"/>
                <a:gd name="T134" fmla="+- 0 2546 1798"/>
                <a:gd name="T135" fmla="*/ 2546 h 999"/>
                <a:gd name="T136" fmla="+- 0 3041 3017"/>
                <a:gd name="T137" fmla="*/ T136 w 452"/>
                <a:gd name="T138" fmla="+- 0 2647 1798"/>
                <a:gd name="T139" fmla="*/ 2647 h 999"/>
                <a:gd name="T140" fmla="+- 0 3055 3017"/>
                <a:gd name="T141" fmla="*/ T140 w 452"/>
                <a:gd name="T142" fmla="+- 0 2729 1798"/>
                <a:gd name="T143" fmla="*/ 2729 h 999"/>
                <a:gd name="T144" fmla="+- 0 3074 3017"/>
                <a:gd name="T145" fmla="*/ T144 w 452"/>
                <a:gd name="T146" fmla="+- 0 2777 1798"/>
                <a:gd name="T147" fmla="*/ 2777 h 999"/>
                <a:gd name="T148" fmla="+- 0 3094 3017"/>
                <a:gd name="T149" fmla="*/ T148 w 452"/>
                <a:gd name="T150" fmla="+- 0 2796 1798"/>
                <a:gd name="T151" fmla="*/ 2796 h 999"/>
                <a:gd name="T152" fmla="+- 0 3118 3017"/>
                <a:gd name="T153" fmla="*/ T152 w 452"/>
                <a:gd name="T154" fmla="+- 0 2777 1798"/>
                <a:gd name="T155" fmla="*/ 2777 h 999"/>
                <a:gd name="T156" fmla="+- 0 3132 3017"/>
                <a:gd name="T157" fmla="*/ T156 w 452"/>
                <a:gd name="T158" fmla="+- 0 2729 1798"/>
                <a:gd name="T159" fmla="*/ 2729 h 999"/>
                <a:gd name="T160" fmla="+- 0 3151 3017"/>
                <a:gd name="T161" fmla="*/ T160 w 452"/>
                <a:gd name="T162" fmla="+- 0 2647 1798"/>
                <a:gd name="T163" fmla="*/ 2647 h 999"/>
                <a:gd name="T164" fmla="+- 0 3161 3017"/>
                <a:gd name="T165" fmla="*/ T164 w 452"/>
                <a:gd name="T166" fmla="+- 0 2546 1798"/>
                <a:gd name="T167" fmla="*/ 2546 h 999"/>
                <a:gd name="T168" fmla="+- 0 3170 3017"/>
                <a:gd name="T169" fmla="*/ T168 w 452"/>
                <a:gd name="T170" fmla="+- 0 2340 1798"/>
                <a:gd name="T171" fmla="*/ 2340 h 9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452" h="999">
                  <a:moveTo>
                    <a:pt x="451" y="494"/>
                  </a:moveTo>
                  <a:lnTo>
                    <a:pt x="451" y="369"/>
                  </a:lnTo>
                  <a:lnTo>
                    <a:pt x="446" y="326"/>
                  </a:lnTo>
                  <a:lnTo>
                    <a:pt x="446" y="288"/>
                  </a:lnTo>
                  <a:lnTo>
                    <a:pt x="441" y="249"/>
                  </a:lnTo>
                  <a:lnTo>
                    <a:pt x="441" y="211"/>
                  </a:lnTo>
                  <a:lnTo>
                    <a:pt x="436" y="177"/>
                  </a:lnTo>
                  <a:lnTo>
                    <a:pt x="432" y="144"/>
                  </a:lnTo>
                  <a:lnTo>
                    <a:pt x="427" y="115"/>
                  </a:lnTo>
                  <a:lnTo>
                    <a:pt x="422" y="91"/>
                  </a:lnTo>
                  <a:lnTo>
                    <a:pt x="412" y="67"/>
                  </a:lnTo>
                  <a:lnTo>
                    <a:pt x="408" y="48"/>
                  </a:lnTo>
                  <a:lnTo>
                    <a:pt x="403" y="28"/>
                  </a:lnTo>
                  <a:lnTo>
                    <a:pt x="393" y="14"/>
                  </a:lnTo>
                  <a:lnTo>
                    <a:pt x="388" y="9"/>
                  </a:lnTo>
                  <a:lnTo>
                    <a:pt x="384" y="0"/>
                  </a:lnTo>
                  <a:lnTo>
                    <a:pt x="369" y="0"/>
                  </a:lnTo>
                  <a:lnTo>
                    <a:pt x="360" y="9"/>
                  </a:lnTo>
                  <a:lnTo>
                    <a:pt x="355" y="14"/>
                  </a:lnTo>
                  <a:lnTo>
                    <a:pt x="350" y="28"/>
                  </a:lnTo>
                  <a:lnTo>
                    <a:pt x="341" y="48"/>
                  </a:lnTo>
                  <a:lnTo>
                    <a:pt x="336" y="67"/>
                  </a:lnTo>
                  <a:lnTo>
                    <a:pt x="331" y="91"/>
                  </a:lnTo>
                  <a:lnTo>
                    <a:pt x="326" y="115"/>
                  </a:lnTo>
                  <a:lnTo>
                    <a:pt x="321" y="144"/>
                  </a:lnTo>
                  <a:lnTo>
                    <a:pt x="317" y="177"/>
                  </a:lnTo>
                  <a:lnTo>
                    <a:pt x="312" y="211"/>
                  </a:lnTo>
                  <a:lnTo>
                    <a:pt x="307" y="249"/>
                  </a:lnTo>
                  <a:lnTo>
                    <a:pt x="307" y="288"/>
                  </a:lnTo>
                  <a:lnTo>
                    <a:pt x="302" y="326"/>
                  </a:lnTo>
                  <a:lnTo>
                    <a:pt x="302" y="369"/>
                  </a:lnTo>
                  <a:lnTo>
                    <a:pt x="297" y="408"/>
                  </a:lnTo>
                  <a:lnTo>
                    <a:pt x="297" y="580"/>
                  </a:lnTo>
                  <a:lnTo>
                    <a:pt x="302" y="624"/>
                  </a:lnTo>
                  <a:lnTo>
                    <a:pt x="302" y="667"/>
                  </a:lnTo>
                  <a:lnTo>
                    <a:pt x="307" y="705"/>
                  </a:lnTo>
                  <a:lnTo>
                    <a:pt x="307" y="744"/>
                  </a:lnTo>
                  <a:lnTo>
                    <a:pt x="312" y="782"/>
                  </a:lnTo>
                  <a:lnTo>
                    <a:pt x="317" y="816"/>
                  </a:lnTo>
                  <a:lnTo>
                    <a:pt x="321" y="844"/>
                  </a:lnTo>
                  <a:lnTo>
                    <a:pt x="326" y="878"/>
                  </a:lnTo>
                  <a:lnTo>
                    <a:pt x="331" y="902"/>
                  </a:lnTo>
                  <a:lnTo>
                    <a:pt x="336" y="926"/>
                  </a:lnTo>
                  <a:lnTo>
                    <a:pt x="341" y="945"/>
                  </a:lnTo>
                  <a:lnTo>
                    <a:pt x="350" y="960"/>
                  </a:lnTo>
                  <a:lnTo>
                    <a:pt x="355" y="974"/>
                  </a:lnTo>
                  <a:lnTo>
                    <a:pt x="360" y="984"/>
                  </a:lnTo>
                  <a:lnTo>
                    <a:pt x="369" y="988"/>
                  </a:lnTo>
                  <a:lnTo>
                    <a:pt x="374" y="993"/>
                  </a:lnTo>
                  <a:lnTo>
                    <a:pt x="384" y="988"/>
                  </a:lnTo>
                  <a:lnTo>
                    <a:pt x="388" y="984"/>
                  </a:lnTo>
                  <a:lnTo>
                    <a:pt x="393" y="974"/>
                  </a:lnTo>
                  <a:lnTo>
                    <a:pt x="403" y="960"/>
                  </a:lnTo>
                  <a:lnTo>
                    <a:pt x="408" y="945"/>
                  </a:lnTo>
                  <a:lnTo>
                    <a:pt x="412" y="926"/>
                  </a:lnTo>
                  <a:lnTo>
                    <a:pt x="422" y="902"/>
                  </a:lnTo>
                  <a:lnTo>
                    <a:pt x="427" y="878"/>
                  </a:lnTo>
                  <a:lnTo>
                    <a:pt x="432" y="844"/>
                  </a:lnTo>
                  <a:lnTo>
                    <a:pt x="436" y="816"/>
                  </a:lnTo>
                  <a:lnTo>
                    <a:pt x="441" y="782"/>
                  </a:lnTo>
                  <a:lnTo>
                    <a:pt x="441" y="744"/>
                  </a:lnTo>
                  <a:lnTo>
                    <a:pt x="446" y="705"/>
                  </a:lnTo>
                  <a:lnTo>
                    <a:pt x="446" y="667"/>
                  </a:lnTo>
                  <a:lnTo>
                    <a:pt x="451" y="624"/>
                  </a:lnTo>
                  <a:lnTo>
                    <a:pt x="451" y="494"/>
                  </a:lnTo>
                  <a:moveTo>
                    <a:pt x="158" y="499"/>
                  </a:moveTo>
                  <a:lnTo>
                    <a:pt x="153" y="456"/>
                  </a:lnTo>
                  <a:lnTo>
                    <a:pt x="153" y="331"/>
                  </a:lnTo>
                  <a:lnTo>
                    <a:pt x="149" y="288"/>
                  </a:lnTo>
                  <a:lnTo>
                    <a:pt x="144" y="249"/>
                  </a:lnTo>
                  <a:lnTo>
                    <a:pt x="144" y="216"/>
                  </a:lnTo>
                  <a:lnTo>
                    <a:pt x="139" y="182"/>
                  </a:lnTo>
                  <a:lnTo>
                    <a:pt x="134" y="148"/>
                  </a:lnTo>
                  <a:lnTo>
                    <a:pt x="129" y="120"/>
                  </a:lnTo>
                  <a:lnTo>
                    <a:pt x="125" y="91"/>
                  </a:lnTo>
                  <a:lnTo>
                    <a:pt x="115" y="72"/>
                  </a:lnTo>
                  <a:lnTo>
                    <a:pt x="110" y="48"/>
                  </a:lnTo>
                  <a:lnTo>
                    <a:pt x="105" y="33"/>
                  </a:lnTo>
                  <a:lnTo>
                    <a:pt x="101" y="19"/>
                  </a:lnTo>
                  <a:lnTo>
                    <a:pt x="91" y="9"/>
                  </a:lnTo>
                  <a:lnTo>
                    <a:pt x="86" y="4"/>
                  </a:lnTo>
                  <a:lnTo>
                    <a:pt x="72" y="4"/>
                  </a:lnTo>
                  <a:lnTo>
                    <a:pt x="67" y="9"/>
                  </a:lnTo>
                  <a:lnTo>
                    <a:pt x="57" y="19"/>
                  </a:lnTo>
                  <a:lnTo>
                    <a:pt x="53" y="33"/>
                  </a:lnTo>
                  <a:lnTo>
                    <a:pt x="48" y="48"/>
                  </a:lnTo>
                  <a:lnTo>
                    <a:pt x="38" y="72"/>
                  </a:lnTo>
                  <a:lnTo>
                    <a:pt x="33" y="91"/>
                  </a:lnTo>
                  <a:lnTo>
                    <a:pt x="29" y="120"/>
                  </a:lnTo>
                  <a:lnTo>
                    <a:pt x="24" y="148"/>
                  </a:lnTo>
                  <a:lnTo>
                    <a:pt x="19" y="182"/>
                  </a:lnTo>
                  <a:lnTo>
                    <a:pt x="14" y="216"/>
                  </a:lnTo>
                  <a:lnTo>
                    <a:pt x="9" y="249"/>
                  </a:lnTo>
                  <a:lnTo>
                    <a:pt x="9" y="288"/>
                  </a:lnTo>
                  <a:lnTo>
                    <a:pt x="5" y="331"/>
                  </a:lnTo>
                  <a:lnTo>
                    <a:pt x="5" y="369"/>
                  </a:lnTo>
                  <a:lnTo>
                    <a:pt x="0" y="412"/>
                  </a:lnTo>
                  <a:lnTo>
                    <a:pt x="0" y="585"/>
                  </a:lnTo>
                  <a:lnTo>
                    <a:pt x="5" y="628"/>
                  </a:lnTo>
                  <a:lnTo>
                    <a:pt x="5" y="672"/>
                  </a:lnTo>
                  <a:lnTo>
                    <a:pt x="9" y="710"/>
                  </a:lnTo>
                  <a:lnTo>
                    <a:pt x="9" y="748"/>
                  </a:lnTo>
                  <a:lnTo>
                    <a:pt x="14" y="782"/>
                  </a:lnTo>
                  <a:lnTo>
                    <a:pt x="19" y="820"/>
                  </a:lnTo>
                  <a:lnTo>
                    <a:pt x="24" y="849"/>
                  </a:lnTo>
                  <a:lnTo>
                    <a:pt x="29" y="878"/>
                  </a:lnTo>
                  <a:lnTo>
                    <a:pt x="33" y="907"/>
                  </a:lnTo>
                  <a:lnTo>
                    <a:pt x="38" y="931"/>
                  </a:lnTo>
                  <a:lnTo>
                    <a:pt x="48" y="950"/>
                  </a:lnTo>
                  <a:lnTo>
                    <a:pt x="53" y="964"/>
                  </a:lnTo>
                  <a:lnTo>
                    <a:pt x="57" y="979"/>
                  </a:lnTo>
                  <a:lnTo>
                    <a:pt x="67" y="988"/>
                  </a:lnTo>
                  <a:lnTo>
                    <a:pt x="72" y="993"/>
                  </a:lnTo>
                  <a:lnTo>
                    <a:pt x="77" y="998"/>
                  </a:lnTo>
                  <a:lnTo>
                    <a:pt x="86" y="993"/>
                  </a:lnTo>
                  <a:lnTo>
                    <a:pt x="91" y="988"/>
                  </a:lnTo>
                  <a:lnTo>
                    <a:pt x="101" y="979"/>
                  </a:lnTo>
                  <a:lnTo>
                    <a:pt x="105" y="964"/>
                  </a:lnTo>
                  <a:lnTo>
                    <a:pt x="110" y="950"/>
                  </a:lnTo>
                  <a:lnTo>
                    <a:pt x="115" y="931"/>
                  </a:lnTo>
                  <a:lnTo>
                    <a:pt x="125" y="907"/>
                  </a:lnTo>
                  <a:lnTo>
                    <a:pt x="129" y="878"/>
                  </a:lnTo>
                  <a:lnTo>
                    <a:pt x="134" y="849"/>
                  </a:lnTo>
                  <a:lnTo>
                    <a:pt x="139" y="820"/>
                  </a:lnTo>
                  <a:lnTo>
                    <a:pt x="144" y="782"/>
                  </a:lnTo>
                  <a:lnTo>
                    <a:pt x="144" y="748"/>
                  </a:lnTo>
                  <a:lnTo>
                    <a:pt x="149" y="710"/>
                  </a:lnTo>
                  <a:lnTo>
                    <a:pt x="153" y="672"/>
                  </a:lnTo>
                  <a:lnTo>
                    <a:pt x="153" y="542"/>
                  </a:lnTo>
                  <a:lnTo>
                    <a:pt x="158" y="499"/>
                  </a:lnTo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8" name="AutoShape 377">
              <a:extLst>
                <a:ext uri="{FF2B5EF4-FFF2-40B4-BE49-F238E27FC236}">
                  <a16:creationId xmlns:a16="http://schemas.microsoft.com/office/drawing/2014/main" id="{4535EF04-4902-A749-8A1A-2BDB522D808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79" y="1960"/>
              <a:ext cx="317" cy="696"/>
            </a:xfrm>
            <a:custGeom>
              <a:avLst/>
              <a:gdLst>
                <a:gd name="T0" fmla="+- 0 3103 3079"/>
                <a:gd name="T1" fmla="*/ T0 w 317"/>
                <a:gd name="T2" fmla="+- 0 1961 1961"/>
                <a:gd name="T3" fmla="*/ 1961 h 696"/>
                <a:gd name="T4" fmla="+- 0 3386 3079"/>
                <a:gd name="T5" fmla="*/ T4 w 317"/>
                <a:gd name="T6" fmla="+- 0 1999 1961"/>
                <a:gd name="T7" fmla="*/ 1999 h 696"/>
                <a:gd name="T8" fmla="+- 0 3094 3079"/>
                <a:gd name="T9" fmla="*/ T8 w 317"/>
                <a:gd name="T10" fmla="+- 0 2129 1961"/>
                <a:gd name="T11" fmla="*/ 2129 h 696"/>
                <a:gd name="T12" fmla="+- 0 3396 3079"/>
                <a:gd name="T13" fmla="*/ T12 w 317"/>
                <a:gd name="T14" fmla="+- 0 2186 1961"/>
                <a:gd name="T15" fmla="*/ 2186 h 696"/>
                <a:gd name="T16" fmla="+- 0 3079 3079"/>
                <a:gd name="T17" fmla="*/ T16 w 317"/>
                <a:gd name="T18" fmla="+- 0 2657 1961"/>
                <a:gd name="T19" fmla="*/ 2657 h 696"/>
                <a:gd name="T20" fmla="+- 0 3381 3079"/>
                <a:gd name="T21" fmla="*/ T20 w 317"/>
                <a:gd name="T22" fmla="+- 0 2364 1961"/>
                <a:gd name="T23" fmla="*/ 2364 h 6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</a:cxnLst>
              <a:rect l="0" t="0" r="r" b="b"/>
              <a:pathLst>
                <a:path w="317" h="696">
                  <a:moveTo>
                    <a:pt x="24" y="0"/>
                  </a:moveTo>
                  <a:lnTo>
                    <a:pt x="307" y="38"/>
                  </a:lnTo>
                  <a:moveTo>
                    <a:pt x="15" y="168"/>
                  </a:moveTo>
                  <a:lnTo>
                    <a:pt x="317" y="225"/>
                  </a:lnTo>
                  <a:moveTo>
                    <a:pt x="0" y="696"/>
                  </a:moveTo>
                  <a:lnTo>
                    <a:pt x="302" y="403"/>
                  </a:lnTo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CFABC91-B398-0E4A-A71C-2C8D6AC3A19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64" y="1941"/>
              <a:ext cx="39" cy="48"/>
            </a:xfrm>
            <a:custGeom>
              <a:avLst/>
              <a:gdLst>
                <a:gd name="T0" fmla="+- 0 3094 3065"/>
                <a:gd name="T1" fmla="*/ T0 w 39"/>
                <a:gd name="T2" fmla="+- 0 1942 1942"/>
                <a:gd name="T3" fmla="*/ 1942 h 48"/>
                <a:gd name="T4" fmla="+- 0 3070 3065"/>
                <a:gd name="T5" fmla="*/ T4 w 39"/>
                <a:gd name="T6" fmla="+- 0 1942 1942"/>
                <a:gd name="T7" fmla="*/ 1942 h 48"/>
                <a:gd name="T8" fmla="+- 0 3065 3065"/>
                <a:gd name="T9" fmla="*/ T8 w 39"/>
                <a:gd name="T10" fmla="+- 0 1951 1942"/>
                <a:gd name="T11" fmla="*/ 1951 h 48"/>
                <a:gd name="T12" fmla="+- 0 3065 3065"/>
                <a:gd name="T13" fmla="*/ T12 w 39"/>
                <a:gd name="T14" fmla="+- 0 1975 1942"/>
                <a:gd name="T15" fmla="*/ 1975 h 48"/>
                <a:gd name="T16" fmla="+- 0 3070 3065"/>
                <a:gd name="T17" fmla="*/ T16 w 39"/>
                <a:gd name="T18" fmla="+- 0 1990 1942"/>
                <a:gd name="T19" fmla="*/ 1990 h 48"/>
                <a:gd name="T20" fmla="+- 0 3094 3065"/>
                <a:gd name="T21" fmla="*/ T20 w 39"/>
                <a:gd name="T22" fmla="+- 0 1990 1942"/>
                <a:gd name="T23" fmla="*/ 1990 h 48"/>
                <a:gd name="T24" fmla="+- 0 3103 3065"/>
                <a:gd name="T25" fmla="*/ T24 w 39"/>
                <a:gd name="T26" fmla="+- 0 1975 1942"/>
                <a:gd name="T27" fmla="*/ 1975 h 48"/>
                <a:gd name="T28" fmla="+- 0 3103 3065"/>
                <a:gd name="T29" fmla="*/ T28 w 39"/>
                <a:gd name="T30" fmla="+- 0 1951 1942"/>
                <a:gd name="T31" fmla="*/ 1951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3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2E1E319-5C3B-3C40-B212-5C918A04B9B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64" y="1941"/>
              <a:ext cx="39" cy="48"/>
            </a:xfrm>
            <a:custGeom>
              <a:avLst/>
              <a:gdLst>
                <a:gd name="T0" fmla="+- 0 3103 3065"/>
                <a:gd name="T1" fmla="*/ T0 w 39"/>
                <a:gd name="T2" fmla="+- 0 1966 1942"/>
                <a:gd name="T3" fmla="*/ 1966 h 48"/>
                <a:gd name="T4" fmla="+- 0 3103 3065"/>
                <a:gd name="T5" fmla="*/ T4 w 39"/>
                <a:gd name="T6" fmla="+- 0 1951 1942"/>
                <a:gd name="T7" fmla="*/ 1951 h 48"/>
                <a:gd name="T8" fmla="+- 0 3094 3065"/>
                <a:gd name="T9" fmla="*/ T8 w 39"/>
                <a:gd name="T10" fmla="+- 0 1942 1942"/>
                <a:gd name="T11" fmla="*/ 1942 h 48"/>
                <a:gd name="T12" fmla="+- 0 3084 3065"/>
                <a:gd name="T13" fmla="*/ T12 w 39"/>
                <a:gd name="T14" fmla="+- 0 1942 1942"/>
                <a:gd name="T15" fmla="*/ 1942 h 48"/>
                <a:gd name="T16" fmla="+- 0 3070 3065"/>
                <a:gd name="T17" fmla="*/ T16 w 39"/>
                <a:gd name="T18" fmla="+- 0 1942 1942"/>
                <a:gd name="T19" fmla="*/ 1942 h 48"/>
                <a:gd name="T20" fmla="+- 0 3065 3065"/>
                <a:gd name="T21" fmla="*/ T20 w 39"/>
                <a:gd name="T22" fmla="+- 0 1951 1942"/>
                <a:gd name="T23" fmla="*/ 1951 h 48"/>
                <a:gd name="T24" fmla="+- 0 3065 3065"/>
                <a:gd name="T25" fmla="*/ T24 w 39"/>
                <a:gd name="T26" fmla="+- 0 1966 1942"/>
                <a:gd name="T27" fmla="*/ 1966 h 48"/>
                <a:gd name="T28" fmla="+- 0 3065 3065"/>
                <a:gd name="T29" fmla="*/ T28 w 39"/>
                <a:gd name="T30" fmla="+- 0 1975 1942"/>
                <a:gd name="T31" fmla="*/ 1975 h 48"/>
                <a:gd name="T32" fmla="+- 0 3070 3065"/>
                <a:gd name="T33" fmla="*/ T32 w 39"/>
                <a:gd name="T34" fmla="+- 0 1990 1942"/>
                <a:gd name="T35" fmla="*/ 1990 h 48"/>
                <a:gd name="T36" fmla="+- 0 3084 3065"/>
                <a:gd name="T37" fmla="*/ T36 w 39"/>
                <a:gd name="T38" fmla="+- 0 1990 1942"/>
                <a:gd name="T39" fmla="*/ 1990 h 48"/>
                <a:gd name="T40" fmla="+- 0 3094 3065"/>
                <a:gd name="T41" fmla="*/ T40 w 39"/>
                <a:gd name="T42" fmla="+- 0 1990 1942"/>
                <a:gd name="T43" fmla="*/ 1990 h 48"/>
                <a:gd name="T44" fmla="+- 0 3103 3065"/>
                <a:gd name="T45" fmla="*/ T44 w 39"/>
                <a:gd name="T46" fmla="+- 0 1975 1942"/>
                <a:gd name="T47" fmla="*/ 1975 h 48"/>
                <a:gd name="T48" fmla="+- 0 3103 3065"/>
                <a:gd name="T49" fmla="*/ T48 w 39"/>
                <a:gd name="T50" fmla="+- 0 1966 1942"/>
                <a:gd name="T51" fmla="*/ 1966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9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3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89C3628-AB40-AB48-BE05-6ED486795A1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64" y="2114"/>
              <a:ext cx="39" cy="48"/>
            </a:xfrm>
            <a:custGeom>
              <a:avLst/>
              <a:gdLst>
                <a:gd name="T0" fmla="+- 0 3094 3065"/>
                <a:gd name="T1" fmla="*/ T0 w 39"/>
                <a:gd name="T2" fmla="+- 0 2114 2114"/>
                <a:gd name="T3" fmla="*/ 2114 h 48"/>
                <a:gd name="T4" fmla="+- 0 3070 3065"/>
                <a:gd name="T5" fmla="*/ T4 w 39"/>
                <a:gd name="T6" fmla="+- 0 2114 2114"/>
                <a:gd name="T7" fmla="*/ 2114 h 48"/>
                <a:gd name="T8" fmla="+- 0 3065 3065"/>
                <a:gd name="T9" fmla="*/ T8 w 39"/>
                <a:gd name="T10" fmla="+- 0 2124 2114"/>
                <a:gd name="T11" fmla="*/ 2124 h 48"/>
                <a:gd name="T12" fmla="+- 0 3065 3065"/>
                <a:gd name="T13" fmla="*/ T12 w 39"/>
                <a:gd name="T14" fmla="+- 0 2148 2114"/>
                <a:gd name="T15" fmla="*/ 2148 h 48"/>
                <a:gd name="T16" fmla="+- 0 3070 3065"/>
                <a:gd name="T17" fmla="*/ T16 w 39"/>
                <a:gd name="T18" fmla="+- 0 2162 2114"/>
                <a:gd name="T19" fmla="*/ 2162 h 48"/>
                <a:gd name="T20" fmla="+- 0 3094 3065"/>
                <a:gd name="T21" fmla="*/ T20 w 39"/>
                <a:gd name="T22" fmla="+- 0 2162 2114"/>
                <a:gd name="T23" fmla="*/ 2162 h 48"/>
                <a:gd name="T24" fmla="+- 0 3103 3065"/>
                <a:gd name="T25" fmla="*/ T24 w 39"/>
                <a:gd name="T26" fmla="+- 0 2148 2114"/>
                <a:gd name="T27" fmla="*/ 2148 h 48"/>
                <a:gd name="T28" fmla="+- 0 3103 3065"/>
                <a:gd name="T29" fmla="*/ T28 w 39"/>
                <a:gd name="T30" fmla="+- 0 2124 2114"/>
                <a:gd name="T31" fmla="*/ 2124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166EDE7-7B32-F84A-AD6C-303EE0ADB5F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64" y="2114"/>
              <a:ext cx="39" cy="48"/>
            </a:xfrm>
            <a:custGeom>
              <a:avLst/>
              <a:gdLst>
                <a:gd name="T0" fmla="+- 0 3103 3065"/>
                <a:gd name="T1" fmla="*/ T0 w 39"/>
                <a:gd name="T2" fmla="+- 0 2138 2114"/>
                <a:gd name="T3" fmla="*/ 2138 h 48"/>
                <a:gd name="T4" fmla="+- 0 3103 3065"/>
                <a:gd name="T5" fmla="*/ T4 w 39"/>
                <a:gd name="T6" fmla="+- 0 2124 2114"/>
                <a:gd name="T7" fmla="*/ 2124 h 48"/>
                <a:gd name="T8" fmla="+- 0 3094 3065"/>
                <a:gd name="T9" fmla="*/ T8 w 39"/>
                <a:gd name="T10" fmla="+- 0 2114 2114"/>
                <a:gd name="T11" fmla="*/ 2114 h 48"/>
                <a:gd name="T12" fmla="+- 0 3084 3065"/>
                <a:gd name="T13" fmla="*/ T12 w 39"/>
                <a:gd name="T14" fmla="+- 0 2114 2114"/>
                <a:gd name="T15" fmla="*/ 2114 h 48"/>
                <a:gd name="T16" fmla="+- 0 3070 3065"/>
                <a:gd name="T17" fmla="*/ T16 w 39"/>
                <a:gd name="T18" fmla="+- 0 2114 2114"/>
                <a:gd name="T19" fmla="*/ 2114 h 48"/>
                <a:gd name="T20" fmla="+- 0 3065 3065"/>
                <a:gd name="T21" fmla="*/ T20 w 39"/>
                <a:gd name="T22" fmla="+- 0 2124 2114"/>
                <a:gd name="T23" fmla="*/ 2124 h 48"/>
                <a:gd name="T24" fmla="+- 0 3065 3065"/>
                <a:gd name="T25" fmla="*/ T24 w 39"/>
                <a:gd name="T26" fmla="+- 0 2138 2114"/>
                <a:gd name="T27" fmla="*/ 2138 h 48"/>
                <a:gd name="T28" fmla="+- 0 3065 3065"/>
                <a:gd name="T29" fmla="*/ T28 w 39"/>
                <a:gd name="T30" fmla="+- 0 2148 2114"/>
                <a:gd name="T31" fmla="*/ 2148 h 48"/>
                <a:gd name="T32" fmla="+- 0 3070 3065"/>
                <a:gd name="T33" fmla="*/ T32 w 39"/>
                <a:gd name="T34" fmla="+- 0 2162 2114"/>
                <a:gd name="T35" fmla="*/ 2162 h 48"/>
                <a:gd name="T36" fmla="+- 0 3084 3065"/>
                <a:gd name="T37" fmla="*/ T36 w 39"/>
                <a:gd name="T38" fmla="+- 0 2162 2114"/>
                <a:gd name="T39" fmla="*/ 2162 h 48"/>
                <a:gd name="T40" fmla="+- 0 3094 3065"/>
                <a:gd name="T41" fmla="*/ T40 w 39"/>
                <a:gd name="T42" fmla="+- 0 2162 2114"/>
                <a:gd name="T43" fmla="*/ 2162 h 48"/>
                <a:gd name="T44" fmla="+- 0 3103 3065"/>
                <a:gd name="T45" fmla="*/ T44 w 39"/>
                <a:gd name="T46" fmla="+- 0 2148 2114"/>
                <a:gd name="T47" fmla="*/ 2148 h 48"/>
                <a:gd name="T48" fmla="+- 0 3103 3065"/>
                <a:gd name="T49" fmla="*/ T48 w 39"/>
                <a:gd name="T50" fmla="+- 0 2138 2114"/>
                <a:gd name="T51" fmla="*/ 2138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1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41DAE8B-273F-F042-9F07-42E6FC62E94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64" y="2282"/>
              <a:ext cx="39" cy="53"/>
            </a:xfrm>
            <a:custGeom>
              <a:avLst/>
              <a:gdLst>
                <a:gd name="T0" fmla="+- 0 3094 3065"/>
                <a:gd name="T1" fmla="*/ T0 w 39"/>
                <a:gd name="T2" fmla="+- 0 2282 2282"/>
                <a:gd name="T3" fmla="*/ 2282 h 53"/>
                <a:gd name="T4" fmla="+- 0 3070 3065"/>
                <a:gd name="T5" fmla="*/ T4 w 39"/>
                <a:gd name="T6" fmla="+- 0 2282 2282"/>
                <a:gd name="T7" fmla="*/ 2282 h 53"/>
                <a:gd name="T8" fmla="+- 0 3065 3065"/>
                <a:gd name="T9" fmla="*/ T8 w 39"/>
                <a:gd name="T10" fmla="+- 0 2292 2282"/>
                <a:gd name="T11" fmla="*/ 2292 h 53"/>
                <a:gd name="T12" fmla="+- 0 3065 3065"/>
                <a:gd name="T13" fmla="*/ T12 w 39"/>
                <a:gd name="T14" fmla="+- 0 2321 2282"/>
                <a:gd name="T15" fmla="*/ 2321 h 53"/>
                <a:gd name="T16" fmla="+- 0 3070 3065"/>
                <a:gd name="T17" fmla="*/ T16 w 39"/>
                <a:gd name="T18" fmla="+- 0 2335 2282"/>
                <a:gd name="T19" fmla="*/ 2335 h 53"/>
                <a:gd name="T20" fmla="+- 0 3094 3065"/>
                <a:gd name="T21" fmla="*/ T20 w 39"/>
                <a:gd name="T22" fmla="+- 0 2335 2282"/>
                <a:gd name="T23" fmla="*/ 2335 h 53"/>
                <a:gd name="T24" fmla="+- 0 3103 3065"/>
                <a:gd name="T25" fmla="*/ T24 w 39"/>
                <a:gd name="T26" fmla="+- 0 2321 2282"/>
                <a:gd name="T27" fmla="*/ 2321 h 53"/>
                <a:gd name="T28" fmla="+- 0 3103 3065"/>
                <a:gd name="T29" fmla="*/ T28 w 39"/>
                <a:gd name="T30" fmla="+- 0 2292 2282"/>
                <a:gd name="T31" fmla="*/ 2292 h 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53">
                  <a:moveTo>
                    <a:pt x="29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0" y="39"/>
                  </a:lnTo>
                  <a:lnTo>
                    <a:pt x="5" y="53"/>
                  </a:lnTo>
                  <a:lnTo>
                    <a:pt x="29" y="53"/>
                  </a:lnTo>
                  <a:lnTo>
                    <a:pt x="38" y="39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56DA229-6DDF-FC4E-8CB4-364DDEC1638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64" y="2282"/>
              <a:ext cx="39" cy="53"/>
            </a:xfrm>
            <a:custGeom>
              <a:avLst/>
              <a:gdLst>
                <a:gd name="T0" fmla="+- 0 3103 3065"/>
                <a:gd name="T1" fmla="*/ T0 w 39"/>
                <a:gd name="T2" fmla="+- 0 2306 2282"/>
                <a:gd name="T3" fmla="*/ 2306 h 53"/>
                <a:gd name="T4" fmla="+- 0 3103 3065"/>
                <a:gd name="T5" fmla="*/ T4 w 39"/>
                <a:gd name="T6" fmla="+- 0 2292 2282"/>
                <a:gd name="T7" fmla="*/ 2292 h 53"/>
                <a:gd name="T8" fmla="+- 0 3094 3065"/>
                <a:gd name="T9" fmla="*/ T8 w 39"/>
                <a:gd name="T10" fmla="+- 0 2282 2282"/>
                <a:gd name="T11" fmla="*/ 2282 h 53"/>
                <a:gd name="T12" fmla="+- 0 3084 3065"/>
                <a:gd name="T13" fmla="*/ T12 w 39"/>
                <a:gd name="T14" fmla="+- 0 2282 2282"/>
                <a:gd name="T15" fmla="*/ 2282 h 53"/>
                <a:gd name="T16" fmla="+- 0 3070 3065"/>
                <a:gd name="T17" fmla="*/ T16 w 39"/>
                <a:gd name="T18" fmla="+- 0 2282 2282"/>
                <a:gd name="T19" fmla="*/ 2282 h 53"/>
                <a:gd name="T20" fmla="+- 0 3065 3065"/>
                <a:gd name="T21" fmla="*/ T20 w 39"/>
                <a:gd name="T22" fmla="+- 0 2292 2282"/>
                <a:gd name="T23" fmla="*/ 2292 h 53"/>
                <a:gd name="T24" fmla="+- 0 3065 3065"/>
                <a:gd name="T25" fmla="*/ T24 w 39"/>
                <a:gd name="T26" fmla="+- 0 2306 2282"/>
                <a:gd name="T27" fmla="*/ 2306 h 53"/>
                <a:gd name="T28" fmla="+- 0 3065 3065"/>
                <a:gd name="T29" fmla="*/ T28 w 39"/>
                <a:gd name="T30" fmla="+- 0 2321 2282"/>
                <a:gd name="T31" fmla="*/ 2321 h 53"/>
                <a:gd name="T32" fmla="+- 0 3070 3065"/>
                <a:gd name="T33" fmla="*/ T32 w 39"/>
                <a:gd name="T34" fmla="+- 0 2335 2282"/>
                <a:gd name="T35" fmla="*/ 2335 h 53"/>
                <a:gd name="T36" fmla="+- 0 3084 3065"/>
                <a:gd name="T37" fmla="*/ T36 w 39"/>
                <a:gd name="T38" fmla="+- 0 2335 2282"/>
                <a:gd name="T39" fmla="*/ 2335 h 53"/>
                <a:gd name="T40" fmla="+- 0 3094 3065"/>
                <a:gd name="T41" fmla="*/ T40 w 39"/>
                <a:gd name="T42" fmla="+- 0 2335 2282"/>
                <a:gd name="T43" fmla="*/ 2335 h 53"/>
                <a:gd name="T44" fmla="+- 0 3103 3065"/>
                <a:gd name="T45" fmla="*/ T44 w 39"/>
                <a:gd name="T46" fmla="+- 0 2321 2282"/>
                <a:gd name="T47" fmla="*/ 2321 h 53"/>
                <a:gd name="T48" fmla="+- 0 3103 3065"/>
                <a:gd name="T49" fmla="*/ T48 w 39"/>
                <a:gd name="T50" fmla="+- 0 2306 2282"/>
                <a:gd name="T51" fmla="*/ 2306 h 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53">
                  <a:moveTo>
                    <a:pt x="38" y="24"/>
                  </a:moveTo>
                  <a:lnTo>
                    <a:pt x="38" y="1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9"/>
                  </a:lnTo>
                  <a:lnTo>
                    <a:pt x="5" y="53"/>
                  </a:lnTo>
                  <a:lnTo>
                    <a:pt x="19" y="53"/>
                  </a:lnTo>
                  <a:lnTo>
                    <a:pt x="29" y="53"/>
                  </a:lnTo>
                  <a:lnTo>
                    <a:pt x="38" y="39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164CC06-D4B2-B44F-9D89-6624CC24AA1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64" y="2455"/>
              <a:ext cx="39" cy="48"/>
            </a:xfrm>
            <a:custGeom>
              <a:avLst/>
              <a:gdLst>
                <a:gd name="T0" fmla="+- 0 3094 3065"/>
                <a:gd name="T1" fmla="*/ T0 w 39"/>
                <a:gd name="T2" fmla="+- 0 2455 2455"/>
                <a:gd name="T3" fmla="*/ 2455 h 48"/>
                <a:gd name="T4" fmla="+- 0 3070 3065"/>
                <a:gd name="T5" fmla="*/ T4 w 39"/>
                <a:gd name="T6" fmla="+- 0 2455 2455"/>
                <a:gd name="T7" fmla="*/ 2455 h 48"/>
                <a:gd name="T8" fmla="+- 0 3065 3065"/>
                <a:gd name="T9" fmla="*/ T8 w 39"/>
                <a:gd name="T10" fmla="+- 0 2465 2455"/>
                <a:gd name="T11" fmla="*/ 2465 h 48"/>
                <a:gd name="T12" fmla="+- 0 3065 3065"/>
                <a:gd name="T13" fmla="*/ T12 w 39"/>
                <a:gd name="T14" fmla="+- 0 2489 2455"/>
                <a:gd name="T15" fmla="*/ 2489 h 48"/>
                <a:gd name="T16" fmla="+- 0 3070 3065"/>
                <a:gd name="T17" fmla="*/ T16 w 39"/>
                <a:gd name="T18" fmla="+- 0 2503 2455"/>
                <a:gd name="T19" fmla="*/ 2503 h 48"/>
                <a:gd name="T20" fmla="+- 0 3094 3065"/>
                <a:gd name="T21" fmla="*/ T20 w 39"/>
                <a:gd name="T22" fmla="+- 0 2503 2455"/>
                <a:gd name="T23" fmla="*/ 2503 h 48"/>
                <a:gd name="T24" fmla="+- 0 3103 3065"/>
                <a:gd name="T25" fmla="*/ T24 w 39"/>
                <a:gd name="T26" fmla="+- 0 2489 2455"/>
                <a:gd name="T27" fmla="*/ 2489 h 48"/>
                <a:gd name="T28" fmla="+- 0 3103 3065"/>
                <a:gd name="T29" fmla="*/ T28 w 39"/>
                <a:gd name="T30" fmla="+- 0 2465 2455"/>
                <a:gd name="T31" fmla="*/ 2465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4698EF2-7E1F-C245-932C-81EAFB610C5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64" y="2455"/>
              <a:ext cx="39" cy="48"/>
            </a:xfrm>
            <a:custGeom>
              <a:avLst/>
              <a:gdLst>
                <a:gd name="T0" fmla="+- 0 3103 3065"/>
                <a:gd name="T1" fmla="*/ T0 w 39"/>
                <a:gd name="T2" fmla="+- 0 2479 2455"/>
                <a:gd name="T3" fmla="*/ 2479 h 48"/>
                <a:gd name="T4" fmla="+- 0 3103 3065"/>
                <a:gd name="T5" fmla="*/ T4 w 39"/>
                <a:gd name="T6" fmla="+- 0 2465 2455"/>
                <a:gd name="T7" fmla="*/ 2465 h 48"/>
                <a:gd name="T8" fmla="+- 0 3094 3065"/>
                <a:gd name="T9" fmla="*/ T8 w 39"/>
                <a:gd name="T10" fmla="+- 0 2455 2455"/>
                <a:gd name="T11" fmla="*/ 2455 h 48"/>
                <a:gd name="T12" fmla="+- 0 3084 3065"/>
                <a:gd name="T13" fmla="*/ T12 w 39"/>
                <a:gd name="T14" fmla="+- 0 2455 2455"/>
                <a:gd name="T15" fmla="*/ 2455 h 48"/>
                <a:gd name="T16" fmla="+- 0 3070 3065"/>
                <a:gd name="T17" fmla="*/ T16 w 39"/>
                <a:gd name="T18" fmla="+- 0 2455 2455"/>
                <a:gd name="T19" fmla="*/ 2455 h 48"/>
                <a:gd name="T20" fmla="+- 0 3065 3065"/>
                <a:gd name="T21" fmla="*/ T20 w 39"/>
                <a:gd name="T22" fmla="+- 0 2465 2455"/>
                <a:gd name="T23" fmla="*/ 2465 h 48"/>
                <a:gd name="T24" fmla="+- 0 3065 3065"/>
                <a:gd name="T25" fmla="*/ T24 w 39"/>
                <a:gd name="T26" fmla="+- 0 2479 2455"/>
                <a:gd name="T27" fmla="*/ 2479 h 48"/>
                <a:gd name="T28" fmla="+- 0 3065 3065"/>
                <a:gd name="T29" fmla="*/ T28 w 39"/>
                <a:gd name="T30" fmla="+- 0 2489 2455"/>
                <a:gd name="T31" fmla="*/ 2489 h 48"/>
                <a:gd name="T32" fmla="+- 0 3070 3065"/>
                <a:gd name="T33" fmla="*/ T32 w 39"/>
                <a:gd name="T34" fmla="+- 0 2503 2455"/>
                <a:gd name="T35" fmla="*/ 2503 h 48"/>
                <a:gd name="T36" fmla="+- 0 3084 3065"/>
                <a:gd name="T37" fmla="*/ T36 w 39"/>
                <a:gd name="T38" fmla="+- 0 2503 2455"/>
                <a:gd name="T39" fmla="*/ 2503 h 48"/>
                <a:gd name="T40" fmla="+- 0 3094 3065"/>
                <a:gd name="T41" fmla="*/ T40 w 39"/>
                <a:gd name="T42" fmla="+- 0 2503 2455"/>
                <a:gd name="T43" fmla="*/ 2503 h 48"/>
                <a:gd name="T44" fmla="+- 0 3103 3065"/>
                <a:gd name="T45" fmla="*/ T44 w 39"/>
                <a:gd name="T46" fmla="+- 0 2489 2455"/>
                <a:gd name="T47" fmla="*/ 2489 h 48"/>
                <a:gd name="T48" fmla="+- 0 3103 3065"/>
                <a:gd name="T49" fmla="*/ T48 w 39"/>
                <a:gd name="T50" fmla="+- 0 2479 2455"/>
                <a:gd name="T51" fmla="*/ 2479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1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D81E4F-1F08-2B44-B989-13FBFC601A3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64" y="2627"/>
              <a:ext cx="39" cy="48"/>
            </a:xfrm>
            <a:custGeom>
              <a:avLst/>
              <a:gdLst>
                <a:gd name="T0" fmla="+- 0 3094 3065"/>
                <a:gd name="T1" fmla="*/ T0 w 39"/>
                <a:gd name="T2" fmla="+- 0 2628 2628"/>
                <a:gd name="T3" fmla="*/ 2628 h 48"/>
                <a:gd name="T4" fmla="+- 0 3070 3065"/>
                <a:gd name="T5" fmla="*/ T4 w 39"/>
                <a:gd name="T6" fmla="+- 0 2628 2628"/>
                <a:gd name="T7" fmla="*/ 2628 h 48"/>
                <a:gd name="T8" fmla="+- 0 3065 3065"/>
                <a:gd name="T9" fmla="*/ T8 w 39"/>
                <a:gd name="T10" fmla="+- 0 2638 2628"/>
                <a:gd name="T11" fmla="*/ 2638 h 48"/>
                <a:gd name="T12" fmla="+- 0 3065 3065"/>
                <a:gd name="T13" fmla="*/ T12 w 39"/>
                <a:gd name="T14" fmla="+- 0 2662 2628"/>
                <a:gd name="T15" fmla="*/ 2662 h 48"/>
                <a:gd name="T16" fmla="+- 0 3070 3065"/>
                <a:gd name="T17" fmla="*/ T16 w 39"/>
                <a:gd name="T18" fmla="+- 0 2676 2628"/>
                <a:gd name="T19" fmla="*/ 2676 h 48"/>
                <a:gd name="T20" fmla="+- 0 3094 3065"/>
                <a:gd name="T21" fmla="*/ T20 w 39"/>
                <a:gd name="T22" fmla="+- 0 2676 2628"/>
                <a:gd name="T23" fmla="*/ 2676 h 48"/>
                <a:gd name="T24" fmla="+- 0 3103 3065"/>
                <a:gd name="T25" fmla="*/ T24 w 39"/>
                <a:gd name="T26" fmla="+- 0 2662 2628"/>
                <a:gd name="T27" fmla="*/ 2662 h 48"/>
                <a:gd name="T28" fmla="+- 0 3103 3065"/>
                <a:gd name="T29" fmla="*/ T28 w 39"/>
                <a:gd name="T30" fmla="+- 0 2638 2628"/>
                <a:gd name="T31" fmla="*/ 2638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B5522A9-1A93-5B41-9383-A8A1536AD7C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064" y="2627"/>
              <a:ext cx="39" cy="48"/>
            </a:xfrm>
            <a:custGeom>
              <a:avLst/>
              <a:gdLst>
                <a:gd name="T0" fmla="+- 0 3103 3065"/>
                <a:gd name="T1" fmla="*/ T0 w 39"/>
                <a:gd name="T2" fmla="+- 0 2652 2628"/>
                <a:gd name="T3" fmla="*/ 2652 h 48"/>
                <a:gd name="T4" fmla="+- 0 3103 3065"/>
                <a:gd name="T5" fmla="*/ T4 w 39"/>
                <a:gd name="T6" fmla="+- 0 2638 2628"/>
                <a:gd name="T7" fmla="*/ 2638 h 48"/>
                <a:gd name="T8" fmla="+- 0 3094 3065"/>
                <a:gd name="T9" fmla="*/ T8 w 39"/>
                <a:gd name="T10" fmla="+- 0 2628 2628"/>
                <a:gd name="T11" fmla="*/ 2628 h 48"/>
                <a:gd name="T12" fmla="+- 0 3084 3065"/>
                <a:gd name="T13" fmla="*/ T12 w 39"/>
                <a:gd name="T14" fmla="+- 0 2628 2628"/>
                <a:gd name="T15" fmla="*/ 2628 h 48"/>
                <a:gd name="T16" fmla="+- 0 3070 3065"/>
                <a:gd name="T17" fmla="*/ T16 w 39"/>
                <a:gd name="T18" fmla="+- 0 2628 2628"/>
                <a:gd name="T19" fmla="*/ 2628 h 48"/>
                <a:gd name="T20" fmla="+- 0 3065 3065"/>
                <a:gd name="T21" fmla="*/ T20 w 39"/>
                <a:gd name="T22" fmla="+- 0 2638 2628"/>
                <a:gd name="T23" fmla="*/ 2638 h 48"/>
                <a:gd name="T24" fmla="+- 0 3065 3065"/>
                <a:gd name="T25" fmla="*/ T24 w 39"/>
                <a:gd name="T26" fmla="+- 0 2652 2628"/>
                <a:gd name="T27" fmla="*/ 2652 h 48"/>
                <a:gd name="T28" fmla="+- 0 3065 3065"/>
                <a:gd name="T29" fmla="*/ T28 w 39"/>
                <a:gd name="T30" fmla="+- 0 2662 2628"/>
                <a:gd name="T31" fmla="*/ 2662 h 48"/>
                <a:gd name="T32" fmla="+- 0 3070 3065"/>
                <a:gd name="T33" fmla="*/ T32 w 39"/>
                <a:gd name="T34" fmla="+- 0 2676 2628"/>
                <a:gd name="T35" fmla="*/ 2676 h 48"/>
                <a:gd name="T36" fmla="+- 0 3084 3065"/>
                <a:gd name="T37" fmla="*/ T36 w 39"/>
                <a:gd name="T38" fmla="+- 0 2676 2628"/>
                <a:gd name="T39" fmla="*/ 2676 h 48"/>
                <a:gd name="T40" fmla="+- 0 3094 3065"/>
                <a:gd name="T41" fmla="*/ T40 w 39"/>
                <a:gd name="T42" fmla="+- 0 2676 2628"/>
                <a:gd name="T43" fmla="*/ 2676 h 48"/>
                <a:gd name="T44" fmla="+- 0 3103 3065"/>
                <a:gd name="T45" fmla="*/ T44 w 39"/>
                <a:gd name="T46" fmla="+- 0 2662 2628"/>
                <a:gd name="T47" fmla="*/ 2662 h 48"/>
                <a:gd name="T48" fmla="+- 0 3103 3065"/>
                <a:gd name="T49" fmla="*/ T48 w 39"/>
                <a:gd name="T50" fmla="+- 0 2652 2628"/>
                <a:gd name="T51" fmla="*/ 2652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1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685ABB-E49F-F24D-BCA2-29DBF29C572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7" y="1980"/>
              <a:ext cx="39" cy="48"/>
            </a:xfrm>
            <a:custGeom>
              <a:avLst/>
              <a:gdLst>
                <a:gd name="T0" fmla="+- 0 3396 3367"/>
                <a:gd name="T1" fmla="*/ T0 w 39"/>
                <a:gd name="T2" fmla="+- 0 1980 1980"/>
                <a:gd name="T3" fmla="*/ 1980 h 48"/>
                <a:gd name="T4" fmla="+- 0 3372 3367"/>
                <a:gd name="T5" fmla="*/ T4 w 39"/>
                <a:gd name="T6" fmla="+- 0 1980 1980"/>
                <a:gd name="T7" fmla="*/ 1980 h 48"/>
                <a:gd name="T8" fmla="+- 0 3367 3367"/>
                <a:gd name="T9" fmla="*/ T8 w 39"/>
                <a:gd name="T10" fmla="+- 0 1990 1980"/>
                <a:gd name="T11" fmla="*/ 1990 h 48"/>
                <a:gd name="T12" fmla="+- 0 3367 3367"/>
                <a:gd name="T13" fmla="*/ T12 w 39"/>
                <a:gd name="T14" fmla="+- 0 2014 1980"/>
                <a:gd name="T15" fmla="*/ 2014 h 48"/>
                <a:gd name="T16" fmla="+- 0 3372 3367"/>
                <a:gd name="T17" fmla="*/ T16 w 39"/>
                <a:gd name="T18" fmla="+- 0 2028 1980"/>
                <a:gd name="T19" fmla="*/ 2028 h 48"/>
                <a:gd name="T20" fmla="+- 0 3396 3367"/>
                <a:gd name="T21" fmla="*/ T20 w 39"/>
                <a:gd name="T22" fmla="+- 0 2028 1980"/>
                <a:gd name="T23" fmla="*/ 2028 h 48"/>
                <a:gd name="T24" fmla="+- 0 3405 3367"/>
                <a:gd name="T25" fmla="*/ T24 w 39"/>
                <a:gd name="T26" fmla="+- 0 2014 1980"/>
                <a:gd name="T27" fmla="*/ 2014 h 48"/>
                <a:gd name="T28" fmla="+- 0 3405 3367"/>
                <a:gd name="T29" fmla="*/ T28 w 39"/>
                <a:gd name="T30" fmla="+- 0 1990 1980"/>
                <a:gd name="T31" fmla="*/ 1990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F0B2885-8B23-EE4E-8007-A669BD3CBE8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7" y="1980"/>
              <a:ext cx="39" cy="48"/>
            </a:xfrm>
            <a:custGeom>
              <a:avLst/>
              <a:gdLst>
                <a:gd name="T0" fmla="+- 0 3405 3367"/>
                <a:gd name="T1" fmla="*/ T0 w 39"/>
                <a:gd name="T2" fmla="+- 0 2004 1980"/>
                <a:gd name="T3" fmla="*/ 2004 h 48"/>
                <a:gd name="T4" fmla="+- 0 3405 3367"/>
                <a:gd name="T5" fmla="*/ T4 w 39"/>
                <a:gd name="T6" fmla="+- 0 1990 1980"/>
                <a:gd name="T7" fmla="*/ 1990 h 48"/>
                <a:gd name="T8" fmla="+- 0 3396 3367"/>
                <a:gd name="T9" fmla="*/ T8 w 39"/>
                <a:gd name="T10" fmla="+- 0 1980 1980"/>
                <a:gd name="T11" fmla="*/ 1980 h 48"/>
                <a:gd name="T12" fmla="+- 0 3386 3367"/>
                <a:gd name="T13" fmla="*/ T12 w 39"/>
                <a:gd name="T14" fmla="+- 0 1980 1980"/>
                <a:gd name="T15" fmla="*/ 1980 h 48"/>
                <a:gd name="T16" fmla="+- 0 3372 3367"/>
                <a:gd name="T17" fmla="*/ T16 w 39"/>
                <a:gd name="T18" fmla="+- 0 1980 1980"/>
                <a:gd name="T19" fmla="*/ 1980 h 48"/>
                <a:gd name="T20" fmla="+- 0 3367 3367"/>
                <a:gd name="T21" fmla="*/ T20 w 39"/>
                <a:gd name="T22" fmla="+- 0 1990 1980"/>
                <a:gd name="T23" fmla="*/ 1990 h 48"/>
                <a:gd name="T24" fmla="+- 0 3367 3367"/>
                <a:gd name="T25" fmla="*/ T24 w 39"/>
                <a:gd name="T26" fmla="+- 0 2004 1980"/>
                <a:gd name="T27" fmla="*/ 2004 h 48"/>
                <a:gd name="T28" fmla="+- 0 3367 3367"/>
                <a:gd name="T29" fmla="*/ T28 w 39"/>
                <a:gd name="T30" fmla="+- 0 2014 1980"/>
                <a:gd name="T31" fmla="*/ 2014 h 48"/>
                <a:gd name="T32" fmla="+- 0 3372 3367"/>
                <a:gd name="T33" fmla="*/ T32 w 39"/>
                <a:gd name="T34" fmla="+- 0 2028 1980"/>
                <a:gd name="T35" fmla="*/ 2028 h 48"/>
                <a:gd name="T36" fmla="+- 0 3386 3367"/>
                <a:gd name="T37" fmla="*/ T36 w 39"/>
                <a:gd name="T38" fmla="+- 0 2028 1980"/>
                <a:gd name="T39" fmla="*/ 2028 h 48"/>
                <a:gd name="T40" fmla="+- 0 3396 3367"/>
                <a:gd name="T41" fmla="*/ T40 w 39"/>
                <a:gd name="T42" fmla="+- 0 2028 1980"/>
                <a:gd name="T43" fmla="*/ 2028 h 48"/>
                <a:gd name="T44" fmla="+- 0 3405 3367"/>
                <a:gd name="T45" fmla="*/ T44 w 39"/>
                <a:gd name="T46" fmla="+- 0 2014 1980"/>
                <a:gd name="T47" fmla="*/ 2014 h 48"/>
                <a:gd name="T48" fmla="+- 0 3405 3367"/>
                <a:gd name="T49" fmla="*/ T48 w 39"/>
                <a:gd name="T50" fmla="+- 0 2004 1980"/>
                <a:gd name="T51" fmla="*/ 2004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1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0A805E5-6B77-1943-869A-8544AE070C5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7" y="2157"/>
              <a:ext cx="39" cy="48"/>
            </a:xfrm>
            <a:custGeom>
              <a:avLst/>
              <a:gdLst>
                <a:gd name="T0" fmla="+- 0 3396 3367"/>
                <a:gd name="T1" fmla="*/ T0 w 39"/>
                <a:gd name="T2" fmla="+- 0 2158 2158"/>
                <a:gd name="T3" fmla="*/ 2158 h 48"/>
                <a:gd name="T4" fmla="+- 0 3372 3367"/>
                <a:gd name="T5" fmla="*/ T4 w 39"/>
                <a:gd name="T6" fmla="+- 0 2158 2158"/>
                <a:gd name="T7" fmla="*/ 2158 h 48"/>
                <a:gd name="T8" fmla="+- 0 3367 3367"/>
                <a:gd name="T9" fmla="*/ T8 w 39"/>
                <a:gd name="T10" fmla="+- 0 2167 2158"/>
                <a:gd name="T11" fmla="*/ 2167 h 48"/>
                <a:gd name="T12" fmla="+- 0 3367 3367"/>
                <a:gd name="T13" fmla="*/ T12 w 39"/>
                <a:gd name="T14" fmla="+- 0 2191 2158"/>
                <a:gd name="T15" fmla="*/ 2191 h 48"/>
                <a:gd name="T16" fmla="+- 0 3372 3367"/>
                <a:gd name="T17" fmla="*/ T16 w 39"/>
                <a:gd name="T18" fmla="+- 0 2206 2158"/>
                <a:gd name="T19" fmla="*/ 2206 h 48"/>
                <a:gd name="T20" fmla="+- 0 3396 3367"/>
                <a:gd name="T21" fmla="*/ T20 w 39"/>
                <a:gd name="T22" fmla="+- 0 2206 2158"/>
                <a:gd name="T23" fmla="*/ 2206 h 48"/>
                <a:gd name="T24" fmla="+- 0 3405 3367"/>
                <a:gd name="T25" fmla="*/ T24 w 39"/>
                <a:gd name="T26" fmla="+- 0 2191 2158"/>
                <a:gd name="T27" fmla="*/ 2191 h 48"/>
                <a:gd name="T28" fmla="+- 0 3405 3367"/>
                <a:gd name="T29" fmla="*/ T28 w 39"/>
                <a:gd name="T30" fmla="+- 0 2167 2158"/>
                <a:gd name="T31" fmla="*/ 2167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3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ED41FCE-323B-9844-8629-94926A63F58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7" y="2157"/>
              <a:ext cx="39" cy="48"/>
            </a:xfrm>
            <a:custGeom>
              <a:avLst/>
              <a:gdLst>
                <a:gd name="T0" fmla="+- 0 3405 3367"/>
                <a:gd name="T1" fmla="*/ T0 w 39"/>
                <a:gd name="T2" fmla="+- 0 2182 2158"/>
                <a:gd name="T3" fmla="*/ 2182 h 48"/>
                <a:gd name="T4" fmla="+- 0 3405 3367"/>
                <a:gd name="T5" fmla="*/ T4 w 39"/>
                <a:gd name="T6" fmla="+- 0 2167 2158"/>
                <a:gd name="T7" fmla="*/ 2167 h 48"/>
                <a:gd name="T8" fmla="+- 0 3396 3367"/>
                <a:gd name="T9" fmla="*/ T8 w 39"/>
                <a:gd name="T10" fmla="+- 0 2158 2158"/>
                <a:gd name="T11" fmla="*/ 2158 h 48"/>
                <a:gd name="T12" fmla="+- 0 3386 3367"/>
                <a:gd name="T13" fmla="*/ T12 w 39"/>
                <a:gd name="T14" fmla="+- 0 2158 2158"/>
                <a:gd name="T15" fmla="*/ 2158 h 48"/>
                <a:gd name="T16" fmla="+- 0 3372 3367"/>
                <a:gd name="T17" fmla="*/ T16 w 39"/>
                <a:gd name="T18" fmla="+- 0 2158 2158"/>
                <a:gd name="T19" fmla="*/ 2158 h 48"/>
                <a:gd name="T20" fmla="+- 0 3367 3367"/>
                <a:gd name="T21" fmla="*/ T20 w 39"/>
                <a:gd name="T22" fmla="+- 0 2167 2158"/>
                <a:gd name="T23" fmla="*/ 2167 h 48"/>
                <a:gd name="T24" fmla="+- 0 3367 3367"/>
                <a:gd name="T25" fmla="*/ T24 w 39"/>
                <a:gd name="T26" fmla="+- 0 2182 2158"/>
                <a:gd name="T27" fmla="*/ 2182 h 48"/>
                <a:gd name="T28" fmla="+- 0 3367 3367"/>
                <a:gd name="T29" fmla="*/ T28 w 39"/>
                <a:gd name="T30" fmla="+- 0 2191 2158"/>
                <a:gd name="T31" fmla="*/ 2191 h 48"/>
                <a:gd name="T32" fmla="+- 0 3372 3367"/>
                <a:gd name="T33" fmla="*/ T32 w 39"/>
                <a:gd name="T34" fmla="+- 0 2206 2158"/>
                <a:gd name="T35" fmla="*/ 2206 h 48"/>
                <a:gd name="T36" fmla="+- 0 3386 3367"/>
                <a:gd name="T37" fmla="*/ T36 w 39"/>
                <a:gd name="T38" fmla="+- 0 2206 2158"/>
                <a:gd name="T39" fmla="*/ 2206 h 48"/>
                <a:gd name="T40" fmla="+- 0 3396 3367"/>
                <a:gd name="T41" fmla="*/ T40 w 39"/>
                <a:gd name="T42" fmla="+- 0 2206 2158"/>
                <a:gd name="T43" fmla="*/ 2206 h 48"/>
                <a:gd name="T44" fmla="+- 0 3405 3367"/>
                <a:gd name="T45" fmla="*/ T44 w 39"/>
                <a:gd name="T46" fmla="+- 0 2191 2158"/>
                <a:gd name="T47" fmla="*/ 2191 h 48"/>
                <a:gd name="T48" fmla="+- 0 3405 3367"/>
                <a:gd name="T49" fmla="*/ T48 w 39"/>
                <a:gd name="T50" fmla="+- 0 2182 2158"/>
                <a:gd name="T51" fmla="*/ 2182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9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3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AAD34F4-A104-374F-812B-889EE70CEC6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7" y="2344"/>
              <a:ext cx="39" cy="48"/>
            </a:xfrm>
            <a:custGeom>
              <a:avLst/>
              <a:gdLst>
                <a:gd name="T0" fmla="+- 0 3396 3367"/>
                <a:gd name="T1" fmla="*/ T0 w 39"/>
                <a:gd name="T2" fmla="+- 0 2345 2345"/>
                <a:gd name="T3" fmla="*/ 2345 h 48"/>
                <a:gd name="T4" fmla="+- 0 3372 3367"/>
                <a:gd name="T5" fmla="*/ T4 w 39"/>
                <a:gd name="T6" fmla="+- 0 2345 2345"/>
                <a:gd name="T7" fmla="*/ 2345 h 48"/>
                <a:gd name="T8" fmla="+- 0 3367 3367"/>
                <a:gd name="T9" fmla="*/ T8 w 39"/>
                <a:gd name="T10" fmla="+- 0 2354 2345"/>
                <a:gd name="T11" fmla="*/ 2354 h 48"/>
                <a:gd name="T12" fmla="+- 0 3367 3367"/>
                <a:gd name="T13" fmla="*/ T12 w 39"/>
                <a:gd name="T14" fmla="+- 0 2378 2345"/>
                <a:gd name="T15" fmla="*/ 2378 h 48"/>
                <a:gd name="T16" fmla="+- 0 3372 3367"/>
                <a:gd name="T17" fmla="*/ T16 w 39"/>
                <a:gd name="T18" fmla="+- 0 2393 2345"/>
                <a:gd name="T19" fmla="*/ 2393 h 48"/>
                <a:gd name="T20" fmla="+- 0 3396 3367"/>
                <a:gd name="T21" fmla="*/ T20 w 39"/>
                <a:gd name="T22" fmla="+- 0 2393 2345"/>
                <a:gd name="T23" fmla="*/ 2393 h 48"/>
                <a:gd name="T24" fmla="+- 0 3405 3367"/>
                <a:gd name="T25" fmla="*/ T24 w 39"/>
                <a:gd name="T26" fmla="+- 0 2378 2345"/>
                <a:gd name="T27" fmla="*/ 2378 h 48"/>
                <a:gd name="T28" fmla="+- 0 3405 3367"/>
                <a:gd name="T29" fmla="*/ T28 w 39"/>
                <a:gd name="T30" fmla="+- 0 2354 2345"/>
                <a:gd name="T31" fmla="*/ 2354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3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FBEA72D-2123-2241-BE6A-779342B0EF2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7" y="2344"/>
              <a:ext cx="39" cy="48"/>
            </a:xfrm>
            <a:custGeom>
              <a:avLst/>
              <a:gdLst>
                <a:gd name="T0" fmla="+- 0 3405 3367"/>
                <a:gd name="T1" fmla="*/ T0 w 39"/>
                <a:gd name="T2" fmla="+- 0 2369 2345"/>
                <a:gd name="T3" fmla="*/ 2369 h 48"/>
                <a:gd name="T4" fmla="+- 0 3405 3367"/>
                <a:gd name="T5" fmla="*/ T4 w 39"/>
                <a:gd name="T6" fmla="+- 0 2354 2345"/>
                <a:gd name="T7" fmla="*/ 2354 h 48"/>
                <a:gd name="T8" fmla="+- 0 3396 3367"/>
                <a:gd name="T9" fmla="*/ T8 w 39"/>
                <a:gd name="T10" fmla="+- 0 2345 2345"/>
                <a:gd name="T11" fmla="*/ 2345 h 48"/>
                <a:gd name="T12" fmla="+- 0 3386 3367"/>
                <a:gd name="T13" fmla="*/ T12 w 39"/>
                <a:gd name="T14" fmla="+- 0 2345 2345"/>
                <a:gd name="T15" fmla="*/ 2345 h 48"/>
                <a:gd name="T16" fmla="+- 0 3372 3367"/>
                <a:gd name="T17" fmla="*/ T16 w 39"/>
                <a:gd name="T18" fmla="+- 0 2345 2345"/>
                <a:gd name="T19" fmla="*/ 2345 h 48"/>
                <a:gd name="T20" fmla="+- 0 3367 3367"/>
                <a:gd name="T21" fmla="*/ T20 w 39"/>
                <a:gd name="T22" fmla="+- 0 2354 2345"/>
                <a:gd name="T23" fmla="*/ 2354 h 48"/>
                <a:gd name="T24" fmla="+- 0 3367 3367"/>
                <a:gd name="T25" fmla="*/ T24 w 39"/>
                <a:gd name="T26" fmla="+- 0 2369 2345"/>
                <a:gd name="T27" fmla="*/ 2369 h 48"/>
                <a:gd name="T28" fmla="+- 0 3367 3367"/>
                <a:gd name="T29" fmla="*/ T28 w 39"/>
                <a:gd name="T30" fmla="+- 0 2378 2345"/>
                <a:gd name="T31" fmla="*/ 2378 h 48"/>
                <a:gd name="T32" fmla="+- 0 3372 3367"/>
                <a:gd name="T33" fmla="*/ T32 w 39"/>
                <a:gd name="T34" fmla="+- 0 2393 2345"/>
                <a:gd name="T35" fmla="*/ 2393 h 48"/>
                <a:gd name="T36" fmla="+- 0 3386 3367"/>
                <a:gd name="T37" fmla="*/ T36 w 39"/>
                <a:gd name="T38" fmla="+- 0 2393 2345"/>
                <a:gd name="T39" fmla="*/ 2393 h 48"/>
                <a:gd name="T40" fmla="+- 0 3396 3367"/>
                <a:gd name="T41" fmla="*/ T40 w 39"/>
                <a:gd name="T42" fmla="+- 0 2393 2345"/>
                <a:gd name="T43" fmla="*/ 2393 h 48"/>
                <a:gd name="T44" fmla="+- 0 3405 3367"/>
                <a:gd name="T45" fmla="*/ T44 w 39"/>
                <a:gd name="T46" fmla="+- 0 2378 2345"/>
                <a:gd name="T47" fmla="*/ 2378 h 48"/>
                <a:gd name="T48" fmla="+- 0 3405 3367"/>
                <a:gd name="T49" fmla="*/ T48 w 39"/>
                <a:gd name="T50" fmla="+- 0 2369 2345"/>
                <a:gd name="T51" fmla="*/ 2369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9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3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5F37ECE7-49CF-C540-B8D2-8ED33F51145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7" y="2527"/>
              <a:ext cx="39" cy="48"/>
            </a:xfrm>
            <a:custGeom>
              <a:avLst/>
              <a:gdLst>
                <a:gd name="T0" fmla="+- 0 3396 3367"/>
                <a:gd name="T1" fmla="*/ T0 w 39"/>
                <a:gd name="T2" fmla="+- 0 2527 2527"/>
                <a:gd name="T3" fmla="*/ 2527 h 48"/>
                <a:gd name="T4" fmla="+- 0 3372 3367"/>
                <a:gd name="T5" fmla="*/ T4 w 39"/>
                <a:gd name="T6" fmla="+- 0 2527 2527"/>
                <a:gd name="T7" fmla="*/ 2527 h 48"/>
                <a:gd name="T8" fmla="+- 0 3367 3367"/>
                <a:gd name="T9" fmla="*/ T8 w 39"/>
                <a:gd name="T10" fmla="+- 0 2537 2527"/>
                <a:gd name="T11" fmla="*/ 2537 h 48"/>
                <a:gd name="T12" fmla="+- 0 3367 3367"/>
                <a:gd name="T13" fmla="*/ T12 w 39"/>
                <a:gd name="T14" fmla="+- 0 2561 2527"/>
                <a:gd name="T15" fmla="*/ 2561 h 48"/>
                <a:gd name="T16" fmla="+- 0 3372 3367"/>
                <a:gd name="T17" fmla="*/ T16 w 39"/>
                <a:gd name="T18" fmla="+- 0 2575 2527"/>
                <a:gd name="T19" fmla="*/ 2575 h 48"/>
                <a:gd name="T20" fmla="+- 0 3396 3367"/>
                <a:gd name="T21" fmla="*/ T20 w 39"/>
                <a:gd name="T22" fmla="+- 0 2575 2527"/>
                <a:gd name="T23" fmla="*/ 2575 h 48"/>
                <a:gd name="T24" fmla="+- 0 3405 3367"/>
                <a:gd name="T25" fmla="*/ T24 w 39"/>
                <a:gd name="T26" fmla="+- 0 2561 2527"/>
                <a:gd name="T27" fmla="*/ 2561 h 48"/>
                <a:gd name="T28" fmla="+- 0 3405 3367"/>
                <a:gd name="T29" fmla="*/ T28 w 39"/>
                <a:gd name="T30" fmla="+- 0 2537 2527"/>
                <a:gd name="T31" fmla="*/ 2537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26" name="AutoShape 359">
              <a:extLst>
                <a:ext uri="{FF2B5EF4-FFF2-40B4-BE49-F238E27FC236}">
                  <a16:creationId xmlns:a16="http://schemas.microsoft.com/office/drawing/2014/main" id="{CA4898C9-1485-2845-BC90-809A972FF30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367" y="1797"/>
              <a:ext cx="788" cy="999"/>
            </a:xfrm>
            <a:custGeom>
              <a:avLst/>
              <a:gdLst>
                <a:gd name="T0" fmla="+- 0 3396 3367"/>
                <a:gd name="T1" fmla="*/ T0 w 788"/>
                <a:gd name="T2" fmla="+- 0 2527 1798"/>
                <a:gd name="T3" fmla="*/ 2527 h 999"/>
                <a:gd name="T4" fmla="+- 0 3367 3367"/>
                <a:gd name="T5" fmla="*/ T4 w 788"/>
                <a:gd name="T6" fmla="+- 0 2537 1798"/>
                <a:gd name="T7" fmla="*/ 2537 h 999"/>
                <a:gd name="T8" fmla="+- 0 3372 3367"/>
                <a:gd name="T9" fmla="*/ T8 w 788"/>
                <a:gd name="T10" fmla="+- 0 2575 1798"/>
                <a:gd name="T11" fmla="*/ 2575 h 999"/>
                <a:gd name="T12" fmla="+- 0 3405 3367"/>
                <a:gd name="T13" fmla="*/ T12 w 788"/>
                <a:gd name="T14" fmla="+- 0 2561 1798"/>
                <a:gd name="T15" fmla="*/ 2561 h 999"/>
                <a:gd name="T16" fmla="+- 0 3852 3367"/>
                <a:gd name="T17" fmla="*/ T16 w 788"/>
                <a:gd name="T18" fmla="+- 0 2254 1798"/>
                <a:gd name="T19" fmla="*/ 2254 h 999"/>
                <a:gd name="T20" fmla="+- 0 3842 3367"/>
                <a:gd name="T21" fmla="*/ T20 w 788"/>
                <a:gd name="T22" fmla="+- 0 2086 1798"/>
                <a:gd name="T23" fmla="*/ 2086 h 999"/>
                <a:gd name="T24" fmla="+- 0 3833 3367"/>
                <a:gd name="T25" fmla="*/ T24 w 788"/>
                <a:gd name="T26" fmla="+- 0 1980 1798"/>
                <a:gd name="T27" fmla="*/ 1980 h 999"/>
                <a:gd name="T28" fmla="+- 0 3818 3367"/>
                <a:gd name="T29" fmla="*/ T28 w 788"/>
                <a:gd name="T30" fmla="+- 0 1889 1798"/>
                <a:gd name="T31" fmla="*/ 1889 h 999"/>
                <a:gd name="T32" fmla="+- 0 3799 3367"/>
                <a:gd name="T33" fmla="*/ T32 w 788"/>
                <a:gd name="T34" fmla="+- 0 1831 1798"/>
                <a:gd name="T35" fmla="*/ 1831 h 999"/>
                <a:gd name="T36" fmla="+- 0 3780 3367"/>
                <a:gd name="T37" fmla="*/ T36 w 788"/>
                <a:gd name="T38" fmla="+- 0 1802 1798"/>
                <a:gd name="T39" fmla="*/ 1802 h 999"/>
                <a:gd name="T40" fmla="+- 0 3751 3367"/>
                <a:gd name="T41" fmla="*/ T40 w 788"/>
                <a:gd name="T42" fmla="+- 0 1817 1798"/>
                <a:gd name="T43" fmla="*/ 1817 h 999"/>
                <a:gd name="T44" fmla="+- 0 3732 3367"/>
                <a:gd name="T45" fmla="*/ T44 w 788"/>
                <a:gd name="T46" fmla="+- 0 1870 1798"/>
                <a:gd name="T47" fmla="*/ 1870 h 999"/>
                <a:gd name="T48" fmla="+- 0 3717 3367"/>
                <a:gd name="T49" fmla="*/ T48 w 788"/>
                <a:gd name="T50" fmla="+- 0 1946 1798"/>
                <a:gd name="T51" fmla="*/ 1946 h 999"/>
                <a:gd name="T52" fmla="+- 0 3703 3367"/>
                <a:gd name="T53" fmla="*/ T52 w 788"/>
                <a:gd name="T54" fmla="+- 0 2047 1798"/>
                <a:gd name="T55" fmla="*/ 2047 h 999"/>
                <a:gd name="T56" fmla="+- 0 3698 3367"/>
                <a:gd name="T57" fmla="*/ T56 w 788"/>
                <a:gd name="T58" fmla="+- 0 2210 1798"/>
                <a:gd name="T59" fmla="*/ 2210 h 999"/>
                <a:gd name="T60" fmla="+- 0 3698 3367"/>
                <a:gd name="T61" fmla="*/ T60 w 788"/>
                <a:gd name="T62" fmla="+- 0 2383 1798"/>
                <a:gd name="T63" fmla="*/ 2383 h 999"/>
                <a:gd name="T64" fmla="+- 0 3703 3367"/>
                <a:gd name="T65" fmla="*/ T64 w 788"/>
                <a:gd name="T66" fmla="+- 0 2546 1798"/>
                <a:gd name="T67" fmla="*/ 2546 h 999"/>
                <a:gd name="T68" fmla="+- 0 3717 3367"/>
                <a:gd name="T69" fmla="*/ T68 w 788"/>
                <a:gd name="T70" fmla="+- 0 2647 1798"/>
                <a:gd name="T71" fmla="*/ 2647 h 999"/>
                <a:gd name="T72" fmla="+- 0 3732 3367"/>
                <a:gd name="T73" fmla="*/ T72 w 788"/>
                <a:gd name="T74" fmla="+- 0 2729 1798"/>
                <a:gd name="T75" fmla="*/ 2729 h 999"/>
                <a:gd name="T76" fmla="+- 0 3751 3367"/>
                <a:gd name="T77" fmla="*/ T76 w 788"/>
                <a:gd name="T78" fmla="+- 0 2777 1798"/>
                <a:gd name="T79" fmla="*/ 2777 h 999"/>
                <a:gd name="T80" fmla="+- 0 3770 3367"/>
                <a:gd name="T81" fmla="*/ T80 w 788"/>
                <a:gd name="T82" fmla="+- 0 2796 1798"/>
                <a:gd name="T83" fmla="*/ 2796 h 999"/>
                <a:gd name="T84" fmla="+- 0 3794 3367"/>
                <a:gd name="T85" fmla="*/ T84 w 788"/>
                <a:gd name="T86" fmla="+- 0 2777 1798"/>
                <a:gd name="T87" fmla="*/ 2777 h 999"/>
                <a:gd name="T88" fmla="+- 0 3813 3367"/>
                <a:gd name="T89" fmla="*/ T88 w 788"/>
                <a:gd name="T90" fmla="+- 0 2729 1798"/>
                <a:gd name="T91" fmla="*/ 2729 h 999"/>
                <a:gd name="T92" fmla="+- 0 3828 3367"/>
                <a:gd name="T93" fmla="*/ T92 w 788"/>
                <a:gd name="T94" fmla="+- 0 2647 1798"/>
                <a:gd name="T95" fmla="*/ 2647 h 999"/>
                <a:gd name="T96" fmla="+- 0 3842 3367"/>
                <a:gd name="T97" fmla="*/ T96 w 788"/>
                <a:gd name="T98" fmla="+- 0 2546 1798"/>
                <a:gd name="T99" fmla="*/ 2546 h 999"/>
                <a:gd name="T100" fmla="+- 0 3847 3367"/>
                <a:gd name="T101" fmla="*/ T100 w 788"/>
                <a:gd name="T102" fmla="+- 0 2383 1798"/>
                <a:gd name="T103" fmla="*/ 2383 h 999"/>
                <a:gd name="T104" fmla="+- 0 4154 3367"/>
                <a:gd name="T105" fmla="*/ T104 w 788"/>
                <a:gd name="T106" fmla="+- 0 2292 1798"/>
                <a:gd name="T107" fmla="*/ 2292 h 999"/>
                <a:gd name="T108" fmla="+- 0 4149 3367"/>
                <a:gd name="T109" fmla="*/ T108 w 788"/>
                <a:gd name="T110" fmla="+- 0 2086 1798"/>
                <a:gd name="T111" fmla="*/ 2086 h 999"/>
                <a:gd name="T112" fmla="+- 0 4135 3367"/>
                <a:gd name="T113" fmla="*/ T112 w 788"/>
                <a:gd name="T114" fmla="+- 0 1975 1798"/>
                <a:gd name="T115" fmla="*/ 1975 h 999"/>
                <a:gd name="T116" fmla="+- 0 4121 3367"/>
                <a:gd name="T117" fmla="*/ T116 w 788"/>
                <a:gd name="T118" fmla="+- 0 1889 1798"/>
                <a:gd name="T119" fmla="*/ 1889 h 999"/>
                <a:gd name="T120" fmla="+- 0 4101 3367"/>
                <a:gd name="T121" fmla="*/ T120 w 788"/>
                <a:gd name="T122" fmla="+- 0 1826 1798"/>
                <a:gd name="T123" fmla="*/ 1826 h 999"/>
                <a:gd name="T124" fmla="+- 0 4082 3367"/>
                <a:gd name="T125" fmla="*/ T124 w 788"/>
                <a:gd name="T126" fmla="+- 0 1798 1798"/>
                <a:gd name="T127" fmla="*/ 1798 h 999"/>
                <a:gd name="T128" fmla="+- 0 4058 3367"/>
                <a:gd name="T129" fmla="*/ T128 w 788"/>
                <a:gd name="T130" fmla="+- 0 1812 1798"/>
                <a:gd name="T131" fmla="*/ 1812 h 999"/>
                <a:gd name="T132" fmla="+- 0 4039 3367"/>
                <a:gd name="T133" fmla="*/ T132 w 788"/>
                <a:gd name="T134" fmla="+- 0 1865 1798"/>
                <a:gd name="T135" fmla="*/ 1865 h 999"/>
                <a:gd name="T136" fmla="+- 0 4020 3367"/>
                <a:gd name="T137" fmla="*/ T136 w 788"/>
                <a:gd name="T138" fmla="+- 0 1942 1798"/>
                <a:gd name="T139" fmla="*/ 1942 h 999"/>
                <a:gd name="T140" fmla="+- 0 4010 3367"/>
                <a:gd name="T141" fmla="*/ T140 w 788"/>
                <a:gd name="T142" fmla="+- 0 2047 1798"/>
                <a:gd name="T143" fmla="*/ 2047 h 999"/>
                <a:gd name="T144" fmla="+- 0 4001 3367"/>
                <a:gd name="T145" fmla="*/ T144 w 788"/>
                <a:gd name="T146" fmla="+- 0 2167 1798"/>
                <a:gd name="T147" fmla="*/ 2167 h 999"/>
                <a:gd name="T148" fmla="+- 0 4005 3367"/>
                <a:gd name="T149" fmla="*/ T148 w 788"/>
                <a:gd name="T150" fmla="+- 0 2503 1798"/>
                <a:gd name="T151" fmla="*/ 2503 h 999"/>
                <a:gd name="T152" fmla="+- 0 4020 3367"/>
                <a:gd name="T153" fmla="*/ T152 w 788"/>
                <a:gd name="T154" fmla="+- 0 2614 1798"/>
                <a:gd name="T155" fmla="*/ 2614 h 999"/>
                <a:gd name="T156" fmla="+- 0 4034 3367"/>
                <a:gd name="T157" fmla="*/ T156 w 788"/>
                <a:gd name="T158" fmla="+- 0 2700 1798"/>
                <a:gd name="T159" fmla="*/ 2700 h 999"/>
                <a:gd name="T160" fmla="+- 0 4049 3367"/>
                <a:gd name="T161" fmla="*/ T160 w 788"/>
                <a:gd name="T162" fmla="+- 0 2758 1798"/>
                <a:gd name="T163" fmla="*/ 2758 h 999"/>
                <a:gd name="T164" fmla="+- 0 4068 3367"/>
                <a:gd name="T165" fmla="*/ T164 w 788"/>
                <a:gd name="T166" fmla="+- 0 2786 1798"/>
                <a:gd name="T167" fmla="*/ 2786 h 999"/>
                <a:gd name="T168" fmla="+- 0 4092 3367"/>
                <a:gd name="T169" fmla="*/ T168 w 788"/>
                <a:gd name="T170" fmla="+- 0 2782 1798"/>
                <a:gd name="T171" fmla="*/ 2782 h 999"/>
                <a:gd name="T172" fmla="+- 0 4111 3367"/>
                <a:gd name="T173" fmla="*/ T172 w 788"/>
                <a:gd name="T174" fmla="+- 0 2743 1798"/>
                <a:gd name="T175" fmla="*/ 2743 h 999"/>
                <a:gd name="T176" fmla="+- 0 4125 3367"/>
                <a:gd name="T177" fmla="*/ T176 w 788"/>
                <a:gd name="T178" fmla="+- 0 2676 1798"/>
                <a:gd name="T179" fmla="*/ 2676 h 999"/>
                <a:gd name="T180" fmla="+- 0 4140 3367"/>
                <a:gd name="T181" fmla="*/ T180 w 788"/>
                <a:gd name="T182" fmla="+- 0 2580 1798"/>
                <a:gd name="T183" fmla="*/ 2580 h 999"/>
                <a:gd name="T184" fmla="+- 0 4149 3367"/>
                <a:gd name="T185" fmla="*/ T184 w 788"/>
                <a:gd name="T186" fmla="+- 0 2422 1798"/>
                <a:gd name="T187" fmla="*/ 2422 h 9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</a:cxnLst>
              <a:rect l="0" t="0" r="r" b="b"/>
              <a:pathLst>
                <a:path w="788" h="999">
                  <a:moveTo>
                    <a:pt x="38" y="753"/>
                  </a:moveTo>
                  <a:lnTo>
                    <a:pt x="38" y="739"/>
                  </a:lnTo>
                  <a:lnTo>
                    <a:pt x="29" y="729"/>
                  </a:lnTo>
                  <a:lnTo>
                    <a:pt x="19" y="729"/>
                  </a:lnTo>
                  <a:lnTo>
                    <a:pt x="5" y="729"/>
                  </a:lnTo>
                  <a:lnTo>
                    <a:pt x="0" y="739"/>
                  </a:lnTo>
                  <a:lnTo>
                    <a:pt x="0" y="753"/>
                  </a:lnTo>
                  <a:lnTo>
                    <a:pt x="0" y="763"/>
                  </a:lnTo>
                  <a:lnTo>
                    <a:pt x="5" y="777"/>
                  </a:lnTo>
                  <a:lnTo>
                    <a:pt x="19" y="777"/>
                  </a:lnTo>
                  <a:lnTo>
                    <a:pt x="29" y="777"/>
                  </a:lnTo>
                  <a:lnTo>
                    <a:pt x="38" y="763"/>
                  </a:lnTo>
                  <a:lnTo>
                    <a:pt x="38" y="753"/>
                  </a:lnTo>
                  <a:close/>
                  <a:moveTo>
                    <a:pt x="485" y="499"/>
                  </a:moveTo>
                  <a:lnTo>
                    <a:pt x="485" y="456"/>
                  </a:lnTo>
                  <a:lnTo>
                    <a:pt x="480" y="412"/>
                  </a:lnTo>
                  <a:lnTo>
                    <a:pt x="480" y="331"/>
                  </a:lnTo>
                  <a:lnTo>
                    <a:pt x="475" y="288"/>
                  </a:lnTo>
                  <a:lnTo>
                    <a:pt x="475" y="249"/>
                  </a:lnTo>
                  <a:lnTo>
                    <a:pt x="470" y="216"/>
                  </a:lnTo>
                  <a:lnTo>
                    <a:pt x="466" y="182"/>
                  </a:lnTo>
                  <a:lnTo>
                    <a:pt x="461" y="148"/>
                  </a:lnTo>
                  <a:lnTo>
                    <a:pt x="456" y="120"/>
                  </a:lnTo>
                  <a:lnTo>
                    <a:pt x="451" y="91"/>
                  </a:lnTo>
                  <a:lnTo>
                    <a:pt x="446" y="72"/>
                  </a:lnTo>
                  <a:lnTo>
                    <a:pt x="437" y="48"/>
                  </a:lnTo>
                  <a:lnTo>
                    <a:pt x="432" y="33"/>
                  </a:lnTo>
                  <a:lnTo>
                    <a:pt x="427" y="19"/>
                  </a:lnTo>
                  <a:lnTo>
                    <a:pt x="418" y="9"/>
                  </a:lnTo>
                  <a:lnTo>
                    <a:pt x="413" y="4"/>
                  </a:lnTo>
                  <a:lnTo>
                    <a:pt x="398" y="4"/>
                  </a:lnTo>
                  <a:lnTo>
                    <a:pt x="394" y="9"/>
                  </a:lnTo>
                  <a:lnTo>
                    <a:pt x="384" y="19"/>
                  </a:lnTo>
                  <a:lnTo>
                    <a:pt x="379" y="33"/>
                  </a:lnTo>
                  <a:lnTo>
                    <a:pt x="374" y="48"/>
                  </a:lnTo>
                  <a:lnTo>
                    <a:pt x="365" y="72"/>
                  </a:lnTo>
                  <a:lnTo>
                    <a:pt x="360" y="91"/>
                  </a:lnTo>
                  <a:lnTo>
                    <a:pt x="355" y="120"/>
                  </a:lnTo>
                  <a:lnTo>
                    <a:pt x="350" y="148"/>
                  </a:lnTo>
                  <a:lnTo>
                    <a:pt x="346" y="182"/>
                  </a:lnTo>
                  <a:lnTo>
                    <a:pt x="341" y="216"/>
                  </a:lnTo>
                  <a:lnTo>
                    <a:pt x="336" y="249"/>
                  </a:lnTo>
                  <a:lnTo>
                    <a:pt x="336" y="288"/>
                  </a:lnTo>
                  <a:lnTo>
                    <a:pt x="331" y="331"/>
                  </a:lnTo>
                  <a:lnTo>
                    <a:pt x="331" y="412"/>
                  </a:lnTo>
                  <a:lnTo>
                    <a:pt x="326" y="456"/>
                  </a:lnTo>
                  <a:lnTo>
                    <a:pt x="326" y="542"/>
                  </a:lnTo>
                  <a:lnTo>
                    <a:pt x="331" y="585"/>
                  </a:lnTo>
                  <a:lnTo>
                    <a:pt x="331" y="672"/>
                  </a:lnTo>
                  <a:lnTo>
                    <a:pt x="336" y="710"/>
                  </a:lnTo>
                  <a:lnTo>
                    <a:pt x="336" y="748"/>
                  </a:lnTo>
                  <a:lnTo>
                    <a:pt x="341" y="782"/>
                  </a:lnTo>
                  <a:lnTo>
                    <a:pt x="346" y="820"/>
                  </a:lnTo>
                  <a:lnTo>
                    <a:pt x="350" y="849"/>
                  </a:lnTo>
                  <a:lnTo>
                    <a:pt x="355" y="878"/>
                  </a:lnTo>
                  <a:lnTo>
                    <a:pt x="360" y="907"/>
                  </a:lnTo>
                  <a:lnTo>
                    <a:pt x="365" y="931"/>
                  </a:lnTo>
                  <a:lnTo>
                    <a:pt x="374" y="950"/>
                  </a:lnTo>
                  <a:lnTo>
                    <a:pt x="379" y="964"/>
                  </a:lnTo>
                  <a:lnTo>
                    <a:pt x="384" y="979"/>
                  </a:lnTo>
                  <a:lnTo>
                    <a:pt x="394" y="988"/>
                  </a:lnTo>
                  <a:lnTo>
                    <a:pt x="398" y="993"/>
                  </a:lnTo>
                  <a:lnTo>
                    <a:pt x="403" y="998"/>
                  </a:lnTo>
                  <a:lnTo>
                    <a:pt x="413" y="993"/>
                  </a:lnTo>
                  <a:lnTo>
                    <a:pt x="418" y="988"/>
                  </a:lnTo>
                  <a:lnTo>
                    <a:pt x="427" y="979"/>
                  </a:lnTo>
                  <a:lnTo>
                    <a:pt x="432" y="964"/>
                  </a:lnTo>
                  <a:lnTo>
                    <a:pt x="437" y="950"/>
                  </a:lnTo>
                  <a:lnTo>
                    <a:pt x="446" y="931"/>
                  </a:lnTo>
                  <a:lnTo>
                    <a:pt x="451" y="907"/>
                  </a:lnTo>
                  <a:lnTo>
                    <a:pt x="456" y="878"/>
                  </a:lnTo>
                  <a:lnTo>
                    <a:pt x="461" y="849"/>
                  </a:lnTo>
                  <a:lnTo>
                    <a:pt x="466" y="820"/>
                  </a:lnTo>
                  <a:lnTo>
                    <a:pt x="470" y="782"/>
                  </a:lnTo>
                  <a:lnTo>
                    <a:pt x="475" y="748"/>
                  </a:lnTo>
                  <a:lnTo>
                    <a:pt x="475" y="710"/>
                  </a:lnTo>
                  <a:lnTo>
                    <a:pt x="480" y="672"/>
                  </a:lnTo>
                  <a:lnTo>
                    <a:pt x="480" y="585"/>
                  </a:lnTo>
                  <a:lnTo>
                    <a:pt x="485" y="542"/>
                  </a:lnTo>
                  <a:lnTo>
                    <a:pt x="485" y="499"/>
                  </a:lnTo>
                  <a:moveTo>
                    <a:pt x="787" y="494"/>
                  </a:moveTo>
                  <a:lnTo>
                    <a:pt x="787" y="408"/>
                  </a:lnTo>
                  <a:lnTo>
                    <a:pt x="782" y="369"/>
                  </a:lnTo>
                  <a:lnTo>
                    <a:pt x="782" y="288"/>
                  </a:lnTo>
                  <a:lnTo>
                    <a:pt x="778" y="249"/>
                  </a:lnTo>
                  <a:lnTo>
                    <a:pt x="773" y="211"/>
                  </a:lnTo>
                  <a:lnTo>
                    <a:pt x="768" y="177"/>
                  </a:lnTo>
                  <a:lnTo>
                    <a:pt x="763" y="144"/>
                  </a:lnTo>
                  <a:lnTo>
                    <a:pt x="758" y="115"/>
                  </a:lnTo>
                  <a:lnTo>
                    <a:pt x="754" y="91"/>
                  </a:lnTo>
                  <a:lnTo>
                    <a:pt x="749" y="67"/>
                  </a:lnTo>
                  <a:lnTo>
                    <a:pt x="744" y="48"/>
                  </a:lnTo>
                  <a:lnTo>
                    <a:pt x="734" y="28"/>
                  </a:lnTo>
                  <a:lnTo>
                    <a:pt x="730" y="14"/>
                  </a:lnTo>
                  <a:lnTo>
                    <a:pt x="725" y="9"/>
                  </a:lnTo>
                  <a:lnTo>
                    <a:pt x="715" y="0"/>
                  </a:lnTo>
                  <a:lnTo>
                    <a:pt x="701" y="0"/>
                  </a:lnTo>
                  <a:lnTo>
                    <a:pt x="696" y="9"/>
                  </a:lnTo>
                  <a:lnTo>
                    <a:pt x="691" y="14"/>
                  </a:lnTo>
                  <a:lnTo>
                    <a:pt x="682" y="28"/>
                  </a:lnTo>
                  <a:lnTo>
                    <a:pt x="677" y="48"/>
                  </a:lnTo>
                  <a:lnTo>
                    <a:pt x="672" y="67"/>
                  </a:lnTo>
                  <a:lnTo>
                    <a:pt x="667" y="91"/>
                  </a:lnTo>
                  <a:lnTo>
                    <a:pt x="658" y="115"/>
                  </a:lnTo>
                  <a:lnTo>
                    <a:pt x="653" y="144"/>
                  </a:lnTo>
                  <a:lnTo>
                    <a:pt x="653" y="177"/>
                  </a:lnTo>
                  <a:lnTo>
                    <a:pt x="648" y="211"/>
                  </a:lnTo>
                  <a:lnTo>
                    <a:pt x="643" y="249"/>
                  </a:lnTo>
                  <a:lnTo>
                    <a:pt x="638" y="288"/>
                  </a:lnTo>
                  <a:lnTo>
                    <a:pt x="638" y="326"/>
                  </a:lnTo>
                  <a:lnTo>
                    <a:pt x="634" y="369"/>
                  </a:lnTo>
                  <a:lnTo>
                    <a:pt x="634" y="624"/>
                  </a:lnTo>
                  <a:lnTo>
                    <a:pt x="638" y="667"/>
                  </a:lnTo>
                  <a:lnTo>
                    <a:pt x="638" y="705"/>
                  </a:lnTo>
                  <a:lnTo>
                    <a:pt x="643" y="744"/>
                  </a:lnTo>
                  <a:lnTo>
                    <a:pt x="648" y="782"/>
                  </a:lnTo>
                  <a:lnTo>
                    <a:pt x="653" y="816"/>
                  </a:lnTo>
                  <a:lnTo>
                    <a:pt x="653" y="844"/>
                  </a:lnTo>
                  <a:lnTo>
                    <a:pt x="658" y="878"/>
                  </a:lnTo>
                  <a:lnTo>
                    <a:pt x="667" y="902"/>
                  </a:lnTo>
                  <a:lnTo>
                    <a:pt x="672" y="926"/>
                  </a:lnTo>
                  <a:lnTo>
                    <a:pt x="677" y="945"/>
                  </a:lnTo>
                  <a:lnTo>
                    <a:pt x="682" y="960"/>
                  </a:lnTo>
                  <a:lnTo>
                    <a:pt x="691" y="974"/>
                  </a:lnTo>
                  <a:lnTo>
                    <a:pt x="696" y="984"/>
                  </a:lnTo>
                  <a:lnTo>
                    <a:pt x="701" y="988"/>
                  </a:lnTo>
                  <a:lnTo>
                    <a:pt x="710" y="993"/>
                  </a:lnTo>
                  <a:lnTo>
                    <a:pt x="715" y="988"/>
                  </a:lnTo>
                  <a:lnTo>
                    <a:pt x="725" y="984"/>
                  </a:lnTo>
                  <a:lnTo>
                    <a:pt x="730" y="974"/>
                  </a:lnTo>
                  <a:lnTo>
                    <a:pt x="734" y="960"/>
                  </a:lnTo>
                  <a:lnTo>
                    <a:pt x="744" y="945"/>
                  </a:lnTo>
                  <a:lnTo>
                    <a:pt x="749" y="926"/>
                  </a:lnTo>
                  <a:lnTo>
                    <a:pt x="754" y="902"/>
                  </a:lnTo>
                  <a:lnTo>
                    <a:pt x="758" y="878"/>
                  </a:lnTo>
                  <a:lnTo>
                    <a:pt x="763" y="844"/>
                  </a:lnTo>
                  <a:lnTo>
                    <a:pt x="768" y="816"/>
                  </a:lnTo>
                  <a:lnTo>
                    <a:pt x="773" y="782"/>
                  </a:lnTo>
                  <a:lnTo>
                    <a:pt x="778" y="744"/>
                  </a:lnTo>
                  <a:lnTo>
                    <a:pt x="782" y="705"/>
                  </a:lnTo>
                  <a:lnTo>
                    <a:pt x="782" y="624"/>
                  </a:lnTo>
                  <a:lnTo>
                    <a:pt x="787" y="580"/>
                  </a:lnTo>
                  <a:lnTo>
                    <a:pt x="787" y="494"/>
                  </a:lnTo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27" name="AutoShape 358">
              <a:extLst>
                <a:ext uri="{FF2B5EF4-FFF2-40B4-BE49-F238E27FC236}">
                  <a16:creationId xmlns:a16="http://schemas.microsoft.com/office/drawing/2014/main" id="{01F2E148-366E-EE42-857B-127F24AB15B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65" y="1951"/>
              <a:ext cx="312" cy="696"/>
            </a:xfrm>
            <a:custGeom>
              <a:avLst/>
              <a:gdLst>
                <a:gd name="T0" fmla="+- 0 3789 3765"/>
                <a:gd name="T1" fmla="*/ T0 w 312"/>
                <a:gd name="T2" fmla="+- 0 1951 1951"/>
                <a:gd name="T3" fmla="*/ 1951 h 696"/>
                <a:gd name="T4" fmla="+- 0 4077 3765"/>
                <a:gd name="T5" fmla="*/ T4 w 312"/>
                <a:gd name="T6" fmla="+- 0 1999 1951"/>
                <a:gd name="T7" fmla="*/ 1999 h 696"/>
                <a:gd name="T8" fmla="+- 0 3780 3765"/>
                <a:gd name="T9" fmla="*/ T8 w 312"/>
                <a:gd name="T10" fmla="+- 0 2129 1951"/>
                <a:gd name="T11" fmla="*/ 2129 h 696"/>
                <a:gd name="T12" fmla="+- 0 4068 3765"/>
                <a:gd name="T13" fmla="*/ T12 w 312"/>
                <a:gd name="T14" fmla="+- 0 2196 1951"/>
                <a:gd name="T15" fmla="*/ 2196 h 696"/>
                <a:gd name="T16" fmla="+- 0 3789 3765"/>
                <a:gd name="T17" fmla="*/ T16 w 312"/>
                <a:gd name="T18" fmla="+- 0 2138 1951"/>
                <a:gd name="T19" fmla="*/ 2138 h 696"/>
                <a:gd name="T20" fmla="+- 0 4068 3765"/>
                <a:gd name="T21" fmla="*/ T20 w 312"/>
                <a:gd name="T22" fmla="+- 0 2566 1951"/>
                <a:gd name="T23" fmla="*/ 2566 h 696"/>
                <a:gd name="T24" fmla="+- 0 4077 3765"/>
                <a:gd name="T25" fmla="*/ T24 w 312"/>
                <a:gd name="T26" fmla="+- 0 2378 1951"/>
                <a:gd name="T27" fmla="*/ 2378 h 696"/>
                <a:gd name="T28" fmla="+- 0 3765 3765"/>
                <a:gd name="T29" fmla="*/ T28 w 312"/>
                <a:gd name="T30" fmla="+- 0 2647 1951"/>
                <a:gd name="T31" fmla="*/ 2647 h 6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12" h="696">
                  <a:moveTo>
                    <a:pt x="24" y="0"/>
                  </a:moveTo>
                  <a:lnTo>
                    <a:pt x="312" y="48"/>
                  </a:lnTo>
                  <a:moveTo>
                    <a:pt x="15" y="178"/>
                  </a:moveTo>
                  <a:lnTo>
                    <a:pt x="303" y="245"/>
                  </a:lnTo>
                  <a:moveTo>
                    <a:pt x="24" y="187"/>
                  </a:moveTo>
                  <a:lnTo>
                    <a:pt x="303" y="615"/>
                  </a:lnTo>
                  <a:moveTo>
                    <a:pt x="312" y="427"/>
                  </a:moveTo>
                  <a:lnTo>
                    <a:pt x="0" y="696"/>
                  </a:lnTo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143A7DC-A135-0F41-8DA1-6D1A162FCD5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55" y="1932"/>
              <a:ext cx="44" cy="48"/>
            </a:xfrm>
            <a:custGeom>
              <a:avLst/>
              <a:gdLst>
                <a:gd name="T0" fmla="+- 0 3789 3756"/>
                <a:gd name="T1" fmla="*/ T0 w 44"/>
                <a:gd name="T2" fmla="+- 0 1932 1932"/>
                <a:gd name="T3" fmla="*/ 1932 h 48"/>
                <a:gd name="T4" fmla="+- 0 3765 3756"/>
                <a:gd name="T5" fmla="*/ T4 w 44"/>
                <a:gd name="T6" fmla="+- 0 1932 1932"/>
                <a:gd name="T7" fmla="*/ 1932 h 48"/>
                <a:gd name="T8" fmla="+- 0 3756 3756"/>
                <a:gd name="T9" fmla="*/ T8 w 44"/>
                <a:gd name="T10" fmla="+- 0 1942 1932"/>
                <a:gd name="T11" fmla="*/ 1942 h 48"/>
                <a:gd name="T12" fmla="+- 0 3756 3756"/>
                <a:gd name="T13" fmla="*/ T12 w 44"/>
                <a:gd name="T14" fmla="+- 0 1966 1932"/>
                <a:gd name="T15" fmla="*/ 1966 h 48"/>
                <a:gd name="T16" fmla="+- 0 3765 3756"/>
                <a:gd name="T17" fmla="*/ T16 w 44"/>
                <a:gd name="T18" fmla="+- 0 1980 1932"/>
                <a:gd name="T19" fmla="*/ 1980 h 48"/>
                <a:gd name="T20" fmla="+- 0 3789 3756"/>
                <a:gd name="T21" fmla="*/ T20 w 44"/>
                <a:gd name="T22" fmla="+- 0 1980 1932"/>
                <a:gd name="T23" fmla="*/ 1980 h 48"/>
                <a:gd name="T24" fmla="+- 0 3799 3756"/>
                <a:gd name="T25" fmla="*/ T24 w 44"/>
                <a:gd name="T26" fmla="+- 0 1966 1932"/>
                <a:gd name="T27" fmla="*/ 1966 h 48"/>
                <a:gd name="T28" fmla="+- 0 3799 3756"/>
                <a:gd name="T29" fmla="*/ T28 w 44"/>
                <a:gd name="T30" fmla="+- 0 1942 1932"/>
                <a:gd name="T31" fmla="*/ 1942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44" h="48">
                  <a:moveTo>
                    <a:pt x="33" y="0"/>
                  </a:moveTo>
                  <a:lnTo>
                    <a:pt x="9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9" y="48"/>
                  </a:lnTo>
                  <a:lnTo>
                    <a:pt x="33" y="48"/>
                  </a:lnTo>
                  <a:lnTo>
                    <a:pt x="43" y="34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DB4C8A7-5E33-E14C-A07A-2719556D247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55" y="1932"/>
              <a:ext cx="44" cy="48"/>
            </a:xfrm>
            <a:custGeom>
              <a:avLst/>
              <a:gdLst>
                <a:gd name="T0" fmla="+- 0 3799 3756"/>
                <a:gd name="T1" fmla="*/ T0 w 44"/>
                <a:gd name="T2" fmla="+- 0 1956 1932"/>
                <a:gd name="T3" fmla="*/ 1956 h 48"/>
                <a:gd name="T4" fmla="+- 0 3799 3756"/>
                <a:gd name="T5" fmla="*/ T4 w 44"/>
                <a:gd name="T6" fmla="+- 0 1942 1932"/>
                <a:gd name="T7" fmla="*/ 1942 h 48"/>
                <a:gd name="T8" fmla="+- 0 3789 3756"/>
                <a:gd name="T9" fmla="*/ T8 w 44"/>
                <a:gd name="T10" fmla="+- 0 1932 1932"/>
                <a:gd name="T11" fmla="*/ 1932 h 48"/>
                <a:gd name="T12" fmla="+- 0 3775 3756"/>
                <a:gd name="T13" fmla="*/ T12 w 44"/>
                <a:gd name="T14" fmla="+- 0 1932 1932"/>
                <a:gd name="T15" fmla="*/ 1932 h 48"/>
                <a:gd name="T16" fmla="+- 0 3765 3756"/>
                <a:gd name="T17" fmla="*/ T16 w 44"/>
                <a:gd name="T18" fmla="+- 0 1932 1932"/>
                <a:gd name="T19" fmla="*/ 1932 h 48"/>
                <a:gd name="T20" fmla="+- 0 3756 3756"/>
                <a:gd name="T21" fmla="*/ T20 w 44"/>
                <a:gd name="T22" fmla="+- 0 1942 1932"/>
                <a:gd name="T23" fmla="*/ 1942 h 48"/>
                <a:gd name="T24" fmla="+- 0 3756 3756"/>
                <a:gd name="T25" fmla="*/ T24 w 44"/>
                <a:gd name="T26" fmla="+- 0 1956 1932"/>
                <a:gd name="T27" fmla="*/ 1956 h 48"/>
                <a:gd name="T28" fmla="+- 0 3756 3756"/>
                <a:gd name="T29" fmla="*/ T28 w 44"/>
                <a:gd name="T30" fmla="+- 0 1966 1932"/>
                <a:gd name="T31" fmla="*/ 1966 h 48"/>
                <a:gd name="T32" fmla="+- 0 3765 3756"/>
                <a:gd name="T33" fmla="*/ T32 w 44"/>
                <a:gd name="T34" fmla="+- 0 1980 1932"/>
                <a:gd name="T35" fmla="*/ 1980 h 48"/>
                <a:gd name="T36" fmla="+- 0 3775 3756"/>
                <a:gd name="T37" fmla="*/ T36 w 44"/>
                <a:gd name="T38" fmla="+- 0 1980 1932"/>
                <a:gd name="T39" fmla="*/ 1980 h 48"/>
                <a:gd name="T40" fmla="+- 0 3789 3756"/>
                <a:gd name="T41" fmla="*/ T40 w 44"/>
                <a:gd name="T42" fmla="+- 0 1980 1932"/>
                <a:gd name="T43" fmla="*/ 1980 h 48"/>
                <a:gd name="T44" fmla="+- 0 3799 3756"/>
                <a:gd name="T45" fmla="*/ T44 w 44"/>
                <a:gd name="T46" fmla="+- 0 1966 1932"/>
                <a:gd name="T47" fmla="*/ 1966 h 48"/>
                <a:gd name="T48" fmla="+- 0 3799 3756"/>
                <a:gd name="T49" fmla="*/ T48 w 44"/>
                <a:gd name="T50" fmla="+- 0 1956 1932"/>
                <a:gd name="T51" fmla="*/ 1956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44" h="48">
                  <a:moveTo>
                    <a:pt x="43" y="24"/>
                  </a:moveTo>
                  <a:lnTo>
                    <a:pt x="43" y="10"/>
                  </a:lnTo>
                  <a:lnTo>
                    <a:pt x="33" y="0"/>
                  </a:lnTo>
                  <a:lnTo>
                    <a:pt x="19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9" y="48"/>
                  </a:lnTo>
                  <a:lnTo>
                    <a:pt x="19" y="48"/>
                  </a:lnTo>
                  <a:lnTo>
                    <a:pt x="33" y="48"/>
                  </a:lnTo>
                  <a:lnTo>
                    <a:pt x="43" y="34"/>
                  </a:lnTo>
                  <a:lnTo>
                    <a:pt x="43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E0F3585-5B47-6E40-93B7-AF0D34C14EB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55" y="2104"/>
              <a:ext cx="44" cy="48"/>
            </a:xfrm>
            <a:custGeom>
              <a:avLst/>
              <a:gdLst>
                <a:gd name="T0" fmla="+- 0 3789 3756"/>
                <a:gd name="T1" fmla="*/ T0 w 44"/>
                <a:gd name="T2" fmla="+- 0 2105 2105"/>
                <a:gd name="T3" fmla="*/ 2105 h 48"/>
                <a:gd name="T4" fmla="+- 0 3765 3756"/>
                <a:gd name="T5" fmla="*/ T4 w 44"/>
                <a:gd name="T6" fmla="+- 0 2105 2105"/>
                <a:gd name="T7" fmla="*/ 2105 h 48"/>
                <a:gd name="T8" fmla="+- 0 3756 3756"/>
                <a:gd name="T9" fmla="*/ T8 w 44"/>
                <a:gd name="T10" fmla="+- 0 2114 2105"/>
                <a:gd name="T11" fmla="*/ 2114 h 48"/>
                <a:gd name="T12" fmla="+- 0 3756 3756"/>
                <a:gd name="T13" fmla="*/ T12 w 44"/>
                <a:gd name="T14" fmla="+- 0 2138 2105"/>
                <a:gd name="T15" fmla="*/ 2138 h 48"/>
                <a:gd name="T16" fmla="+- 0 3765 3756"/>
                <a:gd name="T17" fmla="*/ T16 w 44"/>
                <a:gd name="T18" fmla="+- 0 2153 2105"/>
                <a:gd name="T19" fmla="*/ 2153 h 48"/>
                <a:gd name="T20" fmla="+- 0 3789 3756"/>
                <a:gd name="T21" fmla="*/ T20 w 44"/>
                <a:gd name="T22" fmla="+- 0 2153 2105"/>
                <a:gd name="T23" fmla="*/ 2153 h 48"/>
                <a:gd name="T24" fmla="+- 0 3799 3756"/>
                <a:gd name="T25" fmla="*/ T24 w 44"/>
                <a:gd name="T26" fmla="+- 0 2138 2105"/>
                <a:gd name="T27" fmla="*/ 2138 h 48"/>
                <a:gd name="T28" fmla="+- 0 3799 3756"/>
                <a:gd name="T29" fmla="*/ T28 w 44"/>
                <a:gd name="T30" fmla="+- 0 2114 2105"/>
                <a:gd name="T31" fmla="*/ 2114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44" h="48">
                  <a:moveTo>
                    <a:pt x="33" y="0"/>
                  </a:moveTo>
                  <a:lnTo>
                    <a:pt x="9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9" y="48"/>
                  </a:lnTo>
                  <a:lnTo>
                    <a:pt x="33" y="48"/>
                  </a:lnTo>
                  <a:lnTo>
                    <a:pt x="43" y="33"/>
                  </a:lnTo>
                  <a:lnTo>
                    <a:pt x="4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20FB514-7D4C-EC42-B350-5DB558551FE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55" y="2104"/>
              <a:ext cx="44" cy="48"/>
            </a:xfrm>
            <a:custGeom>
              <a:avLst/>
              <a:gdLst>
                <a:gd name="T0" fmla="+- 0 3799 3756"/>
                <a:gd name="T1" fmla="*/ T0 w 44"/>
                <a:gd name="T2" fmla="+- 0 2129 2105"/>
                <a:gd name="T3" fmla="*/ 2129 h 48"/>
                <a:gd name="T4" fmla="+- 0 3799 3756"/>
                <a:gd name="T5" fmla="*/ T4 w 44"/>
                <a:gd name="T6" fmla="+- 0 2114 2105"/>
                <a:gd name="T7" fmla="*/ 2114 h 48"/>
                <a:gd name="T8" fmla="+- 0 3789 3756"/>
                <a:gd name="T9" fmla="*/ T8 w 44"/>
                <a:gd name="T10" fmla="+- 0 2105 2105"/>
                <a:gd name="T11" fmla="*/ 2105 h 48"/>
                <a:gd name="T12" fmla="+- 0 3775 3756"/>
                <a:gd name="T13" fmla="*/ T12 w 44"/>
                <a:gd name="T14" fmla="+- 0 2105 2105"/>
                <a:gd name="T15" fmla="*/ 2105 h 48"/>
                <a:gd name="T16" fmla="+- 0 3765 3756"/>
                <a:gd name="T17" fmla="*/ T16 w 44"/>
                <a:gd name="T18" fmla="+- 0 2105 2105"/>
                <a:gd name="T19" fmla="*/ 2105 h 48"/>
                <a:gd name="T20" fmla="+- 0 3756 3756"/>
                <a:gd name="T21" fmla="*/ T20 w 44"/>
                <a:gd name="T22" fmla="+- 0 2114 2105"/>
                <a:gd name="T23" fmla="*/ 2114 h 48"/>
                <a:gd name="T24" fmla="+- 0 3756 3756"/>
                <a:gd name="T25" fmla="*/ T24 w 44"/>
                <a:gd name="T26" fmla="+- 0 2129 2105"/>
                <a:gd name="T27" fmla="*/ 2129 h 48"/>
                <a:gd name="T28" fmla="+- 0 3756 3756"/>
                <a:gd name="T29" fmla="*/ T28 w 44"/>
                <a:gd name="T30" fmla="+- 0 2138 2105"/>
                <a:gd name="T31" fmla="*/ 2138 h 48"/>
                <a:gd name="T32" fmla="+- 0 3765 3756"/>
                <a:gd name="T33" fmla="*/ T32 w 44"/>
                <a:gd name="T34" fmla="+- 0 2153 2105"/>
                <a:gd name="T35" fmla="*/ 2153 h 48"/>
                <a:gd name="T36" fmla="+- 0 3775 3756"/>
                <a:gd name="T37" fmla="*/ T36 w 44"/>
                <a:gd name="T38" fmla="+- 0 2153 2105"/>
                <a:gd name="T39" fmla="*/ 2153 h 48"/>
                <a:gd name="T40" fmla="+- 0 3789 3756"/>
                <a:gd name="T41" fmla="*/ T40 w 44"/>
                <a:gd name="T42" fmla="+- 0 2153 2105"/>
                <a:gd name="T43" fmla="*/ 2153 h 48"/>
                <a:gd name="T44" fmla="+- 0 3799 3756"/>
                <a:gd name="T45" fmla="*/ T44 w 44"/>
                <a:gd name="T46" fmla="+- 0 2138 2105"/>
                <a:gd name="T47" fmla="*/ 2138 h 48"/>
                <a:gd name="T48" fmla="+- 0 3799 3756"/>
                <a:gd name="T49" fmla="*/ T48 w 44"/>
                <a:gd name="T50" fmla="+- 0 2129 2105"/>
                <a:gd name="T51" fmla="*/ 2129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44" h="48">
                  <a:moveTo>
                    <a:pt x="43" y="24"/>
                  </a:moveTo>
                  <a:lnTo>
                    <a:pt x="43" y="9"/>
                  </a:lnTo>
                  <a:lnTo>
                    <a:pt x="33" y="0"/>
                  </a:lnTo>
                  <a:lnTo>
                    <a:pt x="19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9" y="48"/>
                  </a:lnTo>
                  <a:lnTo>
                    <a:pt x="19" y="48"/>
                  </a:lnTo>
                  <a:lnTo>
                    <a:pt x="33" y="48"/>
                  </a:lnTo>
                  <a:lnTo>
                    <a:pt x="43" y="33"/>
                  </a:lnTo>
                  <a:lnTo>
                    <a:pt x="43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2124474-1AF3-F347-9636-6F3631D8D3E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55" y="2272"/>
              <a:ext cx="44" cy="48"/>
            </a:xfrm>
            <a:custGeom>
              <a:avLst/>
              <a:gdLst>
                <a:gd name="T0" fmla="+- 0 3789 3756"/>
                <a:gd name="T1" fmla="*/ T0 w 44"/>
                <a:gd name="T2" fmla="+- 0 2273 2273"/>
                <a:gd name="T3" fmla="*/ 2273 h 48"/>
                <a:gd name="T4" fmla="+- 0 3765 3756"/>
                <a:gd name="T5" fmla="*/ T4 w 44"/>
                <a:gd name="T6" fmla="+- 0 2273 2273"/>
                <a:gd name="T7" fmla="*/ 2273 h 48"/>
                <a:gd name="T8" fmla="+- 0 3756 3756"/>
                <a:gd name="T9" fmla="*/ T8 w 44"/>
                <a:gd name="T10" fmla="+- 0 2282 2273"/>
                <a:gd name="T11" fmla="*/ 2282 h 48"/>
                <a:gd name="T12" fmla="+- 0 3756 3756"/>
                <a:gd name="T13" fmla="*/ T12 w 44"/>
                <a:gd name="T14" fmla="+- 0 2306 2273"/>
                <a:gd name="T15" fmla="*/ 2306 h 48"/>
                <a:gd name="T16" fmla="+- 0 3765 3756"/>
                <a:gd name="T17" fmla="*/ T16 w 44"/>
                <a:gd name="T18" fmla="+- 0 2321 2273"/>
                <a:gd name="T19" fmla="*/ 2321 h 48"/>
                <a:gd name="T20" fmla="+- 0 3789 3756"/>
                <a:gd name="T21" fmla="*/ T20 w 44"/>
                <a:gd name="T22" fmla="+- 0 2321 2273"/>
                <a:gd name="T23" fmla="*/ 2321 h 48"/>
                <a:gd name="T24" fmla="+- 0 3799 3756"/>
                <a:gd name="T25" fmla="*/ T24 w 44"/>
                <a:gd name="T26" fmla="+- 0 2306 2273"/>
                <a:gd name="T27" fmla="*/ 2306 h 48"/>
                <a:gd name="T28" fmla="+- 0 3799 3756"/>
                <a:gd name="T29" fmla="*/ T28 w 44"/>
                <a:gd name="T30" fmla="+- 0 2282 2273"/>
                <a:gd name="T31" fmla="*/ 2282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44" h="48">
                  <a:moveTo>
                    <a:pt x="33" y="0"/>
                  </a:moveTo>
                  <a:lnTo>
                    <a:pt x="9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9" y="48"/>
                  </a:lnTo>
                  <a:lnTo>
                    <a:pt x="33" y="48"/>
                  </a:lnTo>
                  <a:lnTo>
                    <a:pt x="43" y="33"/>
                  </a:lnTo>
                  <a:lnTo>
                    <a:pt x="4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423A284-2C1E-C845-9B51-6FADFBA8D85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55" y="2272"/>
              <a:ext cx="44" cy="48"/>
            </a:xfrm>
            <a:custGeom>
              <a:avLst/>
              <a:gdLst>
                <a:gd name="T0" fmla="+- 0 3799 3756"/>
                <a:gd name="T1" fmla="*/ T0 w 44"/>
                <a:gd name="T2" fmla="+- 0 2297 2273"/>
                <a:gd name="T3" fmla="*/ 2297 h 48"/>
                <a:gd name="T4" fmla="+- 0 3799 3756"/>
                <a:gd name="T5" fmla="*/ T4 w 44"/>
                <a:gd name="T6" fmla="+- 0 2282 2273"/>
                <a:gd name="T7" fmla="*/ 2282 h 48"/>
                <a:gd name="T8" fmla="+- 0 3789 3756"/>
                <a:gd name="T9" fmla="*/ T8 w 44"/>
                <a:gd name="T10" fmla="+- 0 2273 2273"/>
                <a:gd name="T11" fmla="*/ 2273 h 48"/>
                <a:gd name="T12" fmla="+- 0 3775 3756"/>
                <a:gd name="T13" fmla="*/ T12 w 44"/>
                <a:gd name="T14" fmla="+- 0 2273 2273"/>
                <a:gd name="T15" fmla="*/ 2273 h 48"/>
                <a:gd name="T16" fmla="+- 0 3765 3756"/>
                <a:gd name="T17" fmla="*/ T16 w 44"/>
                <a:gd name="T18" fmla="+- 0 2273 2273"/>
                <a:gd name="T19" fmla="*/ 2273 h 48"/>
                <a:gd name="T20" fmla="+- 0 3756 3756"/>
                <a:gd name="T21" fmla="*/ T20 w 44"/>
                <a:gd name="T22" fmla="+- 0 2282 2273"/>
                <a:gd name="T23" fmla="*/ 2282 h 48"/>
                <a:gd name="T24" fmla="+- 0 3756 3756"/>
                <a:gd name="T25" fmla="*/ T24 w 44"/>
                <a:gd name="T26" fmla="+- 0 2297 2273"/>
                <a:gd name="T27" fmla="*/ 2297 h 48"/>
                <a:gd name="T28" fmla="+- 0 3756 3756"/>
                <a:gd name="T29" fmla="*/ T28 w 44"/>
                <a:gd name="T30" fmla="+- 0 2306 2273"/>
                <a:gd name="T31" fmla="*/ 2306 h 48"/>
                <a:gd name="T32" fmla="+- 0 3765 3756"/>
                <a:gd name="T33" fmla="*/ T32 w 44"/>
                <a:gd name="T34" fmla="+- 0 2321 2273"/>
                <a:gd name="T35" fmla="*/ 2321 h 48"/>
                <a:gd name="T36" fmla="+- 0 3775 3756"/>
                <a:gd name="T37" fmla="*/ T36 w 44"/>
                <a:gd name="T38" fmla="+- 0 2321 2273"/>
                <a:gd name="T39" fmla="*/ 2321 h 48"/>
                <a:gd name="T40" fmla="+- 0 3789 3756"/>
                <a:gd name="T41" fmla="*/ T40 w 44"/>
                <a:gd name="T42" fmla="+- 0 2321 2273"/>
                <a:gd name="T43" fmla="*/ 2321 h 48"/>
                <a:gd name="T44" fmla="+- 0 3799 3756"/>
                <a:gd name="T45" fmla="*/ T44 w 44"/>
                <a:gd name="T46" fmla="+- 0 2306 2273"/>
                <a:gd name="T47" fmla="*/ 2306 h 48"/>
                <a:gd name="T48" fmla="+- 0 3799 3756"/>
                <a:gd name="T49" fmla="*/ T48 w 44"/>
                <a:gd name="T50" fmla="+- 0 2297 2273"/>
                <a:gd name="T51" fmla="*/ 2297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44" h="48">
                  <a:moveTo>
                    <a:pt x="43" y="24"/>
                  </a:moveTo>
                  <a:lnTo>
                    <a:pt x="43" y="9"/>
                  </a:lnTo>
                  <a:lnTo>
                    <a:pt x="33" y="0"/>
                  </a:lnTo>
                  <a:lnTo>
                    <a:pt x="19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9" y="48"/>
                  </a:lnTo>
                  <a:lnTo>
                    <a:pt x="19" y="48"/>
                  </a:lnTo>
                  <a:lnTo>
                    <a:pt x="33" y="48"/>
                  </a:lnTo>
                  <a:lnTo>
                    <a:pt x="43" y="33"/>
                  </a:lnTo>
                  <a:lnTo>
                    <a:pt x="43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069428B-28E4-8449-8A82-3D5CED06EA8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55" y="2445"/>
              <a:ext cx="44" cy="48"/>
            </a:xfrm>
            <a:custGeom>
              <a:avLst/>
              <a:gdLst>
                <a:gd name="T0" fmla="+- 0 3789 3756"/>
                <a:gd name="T1" fmla="*/ T0 w 44"/>
                <a:gd name="T2" fmla="+- 0 2446 2446"/>
                <a:gd name="T3" fmla="*/ 2446 h 48"/>
                <a:gd name="T4" fmla="+- 0 3765 3756"/>
                <a:gd name="T5" fmla="*/ T4 w 44"/>
                <a:gd name="T6" fmla="+- 0 2446 2446"/>
                <a:gd name="T7" fmla="*/ 2446 h 48"/>
                <a:gd name="T8" fmla="+- 0 3756 3756"/>
                <a:gd name="T9" fmla="*/ T8 w 44"/>
                <a:gd name="T10" fmla="+- 0 2455 2446"/>
                <a:gd name="T11" fmla="*/ 2455 h 48"/>
                <a:gd name="T12" fmla="+- 0 3756 3756"/>
                <a:gd name="T13" fmla="*/ T12 w 44"/>
                <a:gd name="T14" fmla="+- 0 2479 2446"/>
                <a:gd name="T15" fmla="*/ 2479 h 48"/>
                <a:gd name="T16" fmla="+- 0 3765 3756"/>
                <a:gd name="T17" fmla="*/ T16 w 44"/>
                <a:gd name="T18" fmla="+- 0 2494 2446"/>
                <a:gd name="T19" fmla="*/ 2494 h 48"/>
                <a:gd name="T20" fmla="+- 0 3789 3756"/>
                <a:gd name="T21" fmla="*/ T20 w 44"/>
                <a:gd name="T22" fmla="+- 0 2494 2446"/>
                <a:gd name="T23" fmla="*/ 2494 h 48"/>
                <a:gd name="T24" fmla="+- 0 3799 3756"/>
                <a:gd name="T25" fmla="*/ T24 w 44"/>
                <a:gd name="T26" fmla="+- 0 2479 2446"/>
                <a:gd name="T27" fmla="*/ 2479 h 48"/>
                <a:gd name="T28" fmla="+- 0 3799 3756"/>
                <a:gd name="T29" fmla="*/ T28 w 44"/>
                <a:gd name="T30" fmla="+- 0 2455 2446"/>
                <a:gd name="T31" fmla="*/ 2455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44" h="48">
                  <a:moveTo>
                    <a:pt x="33" y="0"/>
                  </a:moveTo>
                  <a:lnTo>
                    <a:pt x="9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9" y="48"/>
                  </a:lnTo>
                  <a:lnTo>
                    <a:pt x="33" y="48"/>
                  </a:lnTo>
                  <a:lnTo>
                    <a:pt x="43" y="33"/>
                  </a:lnTo>
                  <a:lnTo>
                    <a:pt x="4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20E6574-FB0C-E147-9EC4-2321E982D8C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55" y="2445"/>
              <a:ext cx="44" cy="48"/>
            </a:xfrm>
            <a:custGeom>
              <a:avLst/>
              <a:gdLst>
                <a:gd name="T0" fmla="+- 0 3799 3756"/>
                <a:gd name="T1" fmla="*/ T0 w 44"/>
                <a:gd name="T2" fmla="+- 0 2470 2446"/>
                <a:gd name="T3" fmla="*/ 2470 h 48"/>
                <a:gd name="T4" fmla="+- 0 3799 3756"/>
                <a:gd name="T5" fmla="*/ T4 w 44"/>
                <a:gd name="T6" fmla="+- 0 2455 2446"/>
                <a:gd name="T7" fmla="*/ 2455 h 48"/>
                <a:gd name="T8" fmla="+- 0 3789 3756"/>
                <a:gd name="T9" fmla="*/ T8 w 44"/>
                <a:gd name="T10" fmla="+- 0 2446 2446"/>
                <a:gd name="T11" fmla="*/ 2446 h 48"/>
                <a:gd name="T12" fmla="+- 0 3775 3756"/>
                <a:gd name="T13" fmla="*/ T12 w 44"/>
                <a:gd name="T14" fmla="+- 0 2446 2446"/>
                <a:gd name="T15" fmla="*/ 2446 h 48"/>
                <a:gd name="T16" fmla="+- 0 3765 3756"/>
                <a:gd name="T17" fmla="*/ T16 w 44"/>
                <a:gd name="T18" fmla="+- 0 2446 2446"/>
                <a:gd name="T19" fmla="*/ 2446 h 48"/>
                <a:gd name="T20" fmla="+- 0 3756 3756"/>
                <a:gd name="T21" fmla="*/ T20 w 44"/>
                <a:gd name="T22" fmla="+- 0 2455 2446"/>
                <a:gd name="T23" fmla="*/ 2455 h 48"/>
                <a:gd name="T24" fmla="+- 0 3756 3756"/>
                <a:gd name="T25" fmla="*/ T24 w 44"/>
                <a:gd name="T26" fmla="+- 0 2470 2446"/>
                <a:gd name="T27" fmla="*/ 2470 h 48"/>
                <a:gd name="T28" fmla="+- 0 3756 3756"/>
                <a:gd name="T29" fmla="*/ T28 w 44"/>
                <a:gd name="T30" fmla="+- 0 2479 2446"/>
                <a:gd name="T31" fmla="*/ 2479 h 48"/>
                <a:gd name="T32" fmla="+- 0 3765 3756"/>
                <a:gd name="T33" fmla="*/ T32 w 44"/>
                <a:gd name="T34" fmla="+- 0 2494 2446"/>
                <a:gd name="T35" fmla="*/ 2494 h 48"/>
                <a:gd name="T36" fmla="+- 0 3775 3756"/>
                <a:gd name="T37" fmla="*/ T36 w 44"/>
                <a:gd name="T38" fmla="+- 0 2494 2446"/>
                <a:gd name="T39" fmla="*/ 2494 h 48"/>
                <a:gd name="T40" fmla="+- 0 3789 3756"/>
                <a:gd name="T41" fmla="*/ T40 w 44"/>
                <a:gd name="T42" fmla="+- 0 2494 2446"/>
                <a:gd name="T43" fmla="*/ 2494 h 48"/>
                <a:gd name="T44" fmla="+- 0 3799 3756"/>
                <a:gd name="T45" fmla="*/ T44 w 44"/>
                <a:gd name="T46" fmla="+- 0 2479 2446"/>
                <a:gd name="T47" fmla="*/ 2479 h 48"/>
                <a:gd name="T48" fmla="+- 0 3799 3756"/>
                <a:gd name="T49" fmla="*/ T48 w 44"/>
                <a:gd name="T50" fmla="+- 0 2470 2446"/>
                <a:gd name="T51" fmla="*/ 2470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44" h="48">
                  <a:moveTo>
                    <a:pt x="43" y="24"/>
                  </a:moveTo>
                  <a:lnTo>
                    <a:pt x="43" y="9"/>
                  </a:lnTo>
                  <a:lnTo>
                    <a:pt x="33" y="0"/>
                  </a:lnTo>
                  <a:lnTo>
                    <a:pt x="19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9" y="48"/>
                  </a:lnTo>
                  <a:lnTo>
                    <a:pt x="19" y="48"/>
                  </a:lnTo>
                  <a:lnTo>
                    <a:pt x="33" y="48"/>
                  </a:lnTo>
                  <a:lnTo>
                    <a:pt x="43" y="33"/>
                  </a:lnTo>
                  <a:lnTo>
                    <a:pt x="43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C491DB1-9AEB-4F42-BB92-CB75D820832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55" y="2613"/>
              <a:ext cx="44" cy="48"/>
            </a:xfrm>
            <a:custGeom>
              <a:avLst/>
              <a:gdLst>
                <a:gd name="T0" fmla="+- 0 3789 3756"/>
                <a:gd name="T1" fmla="*/ T0 w 44"/>
                <a:gd name="T2" fmla="+- 0 2614 2614"/>
                <a:gd name="T3" fmla="*/ 2614 h 48"/>
                <a:gd name="T4" fmla="+- 0 3765 3756"/>
                <a:gd name="T5" fmla="*/ T4 w 44"/>
                <a:gd name="T6" fmla="+- 0 2614 2614"/>
                <a:gd name="T7" fmla="*/ 2614 h 48"/>
                <a:gd name="T8" fmla="+- 0 3756 3756"/>
                <a:gd name="T9" fmla="*/ T8 w 44"/>
                <a:gd name="T10" fmla="+- 0 2623 2614"/>
                <a:gd name="T11" fmla="*/ 2623 h 48"/>
                <a:gd name="T12" fmla="+- 0 3756 3756"/>
                <a:gd name="T13" fmla="*/ T12 w 44"/>
                <a:gd name="T14" fmla="+- 0 2647 2614"/>
                <a:gd name="T15" fmla="*/ 2647 h 48"/>
                <a:gd name="T16" fmla="+- 0 3765 3756"/>
                <a:gd name="T17" fmla="*/ T16 w 44"/>
                <a:gd name="T18" fmla="+- 0 2662 2614"/>
                <a:gd name="T19" fmla="*/ 2662 h 48"/>
                <a:gd name="T20" fmla="+- 0 3789 3756"/>
                <a:gd name="T21" fmla="*/ T20 w 44"/>
                <a:gd name="T22" fmla="+- 0 2662 2614"/>
                <a:gd name="T23" fmla="*/ 2662 h 48"/>
                <a:gd name="T24" fmla="+- 0 3799 3756"/>
                <a:gd name="T25" fmla="*/ T24 w 44"/>
                <a:gd name="T26" fmla="+- 0 2647 2614"/>
                <a:gd name="T27" fmla="*/ 2647 h 48"/>
                <a:gd name="T28" fmla="+- 0 3799 3756"/>
                <a:gd name="T29" fmla="*/ T28 w 44"/>
                <a:gd name="T30" fmla="+- 0 2623 2614"/>
                <a:gd name="T31" fmla="*/ 2623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44" h="48">
                  <a:moveTo>
                    <a:pt x="33" y="0"/>
                  </a:moveTo>
                  <a:lnTo>
                    <a:pt x="9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9" y="48"/>
                  </a:lnTo>
                  <a:lnTo>
                    <a:pt x="33" y="48"/>
                  </a:lnTo>
                  <a:lnTo>
                    <a:pt x="43" y="33"/>
                  </a:lnTo>
                  <a:lnTo>
                    <a:pt x="4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85C2B8F-C824-6743-82CB-1B014A9F79C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755" y="2613"/>
              <a:ext cx="44" cy="48"/>
            </a:xfrm>
            <a:custGeom>
              <a:avLst/>
              <a:gdLst>
                <a:gd name="T0" fmla="+- 0 3799 3756"/>
                <a:gd name="T1" fmla="*/ T0 w 44"/>
                <a:gd name="T2" fmla="+- 0 2638 2614"/>
                <a:gd name="T3" fmla="*/ 2638 h 48"/>
                <a:gd name="T4" fmla="+- 0 3799 3756"/>
                <a:gd name="T5" fmla="*/ T4 w 44"/>
                <a:gd name="T6" fmla="+- 0 2623 2614"/>
                <a:gd name="T7" fmla="*/ 2623 h 48"/>
                <a:gd name="T8" fmla="+- 0 3789 3756"/>
                <a:gd name="T9" fmla="*/ T8 w 44"/>
                <a:gd name="T10" fmla="+- 0 2614 2614"/>
                <a:gd name="T11" fmla="*/ 2614 h 48"/>
                <a:gd name="T12" fmla="+- 0 3775 3756"/>
                <a:gd name="T13" fmla="*/ T12 w 44"/>
                <a:gd name="T14" fmla="+- 0 2614 2614"/>
                <a:gd name="T15" fmla="*/ 2614 h 48"/>
                <a:gd name="T16" fmla="+- 0 3765 3756"/>
                <a:gd name="T17" fmla="*/ T16 w 44"/>
                <a:gd name="T18" fmla="+- 0 2614 2614"/>
                <a:gd name="T19" fmla="*/ 2614 h 48"/>
                <a:gd name="T20" fmla="+- 0 3756 3756"/>
                <a:gd name="T21" fmla="*/ T20 w 44"/>
                <a:gd name="T22" fmla="+- 0 2623 2614"/>
                <a:gd name="T23" fmla="*/ 2623 h 48"/>
                <a:gd name="T24" fmla="+- 0 3756 3756"/>
                <a:gd name="T25" fmla="*/ T24 w 44"/>
                <a:gd name="T26" fmla="+- 0 2638 2614"/>
                <a:gd name="T27" fmla="*/ 2638 h 48"/>
                <a:gd name="T28" fmla="+- 0 3756 3756"/>
                <a:gd name="T29" fmla="*/ T28 w 44"/>
                <a:gd name="T30" fmla="+- 0 2647 2614"/>
                <a:gd name="T31" fmla="*/ 2647 h 48"/>
                <a:gd name="T32" fmla="+- 0 3765 3756"/>
                <a:gd name="T33" fmla="*/ T32 w 44"/>
                <a:gd name="T34" fmla="+- 0 2662 2614"/>
                <a:gd name="T35" fmla="*/ 2662 h 48"/>
                <a:gd name="T36" fmla="+- 0 3775 3756"/>
                <a:gd name="T37" fmla="*/ T36 w 44"/>
                <a:gd name="T38" fmla="+- 0 2662 2614"/>
                <a:gd name="T39" fmla="*/ 2662 h 48"/>
                <a:gd name="T40" fmla="+- 0 3789 3756"/>
                <a:gd name="T41" fmla="*/ T40 w 44"/>
                <a:gd name="T42" fmla="+- 0 2662 2614"/>
                <a:gd name="T43" fmla="*/ 2662 h 48"/>
                <a:gd name="T44" fmla="+- 0 3799 3756"/>
                <a:gd name="T45" fmla="*/ T44 w 44"/>
                <a:gd name="T46" fmla="+- 0 2647 2614"/>
                <a:gd name="T47" fmla="*/ 2647 h 48"/>
                <a:gd name="T48" fmla="+- 0 3799 3756"/>
                <a:gd name="T49" fmla="*/ T48 w 44"/>
                <a:gd name="T50" fmla="+- 0 2638 2614"/>
                <a:gd name="T51" fmla="*/ 2638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44" h="48">
                  <a:moveTo>
                    <a:pt x="43" y="24"/>
                  </a:moveTo>
                  <a:lnTo>
                    <a:pt x="43" y="9"/>
                  </a:lnTo>
                  <a:lnTo>
                    <a:pt x="33" y="0"/>
                  </a:lnTo>
                  <a:lnTo>
                    <a:pt x="19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9" y="48"/>
                  </a:lnTo>
                  <a:lnTo>
                    <a:pt x="19" y="48"/>
                  </a:lnTo>
                  <a:lnTo>
                    <a:pt x="33" y="48"/>
                  </a:lnTo>
                  <a:lnTo>
                    <a:pt x="43" y="33"/>
                  </a:lnTo>
                  <a:lnTo>
                    <a:pt x="43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2F75B95-110D-1540-BB7A-91342A29A46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053" y="1984"/>
              <a:ext cx="44" cy="48"/>
            </a:xfrm>
            <a:custGeom>
              <a:avLst/>
              <a:gdLst>
                <a:gd name="T0" fmla="+- 0 4087 4053"/>
                <a:gd name="T1" fmla="*/ T0 w 44"/>
                <a:gd name="T2" fmla="+- 0 1985 1985"/>
                <a:gd name="T3" fmla="*/ 1985 h 48"/>
                <a:gd name="T4" fmla="+- 0 4063 4053"/>
                <a:gd name="T5" fmla="*/ T4 w 44"/>
                <a:gd name="T6" fmla="+- 0 1985 1985"/>
                <a:gd name="T7" fmla="*/ 1985 h 48"/>
                <a:gd name="T8" fmla="+- 0 4053 4053"/>
                <a:gd name="T9" fmla="*/ T8 w 44"/>
                <a:gd name="T10" fmla="+- 0 1994 1985"/>
                <a:gd name="T11" fmla="*/ 1994 h 48"/>
                <a:gd name="T12" fmla="+- 0 4053 4053"/>
                <a:gd name="T13" fmla="*/ T12 w 44"/>
                <a:gd name="T14" fmla="+- 0 2018 1985"/>
                <a:gd name="T15" fmla="*/ 2018 h 48"/>
                <a:gd name="T16" fmla="+- 0 4063 4053"/>
                <a:gd name="T17" fmla="*/ T16 w 44"/>
                <a:gd name="T18" fmla="+- 0 2033 1985"/>
                <a:gd name="T19" fmla="*/ 2033 h 48"/>
                <a:gd name="T20" fmla="+- 0 4087 4053"/>
                <a:gd name="T21" fmla="*/ T20 w 44"/>
                <a:gd name="T22" fmla="+- 0 2033 1985"/>
                <a:gd name="T23" fmla="*/ 2033 h 48"/>
                <a:gd name="T24" fmla="+- 0 4097 4053"/>
                <a:gd name="T25" fmla="*/ T24 w 44"/>
                <a:gd name="T26" fmla="+- 0 2018 1985"/>
                <a:gd name="T27" fmla="*/ 2018 h 48"/>
                <a:gd name="T28" fmla="+- 0 4097 4053"/>
                <a:gd name="T29" fmla="*/ T28 w 44"/>
                <a:gd name="T30" fmla="+- 0 1994 1985"/>
                <a:gd name="T31" fmla="*/ 1994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44" h="48">
                  <a:moveTo>
                    <a:pt x="34" y="0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10" y="48"/>
                  </a:lnTo>
                  <a:lnTo>
                    <a:pt x="34" y="48"/>
                  </a:lnTo>
                  <a:lnTo>
                    <a:pt x="44" y="33"/>
                  </a:lnTo>
                  <a:lnTo>
                    <a:pt x="4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C503C33-7F74-C941-9801-2E2455267C1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053" y="1984"/>
              <a:ext cx="44" cy="48"/>
            </a:xfrm>
            <a:custGeom>
              <a:avLst/>
              <a:gdLst>
                <a:gd name="T0" fmla="+- 0 4097 4053"/>
                <a:gd name="T1" fmla="*/ T0 w 44"/>
                <a:gd name="T2" fmla="+- 0 2009 1985"/>
                <a:gd name="T3" fmla="*/ 2009 h 48"/>
                <a:gd name="T4" fmla="+- 0 4097 4053"/>
                <a:gd name="T5" fmla="*/ T4 w 44"/>
                <a:gd name="T6" fmla="+- 0 1994 1985"/>
                <a:gd name="T7" fmla="*/ 1994 h 48"/>
                <a:gd name="T8" fmla="+- 0 4087 4053"/>
                <a:gd name="T9" fmla="*/ T8 w 44"/>
                <a:gd name="T10" fmla="+- 0 1985 1985"/>
                <a:gd name="T11" fmla="*/ 1985 h 48"/>
                <a:gd name="T12" fmla="+- 0 4073 4053"/>
                <a:gd name="T13" fmla="*/ T12 w 44"/>
                <a:gd name="T14" fmla="+- 0 1985 1985"/>
                <a:gd name="T15" fmla="*/ 1985 h 48"/>
                <a:gd name="T16" fmla="+- 0 4063 4053"/>
                <a:gd name="T17" fmla="*/ T16 w 44"/>
                <a:gd name="T18" fmla="+- 0 1985 1985"/>
                <a:gd name="T19" fmla="*/ 1985 h 48"/>
                <a:gd name="T20" fmla="+- 0 4053 4053"/>
                <a:gd name="T21" fmla="*/ T20 w 44"/>
                <a:gd name="T22" fmla="+- 0 1994 1985"/>
                <a:gd name="T23" fmla="*/ 1994 h 48"/>
                <a:gd name="T24" fmla="+- 0 4053 4053"/>
                <a:gd name="T25" fmla="*/ T24 w 44"/>
                <a:gd name="T26" fmla="+- 0 2009 1985"/>
                <a:gd name="T27" fmla="*/ 2009 h 48"/>
                <a:gd name="T28" fmla="+- 0 4053 4053"/>
                <a:gd name="T29" fmla="*/ T28 w 44"/>
                <a:gd name="T30" fmla="+- 0 2018 1985"/>
                <a:gd name="T31" fmla="*/ 2018 h 48"/>
                <a:gd name="T32" fmla="+- 0 4063 4053"/>
                <a:gd name="T33" fmla="*/ T32 w 44"/>
                <a:gd name="T34" fmla="+- 0 2033 1985"/>
                <a:gd name="T35" fmla="*/ 2033 h 48"/>
                <a:gd name="T36" fmla="+- 0 4073 4053"/>
                <a:gd name="T37" fmla="*/ T36 w 44"/>
                <a:gd name="T38" fmla="+- 0 2033 1985"/>
                <a:gd name="T39" fmla="*/ 2033 h 48"/>
                <a:gd name="T40" fmla="+- 0 4087 4053"/>
                <a:gd name="T41" fmla="*/ T40 w 44"/>
                <a:gd name="T42" fmla="+- 0 2033 1985"/>
                <a:gd name="T43" fmla="*/ 2033 h 48"/>
                <a:gd name="T44" fmla="+- 0 4097 4053"/>
                <a:gd name="T45" fmla="*/ T44 w 44"/>
                <a:gd name="T46" fmla="+- 0 2018 1985"/>
                <a:gd name="T47" fmla="*/ 2018 h 48"/>
                <a:gd name="T48" fmla="+- 0 4097 4053"/>
                <a:gd name="T49" fmla="*/ T48 w 44"/>
                <a:gd name="T50" fmla="+- 0 2009 1985"/>
                <a:gd name="T51" fmla="*/ 2009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44" h="48">
                  <a:moveTo>
                    <a:pt x="44" y="24"/>
                  </a:moveTo>
                  <a:lnTo>
                    <a:pt x="44" y="9"/>
                  </a:lnTo>
                  <a:lnTo>
                    <a:pt x="34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10" y="48"/>
                  </a:lnTo>
                  <a:lnTo>
                    <a:pt x="20" y="48"/>
                  </a:lnTo>
                  <a:lnTo>
                    <a:pt x="34" y="48"/>
                  </a:lnTo>
                  <a:lnTo>
                    <a:pt x="44" y="33"/>
                  </a:lnTo>
                  <a:lnTo>
                    <a:pt x="44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818D2A7-6D17-2340-9DD6-3686DB5F1E8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053" y="2162"/>
              <a:ext cx="44" cy="53"/>
            </a:xfrm>
            <a:custGeom>
              <a:avLst/>
              <a:gdLst>
                <a:gd name="T0" fmla="+- 0 4087 4053"/>
                <a:gd name="T1" fmla="*/ T0 w 44"/>
                <a:gd name="T2" fmla="+- 0 2162 2162"/>
                <a:gd name="T3" fmla="*/ 2162 h 53"/>
                <a:gd name="T4" fmla="+- 0 4063 4053"/>
                <a:gd name="T5" fmla="*/ T4 w 44"/>
                <a:gd name="T6" fmla="+- 0 2162 2162"/>
                <a:gd name="T7" fmla="*/ 2162 h 53"/>
                <a:gd name="T8" fmla="+- 0 4053 4053"/>
                <a:gd name="T9" fmla="*/ T8 w 44"/>
                <a:gd name="T10" fmla="+- 0 2172 2162"/>
                <a:gd name="T11" fmla="*/ 2172 h 53"/>
                <a:gd name="T12" fmla="+- 0 4053 4053"/>
                <a:gd name="T13" fmla="*/ T12 w 44"/>
                <a:gd name="T14" fmla="+- 0 2201 2162"/>
                <a:gd name="T15" fmla="*/ 2201 h 53"/>
                <a:gd name="T16" fmla="+- 0 4063 4053"/>
                <a:gd name="T17" fmla="*/ T16 w 44"/>
                <a:gd name="T18" fmla="+- 0 2215 2162"/>
                <a:gd name="T19" fmla="*/ 2215 h 53"/>
                <a:gd name="T20" fmla="+- 0 4087 4053"/>
                <a:gd name="T21" fmla="*/ T20 w 44"/>
                <a:gd name="T22" fmla="+- 0 2215 2162"/>
                <a:gd name="T23" fmla="*/ 2215 h 53"/>
                <a:gd name="T24" fmla="+- 0 4097 4053"/>
                <a:gd name="T25" fmla="*/ T24 w 44"/>
                <a:gd name="T26" fmla="+- 0 2201 2162"/>
                <a:gd name="T27" fmla="*/ 2201 h 53"/>
                <a:gd name="T28" fmla="+- 0 4097 4053"/>
                <a:gd name="T29" fmla="*/ T28 w 44"/>
                <a:gd name="T30" fmla="+- 0 2172 2162"/>
                <a:gd name="T31" fmla="*/ 2172 h 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44" h="53">
                  <a:moveTo>
                    <a:pt x="34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39"/>
                  </a:lnTo>
                  <a:lnTo>
                    <a:pt x="10" y="53"/>
                  </a:lnTo>
                  <a:lnTo>
                    <a:pt x="34" y="53"/>
                  </a:lnTo>
                  <a:lnTo>
                    <a:pt x="44" y="39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62ECC67-AAD7-DF4E-AF01-D1C3FBA7741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053" y="2162"/>
              <a:ext cx="44" cy="53"/>
            </a:xfrm>
            <a:custGeom>
              <a:avLst/>
              <a:gdLst>
                <a:gd name="T0" fmla="+- 0 4097 4053"/>
                <a:gd name="T1" fmla="*/ T0 w 44"/>
                <a:gd name="T2" fmla="+- 0 2186 2162"/>
                <a:gd name="T3" fmla="*/ 2186 h 53"/>
                <a:gd name="T4" fmla="+- 0 4097 4053"/>
                <a:gd name="T5" fmla="*/ T4 w 44"/>
                <a:gd name="T6" fmla="+- 0 2172 2162"/>
                <a:gd name="T7" fmla="*/ 2172 h 53"/>
                <a:gd name="T8" fmla="+- 0 4087 4053"/>
                <a:gd name="T9" fmla="*/ T8 w 44"/>
                <a:gd name="T10" fmla="+- 0 2162 2162"/>
                <a:gd name="T11" fmla="*/ 2162 h 53"/>
                <a:gd name="T12" fmla="+- 0 4073 4053"/>
                <a:gd name="T13" fmla="*/ T12 w 44"/>
                <a:gd name="T14" fmla="+- 0 2162 2162"/>
                <a:gd name="T15" fmla="*/ 2162 h 53"/>
                <a:gd name="T16" fmla="+- 0 4063 4053"/>
                <a:gd name="T17" fmla="*/ T16 w 44"/>
                <a:gd name="T18" fmla="+- 0 2162 2162"/>
                <a:gd name="T19" fmla="*/ 2162 h 53"/>
                <a:gd name="T20" fmla="+- 0 4053 4053"/>
                <a:gd name="T21" fmla="*/ T20 w 44"/>
                <a:gd name="T22" fmla="+- 0 2172 2162"/>
                <a:gd name="T23" fmla="*/ 2172 h 53"/>
                <a:gd name="T24" fmla="+- 0 4053 4053"/>
                <a:gd name="T25" fmla="*/ T24 w 44"/>
                <a:gd name="T26" fmla="+- 0 2186 2162"/>
                <a:gd name="T27" fmla="*/ 2186 h 53"/>
                <a:gd name="T28" fmla="+- 0 4053 4053"/>
                <a:gd name="T29" fmla="*/ T28 w 44"/>
                <a:gd name="T30" fmla="+- 0 2201 2162"/>
                <a:gd name="T31" fmla="*/ 2201 h 53"/>
                <a:gd name="T32" fmla="+- 0 4063 4053"/>
                <a:gd name="T33" fmla="*/ T32 w 44"/>
                <a:gd name="T34" fmla="+- 0 2215 2162"/>
                <a:gd name="T35" fmla="*/ 2215 h 53"/>
                <a:gd name="T36" fmla="+- 0 4073 4053"/>
                <a:gd name="T37" fmla="*/ T36 w 44"/>
                <a:gd name="T38" fmla="+- 0 2215 2162"/>
                <a:gd name="T39" fmla="*/ 2215 h 53"/>
                <a:gd name="T40" fmla="+- 0 4087 4053"/>
                <a:gd name="T41" fmla="*/ T40 w 44"/>
                <a:gd name="T42" fmla="+- 0 2215 2162"/>
                <a:gd name="T43" fmla="*/ 2215 h 53"/>
                <a:gd name="T44" fmla="+- 0 4097 4053"/>
                <a:gd name="T45" fmla="*/ T44 w 44"/>
                <a:gd name="T46" fmla="+- 0 2201 2162"/>
                <a:gd name="T47" fmla="*/ 2201 h 53"/>
                <a:gd name="T48" fmla="+- 0 4097 4053"/>
                <a:gd name="T49" fmla="*/ T48 w 44"/>
                <a:gd name="T50" fmla="+- 0 2186 2162"/>
                <a:gd name="T51" fmla="*/ 2186 h 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44" h="53">
                  <a:moveTo>
                    <a:pt x="44" y="24"/>
                  </a:moveTo>
                  <a:lnTo>
                    <a:pt x="44" y="10"/>
                  </a:lnTo>
                  <a:lnTo>
                    <a:pt x="34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9"/>
                  </a:lnTo>
                  <a:lnTo>
                    <a:pt x="10" y="53"/>
                  </a:lnTo>
                  <a:lnTo>
                    <a:pt x="20" y="53"/>
                  </a:lnTo>
                  <a:lnTo>
                    <a:pt x="34" y="53"/>
                  </a:lnTo>
                  <a:lnTo>
                    <a:pt x="44" y="39"/>
                  </a:lnTo>
                  <a:lnTo>
                    <a:pt x="44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97BA15C-DDD7-9D49-868D-894AB897260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053" y="2349"/>
              <a:ext cx="44" cy="48"/>
            </a:xfrm>
            <a:custGeom>
              <a:avLst/>
              <a:gdLst>
                <a:gd name="T0" fmla="+- 0 4087 4053"/>
                <a:gd name="T1" fmla="*/ T0 w 44"/>
                <a:gd name="T2" fmla="+- 0 2350 2350"/>
                <a:gd name="T3" fmla="*/ 2350 h 48"/>
                <a:gd name="T4" fmla="+- 0 4063 4053"/>
                <a:gd name="T5" fmla="*/ T4 w 44"/>
                <a:gd name="T6" fmla="+- 0 2350 2350"/>
                <a:gd name="T7" fmla="*/ 2350 h 48"/>
                <a:gd name="T8" fmla="+- 0 4053 4053"/>
                <a:gd name="T9" fmla="*/ T8 w 44"/>
                <a:gd name="T10" fmla="+- 0 2359 2350"/>
                <a:gd name="T11" fmla="*/ 2359 h 48"/>
                <a:gd name="T12" fmla="+- 0 4053 4053"/>
                <a:gd name="T13" fmla="*/ T12 w 44"/>
                <a:gd name="T14" fmla="+- 0 2383 2350"/>
                <a:gd name="T15" fmla="*/ 2383 h 48"/>
                <a:gd name="T16" fmla="+- 0 4063 4053"/>
                <a:gd name="T17" fmla="*/ T16 w 44"/>
                <a:gd name="T18" fmla="+- 0 2398 2350"/>
                <a:gd name="T19" fmla="*/ 2398 h 48"/>
                <a:gd name="T20" fmla="+- 0 4087 4053"/>
                <a:gd name="T21" fmla="*/ T20 w 44"/>
                <a:gd name="T22" fmla="+- 0 2398 2350"/>
                <a:gd name="T23" fmla="*/ 2398 h 48"/>
                <a:gd name="T24" fmla="+- 0 4097 4053"/>
                <a:gd name="T25" fmla="*/ T24 w 44"/>
                <a:gd name="T26" fmla="+- 0 2383 2350"/>
                <a:gd name="T27" fmla="*/ 2383 h 48"/>
                <a:gd name="T28" fmla="+- 0 4097 4053"/>
                <a:gd name="T29" fmla="*/ T28 w 44"/>
                <a:gd name="T30" fmla="+- 0 2359 2350"/>
                <a:gd name="T31" fmla="*/ 2359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44" h="48">
                  <a:moveTo>
                    <a:pt x="34" y="0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10" y="48"/>
                  </a:lnTo>
                  <a:lnTo>
                    <a:pt x="34" y="48"/>
                  </a:lnTo>
                  <a:lnTo>
                    <a:pt x="44" y="33"/>
                  </a:lnTo>
                  <a:lnTo>
                    <a:pt x="4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86FA5A2-C722-1642-8109-9E4DFBEDAE3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053" y="2349"/>
              <a:ext cx="44" cy="48"/>
            </a:xfrm>
            <a:custGeom>
              <a:avLst/>
              <a:gdLst>
                <a:gd name="T0" fmla="+- 0 4097 4053"/>
                <a:gd name="T1" fmla="*/ T0 w 44"/>
                <a:gd name="T2" fmla="+- 0 2374 2350"/>
                <a:gd name="T3" fmla="*/ 2374 h 48"/>
                <a:gd name="T4" fmla="+- 0 4097 4053"/>
                <a:gd name="T5" fmla="*/ T4 w 44"/>
                <a:gd name="T6" fmla="+- 0 2359 2350"/>
                <a:gd name="T7" fmla="*/ 2359 h 48"/>
                <a:gd name="T8" fmla="+- 0 4087 4053"/>
                <a:gd name="T9" fmla="*/ T8 w 44"/>
                <a:gd name="T10" fmla="+- 0 2350 2350"/>
                <a:gd name="T11" fmla="*/ 2350 h 48"/>
                <a:gd name="T12" fmla="+- 0 4073 4053"/>
                <a:gd name="T13" fmla="*/ T12 w 44"/>
                <a:gd name="T14" fmla="+- 0 2350 2350"/>
                <a:gd name="T15" fmla="*/ 2350 h 48"/>
                <a:gd name="T16" fmla="+- 0 4063 4053"/>
                <a:gd name="T17" fmla="*/ T16 w 44"/>
                <a:gd name="T18" fmla="+- 0 2350 2350"/>
                <a:gd name="T19" fmla="*/ 2350 h 48"/>
                <a:gd name="T20" fmla="+- 0 4053 4053"/>
                <a:gd name="T21" fmla="*/ T20 w 44"/>
                <a:gd name="T22" fmla="+- 0 2359 2350"/>
                <a:gd name="T23" fmla="*/ 2359 h 48"/>
                <a:gd name="T24" fmla="+- 0 4053 4053"/>
                <a:gd name="T25" fmla="*/ T24 w 44"/>
                <a:gd name="T26" fmla="+- 0 2374 2350"/>
                <a:gd name="T27" fmla="*/ 2374 h 48"/>
                <a:gd name="T28" fmla="+- 0 4053 4053"/>
                <a:gd name="T29" fmla="*/ T28 w 44"/>
                <a:gd name="T30" fmla="+- 0 2383 2350"/>
                <a:gd name="T31" fmla="*/ 2383 h 48"/>
                <a:gd name="T32" fmla="+- 0 4063 4053"/>
                <a:gd name="T33" fmla="*/ T32 w 44"/>
                <a:gd name="T34" fmla="+- 0 2398 2350"/>
                <a:gd name="T35" fmla="*/ 2398 h 48"/>
                <a:gd name="T36" fmla="+- 0 4073 4053"/>
                <a:gd name="T37" fmla="*/ T36 w 44"/>
                <a:gd name="T38" fmla="+- 0 2398 2350"/>
                <a:gd name="T39" fmla="*/ 2398 h 48"/>
                <a:gd name="T40" fmla="+- 0 4087 4053"/>
                <a:gd name="T41" fmla="*/ T40 w 44"/>
                <a:gd name="T42" fmla="+- 0 2398 2350"/>
                <a:gd name="T43" fmla="*/ 2398 h 48"/>
                <a:gd name="T44" fmla="+- 0 4097 4053"/>
                <a:gd name="T45" fmla="*/ T44 w 44"/>
                <a:gd name="T46" fmla="+- 0 2383 2350"/>
                <a:gd name="T47" fmla="*/ 2383 h 48"/>
                <a:gd name="T48" fmla="+- 0 4097 4053"/>
                <a:gd name="T49" fmla="*/ T48 w 44"/>
                <a:gd name="T50" fmla="+- 0 2374 2350"/>
                <a:gd name="T51" fmla="*/ 2374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44" h="48">
                  <a:moveTo>
                    <a:pt x="44" y="24"/>
                  </a:moveTo>
                  <a:lnTo>
                    <a:pt x="44" y="9"/>
                  </a:lnTo>
                  <a:lnTo>
                    <a:pt x="34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10" y="48"/>
                  </a:lnTo>
                  <a:lnTo>
                    <a:pt x="20" y="48"/>
                  </a:lnTo>
                  <a:lnTo>
                    <a:pt x="34" y="48"/>
                  </a:lnTo>
                  <a:lnTo>
                    <a:pt x="44" y="33"/>
                  </a:lnTo>
                  <a:lnTo>
                    <a:pt x="44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73B3DC4-E8A0-9C4D-B978-5C181835673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053" y="2531"/>
              <a:ext cx="44" cy="48"/>
            </a:xfrm>
            <a:custGeom>
              <a:avLst/>
              <a:gdLst>
                <a:gd name="T0" fmla="+- 0 4087 4053"/>
                <a:gd name="T1" fmla="*/ T0 w 44"/>
                <a:gd name="T2" fmla="+- 0 2532 2532"/>
                <a:gd name="T3" fmla="*/ 2532 h 48"/>
                <a:gd name="T4" fmla="+- 0 4063 4053"/>
                <a:gd name="T5" fmla="*/ T4 w 44"/>
                <a:gd name="T6" fmla="+- 0 2532 2532"/>
                <a:gd name="T7" fmla="*/ 2532 h 48"/>
                <a:gd name="T8" fmla="+- 0 4053 4053"/>
                <a:gd name="T9" fmla="*/ T8 w 44"/>
                <a:gd name="T10" fmla="+- 0 2542 2532"/>
                <a:gd name="T11" fmla="*/ 2542 h 48"/>
                <a:gd name="T12" fmla="+- 0 4053 4053"/>
                <a:gd name="T13" fmla="*/ T12 w 44"/>
                <a:gd name="T14" fmla="+- 0 2566 2532"/>
                <a:gd name="T15" fmla="*/ 2566 h 48"/>
                <a:gd name="T16" fmla="+- 0 4063 4053"/>
                <a:gd name="T17" fmla="*/ T16 w 44"/>
                <a:gd name="T18" fmla="+- 0 2580 2532"/>
                <a:gd name="T19" fmla="*/ 2580 h 48"/>
                <a:gd name="T20" fmla="+- 0 4087 4053"/>
                <a:gd name="T21" fmla="*/ T20 w 44"/>
                <a:gd name="T22" fmla="+- 0 2580 2532"/>
                <a:gd name="T23" fmla="*/ 2580 h 48"/>
                <a:gd name="T24" fmla="+- 0 4097 4053"/>
                <a:gd name="T25" fmla="*/ T24 w 44"/>
                <a:gd name="T26" fmla="+- 0 2566 2532"/>
                <a:gd name="T27" fmla="*/ 2566 h 48"/>
                <a:gd name="T28" fmla="+- 0 4097 4053"/>
                <a:gd name="T29" fmla="*/ T28 w 44"/>
                <a:gd name="T30" fmla="+- 0 2542 2532"/>
                <a:gd name="T31" fmla="*/ 2542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44" h="48">
                  <a:moveTo>
                    <a:pt x="34" y="0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10" y="48"/>
                  </a:lnTo>
                  <a:lnTo>
                    <a:pt x="34" y="48"/>
                  </a:lnTo>
                  <a:lnTo>
                    <a:pt x="44" y="34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45" name="AutoShape 340">
              <a:extLst>
                <a:ext uri="{FF2B5EF4-FFF2-40B4-BE49-F238E27FC236}">
                  <a16:creationId xmlns:a16="http://schemas.microsoft.com/office/drawing/2014/main" id="{D6DEC9C1-2B44-874E-977C-F29371A0E82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053" y="1797"/>
              <a:ext cx="788" cy="999"/>
            </a:xfrm>
            <a:custGeom>
              <a:avLst/>
              <a:gdLst>
                <a:gd name="T0" fmla="+- 0 4087 4053"/>
                <a:gd name="T1" fmla="*/ T0 w 788"/>
                <a:gd name="T2" fmla="+- 0 2532 1798"/>
                <a:gd name="T3" fmla="*/ 2532 h 999"/>
                <a:gd name="T4" fmla="+- 0 4053 4053"/>
                <a:gd name="T5" fmla="*/ T4 w 788"/>
                <a:gd name="T6" fmla="+- 0 2542 1798"/>
                <a:gd name="T7" fmla="*/ 2542 h 999"/>
                <a:gd name="T8" fmla="+- 0 4063 4053"/>
                <a:gd name="T9" fmla="*/ T8 w 788"/>
                <a:gd name="T10" fmla="+- 0 2580 1798"/>
                <a:gd name="T11" fmla="*/ 2580 h 999"/>
                <a:gd name="T12" fmla="+- 0 4097 4053"/>
                <a:gd name="T13" fmla="*/ T12 w 788"/>
                <a:gd name="T14" fmla="+- 0 2566 1798"/>
                <a:gd name="T15" fmla="*/ 2566 h 999"/>
                <a:gd name="T16" fmla="+- 0 4543 4053"/>
                <a:gd name="T17" fmla="*/ T16 w 788"/>
                <a:gd name="T18" fmla="+- 0 2206 1798"/>
                <a:gd name="T19" fmla="*/ 2206 h 999"/>
                <a:gd name="T20" fmla="+- 0 4533 4053"/>
                <a:gd name="T21" fmla="*/ T20 w 788"/>
                <a:gd name="T22" fmla="+- 0 2086 1798"/>
                <a:gd name="T23" fmla="*/ 2086 h 999"/>
                <a:gd name="T24" fmla="+- 0 4524 4053"/>
                <a:gd name="T25" fmla="*/ T24 w 788"/>
                <a:gd name="T26" fmla="+- 0 1975 1798"/>
                <a:gd name="T27" fmla="*/ 1975 h 999"/>
                <a:gd name="T28" fmla="+- 0 4509 4053"/>
                <a:gd name="T29" fmla="*/ T28 w 788"/>
                <a:gd name="T30" fmla="+- 0 1889 1798"/>
                <a:gd name="T31" fmla="*/ 1889 h 999"/>
                <a:gd name="T32" fmla="+- 0 4490 4053"/>
                <a:gd name="T33" fmla="*/ T32 w 788"/>
                <a:gd name="T34" fmla="+- 0 1826 1798"/>
                <a:gd name="T35" fmla="*/ 1826 h 999"/>
                <a:gd name="T36" fmla="+- 0 4471 4053"/>
                <a:gd name="T37" fmla="*/ T36 w 788"/>
                <a:gd name="T38" fmla="+- 0 1798 1798"/>
                <a:gd name="T39" fmla="*/ 1798 h 999"/>
                <a:gd name="T40" fmla="+- 0 4447 4053"/>
                <a:gd name="T41" fmla="*/ T40 w 788"/>
                <a:gd name="T42" fmla="+- 0 1812 1798"/>
                <a:gd name="T43" fmla="*/ 1812 h 999"/>
                <a:gd name="T44" fmla="+- 0 4428 4053"/>
                <a:gd name="T45" fmla="*/ T44 w 788"/>
                <a:gd name="T46" fmla="+- 0 1865 1798"/>
                <a:gd name="T47" fmla="*/ 1865 h 999"/>
                <a:gd name="T48" fmla="+- 0 4409 4053"/>
                <a:gd name="T49" fmla="*/ T48 w 788"/>
                <a:gd name="T50" fmla="+- 0 1942 1798"/>
                <a:gd name="T51" fmla="*/ 1942 h 999"/>
                <a:gd name="T52" fmla="+- 0 4399 4053"/>
                <a:gd name="T53" fmla="*/ T52 w 788"/>
                <a:gd name="T54" fmla="+- 0 2047 1798"/>
                <a:gd name="T55" fmla="*/ 2047 h 999"/>
                <a:gd name="T56" fmla="+- 0 4389 4053"/>
                <a:gd name="T57" fmla="*/ T56 w 788"/>
                <a:gd name="T58" fmla="+- 0 2167 1798"/>
                <a:gd name="T59" fmla="*/ 2167 h 999"/>
                <a:gd name="T60" fmla="+- 0 4385 4053"/>
                <a:gd name="T61" fmla="*/ T60 w 788"/>
                <a:gd name="T62" fmla="+- 0 2335 1798"/>
                <a:gd name="T63" fmla="*/ 2335 h 999"/>
                <a:gd name="T64" fmla="+- 0 4394 4053"/>
                <a:gd name="T65" fmla="*/ T64 w 788"/>
                <a:gd name="T66" fmla="+- 0 2465 1798"/>
                <a:gd name="T67" fmla="*/ 2465 h 999"/>
                <a:gd name="T68" fmla="+- 0 4404 4053"/>
                <a:gd name="T69" fmla="*/ T68 w 788"/>
                <a:gd name="T70" fmla="+- 0 2580 1798"/>
                <a:gd name="T71" fmla="*/ 2580 h 999"/>
                <a:gd name="T72" fmla="+- 0 4413 4053"/>
                <a:gd name="T73" fmla="*/ T72 w 788"/>
                <a:gd name="T74" fmla="+- 0 2676 1798"/>
                <a:gd name="T75" fmla="*/ 2676 h 999"/>
                <a:gd name="T76" fmla="+- 0 4433 4053"/>
                <a:gd name="T77" fmla="*/ T76 w 788"/>
                <a:gd name="T78" fmla="+- 0 2743 1798"/>
                <a:gd name="T79" fmla="*/ 2743 h 999"/>
                <a:gd name="T80" fmla="+- 0 4452 4053"/>
                <a:gd name="T81" fmla="*/ T80 w 788"/>
                <a:gd name="T82" fmla="+- 0 2782 1798"/>
                <a:gd name="T83" fmla="*/ 2782 h 999"/>
                <a:gd name="T84" fmla="+- 0 4471 4053"/>
                <a:gd name="T85" fmla="*/ T84 w 788"/>
                <a:gd name="T86" fmla="+- 0 2786 1798"/>
                <a:gd name="T87" fmla="*/ 2786 h 999"/>
                <a:gd name="T88" fmla="+- 0 4490 4053"/>
                <a:gd name="T89" fmla="*/ T88 w 788"/>
                <a:gd name="T90" fmla="+- 0 2758 1798"/>
                <a:gd name="T91" fmla="*/ 2758 h 999"/>
                <a:gd name="T92" fmla="+- 0 4509 4053"/>
                <a:gd name="T93" fmla="*/ T92 w 788"/>
                <a:gd name="T94" fmla="+- 0 2700 1798"/>
                <a:gd name="T95" fmla="*/ 2700 h 999"/>
                <a:gd name="T96" fmla="+- 0 4524 4053"/>
                <a:gd name="T97" fmla="*/ T96 w 788"/>
                <a:gd name="T98" fmla="+- 0 2614 1798"/>
                <a:gd name="T99" fmla="*/ 2614 h 999"/>
                <a:gd name="T100" fmla="+- 0 4533 4053"/>
                <a:gd name="T101" fmla="*/ T100 w 788"/>
                <a:gd name="T102" fmla="+- 0 2503 1798"/>
                <a:gd name="T103" fmla="*/ 2503 h 999"/>
                <a:gd name="T104" fmla="+- 0 4543 4053"/>
                <a:gd name="T105" fmla="*/ T104 w 788"/>
                <a:gd name="T106" fmla="+- 0 2378 1798"/>
                <a:gd name="T107" fmla="*/ 2378 h 999"/>
                <a:gd name="T108" fmla="+- 0 4841 4053"/>
                <a:gd name="T109" fmla="*/ T108 w 788"/>
                <a:gd name="T110" fmla="+- 0 2172 1798"/>
                <a:gd name="T111" fmla="*/ 2172 h 999"/>
                <a:gd name="T112" fmla="+- 0 4831 4053"/>
                <a:gd name="T113" fmla="*/ T112 w 788"/>
                <a:gd name="T114" fmla="+- 0 2052 1798"/>
                <a:gd name="T115" fmla="*/ 2052 h 999"/>
                <a:gd name="T116" fmla="+- 0 4821 4053"/>
                <a:gd name="T117" fmla="*/ T116 w 788"/>
                <a:gd name="T118" fmla="+- 0 1951 1798"/>
                <a:gd name="T119" fmla="*/ 1951 h 999"/>
                <a:gd name="T120" fmla="+- 0 4802 4053"/>
                <a:gd name="T121" fmla="*/ T120 w 788"/>
                <a:gd name="T122" fmla="+- 0 1870 1798"/>
                <a:gd name="T123" fmla="*/ 1870 h 999"/>
                <a:gd name="T124" fmla="+- 0 4783 4053"/>
                <a:gd name="T125" fmla="*/ T124 w 788"/>
                <a:gd name="T126" fmla="+- 0 1822 1798"/>
                <a:gd name="T127" fmla="*/ 1822 h 999"/>
                <a:gd name="T128" fmla="+- 0 4759 4053"/>
                <a:gd name="T129" fmla="*/ T128 w 788"/>
                <a:gd name="T130" fmla="+- 0 1807 1798"/>
                <a:gd name="T131" fmla="*/ 1807 h 999"/>
                <a:gd name="T132" fmla="+- 0 4740 4053"/>
                <a:gd name="T133" fmla="*/ T132 w 788"/>
                <a:gd name="T134" fmla="+- 0 1836 1798"/>
                <a:gd name="T135" fmla="*/ 1836 h 999"/>
                <a:gd name="T136" fmla="+- 0 4721 4053"/>
                <a:gd name="T137" fmla="*/ T136 w 788"/>
                <a:gd name="T138" fmla="+- 0 1894 1798"/>
                <a:gd name="T139" fmla="*/ 1894 h 999"/>
                <a:gd name="T140" fmla="+- 0 4706 4053"/>
                <a:gd name="T141" fmla="*/ T140 w 788"/>
                <a:gd name="T142" fmla="+- 0 1980 1798"/>
                <a:gd name="T143" fmla="*/ 1980 h 999"/>
                <a:gd name="T144" fmla="+- 0 4697 4053"/>
                <a:gd name="T145" fmla="*/ T144 w 788"/>
                <a:gd name="T146" fmla="+- 0 2090 1798"/>
                <a:gd name="T147" fmla="*/ 2090 h 999"/>
                <a:gd name="T148" fmla="+- 0 4687 4053"/>
                <a:gd name="T149" fmla="*/ T148 w 788"/>
                <a:gd name="T150" fmla="+- 0 2215 1798"/>
                <a:gd name="T151" fmla="*/ 2215 h 999"/>
                <a:gd name="T152" fmla="+- 0 4692 4053"/>
                <a:gd name="T153" fmla="*/ T152 w 788"/>
                <a:gd name="T154" fmla="+- 0 2470 1798"/>
                <a:gd name="T155" fmla="*/ 2470 h 999"/>
                <a:gd name="T156" fmla="+- 0 4701 4053"/>
                <a:gd name="T157" fmla="*/ T156 w 788"/>
                <a:gd name="T158" fmla="+- 0 2585 1798"/>
                <a:gd name="T159" fmla="*/ 2585 h 999"/>
                <a:gd name="T160" fmla="+- 0 4716 4053"/>
                <a:gd name="T161" fmla="*/ T160 w 788"/>
                <a:gd name="T162" fmla="+- 0 2681 1798"/>
                <a:gd name="T163" fmla="*/ 2681 h 999"/>
                <a:gd name="T164" fmla="+- 0 4730 4053"/>
                <a:gd name="T165" fmla="*/ T164 w 788"/>
                <a:gd name="T166" fmla="+- 0 2748 1798"/>
                <a:gd name="T167" fmla="*/ 2748 h 999"/>
                <a:gd name="T168" fmla="+- 0 4749 4053"/>
                <a:gd name="T169" fmla="*/ T168 w 788"/>
                <a:gd name="T170" fmla="+- 0 2791 1798"/>
                <a:gd name="T171" fmla="*/ 2791 h 999"/>
                <a:gd name="T172" fmla="+- 0 4778 4053"/>
                <a:gd name="T173" fmla="*/ T172 w 788"/>
                <a:gd name="T174" fmla="+- 0 2791 1798"/>
                <a:gd name="T175" fmla="*/ 2791 h 999"/>
                <a:gd name="T176" fmla="+- 0 4797 4053"/>
                <a:gd name="T177" fmla="*/ T176 w 788"/>
                <a:gd name="T178" fmla="+- 0 2748 1798"/>
                <a:gd name="T179" fmla="*/ 2748 h 999"/>
                <a:gd name="T180" fmla="+- 0 4817 4053"/>
                <a:gd name="T181" fmla="*/ T180 w 788"/>
                <a:gd name="T182" fmla="+- 0 2681 1798"/>
                <a:gd name="T183" fmla="*/ 2681 h 999"/>
                <a:gd name="T184" fmla="+- 0 4831 4053"/>
                <a:gd name="T185" fmla="*/ T184 w 788"/>
                <a:gd name="T186" fmla="+- 0 2585 1798"/>
                <a:gd name="T187" fmla="*/ 2585 h 999"/>
                <a:gd name="T188" fmla="+- 0 4836 4053"/>
                <a:gd name="T189" fmla="*/ T188 w 788"/>
                <a:gd name="T190" fmla="+- 0 2470 1798"/>
                <a:gd name="T191" fmla="*/ 2470 h 9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788" h="999">
                  <a:moveTo>
                    <a:pt x="44" y="758"/>
                  </a:moveTo>
                  <a:lnTo>
                    <a:pt x="44" y="744"/>
                  </a:lnTo>
                  <a:lnTo>
                    <a:pt x="34" y="734"/>
                  </a:lnTo>
                  <a:lnTo>
                    <a:pt x="20" y="734"/>
                  </a:lnTo>
                  <a:lnTo>
                    <a:pt x="10" y="734"/>
                  </a:lnTo>
                  <a:lnTo>
                    <a:pt x="0" y="744"/>
                  </a:lnTo>
                  <a:lnTo>
                    <a:pt x="0" y="758"/>
                  </a:lnTo>
                  <a:lnTo>
                    <a:pt x="0" y="768"/>
                  </a:lnTo>
                  <a:lnTo>
                    <a:pt x="10" y="782"/>
                  </a:lnTo>
                  <a:lnTo>
                    <a:pt x="20" y="782"/>
                  </a:lnTo>
                  <a:lnTo>
                    <a:pt x="34" y="782"/>
                  </a:lnTo>
                  <a:lnTo>
                    <a:pt x="44" y="768"/>
                  </a:lnTo>
                  <a:lnTo>
                    <a:pt x="44" y="758"/>
                  </a:lnTo>
                  <a:close/>
                  <a:moveTo>
                    <a:pt x="490" y="494"/>
                  </a:moveTo>
                  <a:lnTo>
                    <a:pt x="490" y="408"/>
                  </a:lnTo>
                  <a:lnTo>
                    <a:pt x="485" y="369"/>
                  </a:lnTo>
                  <a:lnTo>
                    <a:pt x="485" y="326"/>
                  </a:lnTo>
                  <a:lnTo>
                    <a:pt x="480" y="288"/>
                  </a:lnTo>
                  <a:lnTo>
                    <a:pt x="480" y="249"/>
                  </a:lnTo>
                  <a:lnTo>
                    <a:pt x="476" y="211"/>
                  </a:lnTo>
                  <a:lnTo>
                    <a:pt x="471" y="177"/>
                  </a:lnTo>
                  <a:lnTo>
                    <a:pt x="466" y="144"/>
                  </a:lnTo>
                  <a:lnTo>
                    <a:pt x="461" y="115"/>
                  </a:lnTo>
                  <a:lnTo>
                    <a:pt x="456" y="91"/>
                  </a:lnTo>
                  <a:lnTo>
                    <a:pt x="452" y="67"/>
                  </a:lnTo>
                  <a:lnTo>
                    <a:pt x="447" y="48"/>
                  </a:lnTo>
                  <a:lnTo>
                    <a:pt x="437" y="28"/>
                  </a:lnTo>
                  <a:lnTo>
                    <a:pt x="432" y="14"/>
                  </a:lnTo>
                  <a:lnTo>
                    <a:pt x="423" y="9"/>
                  </a:lnTo>
                  <a:lnTo>
                    <a:pt x="418" y="0"/>
                  </a:lnTo>
                  <a:lnTo>
                    <a:pt x="404" y="0"/>
                  </a:lnTo>
                  <a:lnTo>
                    <a:pt x="399" y="9"/>
                  </a:lnTo>
                  <a:lnTo>
                    <a:pt x="394" y="14"/>
                  </a:lnTo>
                  <a:lnTo>
                    <a:pt x="384" y="28"/>
                  </a:lnTo>
                  <a:lnTo>
                    <a:pt x="380" y="48"/>
                  </a:lnTo>
                  <a:lnTo>
                    <a:pt x="375" y="67"/>
                  </a:lnTo>
                  <a:lnTo>
                    <a:pt x="365" y="91"/>
                  </a:lnTo>
                  <a:lnTo>
                    <a:pt x="360" y="115"/>
                  </a:lnTo>
                  <a:lnTo>
                    <a:pt x="356" y="144"/>
                  </a:lnTo>
                  <a:lnTo>
                    <a:pt x="351" y="177"/>
                  </a:lnTo>
                  <a:lnTo>
                    <a:pt x="351" y="211"/>
                  </a:lnTo>
                  <a:lnTo>
                    <a:pt x="346" y="249"/>
                  </a:lnTo>
                  <a:lnTo>
                    <a:pt x="341" y="288"/>
                  </a:lnTo>
                  <a:lnTo>
                    <a:pt x="341" y="326"/>
                  </a:lnTo>
                  <a:lnTo>
                    <a:pt x="336" y="369"/>
                  </a:lnTo>
                  <a:lnTo>
                    <a:pt x="336" y="408"/>
                  </a:lnTo>
                  <a:lnTo>
                    <a:pt x="332" y="451"/>
                  </a:lnTo>
                  <a:lnTo>
                    <a:pt x="332" y="537"/>
                  </a:lnTo>
                  <a:lnTo>
                    <a:pt x="336" y="580"/>
                  </a:lnTo>
                  <a:lnTo>
                    <a:pt x="336" y="624"/>
                  </a:lnTo>
                  <a:lnTo>
                    <a:pt x="341" y="667"/>
                  </a:lnTo>
                  <a:lnTo>
                    <a:pt x="341" y="705"/>
                  </a:lnTo>
                  <a:lnTo>
                    <a:pt x="346" y="744"/>
                  </a:lnTo>
                  <a:lnTo>
                    <a:pt x="351" y="782"/>
                  </a:lnTo>
                  <a:lnTo>
                    <a:pt x="351" y="816"/>
                  </a:lnTo>
                  <a:lnTo>
                    <a:pt x="356" y="844"/>
                  </a:lnTo>
                  <a:lnTo>
                    <a:pt x="360" y="878"/>
                  </a:lnTo>
                  <a:lnTo>
                    <a:pt x="365" y="902"/>
                  </a:lnTo>
                  <a:lnTo>
                    <a:pt x="375" y="926"/>
                  </a:lnTo>
                  <a:lnTo>
                    <a:pt x="380" y="945"/>
                  </a:lnTo>
                  <a:lnTo>
                    <a:pt x="384" y="960"/>
                  </a:lnTo>
                  <a:lnTo>
                    <a:pt x="394" y="974"/>
                  </a:lnTo>
                  <a:lnTo>
                    <a:pt x="399" y="984"/>
                  </a:lnTo>
                  <a:lnTo>
                    <a:pt x="404" y="988"/>
                  </a:lnTo>
                  <a:lnTo>
                    <a:pt x="413" y="993"/>
                  </a:lnTo>
                  <a:lnTo>
                    <a:pt x="418" y="988"/>
                  </a:lnTo>
                  <a:lnTo>
                    <a:pt x="423" y="984"/>
                  </a:lnTo>
                  <a:lnTo>
                    <a:pt x="432" y="974"/>
                  </a:lnTo>
                  <a:lnTo>
                    <a:pt x="437" y="960"/>
                  </a:lnTo>
                  <a:lnTo>
                    <a:pt x="447" y="945"/>
                  </a:lnTo>
                  <a:lnTo>
                    <a:pt x="452" y="926"/>
                  </a:lnTo>
                  <a:lnTo>
                    <a:pt x="456" y="902"/>
                  </a:lnTo>
                  <a:lnTo>
                    <a:pt x="461" y="878"/>
                  </a:lnTo>
                  <a:lnTo>
                    <a:pt x="466" y="844"/>
                  </a:lnTo>
                  <a:lnTo>
                    <a:pt x="471" y="816"/>
                  </a:lnTo>
                  <a:lnTo>
                    <a:pt x="476" y="782"/>
                  </a:lnTo>
                  <a:lnTo>
                    <a:pt x="480" y="744"/>
                  </a:lnTo>
                  <a:lnTo>
                    <a:pt x="480" y="705"/>
                  </a:lnTo>
                  <a:lnTo>
                    <a:pt x="485" y="667"/>
                  </a:lnTo>
                  <a:lnTo>
                    <a:pt x="485" y="624"/>
                  </a:lnTo>
                  <a:lnTo>
                    <a:pt x="490" y="580"/>
                  </a:lnTo>
                  <a:lnTo>
                    <a:pt x="490" y="494"/>
                  </a:lnTo>
                  <a:moveTo>
                    <a:pt x="788" y="504"/>
                  </a:moveTo>
                  <a:lnTo>
                    <a:pt x="788" y="374"/>
                  </a:lnTo>
                  <a:lnTo>
                    <a:pt x="783" y="336"/>
                  </a:lnTo>
                  <a:lnTo>
                    <a:pt x="783" y="292"/>
                  </a:lnTo>
                  <a:lnTo>
                    <a:pt x="778" y="254"/>
                  </a:lnTo>
                  <a:lnTo>
                    <a:pt x="778" y="220"/>
                  </a:lnTo>
                  <a:lnTo>
                    <a:pt x="773" y="182"/>
                  </a:lnTo>
                  <a:lnTo>
                    <a:pt x="768" y="153"/>
                  </a:lnTo>
                  <a:lnTo>
                    <a:pt x="764" y="124"/>
                  </a:lnTo>
                  <a:lnTo>
                    <a:pt x="759" y="96"/>
                  </a:lnTo>
                  <a:lnTo>
                    <a:pt x="749" y="72"/>
                  </a:lnTo>
                  <a:lnTo>
                    <a:pt x="744" y="52"/>
                  </a:lnTo>
                  <a:lnTo>
                    <a:pt x="740" y="38"/>
                  </a:lnTo>
                  <a:lnTo>
                    <a:pt x="730" y="24"/>
                  </a:lnTo>
                  <a:lnTo>
                    <a:pt x="725" y="14"/>
                  </a:lnTo>
                  <a:lnTo>
                    <a:pt x="720" y="9"/>
                  </a:lnTo>
                  <a:lnTo>
                    <a:pt x="706" y="9"/>
                  </a:lnTo>
                  <a:lnTo>
                    <a:pt x="696" y="14"/>
                  </a:lnTo>
                  <a:lnTo>
                    <a:pt x="692" y="24"/>
                  </a:lnTo>
                  <a:lnTo>
                    <a:pt x="687" y="38"/>
                  </a:lnTo>
                  <a:lnTo>
                    <a:pt x="677" y="52"/>
                  </a:lnTo>
                  <a:lnTo>
                    <a:pt x="672" y="72"/>
                  </a:lnTo>
                  <a:lnTo>
                    <a:pt x="668" y="96"/>
                  </a:lnTo>
                  <a:lnTo>
                    <a:pt x="663" y="124"/>
                  </a:lnTo>
                  <a:lnTo>
                    <a:pt x="658" y="153"/>
                  </a:lnTo>
                  <a:lnTo>
                    <a:pt x="653" y="182"/>
                  </a:lnTo>
                  <a:lnTo>
                    <a:pt x="648" y="220"/>
                  </a:lnTo>
                  <a:lnTo>
                    <a:pt x="644" y="254"/>
                  </a:lnTo>
                  <a:lnTo>
                    <a:pt x="644" y="292"/>
                  </a:lnTo>
                  <a:lnTo>
                    <a:pt x="639" y="336"/>
                  </a:lnTo>
                  <a:lnTo>
                    <a:pt x="639" y="374"/>
                  </a:lnTo>
                  <a:lnTo>
                    <a:pt x="634" y="417"/>
                  </a:lnTo>
                  <a:lnTo>
                    <a:pt x="634" y="590"/>
                  </a:lnTo>
                  <a:lnTo>
                    <a:pt x="639" y="633"/>
                  </a:lnTo>
                  <a:lnTo>
                    <a:pt x="639" y="672"/>
                  </a:lnTo>
                  <a:lnTo>
                    <a:pt x="644" y="715"/>
                  </a:lnTo>
                  <a:lnTo>
                    <a:pt x="644" y="753"/>
                  </a:lnTo>
                  <a:lnTo>
                    <a:pt x="648" y="787"/>
                  </a:lnTo>
                  <a:lnTo>
                    <a:pt x="653" y="820"/>
                  </a:lnTo>
                  <a:lnTo>
                    <a:pt x="658" y="854"/>
                  </a:lnTo>
                  <a:lnTo>
                    <a:pt x="663" y="883"/>
                  </a:lnTo>
                  <a:lnTo>
                    <a:pt x="668" y="912"/>
                  </a:lnTo>
                  <a:lnTo>
                    <a:pt x="672" y="931"/>
                  </a:lnTo>
                  <a:lnTo>
                    <a:pt x="677" y="950"/>
                  </a:lnTo>
                  <a:lnTo>
                    <a:pt x="687" y="969"/>
                  </a:lnTo>
                  <a:lnTo>
                    <a:pt x="692" y="984"/>
                  </a:lnTo>
                  <a:lnTo>
                    <a:pt x="696" y="993"/>
                  </a:lnTo>
                  <a:lnTo>
                    <a:pt x="706" y="998"/>
                  </a:lnTo>
                  <a:lnTo>
                    <a:pt x="720" y="998"/>
                  </a:lnTo>
                  <a:lnTo>
                    <a:pt x="725" y="993"/>
                  </a:lnTo>
                  <a:lnTo>
                    <a:pt x="730" y="984"/>
                  </a:lnTo>
                  <a:lnTo>
                    <a:pt x="740" y="969"/>
                  </a:lnTo>
                  <a:lnTo>
                    <a:pt x="744" y="950"/>
                  </a:lnTo>
                  <a:lnTo>
                    <a:pt x="749" y="931"/>
                  </a:lnTo>
                  <a:lnTo>
                    <a:pt x="759" y="912"/>
                  </a:lnTo>
                  <a:lnTo>
                    <a:pt x="764" y="883"/>
                  </a:lnTo>
                  <a:lnTo>
                    <a:pt x="768" y="854"/>
                  </a:lnTo>
                  <a:lnTo>
                    <a:pt x="773" y="820"/>
                  </a:lnTo>
                  <a:lnTo>
                    <a:pt x="778" y="787"/>
                  </a:lnTo>
                  <a:lnTo>
                    <a:pt x="778" y="753"/>
                  </a:lnTo>
                  <a:lnTo>
                    <a:pt x="783" y="715"/>
                  </a:lnTo>
                  <a:lnTo>
                    <a:pt x="783" y="672"/>
                  </a:lnTo>
                  <a:lnTo>
                    <a:pt x="788" y="633"/>
                  </a:lnTo>
                  <a:lnTo>
                    <a:pt x="788" y="504"/>
                  </a:lnTo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46" name="AutoShape 339">
              <a:extLst>
                <a:ext uri="{FF2B5EF4-FFF2-40B4-BE49-F238E27FC236}">
                  <a16:creationId xmlns:a16="http://schemas.microsoft.com/office/drawing/2014/main" id="{02A234A0-7DA6-574C-A887-6587E348D29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47" y="1951"/>
              <a:ext cx="327" cy="711"/>
            </a:xfrm>
            <a:custGeom>
              <a:avLst/>
              <a:gdLst>
                <a:gd name="T0" fmla="+- 0 4447 4447"/>
                <a:gd name="T1" fmla="*/ T0 w 327"/>
                <a:gd name="T2" fmla="+- 0 1951 1951"/>
                <a:gd name="T3" fmla="*/ 1951 h 711"/>
                <a:gd name="T4" fmla="+- 0 4773 4447"/>
                <a:gd name="T5" fmla="*/ T4 w 327"/>
                <a:gd name="T6" fmla="+- 0 1999 1951"/>
                <a:gd name="T7" fmla="*/ 1999 h 711"/>
                <a:gd name="T8" fmla="+- 0 4471 4447"/>
                <a:gd name="T9" fmla="*/ T8 w 327"/>
                <a:gd name="T10" fmla="+- 0 2129 1951"/>
                <a:gd name="T11" fmla="*/ 2129 h 711"/>
                <a:gd name="T12" fmla="+- 0 4754 4447"/>
                <a:gd name="T13" fmla="*/ T12 w 327"/>
                <a:gd name="T14" fmla="+- 0 2177 1951"/>
                <a:gd name="T15" fmla="*/ 2177 h 711"/>
                <a:gd name="T16" fmla="+- 0 4466 4447"/>
                <a:gd name="T17" fmla="*/ T16 w 327"/>
                <a:gd name="T18" fmla="+- 0 2302 1951"/>
                <a:gd name="T19" fmla="*/ 2302 h 711"/>
                <a:gd name="T20" fmla="+- 0 4764 4447"/>
                <a:gd name="T21" fmla="*/ T20 w 327"/>
                <a:gd name="T22" fmla="+- 0 2383 1951"/>
                <a:gd name="T23" fmla="*/ 2383 h 711"/>
                <a:gd name="T24" fmla="+- 0 4452 4447"/>
                <a:gd name="T25" fmla="*/ T24 w 327"/>
                <a:gd name="T26" fmla="+- 0 2662 1951"/>
                <a:gd name="T27" fmla="*/ 2662 h 711"/>
                <a:gd name="T28" fmla="+- 0 4749 4447"/>
                <a:gd name="T29" fmla="*/ T28 w 327"/>
                <a:gd name="T30" fmla="+- 0 2354 1951"/>
                <a:gd name="T31" fmla="*/ 2354 h 71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27" h="711">
                  <a:moveTo>
                    <a:pt x="0" y="0"/>
                  </a:moveTo>
                  <a:lnTo>
                    <a:pt x="326" y="48"/>
                  </a:lnTo>
                  <a:moveTo>
                    <a:pt x="24" y="178"/>
                  </a:moveTo>
                  <a:lnTo>
                    <a:pt x="307" y="226"/>
                  </a:lnTo>
                  <a:moveTo>
                    <a:pt x="19" y="351"/>
                  </a:moveTo>
                  <a:lnTo>
                    <a:pt x="317" y="432"/>
                  </a:lnTo>
                  <a:moveTo>
                    <a:pt x="5" y="711"/>
                  </a:moveTo>
                  <a:lnTo>
                    <a:pt x="302" y="403"/>
                  </a:lnTo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FA64313-8B81-0641-BB35-B338A73DCEF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32" y="1932"/>
              <a:ext cx="39" cy="48"/>
            </a:xfrm>
            <a:custGeom>
              <a:avLst/>
              <a:gdLst>
                <a:gd name="T0" fmla="+- 0 4461 4433"/>
                <a:gd name="T1" fmla="*/ T0 w 39"/>
                <a:gd name="T2" fmla="+- 0 1932 1932"/>
                <a:gd name="T3" fmla="*/ 1932 h 48"/>
                <a:gd name="T4" fmla="+- 0 4437 4433"/>
                <a:gd name="T5" fmla="*/ T4 w 39"/>
                <a:gd name="T6" fmla="+- 0 1932 1932"/>
                <a:gd name="T7" fmla="*/ 1932 h 48"/>
                <a:gd name="T8" fmla="+- 0 4433 4433"/>
                <a:gd name="T9" fmla="*/ T8 w 39"/>
                <a:gd name="T10" fmla="+- 0 1942 1932"/>
                <a:gd name="T11" fmla="*/ 1942 h 48"/>
                <a:gd name="T12" fmla="+- 0 4433 4433"/>
                <a:gd name="T13" fmla="*/ T12 w 39"/>
                <a:gd name="T14" fmla="+- 0 1966 1932"/>
                <a:gd name="T15" fmla="*/ 1966 h 48"/>
                <a:gd name="T16" fmla="+- 0 4437 4433"/>
                <a:gd name="T17" fmla="*/ T16 w 39"/>
                <a:gd name="T18" fmla="+- 0 1980 1932"/>
                <a:gd name="T19" fmla="*/ 1980 h 48"/>
                <a:gd name="T20" fmla="+- 0 4461 4433"/>
                <a:gd name="T21" fmla="*/ T20 w 39"/>
                <a:gd name="T22" fmla="+- 0 1980 1932"/>
                <a:gd name="T23" fmla="*/ 1980 h 48"/>
                <a:gd name="T24" fmla="+- 0 4471 4433"/>
                <a:gd name="T25" fmla="*/ T24 w 39"/>
                <a:gd name="T26" fmla="+- 0 1966 1932"/>
                <a:gd name="T27" fmla="*/ 1966 h 48"/>
                <a:gd name="T28" fmla="+- 0 4471 4433"/>
                <a:gd name="T29" fmla="*/ T28 w 39"/>
                <a:gd name="T30" fmla="+- 0 1942 1932"/>
                <a:gd name="T31" fmla="*/ 1942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8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4" y="48"/>
                  </a:lnTo>
                  <a:lnTo>
                    <a:pt x="28" y="48"/>
                  </a:lnTo>
                  <a:lnTo>
                    <a:pt x="38" y="34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F7B9D4C-B887-CF46-8C97-0E8C8144D18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32" y="1932"/>
              <a:ext cx="39" cy="48"/>
            </a:xfrm>
            <a:custGeom>
              <a:avLst/>
              <a:gdLst>
                <a:gd name="T0" fmla="+- 0 4471 4433"/>
                <a:gd name="T1" fmla="*/ T0 w 39"/>
                <a:gd name="T2" fmla="+- 0 1956 1932"/>
                <a:gd name="T3" fmla="*/ 1956 h 48"/>
                <a:gd name="T4" fmla="+- 0 4471 4433"/>
                <a:gd name="T5" fmla="*/ T4 w 39"/>
                <a:gd name="T6" fmla="+- 0 1942 1932"/>
                <a:gd name="T7" fmla="*/ 1942 h 48"/>
                <a:gd name="T8" fmla="+- 0 4461 4433"/>
                <a:gd name="T9" fmla="*/ T8 w 39"/>
                <a:gd name="T10" fmla="+- 0 1932 1932"/>
                <a:gd name="T11" fmla="*/ 1932 h 48"/>
                <a:gd name="T12" fmla="+- 0 4452 4433"/>
                <a:gd name="T13" fmla="*/ T12 w 39"/>
                <a:gd name="T14" fmla="+- 0 1932 1932"/>
                <a:gd name="T15" fmla="*/ 1932 h 48"/>
                <a:gd name="T16" fmla="+- 0 4437 4433"/>
                <a:gd name="T17" fmla="*/ T16 w 39"/>
                <a:gd name="T18" fmla="+- 0 1932 1932"/>
                <a:gd name="T19" fmla="*/ 1932 h 48"/>
                <a:gd name="T20" fmla="+- 0 4433 4433"/>
                <a:gd name="T21" fmla="*/ T20 w 39"/>
                <a:gd name="T22" fmla="+- 0 1942 1932"/>
                <a:gd name="T23" fmla="*/ 1942 h 48"/>
                <a:gd name="T24" fmla="+- 0 4433 4433"/>
                <a:gd name="T25" fmla="*/ T24 w 39"/>
                <a:gd name="T26" fmla="+- 0 1956 1932"/>
                <a:gd name="T27" fmla="*/ 1956 h 48"/>
                <a:gd name="T28" fmla="+- 0 4433 4433"/>
                <a:gd name="T29" fmla="*/ T28 w 39"/>
                <a:gd name="T30" fmla="+- 0 1966 1932"/>
                <a:gd name="T31" fmla="*/ 1966 h 48"/>
                <a:gd name="T32" fmla="+- 0 4437 4433"/>
                <a:gd name="T33" fmla="*/ T32 w 39"/>
                <a:gd name="T34" fmla="+- 0 1980 1932"/>
                <a:gd name="T35" fmla="*/ 1980 h 48"/>
                <a:gd name="T36" fmla="+- 0 4452 4433"/>
                <a:gd name="T37" fmla="*/ T36 w 39"/>
                <a:gd name="T38" fmla="+- 0 1980 1932"/>
                <a:gd name="T39" fmla="*/ 1980 h 48"/>
                <a:gd name="T40" fmla="+- 0 4461 4433"/>
                <a:gd name="T41" fmla="*/ T40 w 39"/>
                <a:gd name="T42" fmla="+- 0 1980 1932"/>
                <a:gd name="T43" fmla="*/ 1980 h 48"/>
                <a:gd name="T44" fmla="+- 0 4471 4433"/>
                <a:gd name="T45" fmla="*/ T44 w 39"/>
                <a:gd name="T46" fmla="+- 0 1966 1932"/>
                <a:gd name="T47" fmla="*/ 1966 h 48"/>
                <a:gd name="T48" fmla="+- 0 4471 4433"/>
                <a:gd name="T49" fmla="*/ T48 w 39"/>
                <a:gd name="T50" fmla="+- 0 1956 1932"/>
                <a:gd name="T51" fmla="*/ 1956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10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4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8"/>
                  </a:lnTo>
                  <a:lnTo>
                    <a:pt x="19" y="48"/>
                  </a:lnTo>
                  <a:lnTo>
                    <a:pt x="28" y="48"/>
                  </a:lnTo>
                  <a:lnTo>
                    <a:pt x="38" y="34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0EF4FA1-AAFB-5043-8A15-3C691E7C0E9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32" y="2109"/>
              <a:ext cx="39" cy="48"/>
            </a:xfrm>
            <a:custGeom>
              <a:avLst/>
              <a:gdLst>
                <a:gd name="T0" fmla="+- 0 4461 4433"/>
                <a:gd name="T1" fmla="*/ T0 w 39"/>
                <a:gd name="T2" fmla="+- 0 2110 2110"/>
                <a:gd name="T3" fmla="*/ 2110 h 48"/>
                <a:gd name="T4" fmla="+- 0 4437 4433"/>
                <a:gd name="T5" fmla="*/ T4 w 39"/>
                <a:gd name="T6" fmla="+- 0 2110 2110"/>
                <a:gd name="T7" fmla="*/ 2110 h 48"/>
                <a:gd name="T8" fmla="+- 0 4433 4433"/>
                <a:gd name="T9" fmla="*/ T8 w 39"/>
                <a:gd name="T10" fmla="+- 0 2119 2110"/>
                <a:gd name="T11" fmla="*/ 2119 h 48"/>
                <a:gd name="T12" fmla="+- 0 4433 4433"/>
                <a:gd name="T13" fmla="*/ T12 w 39"/>
                <a:gd name="T14" fmla="+- 0 2143 2110"/>
                <a:gd name="T15" fmla="*/ 2143 h 48"/>
                <a:gd name="T16" fmla="+- 0 4437 4433"/>
                <a:gd name="T17" fmla="*/ T16 w 39"/>
                <a:gd name="T18" fmla="+- 0 2158 2110"/>
                <a:gd name="T19" fmla="*/ 2158 h 48"/>
                <a:gd name="T20" fmla="+- 0 4461 4433"/>
                <a:gd name="T21" fmla="*/ T20 w 39"/>
                <a:gd name="T22" fmla="+- 0 2158 2110"/>
                <a:gd name="T23" fmla="*/ 2158 h 48"/>
                <a:gd name="T24" fmla="+- 0 4471 4433"/>
                <a:gd name="T25" fmla="*/ T24 w 39"/>
                <a:gd name="T26" fmla="+- 0 2143 2110"/>
                <a:gd name="T27" fmla="*/ 2143 h 48"/>
                <a:gd name="T28" fmla="+- 0 4471 4433"/>
                <a:gd name="T29" fmla="*/ T28 w 39"/>
                <a:gd name="T30" fmla="+- 0 2119 2110"/>
                <a:gd name="T31" fmla="*/ 2119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8" y="0"/>
                  </a:moveTo>
                  <a:lnTo>
                    <a:pt x="4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4" y="48"/>
                  </a:lnTo>
                  <a:lnTo>
                    <a:pt x="28" y="48"/>
                  </a:lnTo>
                  <a:lnTo>
                    <a:pt x="38" y="33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7F475728-8392-AD4B-A04B-1D0ED2D5B97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32" y="2109"/>
              <a:ext cx="39" cy="48"/>
            </a:xfrm>
            <a:custGeom>
              <a:avLst/>
              <a:gdLst>
                <a:gd name="T0" fmla="+- 0 4471 4433"/>
                <a:gd name="T1" fmla="*/ T0 w 39"/>
                <a:gd name="T2" fmla="+- 0 2134 2110"/>
                <a:gd name="T3" fmla="*/ 2134 h 48"/>
                <a:gd name="T4" fmla="+- 0 4471 4433"/>
                <a:gd name="T5" fmla="*/ T4 w 39"/>
                <a:gd name="T6" fmla="+- 0 2119 2110"/>
                <a:gd name="T7" fmla="*/ 2119 h 48"/>
                <a:gd name="T8" fmla="+- 0 4461 4433"/>
                <a:gd name="T9" fmla="*/ T8 w 39"/>
                <a:gd name="T10" fmla="+- 0 2110 2110"/>
                <a:gd name="T11" fmla="*/ 2110 h 48"/>
                <a:gd name="T12" fmla="+- 0 4452 4433"/>
                <a:gd name="T13" fmla="*/ T12 w 39"/>
                <a:gd name="T14" fmla="+- 0 2110 2110"/>
                <a:gd name="T15" fmla="*/ 2110 h 48"/>
                <a:gd name="T16" fmla="+- 0 4437 4433"/>
                <a:gd name="T17" fmla="*/ T16 w 39"/>
                <a:gd name="T18" fmla="+- 0 2110 2110"/>
                <a:gd name="T19" fmla="*/ 2110 h 48"/>
                <a:gd name="T20" fmla="+- 0 4433 4433"/>
                <a:gd name="T21" fmla="*/ T20 w 39"/>
                <a:gd name="T22" fmla="+- 0 2119 2110"/>
                <a:gd name="T23" fmla="*/ 2119 h 48"/>
                <a:gd name="T24" fmla="+- 0 4433 4433"/>
                <a:gd name="T25" fmla="*/ T24 w 39"/>
                <a:gd name="T26" fmla="+- 0 2134 2110"/>
                <a:gd name="T27" fmla="*/ 2134 h 48"/>
                <a:gd name="T28" fmla="+- 0 4433 4433"/>
                <a:gd name="T29" fmla="*/ T28 w 39"/>
                <a:gd name="T30" fmla="+- 0 2143 2110"/>
                <a:gd name="T31" fmla="*/ 2143 h 48"/>
                <a:gd name="T32" fmla="+- 0 4437 4433"/>
                <a:gd name="T33" fmla="*/ T32 w 39"/>
                <a:gd name="T34" fmla="+- 0 2158 2110"/>
                <a:gd name="T35" fmla="*/ 2158 h 48"/>
                <a:gd name="T36" fmla="+- 0 4452 4433"/>
                <a:gd name="T37" fmla="*/ T36 w 39"/>
                <a:gd name="T38" fmla="+- 0 2158 2110"/>
                <a:gd name="T39" fmla="*/ 2158 h 48"/>
                <a:gd name="T40" fmla="+- 0 4461 4433"/>
                <a:gd name="T41" fmla="*/ T40 w 39"/>
                <a:gd name="T42" fmla="+- 0 2158 2110"/>
                <a:gd name="T43" fmla="*/ 2158 h 48"/>
                <a:gd name="T44" fmla="+- 0 4471 4433"/>
                <a:gd name="T45" fmla="*/ T44 w 39"/>
                <a:gd name="T46" fmla="+- 0 2143 2110"/>
                <a:gd name="T47" fmla="*/ 2143 h 48"/>
                <a:gd name="T48" fmla="+- 0 4471 4433"/>
                <a:gd name="T49" fmla="*/ T48 w 39"/>
                <a:gd name="T50" fmla="+- 0 2134 2110"/>
                <a:gd name="T51" fmla="*/ 2134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9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4" y="48"/>
                  </a:lnTo>
                  <a:lnTo>
                    <a:pt x="19" y="48"/>
                  </a:lnTo>
                  <a:lnTo>
                    <a:pt x="28" y="48"/>
                  </a:lnTo>
                  <a:lnTo>
                    <a:pt x="38" y="33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1F3E663-472A-4545-84AF-D96B2DD76C0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32" y="2277"/>
              <a:ext cx="39" cy="48"/>
            </a:xfrm>
            <a:custGeom>
              <a:avLst/>
              <a:gdLst>
                <a:gd name="T0" fmla="+- 0 4461 4433"/>
                <a:gd name="T1" fmla="*/ T0 w 39"/>
                <a:gd name="T2" fmla="+- 0 2278 2278"/>
                <a:gd name="T3" fmla="*/ 2278 h 48"/>
                <a:gd name="T4" fmla="+- 0 4437 4433"/>
                <a:gd name="T5" fmla="*/ T4 w 39"/>
                <a:gd name="T6" fmla="+- 0 2278 2278"/>
                <a:gd name="T7" fmla="*/ 2278 h 48"/>
                <a:gd name="T8" fmla="+- 0 4433 4433"/>
                <a:gd name="T9" fmla="*/ T8 w 39"/>
                <a:gd name="T10" fmla="+- 0 2287 2278"/>
                <a:gd name="T11" fmla="*/ 2287 h 48"/>
                <a:gd name="T12" fmla="+- 0 4433 4433"/>
                <a:gd name="T13" fmla="*/ T12 w 39"/>
                <a:gd name="T14" fmla="+- 0 2311 2278"/>
                <a:gd name="T15" fmla="*/ 2311 h 48"/>
                <a:gd name="T16" fmla="+- 0 4437 4433"/>
                <a:gd name="T17" fmla="*/ T16 w 39"/>
                <a:gd name="T18" fmla="+- 0 2326 2278"/>
                <a:gd name="T19" fmla="*/ 2326 h 48"/>
                <a:gd name="T20" fmla="+- 0 4461 4433"/>
                <a:gd name="T21" fmla="*/ T20 w 39"/>
                <a:gd name="T22" fmla="+- 0 2326 2278"/>
                <a:gd name="T23" fmla="*/ 2326 h 48"/>
                <a:gd name="T24" fmla="+- 0 4471 4433"/>
                <a:gd name="T25" fmla="*/ T24 w 39"/>
                <a:gd name="T26" fmla="+- 0 2311 2278"/>
                <a:gd name="T27" fmla="*/ 2311 h 48"/>
                <a:gd name="T28" fmla="+- 0 4471 4433"/>
                <a:gd name="T29" fmla="*/ T28 w 39"/>
                <a:gd name="T30" fmla="+- 0 2287 2278"/>
                <a:gd name="T31" fmla="*/ 2287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8" y="0"/>
                  </a:moveTo>
                  <a:lnTo>
                    <a:pt x="4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4" y="48"/>
                  </a:lnTo>
                  <a:lnTo>
                    <a:pt x="28" y="48"/>
                  </a:lnTo>
                  <a:lnTo>
                    <a:pt x="38" y="33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85DD2B5-C4B9-1442-A211-DBA01FEF856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32" y="2277"/>
              <a:ext cx="39" cy="48"/>
            </a:xfrm>
            <a:custGeom>
              <a:avLst/>
              <a:gdLst>
                <a:gd name="T0" fmla="+- 0 4471 4433"/>
                <a:gd name="T1" fmla="*/ T0 w 39"/>
                <a:gd name="T2" fmla="+- 0 2302 2278"/>
                <a:gd name="T3" fmla="*/ 2302 h 48"/>
                <a:gd name="T4" fmla="+- 0 4471 4433"/>
                <a:gd name="T5" fmla="*/ T4 w 39"/>
                <a:gd name="T6" fmla="+- 0 2287 2278"/>
                <a:gd name="T7" fmla="*/ 2287 h 48"/>
                <a:gd name="T8" fmla="+- 0 4461 4433"/>
                <a:gd name="T9" fmla="*/ T8 w 39"/>
                <a:gd name="T10" fmla="+- 0 2278 2278"/>
                <a:gd name="T11" fmla="*/ 2278 h 48"/>
                <a:gd name="T12" fmla="+- 0 4452 4433"/>
                <a:gd name="T13" fmla="*/ T12 w 39"/>
                <a:gd name="T14" fmla="+- 0 2278 2278"/>
                <a:gd name="T15" fmla="*/ 2278 h 48"/>
                <a:gd name="T16" fmla="+- 0 4437 4433"/>
                <a:gd name="T17" fmla="*/ T16 w 39"/>
                <a:gd name="T18" fmla="+- 0 2278 2278"/>
                <a:gd name="T19" fmla="*/ 2278 h 48"/>
                <a:gd name="T20" fmla="+- 0 4433 4433"/>
                <a:gd name="T21" fmla="*/ T20 w 39"/>
                <a:gd name="T22" fmla="+- 0 2287 2278"/>
                <a:gd name="T23" fmla="*/ 2287 h 48"/>
                <a:gd name="T24" fmla="+- 0 4433 4433"/>
                <a:gd name="T25" fmla="*/ T24 w 39"/>
                <a:gd name="T26" fmla="+- 0 2302 2278"/>
                <a:gd name="T27" fmla="*/ 2302 h 48"/>
                <a:gd name="T28" fmla="+- 0 4433 4433"/>
                <a:gd name="T29" fmla="*/ T28 w 39"/>
                <a:gd name="T30" fmla="+- 0 2311 2278"/>
                <a:gd name="T31" fmla="*/ 2311 h 48"/>
                <a:gd name="T32" fmla="+- 0 4437 4433"/>
                <a:gd name="T33" fmla="*/ T32 w 39"/>
                <a:gd name="T34" fmla="+- 0 2326 2278"/>
                <a:gd name="T35" fmla="*/ 2326 h 48"/>
                <a:gd name="T36" fmla="+- 0 4452 4433"/>
                <a:gd name="T37" fmla="*/ T36 w 39"/>
                <a:gd name="T38" fmla="+- 0 2326 2278"/>
                <a:gd name="T39" fmla="*/ 2326 h 48"/>
                <a:gd name="T40" fmla="+- 0 4461 4433"/>
                <a:gd name="T41" fmla="*/ T40 w 39"/>
                <a:gd name="T42" fmla="+- 0 2326 2278"/>
                <a:gd name="T43" fmla="*/ 2326 h 48"/>
                <a:gd name="T44" fmla="+- 0 4471 4433"/>
                <a:gd name="T45" fmla="*/ T44 w 39"/>
                <a:gd name="T46" fmla="+- 0 2311 2278"/>
                <a:gd name="T47" fmla="*/ 2311 h 48"/>
                <a:gd name="T48" fmla="+- 0 4471 4433"/>
                <a:gd name="T49" fmla="*/ T48 w 39"/>
                <a:gd name="T50" fmla="+- 0 2302 2278"/>
                <a:gd name="T51" fmla="*/ 2302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9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4" y="48"/>
                  </a:lnTo>
                  <a:lnTo>
                    <a:pt x="19" y="48"/>
                  </a:lnTo>
                  <a:lnTo>
                    <a:pt x="28" y="48"/>
                  </a:lnTo>
                  <a:lnTo>
                    <a:pt x="38" y="33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66F01BD-54F1-4447-BDBD-2521B8B566B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32" y="2445"/>
              <a:ext cx="39" cy="48"/>
            </a:xfrm>
            <a:custGeom>
              <a:avLst/>
              <a:gdLst>
                <a:gd name="T0" fmla="+- 0 4461 4433"/>
                <a:gd name="T1" fmla="*/ T0 w 39"/>
                <a:gd name="T2" fmla="+- 0 2446 2446"/>
                <a:gd name="T3" fmla="*/ 2446 h 48"/>
                <a:gd name="T4" fmla="+- 0 4437 4433"/>
                <a:gd name="T5" fmla="*/ T4 w 39"/>
                <a:gd name="T6" fmla="+- 0 2446 2446"/>
                <a:gd name="T7" fmla="*/ 2446 h 48"/>
                <a:gd name="T8" fmla="+- 0 4433 4433"/>
                <a:gd name="T9" fmla="*/ T8 w 39"/>
                <a:gd name="T10" fmla="+- 0 2455 2446"/>
                <a:gd name="T11" fmla="*/ 2455 h 48"/>
                <a:gd name="T12" fmla="+- 0 4433 4433"/>
                <a:gd name="T13" fmla="*/ T12 w 39"/>
                <a:gd name="T14" fmla="+- 0 2479 2446"/>
                <a:gd name="T15" fmla="*/ 2479 h 48"/>
                <a:gd name="T16" fmla="+- 0 4437 4433"/>
                <a:gd name="T17" fmla="*/ T16 w 39"/>
                <a:gd name="T18" fmla="+- 0 2494 2446"/>
                <a:gd name="T19" fmla="*/ 2494 h 48"/>
                <a:gd name="T20" fmla="+- 0 4461 4433"/>
                <a:gd name="T21" fmla="*/ T20 w 39"/>
                <a:gd name="T22" fmla="+- 0 2494 2446"/>
                <a:gd name="T23" fmla="*/ 2494 h 48"/>
                <a:gd name="T24" fmla="+- 0 4471 4433"/>
                <a:gd name="T25" fmla="*/ T24 w 39"/>
                <a:gd name="T26" fmla="+- 0 2479 2446"/>
                <a:gd name="T27" fmla="*/ 2479 h 48"/>
                <a:gd name="T28" fmla="+- 0 4471 4433"/>
                <a:gd name="T29" fmla="*/ T28 w 39"/>
                <a:gd name="T30" fmla="+- 0 2455 2446"/>
                <a:gd name="T31" fmla="*/ 2455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8" y="0"/>
                  </a:moveTo>
                  <a:lnTo>
                    <a:pt x="4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4" y="48"/>
                  </a:lnTo>
                  <a:lnTo>
                    <a:pt x="28" y="48"/>
                  </a:lnTo>
                  <a:lnTo>
                    <a:pt x="38" y="33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3262C1A-1CF9-354D-8029-5CCE653516D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32" y="2445"/>
              <a:ext cx="39" cy="48"/>
            </a:xfrm>
            <a:custGeom>
              <a:avLst/>
              <a:gdLst>
                <a:gd name="T0" fmla="+- 0 4471 4433"/>
                <a:gd name="T1" fmla="*/ T0 w 39"/>
                <a:gd name="T2" fmla="+- 0 2470 2446"/>
                <a:gd name="T3" fmla="*/ 2470 h 48"/>
                <a:gd name="T4" fmla="+- 0 4471 4433"/>
                <a:gd name="T5" fmla="*/ T4 w 39"/>
                <a:gd name="T6" fmla="+- 0 2455 2446"/>
                <a:gd name="T7" fmla="*/ 2455 h 48"/>
                <a:gd name="T8" fmla="+- 0 4461 4433"/>
                <a:gd name="T9" fmla="*/ T8 w 39"/>
                <a:gd name="T10" fmla="+- 0 2446 2446"/>
                <a:gd name="T11" fmla="*/ 2446 h 48"/>
                <a:gd name="T12" fmla="+- 0 4452 4433"/>
                <a:gd name="T13" fmla="*/ T12 w 39"/>
                <a:gd name="T14" fmla="+- 0 2446 2446"/>
                <a:gd name="T15" fmla="*/ 2446 h 48"/>
                <a:gd name="T16" fmla="+- 0 4437 4433"/>
                <a:gd name="T17" fmla="*/ T16 w 39"/>
                <a:gd name="T18" fmla="+- 0 2446 2446"/>
                <a:gd name="T19" fmla="*/ 2446 h 48"/>
                <a:gd name="T20" fmla="+- 0 4433 4433"/>
                <a:gd name="T21" fmla="*/ T20 w 39"/>
                <a:gd name="T22" fmla="+- 0 2455 2446"/>
                <a:gd name="T23" fmla="*/ 2455 h 48"/>
                <a:gd name="T24" fmla="+- 0 4433 4433"/>
                <a:gd name="T25" fmla="*/ T24 w 39"/>
                <a:gd name="T26" fmla="+- 0 2470 2446"/>
                <a:gd name="T27" fmla="*/ 2470 h 48"/>
                <a:gd name="T28" fmla="+- 0 4433 4433"/>
                <a:gd name="T29" fmla="*/ T28 w 39"/>
                <a:gd name="T30" fmla="+- 0 2479 2446"/>
                <a:gd name="T31" fmla="*/ 2479 h 48"/>
                <a:gd name="T32" fmla="+- 0 4437 4433"/>
                <a:gd name="T33" fmla="*/ T32 w 39"/>
                <a:gd name="T34" fmla="+- 0 2494 2446"/>
                <a:gd name="T35" fmla="*/ 2494 h 48"/>
                <a:gd name="T36" fmla="+- 0 4452 4433"/>
                <a:gd name="T37" fmla="*/ T36 w 39"/>
                <a:gd name="T38" fmla="+- 0 2494 2446"/>
                <a:gd name="T39" fmla="*/ 2494 h 48"/>
                <a:gd name="T40" fmla="+- 0 4461 4433"/>
                <a:gd name="T41" fmla="*/ T40 w 39"/>
                <a:gd name="T42" fmla="+- 0 2494 2446"/>
                <a:gd name="T43" fmla="*/ 2494 h 48"/>
                <a:gd name="T44" fmla="+- 0 4471 4433"/>
                <a:gd name="T45" fmla="*/ T44 w 39"/>
                <a:gd name="T46" fmla="+- 0 2479 2446"/>
                <a:gd name="T47" fmla="*/ 2479 h 48"/>
                <a:gd name="T48" fmla="+- 0 4471 4433"/>
                <a:gd name="T49" fmla="*/ T48 w 39"/>
                <a:gd name="T50" fmla="+- 0 2470 2446"/>
                <a:gd name="T51" fmla="*/ 2470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9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4" y="48"/>
                  </a:lnTo>
                  <a:lnTo>
                    <a:pt x="19" y="48"/>
                  </a:lnTo>
                  <a:lnTo>
                    <a:pt x="28" y="48"/>
                  </a:lnTo>
                  <a:lnTo>
                    <a:pt x="38" y="33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A09974D-7310-E14E-90FC-398F2FDE5D2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32" y="2618"/>
              <a:ext cx="39" cy="48"/>
            </a:xfrm>
            <a:custGeom>
              <a:avLst/>
              <a:gdLst>
                <a:gd name="T0" fmla="+- 0 4461 4433"/>
                <a:gd name="T1" fmla="*/ T0 w 39"/>
                <a:gd name="T2" fmla="+- 0 2618 2618"/>
                <a:gd name="T3" fmla="*/ 2618 h 48"/>
                <a:gd name="T4" fmla="+- 0 4437 4433"/>
                <a:gd name="T5" fmla="*/ T4 w 39"/>
                <a:gd name="T6" fmla="+- 0 2618 2618"/>
                <a:gd name="T7" fmla="*/ 2618 h 48"/>
                <a:gd name="T8" fmla="+- 0 4433 4433"/>
                <a:gd name="T9" fmla="*/ T8 w 39"/>
                <a:gd name="T10" fmla="+- 0 2628 2618"/>
                <a:gd name="T11" fmla="*/ 2628 h 48"/>
                <a:gd name="T12" fmla="+- 0 4433 4433"/>
                <a:gd name="T13" fmla="*/ T12 w 39"/>
                <a:gd name="T14" fmla="+- 0 2652 2618"/>
                <a:gd name="T15" fmla="*/ 2652 h 48"/>
                <a:gd name="T16" fmla="+- 0 4437 4433"/>
                <a:gd name="T17" fmla="*/ T16 w 39"/>
                <a:gd name="T18" fmla="+- 0 2666 2618"/>
                <a:gd name="T19" fmla="*/ 2666 h 48"/>
                <a:gd name="T20" fmla="+- 0 4461 4433"/>
                <a:gd name="T21" fmla="*/ T20 w 39"/>
                <a:gd name="T22" fmla="+- 0 2666 2618"/>
                <a:gd name="T23" fmla="*/ 2666 h 48"/>
                <a:gd name="T24" fmla="+- 0 4471 4433"/>
                <a:gd name="T25" fmla="*/ T24 w 39"/>
                <a:gd name="T26" fmla="+- 0 2652 2618"/>
                <a:gd name="T27" fmla="*/ 2652 h 48"/>
                <a:gd name="T28" fmla="+- 0 4471 4433"/>
                <a:gd name="T29" fmla="*/ T28 w 39"/>
                <a:gd name="T30" fmla="+- 0 2628 2618"/>
                <a:gd name="T31" fmla="*/ 2628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8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4" y="48"/>
                  </a:lnTo>
                  <a:lnTo>
                    <a:pt x="28" y="48"/>
                  </a:lnTo>
                  <a:lnTo>
                    <a:pt x="38" y="34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AB3A0B2-D5BC-804E-BA69-3772C1278A8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32" y="2618"/>
              <a:ext cx="39" cy="48"/>
            </a:xfrm>
            <a:custGeom>
              <a:avLst/>
              <a:gdLst>
                <a:gd name="T0" fmla="+- 0 4471 4433"/>
                <a:gd name="T1" fmla="*/ T0 w 39"/>
                <a:gd name="T2" fmla="+- 0 2642 2618"/>
                <a:gd name="T3" fmla="*/ 2642 h 48"/>
                <a:gd name="T4" fmla="+- 0 4471 4433"/>
                <a:gd name="T5" fmla="*/ T4 w 39"/>
                <a:gd name="T6" fmla="+- 0 2628 2618"/>
                <a:gd name="T7" fmla="*/ 2628 h 48"/>
                <a:gd name="T8" fmla="+- 0 4461 4433"/>
                <a:gd name="T9" fmla="*/ T8 w 39"/>
                <a:gd name="T10" fmla="+- 0 2618 2618"/>
                <a:gd name="T11" fmla="*/ 2618 h 48"/>
                <a:gd name="T12" fmla="+- 0 4452 4433"/>
                <a:gd name="T13" fmla="*/ T12 w 39"/>
                <a:gd name="T14" fmla="+- 0 2618 2618"/>
                <a:gd name="T15" fmla="*/ 2618 h 48"/>
                <a:gd name="T16" fmla="+- 0 4437 4433"/>
                <a:gd name="T17" fmla="*/ T16 w 39"/>
                <a:gd name="T18" fmla="+- 0 2618 2618"/>
                <a:gd name="T19" fmla="*/ 2618 h 48"/>
                <a:gd name="T20" fmla="+- 0 4433 4433"/>
                <a:gd name="T21" fmla="*/ T20 w 39"/>
                <a:gd name="T22" fmla="+- 0 2628 2618"/>
                <a:gd name="T23" fmla="*/ 2628 h 48"/>
                <a:gd name="T24" fmla="+- 0 4433 4433"/>
                <a:gd name="T25" fmla="*/ T24 w 39"/>
                <a:gd name="T26" fmla="+- 0 2642 2618"/>
                <a:gd name="T27" fmla="*/ 2642 h 48"/>
                <a:gd name="T28" fmla="+- 0 4433 4433"/>
                <a:gd name="T29" fmla="*/ T28 w 39"/>
                <a:gd name="T30" fmla="+- 0 2652 2618"/>
                <a:gd name="T31" fmla="*/ 2652 h 48"/>
                <a:gd name="T32" fmla="+- 0 4437 4433"/>
                <a:gd name="T33" fmla="*/ T32 w 39"/>
                <a:gd name="T34" fmla="+- 0 2666 2618"/>
                <a:gd name="T35" fmla="*/ 2666 h 48"/>
                <a:gd name="T36" fmla="+- 0 4452 4433"/>
                <a:gd name="T37" fmla="*/ T36 w 39"/>
                <a:gd name="T38" fmla="+- 0 2666 2618"/>
                <a:gd name="T39" fmla="*/ 2666 h 48"/>
                <a:gd name="T40" fmla="+- 0 4461 4433"/>
                <a:gd name="T41" fmla="*/ T40 w 39"/>
                <a:gd name="T42" fmla="+- 0 2666 2618"/>
                <a:gd name="T43" fmla="*/ 2666 h 48"/>
                <a:gd name="T44" fmla="+- 0 4471 4433"/>
                <a:gd name="T45" fmla="*/ T44 w 39"/>
                <a:gd name="T46" fmla="+- 0 2652 2618"/>
                <a:gd name="T47" fmla="*/ 2652 h 48"/>
                <a:gd name="T48" fmla="+- 0 4471 4433"/>
                <a:gd name="T49" fmla="*/ T48 w 39"/>
                <a:gd name="T50" fmla="+- 0 2642 2618"/>
                <a:gd name="T51" fmla="*/ 2642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10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4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8"/>
                  </a:lnTo>
                  <a:lnTo>
                    <a:pt x="19" y="48"/>
                  </a:lnTo>
                  <a:lnTo>
                    <a:pt x="28" y="48"/>
                  </a:lnTo>
                  <a:lnTo>
                    <a:pt x="38" y="34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D32B5D3-2E13-1F40-8F7F-B7C9AD0587A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754" y="1975"/>
              <a:ext cx="39" cy="48"/>
            </a:xfrm>
            <a:custGeom>
              <a:avLst/>
              <a:gdLst>
                <a:gd name="T0" fmla="+- 0 4783 4754"/>
                <a:gd name="T1" fmla="*/ T0 w 39"/>
                <a:gd name="T2" fmla="+- 0 1975 1975"/>
                <a:gd name="T3" fmla="*/ 1975 h 48"/>
                <a:gd name="T4" fmla="+- 0 4759 4754"/>
                <a:gd name="T5" fmla="*/ T4 w 39"/>
                <a:gd name="T6" fmla="+- 0 1975 1975"/>
                <a:gd name="T7" fmla="*/ 1975 h 48"/>
                <a:gd name="T8" fmla="+- 0 4754 4754"/>
                <a:gd name="T9" fmla="*/ T8 w 39"/>
                <a:gd name="T10" fmla="+- 0 1985 1975"/>
                <a:gd name="T11" fmla="*/ 1985 h 48"/>
                <a:gd name="T12" fmla="+- 0 4754 4754"/>
                <a:gd name="T13" fmla="*/ T12 w 39"/>
                <a:gd name="T14" fmla="+- 0 2009 1975"/>
                <a:gd name="T15" fmla="*/ 2009 h 48"/>
                <a:gd name="T16" fmla="+- 0 4759 4754"/>
                <a:gd name="T17" fmla="*/ T16 w 39"/>
                <a:gd name="T18" fmla="+- 0 2023 1975"/>
                <a:gd name="T19" fmla="*/ 2023 h 48"/>
                <a:gd name="T20" fmla="+- 0 4783 4754"/>
                <a:gd name="T21" fmla="*/ T20 w 39"/>
                <a:gd name="T22" fmla="+- 0 2023 1975"/>
                <a:gd name="T23" fmla="*/ 2023 h 48"/>
                <a:gd name="T24" fmla="+- 0 4793 4754"/>
                <a:gd name="T25" fmla="*/ T24 w 39"/>
                <a:gd name="T26" fmla="+- 0 2009 1975"/>
                <a:gd name="T27" fmla="*/ 2009 h 48"/>
                <a:gd name="T28" fmla="+- 0 4793 4754"/>
                <a:gd name="T29" fmla="*/ T28 w 39"/>
                <a:gd name="T30" fmla="+- 0 1985 1975"/>
                <a:gd name="T31" fmla="*/ 1985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9" y="34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CAA2D06-BD4F-C84C-85D2-875519E9F3C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754" y="1975"/>
              <a:ext cx="39" cy="48"/>
            </a:xfrm>
            <a:custGeom>
              <a:avLst/>
              <a:gdLst>
                <a:gd name="T0" fmla="+- 0 4793 4754"/>
                <a:gd name="T1" fmla="*/ T0 w 39"/>
                <a:gd name="T2" fmla="+- 0 1999 1975"/>
                <a:gd name="T3" fmla="*/ 1999 h 48"/>
                <a:gd name="T4" fmla="+- 0 4793 4754"/>
                <a:gd name="T5" fmla="*/ T4 w 39"/>
                <a:gd name="T6" fmla="+- 0 1985 1975"/>
                <a:gd name="T7" fmla="*/ 1985 h 48"/>
                <a:gd name="T8" fmla="+- 0 4783 4754"/>
                <a:gd name="T9" fmla="*/ T8 w 39"/>
                <a:gd name="T10" fmla="+- 0 1975 1975"/>
                <a:gd name="T11" fmla="*/ 1975 h 48"/>
                <a:gd name="T12" fmla="+- 0 4773 4754"/>
                <a:gd name="T13" fmla="*/ T12 w 39"/>
                <a:gd name="T14" fmla="+- 0 1975 1975"/>
                <a:gd name="T15" fmla="*/ 1975 h 48"/>
                <a:gd name="T16" fmla="+- 0 4759 4754"/>
                <a:gd name="T17" fmla="*/ T16 w 39"/>
                <a:gd name="T18" fmla="+- 0 1975 1975"/>
                <a:gd name="T19" fmla="*/ 1975 h 48"/>
                <a:gd name="T20" fmla="+- 0 4754 4754"/>
                <a:gd name="T21" fmla="*/ T20 w 39"/>
                <a:gd name="T22" fmla="+- 0 1985 1975"/>
                <a:gd name="T23" fmla="*/ 1985 h 48"/>
                <a:gd name="T24" fmla="+- 0 4754 4754"/>
                <a:gd name="T25" fmla="*/ T24 w 39"/>
                <a:gd name="T26" fmla="+- 0 1999 1975"/>
                <a:gd name="T27" fmla="*/ 1999 h 48"/>
                <a:gd name="T28" fmla="+- 0 4754 4754"/>
                <a:gd name="T29" fmla="*/ T28 w 39"/>
                <a:gd name="T30" fmla="+- 0 2009 1975"/>
                <a:gd name="T31" fmla="*/ 2009 h 48"/>
                <a:gd name="T32" fmla="+- 0 4759 4754"/>
                <a:gd name="T33" fmla="*/ T32 w 39"/>
                <a:gd name="T34" fmla="+- 0 2023 1975"/>
                <a:gd name="T35" fmla="*/ 2023 h 48"/>
                <a:gd name="T36" fmla="+- 0 4773 4754"/>
                <a:gd name="T37" fmla="*/ T36 w 39"/>
                <a:gd name="T38" fmla="+- 0 2023 1975"/>
                <a:gd name="T39" fmla="*/ 2023 h 48"/>
                <a:gd name="T40" fmla="+- 0 4783 4754"/>
                <a:gd name="T41" fmla="*/ T40 w 39"/>
                <a:gd name="T42" fmla="+- 0 2023 1975"/>
                <a:gd name="T43" fmla="*/ 2023 h 48"/>
                <a:gd name="T44" fmla="+- 0 4793 4754"/>
                <a:gd name="T45" fmla="*/ T44 w 39"/>
                <a:gd name="T46" fmla="+- 0 2009 1975"/>
                <a:gd name="T47" fmla="*/ 2009 h 48"/>
                <a:gd name="T48" fmla="+- 0 4793 4754"/>
                <a:gd name="T49" fmla="*/ T48 w 39"/>
                <a:gd name="T50" fmla="+- 0 1999 1975"/>
                <a:gd name="T51" fmla="*/ 1999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9" y="24"/>
                  </a:moveTo>
                  <a:lnTo>
                    <a:pt x="39" y="1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9" y="34"/>
                  </a:lnTo>
                  <a:lnTo>
                    <a:pt x="39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4974E83-B2D3-FE43-97BC-EC0071E3F1D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754" y="2157"/>
              <a:ext cx="39" cy="48"/>
            </a:xfrm>
            <a:custGeom>
              <a:avLst/>
              <a:gdLst>
                <a:gd name="T0" fmla="+- 0 4783 4754"/>
                <a:gd name="T1" fmla="*/ T0 w 39"/>
                <a:gd name="T2" fmla="+- 0 2158 2158"/>
                <a:gd name="T3" fmla="*/ 2158 h 48"/>
                <a:gd name="T4" fmla="+- 0 4759 4754"/>
                <a:gd name="T5" fmla="*/ T4 w 39"/>
                <a:gd name="T6" fmla="+- 0 2158 2158"/>
                <a:gd name="T7" fmla="*/ 2158 h 48"/>
                <a:gd name="T8" fmla="+- 0 4754 4754"/>
                <a:gd name="T9" fmla="*/ T8 w 39"/>
                <a:gd name="T10" fmla="+- 0 2167 2158"/>
                <a:gd name="T11" fmla="*/ 2167 h 48"/>
                <a:gd name="T12" fmla="+- 0 4754 4754"/>
                <a:gd name="T13" fmla="*/ T12 w 39"/>
                <a:gd name="T14" fmla="+- 0 2191 2158"/>
                <a:gd name="T15" fmla="*/ 2191 h 48"/>
                <a:gd name="T16" fmla="+- 0 4759 4754"/>
                <a:gd name="T17" fmla="*/ T16 w 39"/>
                <a:gd name="T18" fmla="+- 0 2206 2158"/>
                <a:gd name="T19" fmla="*/ 2206 h 48"/>
                <a:gd name="T20" fmla="+- 0 4783 4754"/>
                <a:gd name="T21" fmla="*/ T20 w 39"/>
                <a:gd name="T22" fmla="+- 0 2206 2158"/>
                <a:gd name="T23" fmla="*/ 2206 h 48"/>
                <a:gd name="T24" fmla="+- 0 4793 4754"/>
                <a:gd name="T25" fmla="*/ T24 w 39"/>
                <a:gd name="T26" fmla="+- 0 2191 2158"/>
                <a:gd name="T27" fmla="*/ 2191 h 48"/>
                <a:gd name="T28" fmla="+- 0 4793 4754"/>
                <a:gd name="T29" fmla="*/ T28 w 39"/>
                <a:gd name="T30" fmla="+- 0 2167 2158"/>
                <a:gd name="T31" fmla="*/ 2167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9" y="33"/>
                  </a:lnTo>
                  <a:lnTo>
                    <a:pt x="3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04BA847-A186-C74C-8051-8062CC7DB62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754" y="2157"/>
              <a:ext cx="39" cy="48"/>
            </a:xfrm>
            <a:custGeom>
              <a:avLst/>
              <a:gdLst>
                <a:gd name="T0" fmla="+- 0 4793 4754"/>
                <a:gd name="T1" fmla="*/ T0 w 39"/>
                <a:gd name="T2" fmla="+- 0 2182 2158"/>
                <a:gd name="T3" fmla="*/ 2182 h 48"/>
                <a:gd name="T4" fmla="+- 0 4793 4754"/>
                <a:gd name="T5" fmla="*/ T4 w 39"/>
                <a:gd name="T6" fmla="+- 0 2167 2158"/>
                <a:gd name="T7" fmla="*/ 2167 h 48"/>
                <a:gd name="T8" fmla="+- 0 4783 4754"/>
                <a:gd name="T9" fmla="*/ T8 w 39"/>
                <a:gd name="T10" fmla="+- 0 2158 2158"/>
                <a:gd name="T11" fmla="*/ 2158 h 48"/>
                <a:gd name="T12" fmla="+- 0 4773 4754"/>
                <a:gd name="T13" fmla="*/ T12 w 39"/>
                <a:gd name="T14" fmla="+- 0 2158 2158"/>
                <a:gd name="T15" fmla="*/ 2158 h 48"/>
                <a:gd name="T16" fmla="+- 0 4759 4754"/>
                <a:gd name="T17" fmla="*/ T16 w 39"/>
                <a:gd name="T18" fmla="+- 0 2158 2158"/>
                <a:gd name="T19" fmla="*/ 2158 h 48"/>
                <a:gd name="T20" fmla="+- 0 4754 4754"/>
                <a:gd name="T21" fmla="*/ T20 w 39"/>
                <a:gd name="T22" fmla="+- 0 2167 2158"/>
                <a:gd name="T23" fmla="*/ 2167 h 48"/>
                <a:gd name="T24" fmla="+- 0 4754 4754"/>
                <a:gd name="T25" fmla="*/ T24 w 39"/>
                <a:gd name="T26" fmla="+- 0 2182 2158"/>
                <a:gd name="T27" fmla="*/ 2182 h 48"/>
                <a:gd name="T28" fmla="+- 0 4754 4754"/>
                <a:gd name="T29" fmla="*/ T28 w 39"/>
                <a:gd name="T30" fmla="+- 0 2191 2158"/>
                <a:gd name="T31" fmla="*/ 2191 h 48"/>
                <a:gd name="T32" fmla="+- 0 4759 4754"/>
                <a:gd name="T33" fmla="*/ T32 w 39"/>
                <a:gd name="T34" fmla="+- 0 2206 2158"/>
                <a:gd name="T35" fmla="*/ 2206 h 48"/>
                <a:gd name="T36" fmla="+- 0 4773 4754"/>
                <a:gd name="T37" fmla="*/ T36 w 39"/>
                <a:gd name="T38" fmla="+- 0 2206 2158"/>
                <a:gd name="T39" fmla="*/ 2206 h 48"/>
                <a:gd name="T40" fmla="+- 0 4783 4754"/>
                <a:gd name="T41" fmla="*/ T40 w 39"/>
                <a:gd name="T42" fmla="+- 0 2206 2158"/>
                <a:gd name="T43" fmla="*/ 2206 h 48"/>
                <a:gd name="T44" fmla="+- 0 4793 4754"/>
                <a:gd name="T45" fmla="*/ T44 w 39"/>
                <a:gd name="T46" fmla="+- 0 2191 2158"/>
                <a:gd name="T47" fmla="*/ 2191 h 48"/>
                <a:gd name="T48" fmla="+- 0 4793 4754"/>
                <a:gd name="T49" fmla="*/ T48 w 39"/>
                <a:gd name="T50" fmla="+- 0 2182 2158"/>
                <a:gd name="T51" fmla="*/ 2182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9" y="24"/>
                  </a:moveTo>
                  <a:lnTo>
                    <a:pt x="39" y="9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9" y="33"/>
                  </a:lnTo>
                  <a:lnTo>
                    <a:pt x="39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461D547-0CF2-3949-B0D6-6CB0B4F64C5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754" y="2344"/>
              <a:ext cx="39" cy="48"/>
            </a:xfrm>
            <a:custGeom>
              <a:avLst/>
              <a:gdLst>
                <a:gd name="T0" fmla="+- 0 4783 4754"/>
                <a:gd name="T1" fmla="*/ T0 w 39"/>
                <a:gd name="T2" fmla="+- 0 2345 2345"/>
                <a:gd name="T3" fmla="*/ 2345 h 48"/>
                <a:gd name="T4" fmla="+- 0 4759 4754"/>
                <a:gd name="T5" fmla="*/ T4 w 39"/>
                <a:gd name="T6" fmla="+- 0 2345 2345"/>
                <a:gd name="T7" fmla="*/ 2345 h 48"/>
                <a:gd name="T8" fmla="+- 0 4754 4754"/>
                <a:gd name="T9" fmla="*/ T8 w 39"/>
                <a:gd name="T10" fmla="+- 0 2354 2345"/>
                <a:gd name="T11" fmla="*/ 2354 h 48"/>
                <a:gd name="T12" fmla="+- 0 4754 4754"/>
                <a:gd name="T13" fmla="*/ T12 w 39"/>
                <a:gd name="T14" fmla="+- 0 2378 2345"/>
                <a:gd name="T15" fmla="*/ 2378 h 48"/>
                <a:gd name="T16" fmla="+- 0 4759 4754"/>
                <a:gd name="T17" fmla="*/ T16 w 39"/>
                <a:gd name="T18" fmla="+- 0 2393 2345"/>
                <a:gd name="T19" fmla="*/ 2393 h 48"/>
                <a:gd name="T20" fmla="+- 0 4783 4754"/>
                <a:gd name="T21" fmla="*/ T20 w 39"/>
                <a:gd name="T22" fmla="+- 0 2393 2345"/>
                <a:gd name="T23" fmla="*/ 2393 h 48"/>
                <a:gd name="T24" fmla="+- 0 4793 4754"/>
                <a:gd name="T25" fmla="*/ T24 w 39"/>
                <a:gd name="T26" fmla="+- 0 2378 2345"/>
                <a:gd name="T27" fmla="*/ 2378 h 48"/>
                <a:gd name="T28" fmla="+- 0 4793 4754"/>
                <a:gd name="T29" fmla="*/ T28 w 39"/>
                <a:gd name="T30" fmla="+- 0 2354 2345"/>
                <a:gd name="T31" fmla="*/ 2354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9" y="33"/>
                  </a:lnTo>
                  <a:lnTo>
                    <a:pt x="3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6554DFF-A23F-8641-B2EB-2A3232D8931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754" y="2344"/>
              <a:ext cx="39" cy="48"/>
            </a:xfrm>
            <a:custGeom>
              <a:avLst/>
              <a:gdLst>
                <a:gd name="T0" fmla="+- 0 4793 4754"/>
                <a:gd name="T1" fmla="*/ T0 w 39"/>
                <a:gd name="T2" fmla="+- 0 2369 2345"/>
                <a:gd name="T3" fmla="*/ 2369 h 48"/>
                <a:gd name="T4" fmla="+- 0 4793 4754"/>
                <a:gd name="T5" fmla="*/ T4 w 39"/>
                <a:gd name="T6" fmla="+- 0 2354 2345"/>
                <a:gd name="T7" fmla="*/ 2354 h 48"/>
                <a:gd name="T8" fmla="+- 0 4783 4754"/>
                <a:gd name="T9" fmla="*/ T8 w 39"/>
                <a:gd name="T10" fmla="+- 0 2345 2345"/>
                <a:gd name="T11" fmla="*/ 2345 h 48"/>
                <a:gd name="T12" fmla="+- 0 4773 4754"/>
                <a:gd name="T13" fmla="*/ T12 w 39"/>
                <a:gd name="T14" fmla="+- 0 2345 2345"/>
                <a:gd name="T15" fmla="*/ 2345 h 48"/>
                <a:gd name="T16" fmla="+- 0 4759 4754"/>
                <a:gd name="T17" fmla="*/ T16 w 39"/>
                <a:gd name="T18" fmla="+- 0 2345 2345"/>
                <a:gd name="T19" fmla="*/ 2345 h 48"/>
                <a:gd name="T20" fmla="+- 0 4754 4754"/>
                <a:gd name="T21" fmla="*/ T20 w 39"/>
                <a:gd name="T22" fmla="+- 0 2354 2345"/>
                <a:gd name="T23" fmla="*/ 2354 h 48"/>
                <a:gd name="T24" fmla="+- 0 4754 4754"/>
                <a:gd name="T25" fmla="*/ T24 w 39"/>
                <a:gd name="T26" fmla="+- 0 2369 2345"/>
                <a:gd name="T27" fmla="*/ 2369 h 48"/>
                <a:gd name="T28" fmla="+- 0 4754 4754"/>
                <a:gd name="T29" fmla="*/ T28 w 39"/>
                <a:gd name="T30" fmla="+- 0 2378 2345"/>
                <a:gd name="T31" fmla="*/ 2378 h 48"/>
                <a:gd name="T32" fmla="+- 0 4759 4754"/>
                <a:gd name="T33" fmla="*/ T32 w 39"/>
                <a:gd name="T34" fmla="+- 0 2393 2345"/>
                <a:gd name="T35" fmla="*/ 2393 h 48"/>
                <a:gd name="T36" fmla="+- 0 4773 4754"/>
                <a:gd name="T37" fmla="*/ T36 w 39"/>
                <a:gd name="T38" fmla="+- 0 2393 2345"/>
                <a:gd name="T39" fmla="*/ 2393 h 48"/>
                <a:gd name="T40" fmla="+- 0 4783 4754"/>
                <a:gd name="T41" fmla="*/ T40 w 39"/>
                <a:gd name="T42" fmla="+- 0 2393 2345"/>
                <a:gd name="T43" fmla="*/ 2393 h 48"/>
                <a:gd name="T44" fmla="+- 0 4793 4754"/>
                <a:gd name="T45" fmla="*/ T44 w 39"/>
                <a:gd name="T46" fmla="+- 0 2378 2345"/>
                <a:gd name="T47" fmla="*/ 2378 h 48"/>
                <a:gd name="T48" fmla="+- 0 4793 4754"/>
                <a:gd name="T49" fmla="*/ T48 w 39"/>
                <a:gd name="T50" fmla="+- 0 2369 2345"/>
                <a:gd name="T51" fmla="*/ 2369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9" y="24"/>
                  </a:moveTo>
                  <a:lnTo>
                    <a:pt x="39" y="9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9" y="33"/>
                  </a:lnTo>
                  <a:lnTo>
                    <a:pt x="39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A9B0696-A8D1-AB49-9A21-D062A5C9697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754" y="2527"/>
              <a:ext cx="39" cy="48"/>
            </a:xfrm>
            <a:custGeom>
              <a:avLst/>
              <a:gdLst>
                <a:gd name="T0" fmla="+- 0 4783 4754"/>
                <a:gd name="T1" fmla="*/ T0 w 39"/>
                <a:gd name="T2" fmla="+- 0 2527 2527"/>
                <a:gd name="T3" fmla="*/ 2527 h 48"/>
                <a:gd name="T4" fmla="+- 0 4759 4754"/>
                <a:gd name="T5" fmla="*/ T4 w 39"/>
                <a:gd name="T6" fmla="+- 0 2527 2527"/>
                <a:gd name="T7" fmla="*/ 2527 h 48"/>
                <a:gd name="T8" fmla="+- 0 4754 4754"/>
                <a:gd name="T9" fmla="*/ T8 w 39"/>
                <a:gd name="T10" fmla="+- 0 2537 2527"/>
                <a:gd name="T11" fmla="*/ 2537 h 48"/>
                <a:gd name="T12" fmla="+- 0 4754 4754"/>
                <a:gd name="T13" fmla="*/ T12 w 39"/>
                <a:gd name="T14" fmla="+- 0 2561 2527"/>
                <a:gd name="T15" fmla="*/ 2561 h 48"/>
                <a:gd name="T16" fmla="+- 0 4759 4754"/>
                <a:gd name="T17" fmla="*/ T16 w 39"/>
                <a:gd name="T18" fmla="+- 0 2575 2527"/>
                <a:gd name="T19" fmla="*/ 2575 h 48"/>
                <a:gd name="T20" fmla="+- 0 4783 4754"/>
                <a:gd name="T21" fmla="*/ T20 w 39"/>
                <a:gd name="T22" fmla="+- 0 2575 2527"/>
                <a:gd name="T23" fmla="*/ 2575 h 48"/>
                <a:gd name="T24" fmla="+- 0 4793 4754"/>
                <a:gd name="T25" fmla="*/ T24 w 39"/>
                <a:gd name="T26" fmla="+- 0 2561 2527"/>
                <a:gd name="T27" fmla="*/ 2561 h 48"/>
                <a:gd name="T28" fmla="+- 0 4793 4754"/>
                <a:gd name="T29" fmla="*/ T28 w 39"/>
                <a:gd name="T30" fmla="+- 0 2537 2527"/>
                <a:gd name="T31" fmla="*/ 2537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9" y="34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64" name="AutoShape 321">
              <a:extLst>
                <a:ext uri="{FF2B5EF4-FFF2-40B4-BE49-F238E27FC236}">
                  <a16:creationId xmlns:a16="http://schemas.microsoft.com/office/drawing/2014/main" id="{1F078A66-CB08-4C45-81CB-51D621C77F4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754" y="1797"/>
              <a:ext cx="768" cy="994"/>
            </a:xfrm>
            <a:custGeom>
              <a:avLst/>
              <a:gdLst>
                <a:gd name="T0" fmla="+- 0 4783 4754"/>
                <a:gd name="T1" fmla="*/ T0 w 768"/>
                <a:gd name="T2" fmla="+- 0 2527 1798"/>
                <a:gd name="T3" fmla="*/ 2527 h 994"/>
                <a:gd name="T4" fmla="+- 0 4754 4754"/>
                <a:gd name="T5" fmla="*/ T4 w 768"/>
                <a:gd name="T6" fmla="+- 0 2537 1798"/>
                <a:gd name="T7" fmla="*/ 2537 h 994"/>
                <a:gd name="T8" fmla="+- 0 4759 4754"/>
                <a:gd name="T9" fmla="*/ T8 w 768"/>
                <a:gd name="T10" fmla="+- 0 2575 1798"/>
                <a:gd name="T11" fmla="*/ 2575 h 994"/>
                <a:gd name="T12" fmla="+- 0 4793 4754"/>
                <a:gd name="T13" fmla="*/ T12 w 768"/>
                <a:gd name="T14" fmla="+- 0 2561 1798"/>
                <a:gd name="T15" fmla="*/ 2561 h 994"/>
                <a:gd name="T16" fmla="+- 0 5225 4754"/>
                <a:gd name="T17" fmla="*/ T16 w 768"/>
                <a:gd name="T18" fmla="+- 0 2167 1798"/>
                <a:gd name="T19" fmla="*/ 2167 h 994"/>
                <a:gd name="T20" fmla="+- 0 5215 4754"/>
                <a:gd name="T21" fmla="*/ T20 w 768"/>
                <a:gd name="T22" fmla="+- 0 2047 1798"/>
                <a:gd name="T23" fmla="*/ 2047 h 994"/>
                <a:gd name="T24" fmla="+- 0 5205 4754"/>
                <a:gd name="T25" fmla="*/ T24 w 768"/>
                <a:gd name="T26" fmla="+- 0 1942 1798"/>
                <a:gd name="T27" fmla="*/ 1942 h 994"/>
                <a:gd name="T28" fmla="+- 0 5186 4754"/>
                <a:gd name="T29" fmla="*/ T28 w 768"/>
                <a:gd name="T30" fmla="+- 0 1865 1798"/>
                <a:gd name="T31" fmla="*/ 1865 h 994"/>
                <a:gd name="T32" fmla="+- 0 5167 4754"/>
                <a:gd name="T33" fmla="*/ T32 w 768"/>
                <a:gd name="T34" fmla="+- 0 1812 1798"/>
                <a:gd name="T35" fmla="*/ 1812 h 994"/>
                <a:gd name="T36" fmla="+- 0 5143 4754"/>
                <a:gd name="T37" fmla="*/ T36 w 768"/>
                <a:gd name="T38" fmla="+- 0 1798 1798"/>
                <a:gd name="T39" fmla="*/ 1798 h 994"/>
                <a:gd name="T40" fmla="+- 0 5124 4754"/>
                <a:gd name="T41" fmla="*/ T40 w 768"/>
                <a:gd name="T42" fmla="+- 0 1826 1798"/>
                <a:gd name="T43" fmla="*/ 1826 h 994"/>
                <a:gd name="T44" fmla="+- 0 5105 4754"/>
                <a:gd name="T45" fmla="*/ T44 w 768"/>
                <a:gd name="T46" fmla="+- 0 1889 1798"/>
                <a:gd name="T47" fmla="*/ 1889 h 994"/>
                <a:gd name="T48" fmla="+- 0 5090 4754"/>
                <a:gd name="T49" fmla="*/ T48 w 768"/>
                <a:gd name="T50" fmla="+- 0 1975 1798"/>
                <a:gd name="T51" fmla="*/ 1975 h 994"/>
                <a:gd name="T52" fmla="+- 0 5081 4754"/>
                <a:gd name="T53" fmla="*/ T52 w 768"/>
                <a:gd name="T54" fmla="+- 0 2086 1798"/>
                <a:gd name="T55" fmla="*/ 2086 h 994"/>
                <a:gd name="T56" fmla="+- 0 5071 4754"/>
                <a:gd name="T57" fmla="*/ T56 w 768"/>
                <a:gd name="T58" fmla="+- 0 2206 1798"/>
                <a:gd name="T59" fmla="*/ 2206 h 994"/>
                <a:gd name="T60" fmla="+- 0 5076 4754"/>
                <a:gd name="T61" fmla="*/ T60 w 768"/>
                <a:gd name="T62" fmla="+- 0 2465 1798"/>
                <a:gd name="T63" fmla="*/ 2465 h 994"/>
                <a:gd name="T64" fmla="+- 0 5085 4754"/>
                <a:gd name="T65" fmla="*/ T64 w 768"/>
                <a:gd name="T66" fmla="+- 0 2580 1798"/>
                <a:gd name="T67" fmla="*/ 2580 h 994"/>
                <a:gd name="T68" fmla="+- 0 5100 4754"/>
                <a:gd name="T69" fmla="*/ T68 w 768"/>
                <a:gd name="T70" fmla="+- 0 2676 1798"/>
                <a:gd name="T71" fmla="*/ 2676 h 994"/>
                <a:gd name="T72" fmla="+- 0 5114 4754"/>
                <a:gd name="T73" fmla="*/ T72 w 768"/>
                <a:gd name="T74" fmla="+- 0 2743 1798"/>
                <a:gd name="T75" fmla="*/ 2743 h 994"/>
                <a:gd name="T76" fmla="+- 0 5138 4754"/>
                <a:gd name="T77" fmla="*/ T76 w 768"/>
                <a:gd name="T78" fmla="+- 0 2782 1798"/>
                <a:gd name="T79" fmla="*/ 2782 h 994"/>
                <a:gd name="T80" fmla="+- 0 5157 4754"/>
                <a:gd name="T81" fmla="*/ T80 w 768"/>
                <a:gd name="T82" fmla="+- 0 2786 1798"/>
                <a:gd name="T83" fmla="*/ 2786 h 994"/>
                <a:gd name="T84" fmla="+- 0 5177 4754"/>
                <a:gd name="T85" fmla="*/ T84 w 768"/>
                <a:gd name="T86" fmla="+- 0 2758 1798"/>
                <a:gd name="T87" fmla="*/ 2758 h 994"/>
                <a:gd name="T88" fmla="+- 0 5196 4754"/>
                <a:gd name="T89" fmla="*/ T88 w 768"/>
                <a:gd name="T90" fmla="+- 0 2700 1798"/>
                <a:gd name="T91" fmla="*/ 2700 h 994"/>
                <a:gd name="T92" fmla="+- 0 5210 4754"/>
                <a:gd name="T93" fmla="*/ T92 w 768"/>
                <a:gd name="T94" fmla="+- 0 2614 1798"/>
                <a:gd name="T95" fmla="*/ 2614 h 994"/>
                <a:gd name="T96" fmla="+- 0 5220 4754"/>
                <a:gd name="T97" fmla="*/ T96 w 768"/>
                <a:gd name="T98" fmla="+- 0 2503 1798"/>
                <a:gd name="T99" fmla="*/ 2503 h 994"/>
                <a:gd name="T100" fmla="+- 0 5225 4754"/>
                <a:gd name="T101" fmla="*/ T100 w 768"/>
                <a:gd name="T102" fmla="+- 0 2292 1798"/>
                <a:gd name="T103" fmla="*/ 2292 h 994"/>
                <a:gd name="T104" fmla="+- 0 5517 4754"/>
                <a:gd name="T105" fmla="*/ T104 w 768"/>
                <a:gd name="T106" fmla="+- 0 2124 1798"/>
                <a:gd name="T107" fmla="*/ 2124 h 994"/>
                <a:gd name="T108" fmla="+- 0 5508 4754"/>
                <a:gd name="T109" fmla="*/ T108 w 768"/>
                <a:gd name="T110" fmla="+- 0 2009 1798"/>
                <a:gd name="T111" fmla="*/ 2009 h 994"/>
                <a:gd name="T112" fmla="+- 0 5498 4754"/>
                <a:gd name="T113" fmla="*/ T112 w 768"/>
                <a:gd name="T114" fmla="+- 0 1913 1798"/>
                <a:gd name="T115" fmla="*/ 1913 h 994"/>
                <a:gd name="T116" fmla="+- 0 5479 4754"/>
                <a:gd name="T117" fmla="*/ T116 w 768"/>
                <a:gd name="T118" fmla="+- 0 1846 1798"/>
                <a:gd name="T119" fmla="*/ 1846 h 994"/>
                <a:gd name="T120" fmla="+- 0 5460 4754"/>
                <a:gd name="T121" fmla="*/ T120 w 768"/>
                <a:gd name="T122" fmla="+- 0 1807 1798"/>
                <a:gd name="T123" fmla="*/ 1807 h 994"/>
                <a:gd name="T124" fmla="+- 0 5431 4754"/>
                <a:gd name="T125" fmla="*/ T124 w 768"/>
                <a:gd name="T126" fmla="+- 0 1807 1798"/>
                <a:gd name="T127" fmla="*/ 1807 h 994"/>
                <a:gd name="T128" fmla="+- 0 5412 4754"/>
                <a:gd name="T129" fmla="*/ T128 w 768"/>
                <a:gd name="T130" fmla="+- 0 1846 1798"/>
                <a:gd name="T131" fmla="*/ 1846 h 994"/>
                <a:gd name="T132" fmla="+- 0 5397 4754"/>
                <a:gd name="T133" fmla="*/ T132 w 768"/>
                <a:gd name="T134" fmla="+- 0 1913 1798"/>
                <a:gd name="T135" fmla="*/ 1913 h 994"/>
                <a:gd name="T136" fmla="+- 0 5383 4754"/>
                <a:gd name="T137" fmla="*/ T136 w 768"/>
                <a:gd name="T138" fmla="+- 0 2009 1798"/>
                <a:gd name="T139" fmla="*/ 2009 h 994"/>
                <a:gd name="T140" fmla="+- 0 5373 4754"/>
                <a:gd name="T141" fmla="*/ T140 w 768"/>
                <a:gd name="T142" fmla="+- 0 2124 1798"/>
                <a:gd name="T143" fmla="*/ 2124 h 994"/>
                <a:gd name="T144" fmla="+- 0 5373 4754"/>
                <a:gd name="T145" fmla="*/ T144 w 768"/>
                <a:gd name="T146" fmla="+- 0 2465 1798"/>
                <a:gd name="T147" fmla="*/ 2465 h 994"/>
                <a:gd name="T148" fmla="+- 0 5383 4754"/>
                <a:gd name="T149" fmla="*/ T148 w 768"/>
                <a:gd name="T150" fmla="+- 0 2580 1798"/>
                <a:gd name="T151" fmla="*/ 2580 h 994"/>
                <a:gd name="T152" fmla="+- 0 5397 4754"/>
                <a:gd name="T153" fmla="*/ T152 w 768"/>
                <a:gd name="T154" fmla="+- 0 2676 1798"/>
                <a:gd name="T155" fmla="*/ 2676 h 994"/>
                <a:gd name="T156" fmla="+- 0 5412 4754"/>
                <a:gd name="T157" fmla="*/ T156 w 768"/>
                <a:gd name="T158" fmla="+- 0 2743 1798"/>
                <a:gd name="T159" fmla="*/ 2743 h 994"/>
                <a:gd name="T160" fmla="+- 0 5431 4754"/>
                <a:gd name="T161" fmla="*/ T160 w 768"/>
                <a:gd name="T162" fmla="+- 0 2782 1798"/>
                <a:gd name="T163" fmla="*/ 2782 h 994"/>
                <a:gd name="T164" fmla="+- 0 5455 4754"/>
                <a:gd name="T165" fmla="*/ T164 w 768"/>
                <a:gd name="T166" fmla="+- 0 2786 1798"/>
                <a:gd name="T167" fmla="*/ 2786 h 994"/>
                <a:gd name="T168" fmla="+- 0 5474 4754"/>
                <a:gd name="T169" fmla="*/ T168 w 768"/>
                <a:gd name="T170" fmla="+- 0 2758 1798"/>
                <a:gd name="T171" fmla="*/ 2758 h 994"/>
                <a:gd name="T172" fmla="+- 0 5489 4754"/>
                <a:gd name="T173" fmla="*/ T172 w 768"/>
                <a:gd name="T174" fmla="+- 0 2700 1798"/>
                <a:gd name="T175" fmla="*/ 2700 h 994"/>
                <a:gd name="T176" fmla="+- 0 5508 4754"/>
                <a:gd name="T177" fmla="*/ T176 w 768"/>
                <a:gd name="T178" fmla="+- 0 2614 1798"/>
                <a:gd name="T179" fmla="*/ 2614 h 994"/>
                <a:gd name="T180" fmla="+- 0 5517 4754"/>
                <a:gd name="T181" fmla="*/ T180 w 768"/>
                <a:gd name="T182" fmla="+- 0 2503 1798"/>
                <a:gd name="T183" fmla="*/ 2503 h 994"/>
                <a:gd name="T184" fmla="+- 0 5522 4754"/>
                <a:gd name="T185" fmla="*/ T184 w 768"/>
                <a:gd name="T186" fmla="+- 0 2292 1798"/>
                <a:gd name="T187" fmla="*/ 2292 h 9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</a:cxnLst>
              <a:rect l="0" t="0" r="r" b="b"/>
              <a:pathLst>
                <a:path w="768" h="994">
                  <a:moveTo>
                    <a:pt x="39" y="753"/>
                  </a:moveTo>
                  <a:lnTo>
                    <a:pt x="39" y="739"/>
                  </a:lnTo>
                  <a:lnTo>
                    <a:pt x="29" y="729"/>
                  </a:lnTo>
                  <a:lnTo>
                    <a:pt x="19" y="729"/>
                  </a:lnTo>
                  <a:lnTo>
                    <a:pt x="5" y="729"/>
                  </a:lnTo>
                  <a:lnTo>
                    <a:pt x="0" y="739"/>
                  </a:lnTo>
                  <a:lnTo>
                    <a:pt x="0" y="753"/>
                  </a:lnTo>
                  <a:lnTo>
                    <a:pt x="0" y="763"/>
                  </a:lnTo>
                  <a:lnTo>
                    <a:pt x="5" y="777"/>
                  </a:lnTo>
                  <a:lnTo>
                    <a:pt x="19" y="777"/>
                  </a:lnTo>
                  <a:lnTo>
                    <a:pt x="29" y="777"/>
                  </a:lnTo>
                  <a:lnTo>
                    <a:pt x="39" y="763"/>
                  </a:lnTo>
                  <a:lnTo>
                    <a:pt x="39" y="753"/>
                  </a:lnTo>
                  <a:close/>
                  <a:moveTo>
                    <a:pt x="471" y="494"/>
                  </a:moveTo>
                  <a:lnTo>
                    <a:pt x="471" y="369"/>
                  </a:lnTo>
                  <a:lnTo>
                    <a:pt x="466" y="326"/>
                  </a:lnTo>
                  <a:lnTo>
                    <a:pt x="466" y="288"/>
                  </a:lnTo>
                  <a:lnTo>
                    <a:pt x="461" y="249"/>
                  </a:lnTo>
                  <a:lnTo>
                    <a:pt x="461" y="211"/>
                  </a:lnTo>
                  <a:lnTo>
                    <a:pt x="456" y="177"/>
                  </a:lnTo>
                  <a:lnTo>
                    <a:pt x="451" y="144"/>
                  </a:lnTo>
                  <a:lnTo>
                    <a:pt x="447" y="115"/>
                  </a:lnTo>
                  <a:lnTo>
                    <a:pt x="442" y="91"/>
                  </a:lnTo>
                  <a:lnTo>
                    <a:pt x="432" y="67"/>
                  </a:lnTo>
                  <a:lnTo>
                    <a:pt x="427" y="48"/>
                  </a:lnTo>
                  <a:lnTo>
                    <a:pt x="423" y="28"/>
                  </a:lnTo>
                  <a:lnTo>
                    <a:pt x="413" y="14"/>
                  </a:lnTo>
                  <a:lnTo>
                    <a:pt x="408" y="9"/>
                  </a:lnTo>
                  <a:lnTo>
                    <a:pt x="403" y="0"/>
                  </a:lnTo>
                  <a:lnTo>
                    <a:pt x="389" y="0"/>
                  </a:lnTo>
                  <a:lnTo>
                    <a:pt x="384" y="9"/>
                  </a:lnTo>
                  <a:lnTo>
                    <a:pt x="375" y="14"/>
                  </a:lnTo>
                  <a:lnTo>
                    <a:pt x="370" y="28"/>
                  </a:lnTo>
                  <a:lnTo>
                    <a:pt x="360" y="48"/>
                  </a:lnTo>
                  <a:lnTo>
                    <a:pt x="355" y="67"/>
                  </a:lnTo>
                  <a:lnTo>
                    <a:pt x="351" y="91"/>
                  </a:lnTo>
                  <a:lnTo>
                    <a:pt x="346" y="115"/>
                  </a:lnTo>
                  <a:lnTo>
                    <a:pt x="341" y="144"/>
                  </a:lnTo>
                  <a:lnTo>
                    <a:pt x="336" y="177"/>
                  </a:lnTo>
                  <a:lnTo>
                    <a:pt x="331" y="211"/>
                  </a:lnTo>
                  <a:lnTo>
                    <a:pt x="327" y="249"/>
                  </a:lnTo>
                  <a:lnTo>
                    <a:pt x="327" y="288"/>
                  </a:lnTo>
                  <a:lnTo>
                    <a:pt x="322" y="326"/>
                  </a:lnTo>
                  <a:lnTo>
                    <a:pt x="322" y="369"/>
                  </a:lnTo>
                  <a:lnTo>
                    <a:pt x="317" y="408"/>
                  </a:lnTo>
                  <a:lnTo>
                    <a:pt x="317" y="580"/>
                  </a:lnTo>
                  <a:lnTo>
                    <a:pt x="322" y="624"/>
                  </a:lnTo>
                  <a:lnTo>
                    <a:pt x="322" y="667"/>
                  </a:lnTo>
                  <a:lnTo>
                    <a:pt x="327" y="705"/>
                  </a:lnTo>
                  <a:lnTo>
                    <a:pt x="327" y="744"/>
                  </a:lnTo>
                  <a:lnTo>
                    <a:pt x="331" y="782"/>
                  </a:lnTo>
                  <a:lnTo>
                    <a:pt x="336" y="816"/>
                  </a:lnTo>
                  <a:lnTo>
                    <a:pt x="341" y="844"/>
                  </a:lnTo>
                  <a:lnTo>
                    <a:pt x="346" y="878"/>
                  </a:lnTo>
                  <a:lnTo>
                    <a:pt x="351" y="902"/>
                  </a:lnTo>
                  <a:lnTo>
                    <a:pt x="355" y="926"/>
                  </a:lnTo>
                  <a:lnTo>
                    <a:pt x="360" y="945"/>
                  </a:lnTo>
                  <a:lnTo>
                    <a:pt x="370" y="960"/>
                  </a:lnTo>
                  <a:lnTo>
                    <a:pt x="375" y="974"/>
                  </a:lnTo>
                  <a:lnTo>
                    <a:pt x="384" y="984"/>
                  </a:lnTo>
                  <a:lnTo>
                    <a:pt x="389" y="988"/>
                  </a:lnTo>
                  <a:lnTo>
                    <a:pt x="394" y="993"/>
                  </a:lnTo>
                  <a:lnTo>
                    <a:pt x="403" y="988"/>
                  </a:lnTo>
                  <a:lnTo>
                    <a:pt x="408" y="984"/>
                  </a:lnTo>
                  <a:lnTo>
                    <a:pt x="413" y="974"/>
                  </a:lnTo>
                  <a:lnTo>
                    <a:pt x="423" y="960"/>
                  </a:lnTo>
                  <a:lnTo>
                    <a:pt x="427" y="945"/>
                  </a:lnTo>
                  <a:lnTo>
                    <a:pt x="432" y="926"/>
                  </a:lnTo>
                  <a:lnTo>
                    <a:pt x="442" y="902"/>
                  </a:lnTo>
                  <a:lnTo>
                    <a:pt x="447" y="878"/>
                  </a:lnTo>
                  <a:lnTo>
                    <a:pt x="451" y="844"/>
                  </a:lnTo>
                  <a:lnTo>
                    <a:pt x="456" y="816"/>
                  </a:lnTo>
                  <a:lnTo>
                    <a:pt x="461" y="782"/>
                  </a:lnTo>
                  <a:lnTo>
                    <a:pt x="461" y="744"/>
                  </a:lnTo>
                  <a:lnTo>
                    <a:pt x="466" y="705"/>
                  </a:lnTo>
                  <a:lnTo>
                    <a:pt x="466" y="667"/>
                  </a:lnTo>
                  <a:lnTo>
                    <a:pt x="471" y="624"/>
                  </a:lnTo>
                  <a:lnTo>
                    <a:pt x="471" y="494"/>
                  </a:lnTo>
                  <a:moveTo>
                    <a:pt x="768" y="494"/>
                  </a:moveTo>
                  <a:lnTo>
                    <a:pt x="768" y="369"/>
                  </a:lnTo>
                  <a:lnTo>
                    <a:pt x="763" y="326"/>
                  </a:lnTo>
                  <a:lnTo>
                    <a:pt x="763" y="288"/>
                  </a:lnTo>
                  <a:lnTo>
                    <a:pt x="759" y="249"/>
                  </a:lnTo>
                  <a:lnTo>
                    <a:pt x="754" y="211"/>
                  </a:lnTo>
                  <a:lnTo>
                    <a:pt x="754" y="177"/>
                  </a:lnTo>
                  <a:lnTo>
                    <a:pt x="749" y="144"/>
                  </a:lnTo>
                  <a:lnTo>
                    <a:pt x="744" y="115"/>
                  </a:lnTo>
                  <a:lnTo>
                    <a:pt x="735" y="91"/>
                  </a:lnTo>
                  <a:lnTo>
                    <a:pt x="730" y="67"/>
                  </a:lnTo>
                  <a:lnTo>
                    <a:pt x="725" y="48"/>
                  </a:lnTo>
                  <a:lnTo>
                    <a:pt x="720" y="28"/>
                  </a:lnTo>
                  <a:lnTo>
                    <a:pt x="711" y="14"/>
                  </a:lnTo>
                  <a:lnTo>
                    <a:pt x="706" y="9"/>
                  </a:lnTo>
                  <a:lnTo>
                    <a:pt x="701" y="0"/>
                  </a:lnTo>
                  <a:lnTo>
                    <a:pt x="687" y="0"/>
                  </a:lnTo>
                  <a:lnTo>
                    <a:pt x="677" y="9"/>
                  </a:lnTo>
                  <a:lnTo>
                    <a:pt x="672" y="14"/>
                  </a:lnTo>
                  <a:lnTo>
                    <a:pt x="667" y="28"/>
                  </a:lnTo>
                  <a:lnTo>
                    <a:pt x="658" y="48"/>
                  </a:lnTo>
                  <a:lnTo>
                    <a:pt x="653" y="67"/>
                  </a:lnTo>
                  <a:lnTo>
                    <a:pt x="648" y="91"/>
                  </a:lnTo>
                  <a:lnTo>
                    <a:pt x="643" y="115"/>
                  </a:lnTo>
                  <a:lnTo>
                    <a:pt x="639" y="144"/>
                  </a:lnTo>
                  <a:lnTo>
                    <a:pt x="634" y="177"/>
                  </a:lnTo>
                  <a:lnTo>
                    <a:pt x="629" y="211"/>
                  </a:lnTo>
                  <a:lnTo>
                    <a:pt x="624" y="249"/>
                  </a:lnTo>
                  <a:lnTo>
                    <a:pt x="619" y="288"/>
                  </a:lnTo>
                  <a:lnTo>
                    <a:pt x="619" y="326"/>
                  </a:lnTo>
                  <a:lnTo>
                    <a:pt x="615" y="369"/>
                  </a:lnTo>
                  <a:lnTo>
                    <a:pt x="615" y="624"/>
                  </a:lnTo>
                  <a:lnTo>
                    <a:pt x="619" y="667"/>
                  </a:lnTo>
                  <a:lnTo>
                    <a:pt x="619" y="705"/>
                  </a:lnTo>
                  <a:lnTo>
                    <a:pt x="624" y="744"/>
                  </a:lnTo>
                  <a:lnTo>
                    <a:pt x="629" y="782"/>
                  </a:lnTo>
                  <a:lnTo>
                    <a:pt x="634" y="816"/>
                  </a:lnTo>
                  <a:lnTo>
                    <a:pt x="639" y="844"/>
                  </a:lnTo>
                  <a:lnTo>
                    <a:pt x="643" y="878"/>
                  </a:lnTo>
                  <a:lnTo>
                    <a:pt x="648" y="902"/>
                  </a:lnTo>
                  <a:lnTo>
                    <a:pt x="653" y="926"/>
                  </a:lnTo>
                  <a:lnTo>
                    <a:pt x="658" y="945"/>
                  </a:lnTo>
                  <a:lnTo>
                    <a:pt x="667" y="960"/>
                  </a:lnTo>
                  <a:lnTo>
                    <a:pt x="672" y="974"/>
                  </a:lnTo>
                  <a:lnTo>
                    <a:pt x="677" y="984"/>
                  </a:lnTo>
                  <a:lnTo>
                    <a:pt x="687" y="988"/>
                  </a:lnTo>
                  <a:lnTo>
                    <a:pt x="691" y="993"/>
                  </a:lnTo>
                  <a:lnTo>
                    <a:pt x="701" y="988"/>
                  </a:lnTo>
                  <a:lnTo>
                    <a:pt x="706" y="984"/>
                  </a:lnTo>
                  <a:lnTo>
                    <a:pt x="711" y="974"/>
                  </a:lnTo>
                  <a:lnTo>
                    <a:pt x="720" y="960"/>
                  </a:lnTo>
                  <a:lnTo>
                    <a:pt x="725" y="945"/>
                  </a:lnTo>
                  <a:lnTo>
                    <a:pt x="730" y="926"/>
                  </a:lnTo>
                  <a:lnTo>
                    <a:pt x="735" y="902"/>
                  </a:lnTo>
                  <a:lnTo>
                    <a:pt x="744" y="878"/>
                  </a:lnTo>
                  <a:lnTo>
                    <a:pt x="749" y="844"/>
                  </a:lnTo>
                  <a:lnTo>
                    <a:pt x="754" y="816"/>
                  </a:lnTo>
                  <a:lnTo>
                    <a:pt x="754" y="782"/>
                  </a:lnTo>
                  <a:lnTo>
                    <a:pt x="759" y="744"/>
                  </a:lnTo>
                  <a:lnTo>
                    <a:pt x="763" y="705"/>
                  </a:lnTo>
                  <a:lnTo>
                    <a:pt x="763" y="667"/>
                  </a:lnTo>
                  <a:lnTo>
                    <a:pt x="768" y="624"/>
                  </a:lnTo>
                  <a:lnTo>
                    <a:pt x="768" y="494"/>
                  </a:lnTo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65" name="AutoShape 320">
              <a:extLst>
                <a:ext uri="{FF2B5EF4-FFF2-40B4-BE49-F238E27FC236}">
                  <a16:creationId xmlns:a16="http://schemas.microsoft.com/office/drawing/2014/main" id="{17A62761-3E57-994A-BE6C-C4E03730E63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38" y="1960"/>
              <a:ext cx="322" cy="596"/>
            </a:xfrm>
            <a:custGeom>
              <a:avLst/>
              <a:gdLst>
                <a:gd name="T0" fmla="+- 0 5138 5138"/>
                <a:gd name="T1" fmla="*/ T0 w 322"/>
                <a:gd name="T2" fmla="+- 0 1961 1961"/>
                <a:gd name="T3" fmla="*/ 1961 h 596"/>
                <a:gd name="T4" fmla="+- 0 5431 5138"/>
                <a:gd name="T5" fmla="*/ T4 w 322"/>
                <a:gd name="T6" fmla="+- 0 1999 1961"/>
                <a:gd name="T7" fmla="*/ 1999 h 596"/>
                <a:gd name="T8" fmla="+- 0 5157 5138"/>
                <a:gd name="T9" fmla="*/ T8 w 322"/>
                <a:gd name="T10" fmla="+- 0 2138 1961"/>
                <a:gd name="T11" fmla="*/ 2138 h 596"/>
                <a:gd name="T12" fmla="+- 0 5460 5138"/>
                <a:gd name="T13" fmla="*/ T12 w 322"/>
                <a:gd name="T14" fmla="+- 0 2177 1961"/>
                <a:gd name="T15" fmla="*/ 2177 h 596"/>
                <a:gd name="T16" fmla="+- 0 5148 5138"/>
                <a:gd name="T17" fmla="*/ T16 w 322"/>
                <a:gd name="T18" fmla="+- 0 2470 1961"/>
                <a:gd name="T19" fmla="*/ 2470 h 596"/>
                <a:gd name="T20" fmla="+- 0 5431 5138"/>
                <a:gd name="T21" fmla="*/ T20 w 322"/>
                <a:gd name="T22" fmla="+- 0 1985 1961"/>
                <a:gd name="T23" fmla="*/ 1985 h 596"/>
                <a:gd name="T24" fmla="+- 0 5138 5138"/>
                <a:gd name="T25" fmla="*/ T24 w 322"/>
                <a:gd name="T26" fmla="+- 0 2129 1961"/>
                <a:gd name="T27" fmla="*/ 2129 h 596"/>
                <a:gd name="T28" fmla="+- 0 5450 5138"/>
                <a:gd name="T29" fmla="*/ T28 w 322"/>
                <a:gd name="T30" fmla="+- 0 2556 1961"/>
                <a:gd name="T31" fmla="*/ 2556 h 5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22" h="596">
                  <a:moveTo>
                    <a:pt x="0" y="0"/>
                  </a:moveTo>
                  <a:lnTo>
                    <a:pt x="293" y="38"/>
                  </a:lnTo>
                  <a:moveTo>
                    <a:pt x="19" y="177"/>
                  </a:moveTo>
                  <a:lnTo>
                    <a:pt x="322" y="216"/>
                  </a:lnTo>
                  <a:moveTo>
                    <a:pt x="10" y="509"/>
                  </a:moveTo>
                  <a:lnTo>
                    <a:pt x="293" y="24"/>
                  </a:lnTo>
                  <a:moveTo>
                    <a:pt x="0" y="168"/>
                  </a:moveTo>
                  <a:lnTo>
                    <a:pt x="312" y="595"/>
                  </a:lnTo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30581C3-4FBC-6443-B00E-857E3F4F412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23" y="1936"/>
              <a:ext cx="39" cy="48"/>
            </a:xfrm>
            <a:custGeom>
              <a:avLst/>
              <a:gdLst>
                <a:gd name="T0" fmla="+- 0 5153 5124"/>
                <a:gd name="T1" fmla="*/ T0 w 39"/>
                <a:gd name="T2" fmla="+- 0 1937 1937"/>
                <a:gd name="T3" fmla="*/ 1937 h 48"/>
                <a:gd name="T4" fmla="+- 0 5129 5124"/>
                <a:gd name="T5" fmla="*/ T4 w 39"/>
                <a:gd name="T6" fmla="+- 0 1937 1937"/>
                <a:gd name="T7" fmla="*/ 1937 h 48"/>
                <a:gd name="T8" fmla="+- 0 5124 5124"/>
                <a:gd name="T9" fmla="*/ T8 w 39"/>
                <a:gd name="T10" fmla="+- 0 1946 1937"/>
                <a:gd name="T11" fmla="*/ 1946 h 48"/>
                <a:gd name="T12" fmla="+- 0 5124 5124"/>
                <a:gd name="T13" fmla="*/ T12 w 39"/>
                <a:gd name="T14" fmla="+- 0 1970 1937"/>
                <a:gd name="T15" fmla="*/ 1970 h 48"/>
                <a:gd name="T16" fmla="+- 0 5129 5124"/>
                <a:gd name="T17" fmla="*/ T16 w 39"/>
                <a:gd name="T18" fmla="+- 0 1985 1937"/>
                <a:gd name="T19" fmla="*/ 1985 h 48"/>
                <a:gd name="T20" fmla="+- 0 5153 5124"/>
                <a:gd name="T21" fmla="*/ T20 w 39"/>
                <a:gd name="T22" fmla="+- 0 1985 1937"/>
                <a:gd name="T23" fmla="*/ 1985 h 48"/>
                <a:gd name="T24" fmla="+- 0 5162 5124"/>
                <a:gd name="T25" fmla="*/ T24 w 39"/>
                <a:gd name="T26" fmla="+- 0 1970 1937"/>
                <a:gd name="T27" fmla="*/ 1970 h 48"/>
                <a:gd name="T28" fmla="+- 0 5162 5124"/>
                <a:gd name="T29" fmla="*/ T28 w 39"/>
                <a:gd name="T30" fmla="+- 0 1946 1937"/>
                <a:gd name="T31" fmla="*/ 1946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3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DBE41425-563B-E74A-A74C-8B12379041B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23" y="1936"/>
              <a:ext cx="39" cy="48"/>
            </a:xfrm>
            <a:custGeom>
              <a:avLst/>
              <a:gdLst>
                <a:gd name="T0" fmla="+- 0 5162 5124"/>
                <a:gd name="T1" fmla="*/ T0 w 39"/>
                <a:gd name="T2" fmla="+- 0 1961 1937"/>
                <a:gd name="T3" fmla="*/ 1961 h 48"/>
                <a:gd name="T4" fmla="+- 0 5162 5124"/>
                <a:gd name="T5" fmla="*/ T4 w 39"/>
                <a:gd name="T6" fmla="+- 0 1946 1937"/>
                <a:gd name="T7" fmla="*/ 1946 h 48"/>
                <a:gd name="T8" fmla="+- 0 5153 5124"/>
                <a:gd name="T9" fmla="*/ T8 w 39"/>
                <a:gd name="T10" fmla="+- 0 1937 1937"/>
                <a:gd name="T11" fmla="*/ 1937 h 48"/>
                <a:gd name="T12" fmla="+- 0 5143 5124"/>
                <a:gd name="T13" fmla="*/ T12 w 39"/>
                <a:gd name="T14" fmla="+- 0 1937 1937"/>
                <a:gd name="T15" fmla="*/ 1937 h 48"/>
                <a:gd name="T16" fmla="+- 0 5129 5124"/>
                <a:gd name="T17" fmla="*/ T16 w 39"/>
                <a:gd name="T18" fmla="+- 0 1937 1937"/>
                <a:gd name="T19" fmla="*/ 1937 h 48"/>
                <a:gd name="T20" fmla="+- 0 5124 5124"/>
                <a:gd name="T21" fmla="*/ T20 w 39"/>
                <a:gd name="T22" fmla="+- 0 1946 1937"/>
                <a:gd name="T23" fmla="*/ 1946 h 48"/>
                <a:gd name="T24" fmla="+- 0 5124 5124"/>
                <a:gd name="T25" fmla="*/ T24 w 39"/>
                <a:gd name="T26" fmla="+- 0 1961 1937"/>
                <a:gd name="T27" fmla="*/ 1961 h 48"/>
                <a:gd name="T28" fmla="+- 0 5124 5124"/>
                <a:gd name="T29" fmla="*/ T28 w 39"/>
                <a:gd name="T30" fmla="+- 0 1970 1937"/>
                <a:gd name="T31" fmla="*/ 1970 h 48"/>
                <a:gd name="T32" fmla="+- 0 5129 5124"/>
                <a:gd name="T33" fmla="*/ T32 w 39"/>
                <a:gd name="T34" fmla="+- 0 1985 1937"/>
                <a:gd name="T35" fmla="*/ 1985 h 48"/>
                <a:gd name="T36" fmla="+- 0 5143 5124"/>
                <a:gd name="T37" fmla="*/ T36 w 39"/>
                <a:gd name="T38" fmla="+- 0 1985 1937"/>
                <a:gd name="T39" fmla="*/ 1985 h 48"/>
                <a:gd name="T40" fmla="+- 0 5153 5124"/>
                <a:gd name="T41" fmla="*/ T40 w 39"/>
                <a:gd name="T42" fmla="+- 0 1985 1937"/>
                <a:gd name="T43" fmla="*/ 1985 h 48"/>
                <a:gd name="T44" fmla="+- 0 5162 5124"/>
                <a:gd name="T45" fmla="*/ T44 w 39"/>
                <a:gd name="T46" fmla="+- 0 1970 1937"/>
                <a:gd name="T47" fmla="*/ 1970 h 48"/>
                <a:gd name="T48" fmla="+- 0 5162 5124"/>
                <a:gd name="T49" fmla="*/ T48 w 39"/>
                <a:gd name="T50" fmla="+- 0 1961 1937"/>
                <a:gd name="T51" fmla="*/ 1961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9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3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B28606AE-97A7-C04F-926B-B213CC90554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23" y="2109"/>
              <a:ext cx="39" cy="48"/>
            </a:xfrm>
            <a:custGeom>
              <a:avLst/>
              <a:gdLst>
                <a:gd name="T0" fmla="+- 0 5153 5124"/>
                <a:gd name="T1" fmla="*/ T0 w 39"/>
                <a:gd name="T2" fmla="+- 0 2110 2110"/>
                <a:gd name="T3" fmla="*/ 2110 h 48"/>
                <a:gd name="T4" fmla="+- 0 5129 5124"/>
                <a:gd name="T5" fmla="*/ T4 w 39"/>
                <a:gd name="T6" fmla="+- 0 2110 2110"/>
                <a:gd name="T7" fmla="*/ 2110 h 48"/>
                <a:gd name="T8" fmla="+- 0 5124 5124"/>
                <a:gd name="T9" fmla="*/ T8 w 39"/>
                <a:gd name="T10" fmla="+- 0 2119 2110"/>
                <a:gd name="T11" fmla="*/ 2119 h 48"/>
                <a:gd name="T12" fmla="+- 0 5124 5124"/>
                <a:gd name="T13" fmla="*/ T12 w 39"/>
                <a:gd name="T14" fmla="+- 0 2143 2110"/>
                <a:gd name="T15" fmla="*/ 2143 h 48"/>
                <a:gd name="T16" fmla="+- 0 5129 5124"/>
                <a:gd name="T17" fmla="*/ T16 w 39"/>
                <a:gd name="T18" fmla="+- 0 2158 2110"/>
                <a:gd name="T19" fmla="*/ 2158 h 48"/>
                <a:gd name="T20" fmla="+- 0 5153 5124"/>
                <a:gd name="T21" fmla="*/ T20 w 39"/>
                <a:gd name="T22" fmla="+- 0 2158 2110"/>
                <a:gd name="T23" fmla="*/ 2158 h 48"/>
                <a:gd name="T24" fmla="+- 0 5162 5124"/>
                <a:gd name="T25" fmla="*/ T24 w 39"/>
                <a:gd name="T26" fmla="+- 0 2143 2110"/>
                <a:gd name="T27" fmla="*/ 2143 h 48"/>
                <a:gd name="T28" fmla="+- 0 5162 5124"/>
                <a:gd name="T29" fmla="*/ T28 w 39"/>
                <a:gd name="T30" fmla="+- 0 2119 2110"/>
                <a:gd name="T31" fmla="*/ 2119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3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87DD6C0-B57C-7145-A0A1-75D29E35999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23" y="2109"/>
              <a:ext cx="39" cy="48"/>
            </a:xfrm>
            <a:custGeom>
              <a:avLst/>
              <a:gdLst>
                <a:gd name="T0" fmla="+- 0 5162 5124"/>
                <a:gd name="T1" fmla="*/ T0 w 39"/>
                <a:gd name="T2" fmla="+- 0 2134 2110"/>
                <a:gd name="T3" fmla="*/ 2134 h 48"/>
                <a:gd name="T4" fmla="+- 0 5162 5124"/>
                <a:gd name="T5" fmla="*/ T4 w 39"/>
                <a:gd name="T6" fmla="+- 0 2119 2110"/>
                <a:gd name="T7" fmla="*/ 2119 h 48"/>
                <a:gd name="T8" fmla="+- 0 5153 5124"/>
                <a:gd name="T9" fmla="*/ T8 w 39"/>
                <a:gd name="T10" fmla="+- 0 2110 2110"/>
                <a:gd name="T11" fmla="*/ 2110 h 48"/>
                <a:gd name="T12" fmla="+- 0 5143 5124"/>
                <a:gd name="T13" fmla="*/ T12 w 39"/>
                <a:gd name="T14" fmla="+- 0 2110 2110"/>
                <a:gd name="T15" fmla="*/ 2110 h 48"/>
                <a:gd name="T16" fmla="+- 0 5129 5124"/>
                <a:gd name="T17" fmla="*/ T16 w 39"/>
                <a:gd name="T18" fmla="+- 0 2110 2110"/>
                <a:gd name="T19" fmla="*/ 2110 h 48"/>
                <a:gd name="T20" fmla="+- 0 5124 5124"/>
                <a:gd name="T21" fmla="*/ T20 w 39"/>
                <a:gd name="T22" fmla="+- 0 2119 2110"/>
                <a:gd name="T23" fmla="*/ 2119 h 48"/>
                <a:gd name="T24" fmla="+- 0 5124 5124"/>
                <a:gd name="T25" fmla="*/ T24 w 39"/>
                <a:gd name="T26" fmla="+- 0 2134 2110"/>
                <a:gd name="T27" fmla="*/ 2134 h 48"/>
                <a:gd name="T28" fmla="+- 0 5124 5124"/>
                <a:gd name="T29" fmla="*/ T28 w 39"/>
                <a:gd name="T30" fmla="+- 0 2143 2110"/>
                <a:gd name="T31" fmla="*/ 2143 h 48"/>
                <a:gd name="T32" fmla="+- 0 5129 5124"/>
                <a:gd name="T33" fmla="*/ T32 w 39"/>
                <a:gd name="T34" fmla="+- 0 2158 2110"/>
                <a:gd name="T35" fmla="*/ 2158 h 48"/>
                <a:gd name="T36" fmla="+- 0 5143 5124"/>
                <a:gd name="T37" fmla="*/ T36 w 39"/>
                <a:gd name="T38" fmla="+- 0 2158 2110"/>
                <a:gd name="T39" fmla="*/ 2158 h 48"/>
                <a:gd name="T40" fmla="+- 0 5153 5124"/>
                <a:gd name="T41" fmla="*/ T40 w 39"/>
                <a:gd name="T42" fmla="+- 0 2158 2110"/>
                <a:gd name="T43" fmla="*/ 2158 h 48"/>
                <a:gd name="T44" fmla="+- 0 5162 5124"/>
                <a:gd name="T45" fmla="*/ T44 w 39"/>
                <a:gd name="T46" fmla="+- 0 2143 2110"/>
                <a:gd name="T47" fmla="*/ 2143 h 48"/>
                <a:gd name="T48" fmla="+- 0 5162 5124"/>
                <a:gd name="T49" fmla="*/ T48 w 39"/>
                <a:gd name="T50" fmla="+- 0 2134 2110"/>
                <a:gd name="T51" fmla="*/ 2134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9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3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1E8EDE0-766C-BB4B-865A-1EF99AC0A79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23" y="2277"/>
              <a:ext cx="39" cy="48"/>
            </a:xfrm>
            <a:custGeom>
              <a:avLst/>
              <a:gdLst>
                <a:gd name="T0" fmla="+- 0 5153 5124"/>
                <a:gd name="T1" fmla="*/ T0 w 39"/>
                <a:gd name="T2" fmla="+- 0 2278 2278"/>
                <a:gd name="T3" fmla="*/ 2278 h 48"/>
                <a:gd name="T4" fmla="+- 0 5129 5124"/>
                <a:gd name="T5" fmla="*/ T4 w 39"/>
                <a:gd name="T6" fmla="+- 0 2278 2278"/>
                <a:gd name="T7" fmla="*/ 2278 h 48"/>
                <a:gd name="T8" fmla="+- 0 5124 5124"/>
                <a:gd name="T9" fmla="*/ T8 w 39"/>
                <a:gd name="T10" fmla="+- 0 2287 2278"/>
                <a:gd name="T11" fmla="*/ 2287 h 48"/>
                <a:gd name="T12" fmla="+- 0 5124 5124"/>
                <a:gd name="T13" fmla="*/ T12 w 39"/>
                <a:gd name="T14" fmla="+- 0 2311 2278"/>
                <a:gd name="T15" fmla="*/ 2311 h 48"/>
                <a:gd name="T16" fmla="+- 0 5129 5124"/>
                <a:gd name="T17" fmla="*/ T16 w 39"/>
                <a:gd name="T18" fmla="+- 0 2326 2278"/>
                <a:gd name="T19" fmla="*/ 2326 h 48"/>
                <a:gd name="T20" fmla="+- 0 5153 5124"/>
                <a:gd name="T21" fmla="*/ T20 w 39"/>
                <a:gd name="T22" fmla="+- 0 2326 2278"/>
                <a:gd name="T23" fmla="*/ 2326 h 48"/>
                <a:gd name="T24" fmla="+- 0 5162 5124"/>
                <a:gd name="T25" fmla="*/ T24 w 39"/>
                <a:gd name="T26" fmla="+- 0 2311 2278"/>
                <a:gd name="T27" fmla="*/ 2311 h 48"/>
                <a:gd name="T28" fmla="+- 0 5162 5124"/>
                <a:gd name="T29" fmla="*/ T28 w 39"/>
                <a:gd name="T30" fmla="+- 0 2287 2278"/>
                <a:gd name="T31" fmla="*/ 2287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3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A182E95-29DB-1F48-B6A5-386E9FBCC23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23" y="2277"/>
              <a:ext cx="39" cy="48"/>
            </a:xfrm>
            <a:custGeom>
              <a:avLst/>
              <a:gdLst>
                <a:gd name="T0" fmla="+- 0 5162 5124"/>
                <a:gd name="T1" fmla="*/ T0 w 39"/>
                <a:gd name="T2" fmla="+- 0 2302 2278"/>
                <a:gd name="T3" fmla="*/ 2302 h 48"/>
                <a:gd name="T4" fmla="+- 0 5162 5124"/>
                <a:gd name="T5" fmla="*/ T4 w 39"/>
                <a:gd name="T6" fmla="+- 0 2287 2278"/>
                <a:gd name="T7" fmla="*/ 2287 h 48"/>
                <a:gd name="T8" fmla="+- 0 5153 5124"/>
                <a:gd name="T9" fmla="*/ T8 w 39"/>
                <a:gd name="T10" fmla="+- 0 2278 2278"/>
                <a:gd name="T11" fmla="*/ 2278 h 48"/>
                <a:gd name="T12" fmla="+- 0 5143 5124"/>
                <a:gd name="T13" fmla="*/ T12 w 39"/>
                <a:gd name="T14" fmla="+- 0 2278 2278"/>
                <a:gd name="T15" fmla="*/ 2278 h 48"/>
                <a:gd name="T16" fmla="+- 0 5129 5124"/>
                <a:gd name="T17" fmla="*/ T16 w 39"/>
                <a:gd name="T18" fmla="+- 0 2278 2278"/>
                <a:gd name="T19" fmla="*/ 2278 h 48"/>
                <a:gd name="T20" fmla="+- 0 5124 5124"/>
                <a:gd name="T21" fmla="*/ T20 w 39"/>
                <a:gd name="T22" fmla="+- 0 2287 2278"/>
                <a:gd name="T23" fmla="*/ 2287 h 48"/>
                <a:gd name="T24" fmla="+- 0 5124 5124"/>
                <a:gd name="T25" fmla="*/ T24 w 39"/>
                <a:gd name="T26" fmla="+- 0 2302 2278"/>
                <a:gd name="T27" fmla="*/ 2302 h 48"/>
                <a:gd name="T28" fmla="+- 0 5124 5124"/>
                <a:gd name="T29" fmla="*/ T28 w 39"/>
                <a:gd name="T30" fmla="+- 0 2311 2278"/>
                <a:gd name="T31" fmla="*/ 2311 h 48"/>
                <a:gd name="T32" fmla="+- 0 5129 5124"/>
                <a:gd name="T33" fmla="*/ T32 w 39"/>
                <a:gd name="T34" fmla="+- 0 2326 2278"/>
                <a:gd name="T35" fmla="*/ 2326 h 48"/>
                <a:gd name="T36" fmla="+- 0 5143 5124"/>
                <a:gd name="T37" fmla="*/ T36 w 39"/>
                <a:gd name="T38" fmla="+- 0 2326 2278"/>
                <a:gd name="T39" fmla="*/ 2326 h 48"/>
                <a:gd name="T40" fmla="+- 0 5153 5124"/>
                <a:gd name="T41" fmla="*/ T40 w 39"/>
                <a:gd name="T42" fmla="+- 0 2326 2278"/>
                <a:gd name="T43" fmla="*/ 2326 h 48"/>
                <a:gd name="T44" fmla="+- 0 5162 5124"/>
                <a:gd name="T45" fmla="*/ T44 w 39"/>
                <a:gd name="T46" fmla="+- 0 2311 2278"/>
                <a:gd name="T47" fmla="*/ 2311 h 48"/>
                <a:gd name="T48" fmla="+- 0 5162 5124"/>
                <a:gd name="T49" fmla="*/ T48 w 39"/>
                <a:gd name="T50" fmla="+- 0 2302 2278"/>
                <a:gd name="T51" fmla="*/ 2302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9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3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4934C16-4E38-3444-8CC7-6AB0309048C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23" y="2450"/>
              <a:ext cx="39" cy="48"/>
            </a:xfrm>
            <a:custGeom>
              <a:avLst/>
              <a:gdLst>
                <a:gd name="T0" fmla="+- 0 5153 5124"/>
                <a:gd name="T1" fmla="*/ T0 w 39"/>
                <a:gd name="T2" fmla="+- 0 2450 2450"/>
                <a:gd name="T3" fmla="*/ 2450 h 48"/>
                <a:gd name="T4" fmla="+- 0 5129 5124"/>
                <a:gd name="T5" fmla="*/ T4 w 39"/>
                <a:gd name="T6" fmla="+- 0 2450 2450"/>
                <a:gd name="T7" fmla="*/ 2450 h 48"/>
                <a:gd name="T8" fmla="+- 0 5124 5124"/>
                <a:gd name="T9" fmla="*/ T8 w 39"/>
                <a:gd name="T10" fmla="+- 0 2460 2450"/>
                <a:gd name="T11" fmla="*/ 2460 h 48"/>
                <a:gd name="T12" fmla="+- 0 5124 5124"/>
                <a:gd name="T13" fmla="*/ T12 w 39"/>
                <a:gd name="T14" fmla="+- 0 2484 2450"/>
                <a:gd name="T15" fmla="*/ 2484 h 48"/>
                <a:gd name="T16" fmla="+- 0 5129 5124"/>
                <a:gd name="T17" fmla="*/ T16 w 39"/>
                <a:gd name="T18" fmla="+- 0 2498 2450"/>
                <a:gd name="T19" fmla="*/ 2498 h 48"/>
                <a:gd name="T20" fmla="+- 0 5153 5124"/>
                <a:gd name="T21" fmla="*/ T20 w 39"/>
                <a:gd name="T22" fmla="+- 0 2498 2450"/>
                <a:gd name="T23" fmla="*/ 2498 h 48"/>
                <a:gd name="T24" fmla="+- 0 5162 5124"/>
                <a:gd name="T25" fmla="*/ T24 w 39"/>
                <a:gd name="T26" fmla="+- 0 2484 2450"/>
                <a:gd name="T27" fmla="*/ 2484 h 48"/>
                <a:gd name="T28" fmla="+- 0 5162 5124"/>
                <a:gd name="T29" fmla="*/ T28 w 39"/>
                <a:gd name="T30" fmla="+- 0 2460 2450"/>
                <a:gd name="T31" fmla="*/ 2460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9327678-42AB-904E-B9DD-3DB9109DEBB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23" y="2450"/>
              <a:ext cx="39" cy="48"/>
            </a:xfrm>
            <a:custGeom>
              <a:avLst/>
              <a:gdLst>
                <a:gd name="T0" fmla="+- 0 5162 5124"/>
                <a:gd name="T1" fmla="*/ T0 w 39"/>
                <a:gd name="T2" fmla="+- 0 2474 2450"/>
                <a:gd name="T3" fmla="*/ 2474 h 48"/>
                <a:gd name="T4" fmla="+- 0 5162 5124"/>
                <a:gd name="T5" fmla="*/ T4 w 39"/>
                <a:gd name="T6" fmla="+- 0 2460 2450"/>
                <a:gd name="T7" fmla="*/ 2460 h 48"/>
                <a:gd name="T8" fmla="+- 0 5153 5124"/>
                <a:gd name="T9" fmla="*/ T8 w 39"/>
                <a:gd name="T10" fmla="+- 0 2450 2450"/>
                <a:gd name="T11" fmla="*/ 2450 h 48"/>
                <a:gd name="T12" fmla="+- 0 5143 5124"/>
                <a:gd name="T13" fmla="*/ T12 w 39"/>
                <a:gd name="T14" fmla="+- 0 2450 2450"/>
                <a:gd name="T15" fmla="*/ 2450 h 48"/>
                <a:gd name="T16" fmla="+- 0 5129 5124"/>
                <a:gd name="T17" fmla="*/ T16 w 39"/>
                <a:gd name="T18" fmla="+- 0 2450 2450"/>
                <a:gd name="T19" fmla="*/ 2450 h 48"/>
                <a:gd name="T20" fmla="+- 0 5124 5124"/>
                <a:gd name="T21" fmla="*/ T20 w 39"/>
                <a:gd name="T22" fmla="+- 0 2460 2450"/>
                <a:gd name="T23" fmla="*/ 2460 h 48"/>
                <a:gd name="T24" fmla="+- 0 5124 5124"/>
                <a:gd name="T25" fmla="*/ T24 w 39"/>
                <a:gd name="T26" fmla="+- 0 2474 2450"/>
                <a:gd name="T27" fmla="*/ 2474 h 48"/>
                <a:gd name="T28" fmla="+- 0 5124 5124"/>
                <a:gd name="T29" fmla="*/ T28 w 39"/>
                <a:gd name="T30" fmla="+- 0 2484 2450"/>
                <a:gd name="T31" fmla="*/ 2484 h 48"/>
                <a:gd name="T32" fmla="+- 0 5129 5124"/>
                <a:gd name="T33" fmla="*/ T32 w 39"/>
                <a:gd name="T34" fmla="+- 0 2498 2450"/>
                <a:gd name="T35" fmla="*/ 2498 h 48"/>
                <a:gd name="T36" fmla="+- 0 5143 5124"/>
                <a:gd name="T37" fmla="*/ T36 w 39"/>
                <a:gd name="T38" fmla="+- 0 2498 2450"/>
                <a:gd name="T39" fmla="*/ 2498 h 48"/>
                <a:gd name="T40" fmla="+- 0 5153 5124"/>
                <a:gd name="T41" fmla="*/ T40 w 39"/>
                <a:gd name="T42" fmla="+- 0 2498 2450"/>
                <a:gd name="T43" fmla="*/ 2498 h 48"/>
                <a:gd name="T44" fmla="+- 0 5162 5124"/>
                <a:gd name="T45" fmla="*/ T44 w 39"/>
                <a:gd name="T46" fmla="+- 0 2484 2450"/>
                <a:gd name="T47" fmla="*/ 2484 h 48"/>
                <a:gd name="T48" fmla="+- 0 5162 5124"/>
                <a:gd name="T49" fmla="*/ T48 w 39"/>
                <a:gd name="T50" fmla="+- 0 2474 2450"/>
                <a:gd name="T51" fmla="*/ 2474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1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495E6EC-6C04-E940-925C-752D25C2F70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23" y="2618"/>
              <a:ext cx="39" cy="48"/>
            </a:xfrm>
            <a:custGeom>
              <a:avLst/>
              <a:gdLst>
                <a:gd name="T0" fmla="+- 0 5153 5124"/>
                <a:gd name="T1" fmla="*/ T0 w 39"/>
                <a:gd name="T2" fmla="+- 0 2618 2618"/>
                <a:gd name="T3" fmla="*/ 2618 h 48"/>
                <a:gd name="T4" fmla="+- 0 5129 5124"/>
                <a:gd name="T5" fmla="*/ T4 w 39"/>
                <a:gd name="T6" fmla="+- 0 2618 2618"/>
                <a:gd name="T7" fmla="*/ 2618 h 48"/>
                <a:gd name="T8" fmla="+- 0 5124 5124"/>
                <a:gd name="T9" fmla="*/ T8 w 39"/>
                <a:gd name="T10" fmla="+- 0 2628 2618"/>
                <a:gd name="T11" fmla="*/ 2628 h 48"/>
                <a:gd name="T12" fmla="+- 0 5124 5124"/>
                <a:gd name="T13" fmla="*/ T12 w 39"/>
                <a:gd name="T14" fmla="+- 0 2652 2618"/>
                <a:gd name="T15" fmla="*/ 2652 h 48"/>
                <a:gd name="T16" fmla="+- 0 5129 5124"/>
                <a:gd name="T17" fmla="*/ T16 w 39"/>
                <a:gd name="T18" fmla="+- 0 2666 2618"/>
                <a:gd name="T19" fmla="*/ 2666 h 48"/>
                <a:gd name="T20" fmla="+- 0 5153 5124"/>
                <a:gd name="T21" fmla="*/ T20 w 39"/>
                <a:gd name="T22" fmla="+- 0 2666 2618"/>
                <a:gd name="T23" fmla="*/ 2666 h 48"/>
                <a:gd name="T24" fmla="+- 0 5162 5124"/>
                <a:gd name="T25" fmla="*/ T24 w 39"/>
                <a:gd name="T26" fmla="+- 0 2652 2618"/>
                <a:gd name="T27" fmla="*/ 2652 h 48"/>
                <a:gd name="T28" fmla="+- 0 5162 5124"/>
                <a:gd name="T29" fmla="*/ T28 w 39"/>
                <a:gd name="T30" fmla="+- 0 2628 2618"/>
                <a:gd name="T31" fmla="*/ 2628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D7F3912-B89C-CE41-8EB3-C0B98A04F69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123" y="2618"/>
              <a:ext cx="39" cy="48"/>
            </a:xfrm>
            <a:custGeom>
              <a:avLst/>
              <a:gdLst>
                <a:gd name="T0" fmla="+- 0 5162 5124"/>
                <a:gd name="T1" fmla="*/ T0 w 39"/>
                <a:gd name="T2" fmla="+- 0 2642 2618"/>
                <a:gd name="T3" fmla="*/ 2642 h 48"/>
                <a:gd name="T4" fmla="+- 0 5162 5124"/>
                <a:gd name="T5" fmla="*/ T4 w 39"/>
                <a:gd name="T6" fmla="+- 0 2628 2618"/>
                <a:gd name="T7" fmla="*/ 2628 h 48"/>
                <a:gd name="T8" fmla="+- 0 5153 5124"/>
                <a:gd name="T9" fmla="*/ T8 w 39"/>
                <a:gd name="T10" fmla="+- 0 2618 2618"/>
                <a:gd name="T11" fmla="*/ 2618 h 48"/>
                <a:gd name="T12" fmla="+- 0 5143 5124"/>
                <a:gd name="T13" fmla="*/ T12 w 39"/>
                <a:gd name="T14" fmla="+- 0 2618 2618"/>
                <a:gd name="T15" fmla="*/ 2618 h 48"/>
                <a:gd name="T16" fmla="+- 0 5129 5124"/>
                <a:gd name="T17" fmla="*/ T16 w 39"/>
                <a:gd name="T18" fmla="+- 0 2618 2618"/>
                <a:gd name="T19" fmla="*/ 2618 h 48"/>
                <a:gd name="T20" fmla="+- 0 5124 5124"/>
                <a:gd name="T21" fmla="*/ T20 w 39"/>
                <a:gd name="T22" fmla="+- 0 2628 2618"/>
                <a:gd name="T23" fmla="*/ 2628 h 48"/>
                <a:gd name="T24" fmla="+- 0 5124 5124"/>
                <a:gd name="T25" fmla="*/ T24 w 39"/>
                <a:gd name="T26" fmla="+- 0 2642 2618"/>
                <a:gd name="T27" fmla="*/ 2642 h 48"/>
                <a:gd name="T28" fmla="+- 0 5124 5124"/>
                <a:gd name="T29" fmla="*/ T28 w 39"/>
                <a:gd name="T30" fmla="+- 0 2652 2618"/>
                <a:gd name="T31" fmla="*/ 2652 h 48"/>
                <a:gd name="T32" fmla="+- 0 5129 5124"/>
                <a:gd name="T33" fmla="*/ T32 w 39"/>
                <a:gd name="T34" fmla="+- 0 2666 2618"/>
                <a:gd name="T35" fmla="*/ 2666 h 48"/>
                <a:gd name="T36" fmla="+- 0 5143 5124"/>
                <a:gd name="T37" fmla="*/ T36 w 39"/>
                <a:gd name="T38" fmla="+- 0 2666 2618"/>
                <a:gd name="T39" fmla="*/ 2666 h 48"/>
                <a:gd name="T40" fmla="+- 0 5153 5124"/>
                <a:gd name="T41" fmla="*/ T40 w 39"/>
                <a:gd name="T42" fmla="+- 0 2666 2618"/>
                <a:gd name="T43" fmla="*/ 2666 h 48"/>
                <a:gd name="T44" fmla="+- 0 5162 5124"/>
                <a:gd name="T45" fmla="*/ T44 w 39"/>
                <a:gd name="T46" fmla="+- 0 2652 2618"/>
                <a:gd name="T47" fmla="*/ 2652 h 48"/>
                <a:gd name="T48" fmla="+- 0 5162 5124"/>
                <a:gd name="T49" fmla="*/ T48 w 39"/>
                <a:gd name="T50" fmla="+- 0 2642 2618"/>
                <a:gd name="T51" fmla="*/ 2642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1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7953B3F-C9D5-804E-A03F-87FC8D1E067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431" y="1975"/>
              <a:ext cx="39" cy="48"/>
            </a:xfrm>
            <a:custGeom>
              <a:avLst/>
              <a:gdLst>
                <a:gd name="T0" fmla="+- 0 5460 5431"/>
                <a:gd name="T1" fmla="*/ T0 w 39"/>
                <a:gd name="T2" fmla="+- 0 1975 1975"/>
                <a:gd name="T3" fmla="*/ 1975 h 48"/>
                <a:gd name="T4" fmla="+- 0 5436 5431"/>
                <a:gd name="T5" fmla="*/ T4 w 39"/>
                <a:gd name="T6" fmla="+- 0 1975 1975"/>
                <a:gd name="T7" fmla="*/ 1975 h 48"/>
                <a:gd name="T8" fmla="+- 0 5431 5431"/>
                <a:gd name="T9" fmla="*/ T8 w 39"/>
                <a:gd name="T10" fmla="+- 0 1985 1975"/>
                <a:gd name="T11" fmla="*/ 1985 h 48"/>
                <a:gd name="T12" fmla="+- 0 5431 5431"/>
                <a:gd name="T13" fmla="*/ T12 w 39"/>
                <a:gd name="T14" fmla="+- 0 2009 1975"/>
                <a:gd name="T15" fmla="*/ 2009 h 48"/>
                <a:gd name="T16" fmla="+- 0 5436 5431"/>
                <a:gd name="T17" fmla="*/ T16 w 39"/>
                <a:gd name="T18" fmla="+- 0 2023 1975"/>
                <a:gd name="T19" fmla="*/ 2023 h 48"/>
                <a:gd name="T20" fmla="+- 0 5460 5431"/>
                <a:gd name="T21" fmla="*/ T20 w 39"/>
                <a:gd name="T22" fmla="+- 0 2023 1975"/>
                <a:gd name="T23" fmla="*/ 2023 h 48"/>
                <a:gd name="T24" fmla="+- 0 5469 5431"/>
                <a:gd name="T25" fmla="*/ T24 w 39"/>
                <a:gd name="T26" fmla="+- 0 2009 1975"/>
                <a:gd name="T27" fmla="*/ 2009 h 48"/>
                <a:gd name="T28" fmla="+- 0 5469 5431"/>
                <a:gd name="T29" fmla="*/ T28 w 39"/>
                <a:gd name="T30" fmla="+- 0 1985 1975"/>
                <a:gd name="T31" fmla="*/ 1985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75AC7B3-D617-4D4D-94EA-7483285A6B0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431" y="1975"/>
              <a:ext cx="39" cy="48"/>
            </a:xfrm>
            <a:custGeom>
              <a:avLst/>
              <a:gdLst>
                <a:gd name="T0" fmla="+- 0 5469 5431"/>
                <a:gd name="T1" fmla="*/ T0 w 39"/>
                <a:gd name="T2" fmla="+- 0 1999 1975"/>
                <a:gd name="T3" fmla="*/ 1999 h 48"/>
                <a:gd name="T4" fmla="+- 0 5469 5431"/>
                <a:gd name="T5" fmla="*/ T4 w 39"/>
                <a:gd name="T6" fmla="+- 0 1985 1975"/>
                <a:gd name="T7" fmla="*/ 1985 h 48"/>
                <a:gd name="T8" fmla="+- 0 5460 5431"/>
                <a:gd name="T9" fmla="*/ T8 w 39"/>
                <a:gd name="T10" fmla="+- 0 1975 1975"/>
                <a:gd name="T11" fmla="*/ 1975 h 48"/>
                <a:gd name="T12" fmla="+- 0 5450 5431"/>
                <a:gd name="T13" fmla="*/ T12 w 39"/>
                <a:gd name="T14" fmla="+- 0 1975 1975"/>
                <a:gd name="T15" fmla="*/ 1975 h 48"/>
                <a:gd name="T16" fmla="+- 0 5436 5431"/>
                <a:gd name="T17" fmla="*/ T16 w 39"/>
                <a:gd name="T18" fmla="+- 0 1975 1975"/>
                <a:gd name="T19" fmla="*/ 1975 h 48"/>
                <a:gd name="T20" fmla="+- 0 5431 5431"/>
                <a:gd name="T21" fmla="*/ T20 w 39"/>
                <a:gd name="T22" fmla="+- 0 1985 1975"/>
                <a:gd name="T23" fmla="*/ 1985 h 48"/>
                <a:gd name="T24" fmla="+- 0 5431 5431"/>
                <a:gd name="T25" fmla="*/ T24 w 39"/>
                <a:gd name="T26" fmla="+- 0 1999 1975"/>
                <a:gd name="T27" fmla="*/ 1999 h 48"/>
                <a:gd name="T28" fmla="+- 0 5431 5431"/>
                <a:gd name="T29" fmla="*/ T28 w 39"/>
                <a:gd name="T30" fmla="+- 0 2009 1975"/>
                <a:gd name="T31" fmla="*/ 2009 h 48"/>
                <a:gd name="T32" fmla="+- 0 5436 5431"/>
                <a:gd name="T33" fmla="*/ T32 w 39"/>
                <a:gd name="T34" fmla="+- 0 2023 1975"/>
                <a:gd name="T35" fmla="*/ 2023 h 48"/>
                <a:gd name="T36" fmla="+- 0 5450 5431"/>
                <a:gd name="T37" fmla="*/ T36 w 39"/>
                <a:gd name="T38" fmla="+- 0 2023 1975"/>
                <a:gd name="T39" fmla="*/ 2023 h 48"/>
                <a:gd name="T40" fmla="+- 0 5460 5431"/>
                <a:gd name="T41" fmla="*/ T40 w 39"/>
                <a:gd name="T42" fmla="+- 0 2023 1975"/>
                <a:gd name="T43" fmla="*/ 2023 h 48"/>
                <a:gd name="T44" fmla="+- 0 5469 5431"/>
                <a:gd name="T45" fmla="*/ T44 w 39"/>
                <a:gd name="T46" fmla="+- 0 2009 1975"/>
                <a:gd name="T47" fmla="*/ 2009 h 48"/>
                <a:gd name="T48" fmla="+- 0 5469 5431"/>
                <a:gd name="T49" fmla="*/ T48 w 39"/>
                <a:gd name="T50" fmla="+- 0 1999 1975"/>
                <a:gd name="T51" fmla="*/ 1999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1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0899DA8-E52F-2B4B-A5C8-40A7F3812B0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431" y="2152"/>
              <a:ext cx="39" cy="53"/>
            </a:xfrm>
            <a:custGeom>
              <a:avLst/>
              <a:gdLst>
                <a:gd name="T0" fmla="+- 0 5460 5431"/>
                <a:gd name="T1" fmla="*/ T0 w 39"/>
                <a:gd name="T2" fmla="+- 0 2153 2153"/>
                <a:gd name="T3" fmla="*/ 2153 h 53"/>
                <a:gd name="T4" fmla="+- 0 5436 5431"/>
                <a:gd name="T5" fmla="*/ T4 w 39"/>
                <a:gd name="T6" fmla="+- 0 2153 2153"/>
                <a:gd name="T7" fmla="*/ 2153 h 53"/>
                <a:gd name="T8" fmla="+- 0 5431 5431"/>
                <a:gd name="T9" fmla="*/ T8 w 39"/>
                <a:gd name="T10" fmla="+- 0 2162 2153"/>
                <a:gd name="T11" fmla="*/ 2162 h 53"/>
                <a:gd name="T12" fmla="+- 0 5431 5431"/>
                <a:gd name="T13" fmla="*/ T12 w 39"/>
                <a:gd name="T14" fmla="+- 0 2191 2153"/>
                <a:gd name="T15" fmla="*/ 2191 h 53"/>
                <a:gd name="T16" fmla="+- 0 5436 5431"/>
                <a:gd name="T17" fmla="*/ T16 w 39"/>
                <a:gd name="T18" fmla="+- 0 2206 2153"/>
                <a:gd name="T19" fmla="*/ 2206 h 53"/>
                <a:gd name="T20" fmla="+- 0 5460 5431"/>
                <a:gd name="T21" fmla="*/ T20 w 39"/>
                <a:gd name="T22" fmla="+- 0 2206 2153"/>
                <a:gd name="T23" fmla="*/ 2206 h 53"/>
                <a:gd name="T24" fmla="+- 0 5469 5431"/>
                <a:gd name="T25" fmla="*/ T24 w 39"/>
                <a:gd name="T26" fmla="+- 0 2191 2153"/>
                <a:gd name="T27" fmla="*/ 2191 h 53"/>
                <a:gd name="T28" fmla="+- 0 5469 5431"/>
                <a:gd name="T29" fmla="*/ T28 w 39"/>
                <a:gd name="T30" fmla="+- 0 2162 2153"/>
                <a:gd name="T31" fmla="*/ 2162 h 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53">
                  <a:moveTo>
                    <a:pt x="29" y="0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0" y="38"/>
                  </a:lnTo>
                  <a:lnTo>
                    <a:pt x="5" y="53"/>
                  </a:lnTo>
                  <a:lnTo>
                    <a:pt x="29" y="53"/>
                  </a:lnTo>
                  <a:lnTo>
                    <a:pt x="38" y="38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A1B1242-AA1F-2B40-938E-BF8C320DC39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431" y="2152"/>
              <a:ext cx="39" cy="53"/>
            </a:xfrm>
            <a:custGeom>
              <a:avLst/>
              <a:gdLst>
                <a:gd name="T0" fmla="+- 0 5469 5431"/>
                <a:gd name="T1" fmla="*/ T0 w 39"/>
                <a:gd name="T2" fmla="+- 0 2177 2153"/>
                <a:gd name="T3" fmla="*/ 2177 h 53"/>
                <a:gd name="T4" fmla="+- 0 5469 5431"/>
                <a:gd name="T5" fmla="*/ T4 w 39"/>
                <a:gd name="T6" fmla="+- 0 2162 2153"/>
                <a:gd name="T7" fmla="*/ 2162 h 53"/>
                <a:gd name="T8" fmla="+- 0 5460 5431"/>
                <a:gd name="T9" fmla="*/ T8 w 39"/>
                <a:gd name="T10" fmla="+- 0 2153 2153"/>
                <a:gd name="T11" fmla="*/ 2153 h 53"/>
                <a:gd name="T12" fmla="+- 0 5450 5431"/>
                <a:gd name="T13" fmla="*/ T12 w 39"/>
                <a:gd name="T14" fmla="+- 0 2153 2153"/>
                <a:gd name="T15" fmla="*/ 2153 h 53"/>
                <a:gd name="T16" fmla="+- 0 5436 5431"/>
                <a:gd name="T17" fmla="*/ T16 w 39"/>
                <a:gd name="T18" fmla="+- 0 2153 2153"/>
                <a:gd name="T19" fmla="*/ 2153 h 53"/>
                <a:gd name="T20" fmla="+- 0 5431 5431"/>
                <a:gd name="T21" fmla="*/ T20 w 39"/>
                <a:gd name="T22" fmla="+- 0 2162 2153"/>
                <a:gd name="T23" fmla="*/ 2162 h 53"/>
                <a:gd name="T24" fmla="+- 0 5431 5431"/>
                <a:gd name="T25" fmla="*/ T24 w 39"/>
                <a:gd name="T26" fmla="+- 0 2177 2153"/>
                <a:gd name="T27" fmla="*/ 2177 h 53"/>
                <a:gd name="T28" fmla="+- 0 5431 5431"/>
                <a:gd name="T29" fmla="*/ T28 w 39"/>
                <a:gd name="T30" fmla="+- 0 2191 2153"/>
                <a:gd name="T31" fmla="*/ 2191 h 53"/>
                <a:gd name="T32" fmla="+- 0 5436 5431"/>
                <a:gd name="T33" fmla="*/ T32 w 39"/>
                <a:gd name="T34" fmla="+- 0 2206 2153"/>
                <a:gd name="T35" fmla="*/ 2206 h 53"/>
                <a:gd name="T36" fmla="+- 0 5450 5431"/>
                <a:gd name="T37" fmla="*/ T36 w 39"/>
                <a:gd name="T38" fmla="+- 0 2206 2153"/>
                <a:gd name="T39" fmla="*/ 2206 h 53"/>
                <a:gd name="T40" fmla="+- 0 5460 5431"/>
                <a:gd name="T41" fmla="*/ T40 w 39"/>
                <a:gd name="T42" fmla="+- 0 2206 2153"/>
                <a:gd name="T43" fmla="*/ 2206 h 53"/>
                <a:gd name="T44" fmla="+- 0 5469 5431"/>
                <a:gd name="T45" fmla="*/ T44 w 39"/>
                <a:gd name="T46" fmla="+- 0 2191 2153"/>
                <a:gd name="T47" fmla="*/ 2191 h 53"/>
                <a:gd name="T48" fmla="+- 0 5469 5431"/>
                <a:gd name="T49" fmla="*/ T48 w 39"/>
                <a:gd name="T50" fmla="+- 0 2177 2153"/>
                <a:gd name="T51" fmla="*/ 2177 h 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53">
                  <a:moveTo>
                    <a:pt x="38" y="24"/>
                  </a:moveTo>
                  <a:lnTo>
                    <a:pt x="38" y="9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9"/>
                  </a:lnTo>
                  <a:lnTo>
                    <a:pt x="0" y="24"/>
                  </a:lnTo>
                  <a:lnTo>
                    <a:pt x="0" y="38"/>
                  </a:lnTo>
                  <a:lnTo>
                    <a:pt x="5" y="53"/>
                  </a:lnTo>
                  <a:lnTo>
                    <a:pt x="19" y="53"/>
                  </a:lnTo>
                  <a:lnTo>
                    <a:pt x="29" y="53"/>
                  </a:lnTo>
                  <a:lnTo>
                    <a:pt x="38" y="38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7D5138F-F7CE-2D49-A424-6A36D1AD107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431" y="2339"/>
              <a:ext cx="39" cy="48"/>
            </a:xfrm>
            <a:custGeom>
              <a:avLst/>
              <a:gdLst>
                <a:gd name="T0" fmla="+- 0 5460 5431"/>
                <a:gd name="T1" fmla="*/ T0 w 39"/>
                <a:gd name="T2" fmla="+- 0 2340 2340"/>
                <a:gd name="T3" fmla="*/ 2340 h 48"/>
                <a:gd name="T4" fmla="+- 0 5436 5431"/>
                <a:gd name="T5" fmla="*/ T4 w 39"/>
                <a:gd name="T6" fmla="+- 0 2340 2340"/>
                <a:gd name="T7" fmla="*/ 2340 h 48"/>
                <a:gd name="T8" fmla="+- 0 5431 5431"/>
                <a:gd name="T9" fmla="*/ T8 w 39"/>
                <a:gd name="T10" fmla="+- 0 2350 2340"/>
                <a:gd name="T11" fmla="*/ 2350 h 48"/>
                <a:gd name="T12" fmla="+- 0 5431 5431"/>
                <a:gd name="T13" fmla="*/ T12 w 39"/>
                <a:gd name="T14" fmla="+- 0 2374 2340"/>
                <a:gd name="T15" fmla="*/ 2374 h 48"/>
                <a:gd name="T16" fmla="+- 0 5436 5431"/>
                <a:gd name="T17" fmla="*/ T16 w 39"/>
                <a:gd name="T18" fmla="+- 0 2388 2340"/>
                <a:gd name="T19" fmla="*/ 2388 h 48"/>
                <a:gd name="T20" fmla="+- 0 5460 5431"/>
                <a:gd name="T21" fmla="*/ T20 w 39"/>
                <a:gd name="T22" fmla="+- 0 2388 2340"/>
                <a:gd name="T23" fmla="*/ 2388 h 48"/>
                <a:gd name="T24" fmla="+- 0 5469 5431"/>
                <a:gd name="T25" fmla="*/ T24 w 39"/>
                <a:gd name="T26" fmla="+- 0 2374 2340"/>
                <a:gd name="T27" fmla="*/ 2374 h 48"/>
                <a:gd name="T28" fmla="+- 0 5469 5431"/>
                <a:gd name="T29" fmla="*/ T28 w 39"/>
                <a:gd name="T30" fmla="+- 0 2350 2340"/>
                <a:gd name="T31" fmla="*/ 2350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9013A9D-929F-D347-9DCB-5E28F6D7AAA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431" y="2339"/>
              <a:ext cx="39" cy="48"/>
            </a:xfrm>
            <a:custGeom>
              <a:avLst/>
              <a:gdLst>
                <a:gd name="T0" fmla="+- 0 5469 5431"/>
                <a:gd name="T1" fmla="*/ T0 w 39"/>
                <a:gd name="T2" fmla="+- 0 2364 2340"/>
                <a:gd name="T3" fmla="*/ 2364 h 48"/>
                <a:gd name="T4" fmla="+- 0 5469 5431"/>
                <a:gd name="T5" fmla="*/ T4 w 39"/>
                <a:gd name="T6" fmla="+- 0 2350 2340"/>
                <a:gd name="T7" fmla="*/ 2350 h 48"/>
                <a:gd name="T8" fmla="+- 0 5460 5431"/>
                <a:gd name="T9" fmla="*/ T8 w 39"/>
                <a:gd name="T10" fmla="+- 0 2340 2340"/>
                <a:gd name="T11" fmla="*/ 2340 h 48"/>
                <a:gd name="T12" fmla="+- 0 5450 5431"/>
                <a:gd name="T13" fmla="*/ T12 w 39"/>
                <a:gd name="T14" fmla="+- 0 2340 2340"/>
                <a:gd name="T15" fmla="*/ 2340 h 48"/>
                <a:gd name="T16" fmla="+- 0 5436 5431"/>
                <a:gd name="T17" fmla="*/ T16 w 39"/>
                <a:gd name="T18" fmla="+- 0 2340 2340"/>
                <a:gd name="T19" fmla="*/ 2340 h 48"/>
                <a:gd name="T20" fmla="+- 0 5431 5431"/>
                <a:gd name="T21" fmla="*/ T20 w 39"/>
                <a:gd name="T22" fmla="+- 0 2350 2340"/>
                <a:gd name="T23" fmla="*/ 2350 h 48"/>
                <a:gd name="T24" fmla="+- 0 5431 5431"/>
                <a:gd name="T25" fmla="*/ T24 w 39"/>
                <a:gd name="T26" fmla="+- 0 2364 2340"/>
                <a:gd name="T27" fmla="*/ 2364 h 48"/>
                <a:gd name="T28" fmla="+- 0 5431 5431"/>
                <a:gd name="T29" fmla="*/ T28 w 39"/>
                <a:gd name="T30" fmla="+- 0 2374 2340"/>
                <a:gd name="T31" fmla="*/ 2374 h 48"/>
                <a:gd name="T32" fmla="+- 0 5436 5431"/>
                <a:gd name="T33" fmla="*/ T32 w 39"/>
                <a:gd name="T34" fmla="+- 0 2388 2340"/>
                <a:gd name="T35" fmla="*/ 2388 h 48"/>
                <a:gd name="T36" fmla="+- 0 5450 5431"/>
                <a:gd name="T37" fmla="*/ T36 w 39"/>
                <a:gd name="T38" fmla="+- 0 2388 2340"/>
                <a:gd name="T39" fmla="*/ 2388 h 48"/>
                <a:gd name="T40" fmla="+- 0 5460 5431"/>
                <a:gd name="T41" fmla="*/ T40 w 39"/>
                <a:gd name="T42" fmla="+- 0 2388 2340"/>
                <a:gd name="T43" fmla="*/ 2388 h 48"/>
                <a:gd name="T44" fmla="+- 0 5469 5431"/>
                <a:gd name="T45" fmla="*/ T44 w 39"/>
                <a:gd name="T46" fmla="+- 0 2374 2340"/>
                <a:gd name="T47" fmla="*/ 2374 h 48"/>
                <a:gd name="T48" fmla="+- 0 5469 5431"/>
                <a:gd name="T49" fmla="*/ T48 w 39"/>
                <a:gd name="T50" fmla="+- 0 2364 2340"/>
                <a:gd name="T51" fmla="*/ 2364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1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29406F3-78FD-CB4C-8863-B36BCECB693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431" y="2522"/>
              <a:ext cx="39" cy="48"/>
            </a:xfrm>
            <a:custGeom>
              <a:avLst/>
              <a:gdLst>
                <a:gd name="T0" fmla="+- 0 5460 5431"/>
                <a:gd name="T1" fmla="*/ T0 w 39"/>
                <a:gd name="T2" fmla="+- 0 2522 2522"/>
                <a:gd name="T3" fmla="*/ 2522 h 48"/>
                <a:gd name="T4" fmla="+- 0 5436 5431"/>
                <a:gd name="T5" fmla="*/ T4 w 39"/>
                <a:gd name="T6" fmla="+- 0 2522 2522"/>
                <a:gd name="T7" fmla="*/ 2522 h 48"/>
                <a:gd name="T8" fmla="+- 0 5431 5431"/>
                <a:gd name="T9" fmla="*/ T8 w 39"/>
                <a:gd name="T10" fmla="+- 0 2532 2522"/>
                <a:gd name="T11" fmla="*/ 2532 h 48"/>
                <a:gd name="T12" fmla="+- 0 5431 5431"/>
                <a:gd name="T13" fmla="*/ T12 w 39"/>
                <a:gd name="T14" fmla="+- 0 2556 2522"/>
                <a:gd name="T15" fmla="*/ 2556 h 48"/>
                <a:gd name="T16" fmla="+- 0 5436 5431"/>
                <a:gd name="T17" fmla="*/ T16 w 39"/>
                <a:gd name="T18" fmla="+- 0 2570 2522"/>
                <a:gd name="T19" fmla="*/ 2570 h 48"/>
                <a:gd name="T20" fmla="+- 0 5460 5431"/>
                <a:gd name="T21" fmla="*/ T20 w 39"/>
                <a:gd name="T22" fmla="+- 0 2570 2522"/>
                <a:gd name="T23" fmla="*/ 2570 h 48"/>
                <a:gd name="T24" fmla="+- 0 5469 5431"/>
                <a:gd name="T25" fmla="*/ T24 w 39"/>
                <a:gd name="T26" fmla="+- 0 2556 2522"/>
                <a:gd name="T27" fmla="*/ 2556 h 48"/>
                <a:gd name="T28" fmla="+- 0 5469 5431"/>
                <a:gd name="T29" fmla="*/ T28 w 39"/>
                <a:gd name="T30" fmla="+- 0 2532 2522"/>
                <a:gd name="T31" fmla="*/ 2532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9" h="48">
                  <a:moveTo>
                    <a:pt x="29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15C281F-E624-7F41-908D-ECD829FF722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431" y="2522"/>
              <a:ext cx="39" cy="48"/>
            </a:xfrm>
            <a:custGeom>
              <a:avLst/>
              <a:gdLst>
                <a:gd name="T0" fmla="+- 0 5469 5431"/>
                <a:gd name="T1" fmla="*/ T0 w 39"/>
                <a:gd name="T2" fmla="+- 0 2546 2522"/>
                <a:gd name="T3" fmla="*/ 2546 h 48"/>
                <a:gd name="T4" fmla="+- 0 5469 5431"/>
                <a:gd name="T5" fmla="*/ T4 w 39"/>
                <a:gd name="T6" fmla="+- 0 2532 2522"/>
                <a:gd name="T7" fmla="*/ 2532 h 48"/>
                <a:gd name="T8" fmla="+- 0 5460 5431"/>
                <a:gd name="T9" fmla="*/ T8 w 39"/>
                <a:gd name="T10" fmla="+- 0 2522 2522"/>
                <a:gd name="T11" fmla="*/ 2522 h 48"/>
                <a:gd name="T12" fmla="+- 0 5450 5431"/>
                <a:gd name="T13" fmla="*/ T12 w 39"/>
                <a:gd name="T14" fmla="+- 0 2522 2522"/>
                <a:gd name="T15" fmla="*/ 2522 h 48"/>
                <a:gd name="T16" fmla="+- 0 5436 5431"/>
                <a:gd name="T17" fmla="*/ T16 w 39"/>
                <a:gd name="T18" fmla="+- 0 2522 2522"/>
                <a:gd name="T19" fmla="*/ 2522 h 48"/>
                <a:gd name="T20" fmla="+- 0 5431 5431"/>
                <a:gd name="T21" fmla="*/ T20 w 39"/>
                <a:gd name="T22" fmla="+- 0 2532 2522"/>
                <a:gd name="T23" fmla="*/ 2532 h 48"/>
                <a:gd name="T24" fmla="+- 0 5431 5431"/>
                <a:gd name="T25" fmla="*/ T24 w 39"/>
                <a:gd name="T26" fmla="+- 0 2546 2522"/>
                <a:gd name="T27" fmla="*/ 2546 h 48"/>
                <a:gd name="T28" fmla="+- 0 5431 5431"/>
                <a:gd name="T29" fmla="*/ T28 w 39"/>
                <a:gd name="T30" fmla="+- 0 2556 2522"/>
                <a:gd name="T31" fmla="*/ 2556 h 48"/>
                <a:gd name="T32" fmla="+- 0 5436 5431"/>
                <a:gd name="T33" fmla="*/ T32 w 39"/>
                <a:gd name="T34" fmla="+- 0 2570 2522"/>
                <a:gd name="T35" fmla="*/ 2570 h 48"/>
                <a:gd name="T36" fmla="+- 0 5450 5431"/>
                <a:gd name="T37" fmla="*/ T36 w 39"/>
                <a:gd name="T38" fmla="+- 0 2570 2522"/>
                <a:gd name="T39" fmla="*/ 2570 h 48"/>
                <a:gd name="T40" fmla="+- 0 5460 5431"/>
                <a:gd name="T41" fmla="*/ T40 w 39"/>
                <a:gd name="T42" fmla="+- 0 2570 2522"/>
                <a:gd name="T43" fmla="*/ 2570 h 48"/>
                <a:gd name="T44" fmla="+- 0 5469 5431"/>
                <a:gd name="T45" fmla="*/ T44 w 39"/>
                <a:gd name="T46" fmla="+- 0 2556 2522"/>
                <a:gd name="T47" fmla="*/ 2556 h 48"/>
                <a:gd name="T48" fmla="+- 0 5469 5431"/>
                <a:gd name="T49" fmla="*/ T48 w 39"/>
                <a:gd name="T50" fmla="+- 0 2546 2522"/>
                <a:gd name="T51" fmla="*/ 2546 h 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9" h="48">
                  <a:moveTo>
                    <a:pt x="38" y="24"/>
                  </a:moveTo>
                  <a:lnTo>
                    <a:pt x="38" y="10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5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5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38" y="34"/>
                  </a:lnTo>
                  <a:lnTo>
                    <a:pt x="38" y="24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 sz="1200"/>
            </a:p>
          </p:txBody>
        </p:sp>
        <p:sp>
          <p:nvSpPr>
            <p:cNvPr id="96" name="Text Box 289">
              <a:extLst>
                <a:ext uri="{FF2B5EF4-FFF2-40B4-BE49-F238E27FC236}">
                  <a16:creationId xmlns:a16="http://schemas.microsoft.com/office/drawing/2014/main" id="{A3D23FDE-C56E-0D44-9BEF-63B41CDEDE2A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103" y="2833"/>
              <a:ext cx="28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600" b="1">
                  <a:effectLst/>
                  <a:ea typeface="Palladio Uralic"/>
                  <a:cs typeface="Palladio Uralic"/>
                </a:rPr>
                <a:t>1-to-1</a:t>
              </a:r>
              <a:endParaRPr lang="en-IN" sz="16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97" name="Text Box 288">
              <a:extLst>
                <a:ext uri="{FF2B5EF4-FFF2-40B4-BE49-F238E27FC236}">
                  <a16:creationId xmlns:a16="http://schemas.microsoft.com/office/drawing/2014/main" id="{CE963DEC-9575-4049-B7BE-148F1809D81A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731" y="2833"/>
              <a:ext cx="113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  <a:tabLst>
                  <a:tab pos="426085" algn="l"/>
                </a:tabLst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1-to Many</a:t>
              </a:r>
              <a:r>
                <a:rPr lang="en-US" sz="1300" b="1">
                  <a:ea typeface="Palladio Uralic"/>
                  <a:cs typeface="Palladio Uralic"/>
                </a:rPr>
                <a:t>                                                              Many-to-one 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98" name="Text Box 287">
              <a:extLst>
                <a:ext uri="{FF2B5EF4-FFF2-40B4-BE49-F238E27FC236}">
                  <a16:creationId xmlns:a16="http://schemas.microsoft.com/office/drawing/2014/main" id="{E6295AC7-7519-2046-82C5-A9387B893910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013" y="2843"/>
              <a:ext cx="659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600" b="1">
                  <a:effectLst/>
                  <a:ea typeface="Palladio Uralic"/>
                  <a:cs typeface="Palladio Uralic"/>
                </a:rPr>
                <a:t>                   Many-to-Many</a:t>
              </a:r>
              <a:endParaRPr lang="en-IN" sz="1600">
                <a:effectLst/>
                <a:ea typeface="Palladio Uralic"/>
                <a:cs typeface="Palladio Ural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77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B886F-308F-1245-A3C9-F2F824A7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0" y="-355993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Entity vs Relationship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524BED-9E9A-EC47-A65B-9EF4D420A3EA}"/>
              </a:ext>
            </a:extLst>
          </p:cNvPr>
          <p:cNvSpPr/>
          <p:nvPr/>
        </p:nvSpPr>
        <p:spPr>
          <a:xfrm>
            <a:off x="1199448" y="1906957"/>
            <a:ext cx="153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  <a:ea typeface="Palladio Uralic"/>
                <a:cs typeface="Palladio Uralic"/>
              </a:rPr>
              <a:t>ER Diagram  1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09C08B-EF5F-5F42-93C9-898A569DDD72}"/>
              </a:ext>
            </a:extLst>
          </p:cNvPr>
          <p:cNvSpPr/>
          <p:nvPr/>
        </p:nvSpPr>
        <p:spPr>
          <a:xfrm>
            <a:off x="906251" y="6147463"/>
            <a:ext cx="153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  <a:ea typeface="Palladio Uralic"/>
                <a:cs typeface="Palladio Uralic"/>
              </a:rPr>
              <a:t>ER Diagram  2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561BC9-1152-A540-B63F-696612E48EEA}"/>
              </a:ext>
            </a:extLst>
          </p:cNvPr>
          <p:cNvGrpSpPr>
            <a:grpSpLocks noRot="1" noChangeAspect="1"/>
          </p:cNvGrpSpPr>
          <p:nvPr/>
        </p:nvGrpSpPr>
        <p:grpSpPr bwMode="auto">
          <a:xfrm>
            <a:off x="2990614" y="2076633"/>
            <a:ext cx="6202269" cy="4357524"/>
            <a:chOff x="1495" y="770"/>
            <a:chExt cx="2704" cy="215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476D0D1-D808-934C-8087-6A2830A3819B}"/>
                </a:ext>
              </a:extLst>
            </p:cNvPr>
            <p:cNvPicPr>
              <a:picLocks noRot="1" noChangeAspect="1" noEditPoint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" y="770"/>
              <a:ext cx="2679" cy="2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 Box 87">
              <a:extLst>
                <a:ext uri="{FF2B5EF4-FFF2-40B4-BE49-F238E27FC236}">
                  <a16:creationId xmlns:a16="http://schemas.microsoft.com/office/drawing/2014/main" id="{8397D1B9-758E-E34D-93CC-53C95C6E3E7F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977" y="887"/>
              <a:ext cx="26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name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42" name="Text Box 86">
              <a:extLst>
                <a:ext uri="{FF2B5EF4-FFF2-40B4-BE49-F238E27FC236}">
                  <a16:creationId xmlns:a16="http://schemas.microsoft.com/office/drawing/2014/main" id="{7DA7ECDF-AB65-944F-B3C7-1B4904FA68AF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592" y="840"/>
              <a:ext cx="1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90000"/>
                </a:lnSpc>
                <a:spcBef>
                  <a:spcPts val="35"/>
                </a:spcBef>
              </a:pPr>
              <a:r>
                <a:rPr lang="en-US" sz="1200" b="1" dirty="0">
                  <a:effectLst/>
                  <a:ea typeface="Palladio Uralic"/>
                  <a:cs typeface="Palladio Uralic"/>
                </a:rPr>
                <a:t>since </a:t>
              </a:r>
              <a:r>
                <a:rPr lang="en-US" sz="1200" b="1" dirty="0" err="1">
                  <a:effectLst/>
                  <a:ea typeface="Palladio Uralic"/>
                  <a:cs typeface="Palladio Uralic"/>
                </a:rPr>
                <a:t>dbudget</a:t>
              </a:r>
              <a:endParaRPr lang="en-IN" sz="1200" dirty="0">
                <a:effectLst/>
                <a:ea typeface="Palladio Uralic"/>
                <a:cs typeface="Palladio Uralic"/>
              </a:endParaRPr>
            </a:p>
            <a:p>
              <a:pPr marL="600075">
                <a:lnSpc>
                  <a:spcPct val="90000"/>
                </a:lnSpc>
              </a:pPr>
              <a:r>
                <a:rPr lang="en-US" sz="1200" b="1" dirty="0">
                  <a:effectLst/>
                  <a:ea typeface="Palladio Uralic"/>
                  <a:cs typeface="Palladio Uralic"/>
                </a:rPr>
                <a:t>            </a:t>
              </a:r>
            </a:p>
            <a:p>
              <a:pPr marL="600075">
                <a:lnSpc>
                  <a:spcPct val="90000"/>
                </a:lnSpc>
              </a:pPr>
              <a:endParaRPr lang="en-US" sz="1200" b="1" dirty="0">
                <a:ea typeface="Palladio Uralic"/>
                <a:cs typeface="Palladio Uralic"/>
              </a:endParaRPr>
            </a:p>
            <a:p>
              <a:pPr marL="600075">
                <a:lnSpc>
                  <a:spcPct val="90000"/>
                </a:lnSpc>
              </a:pPr>
              <a:endParaRPr lang="en-US" sz="1200" b="1" dirty="0">
                <a:effectLst/>
                <a:ea typeface="Palladio Uralic"/>
                <a:cs typeface="Palladio Uralic"/>
              </a:endParaRPr>
            </a:p>
            <a:p>
              <a:pPr marL="600075">
                <a:lnSpc>
                  <a:spcPct val="90000"/>
                </a:lnSpc>
              </a:pPr>
              <a:endParaRPr lang="en-US" sz="1200" b="1" dirty="0">
                <a:ea typeface="Palladio Uralic"/>
                <a:cs typeface="Palladio Uralic"/>
              </a:endParaRPr>
            </a:p>
            <a:p>
              <a:pPr marL="600075">
                <a:lnSpc>
                  <a:spcPct val="90000"/>
                </a:lnSpc>
              </a:pPr>
              <a:endParaRPr lang="en-US" sz="1200" b="1" dirty="0">
                <a:effectLst/>
                <a:ea typeface="Palladio Uralic"/>
                <a:cs typeface="Palladio Uralic"/>
              </a:endParaRPr>
            </a:p>
            <a:p>
              <a:pPr marL="600075">
                <a:lnSpc>
                  <a:spcPct val="90000"/>
                </a:lnSpc>
              </a:pPr>
              <a:r>
                <a:rPr lang="en-US" sz="1200" b="1" dirty="0">
                  <a:ea typeface="Palladio Uralic"/>
                  <a:cs typeface="Palladio Uralic"/>
                </a:rPr>
                <a:t>           </a:t>
              </a:r>
              <a:endParaRPr lang="en-IN" sz="1200" dirty="0">
                <a:effectLst/>
                <a:ea typeface="Palladio Uralic"/>
                <a:cs typeface="Palladio Uralic"/>
              </a:endParaRPr>
            </a:p>
            <a:p>
              <a:pPr marL="447675">
                <a:lnSpc>
                  <a:spcPct val="90000"/>
                </a:lnSpc>
              </a:pPr>
              <a:r>
                <a:rPr lang="en-US" sz="1200" b="1" dirty="0">
                  <a:effectLst/>
                  <a:ea typeface="Palladio Uralic"/>
                  <a:cs typeface="Palladio Uralic"/>
                </a:rPr>
                <a:t>                                      </a:t>
              </a:r>
              <a:endParaRPr lang="en-IN" sz="1200" dirty="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43" name="Text Box 85">
              <a:extLst>
                <a:ext uri="{FF2B5EF4-FFF2-40B4-BE49-F238E27FC236}">
                  <a16:creationId xmlns:a16="http://schemas.microsoft.com/office/drawing/2014/main" id="{69166195-3741-F24C-BBF4-5899EC27F9C9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718" y="997"/>
              <a:ext cx="1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ssn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44" name="Text Box 84">
              <a:extLst>
                <a:ext uri="{FF2B5EF4-FFF2-40B4-BE49-F238E27FC236}">
                  <a16:creationId xmlns:a16="http://schemas.microsoft.com/office/drawing/2014/main" id="{268739ED-8077-7647-B829-F0654CF827B2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443" y="1002"/>
              <a:ext cx="13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lot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45" name="Text Box 83">
              <a:extLst>
                <a:ext uri="{FF2B5EF4-FFF2-40B4-BE49-F238E27FC236}">
                  <a16:creationId xmlns:a16="http://schemas.microsoft.com/office/drawing/2014/main" id="{AD1EA1FE-2B73-7940-84D8-10C4B4F443EF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863" y="1017"/>
              <a:ext cx="33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budget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46" name="Text Box 82">
              <a:extLst>
                <a:ext uri="{FF2B5EF4-FFF2-40B4-BE49-F238E27FC236}">
                  <a16:creationId xmlns:a16="http://schemas.microsoft.com/office/drawing/2014/main" id="{9AA4D4C2-6E67-CB49-AF30-8627BDCA65F5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886" y="1261"/>
              <a:ext cx="51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Employees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47" name="Text Box 81">
              <a:extLst>
                <a:ext uri="{FF2B5EF4-FFF2-40B4-BE49-F238E27FC236}">
                  <a16:creationId xmlns:a16="http://schemas.microsoft.com/office/drawing/2014/main" id="{4617F7D9-5578-0340-BA66-DDC6F257274A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711" y="1276"/>
              <a:ext cx="47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Manages2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48" name="Text Box 80">
              <a:extLst>
                <a:ext uri="{FF2B5EF4-FFF2-40B4-BE49-F238E27FC236}">
                  <a16:creationId xmlns:a16="http://schemas.microsoft.com/office/drawing/2014/main" id="{9F91619A-9D3B-9E49-B641-FF669F80063D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513" y="1261"/>
              <a:ext cx="59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Departments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49" name="Text Box 79">
              <a:extLst>
                <a:ext uri="{FF2B5EF4-FFF2-40B4-BE49-F238E27FC236}">
                  <a16:creationId xmlns:a16="http://schemas.microsoft.com/office/drawing/2014/main" id="{90A016B5-2376-1642-840E-2325835D6064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977" y="1573"/>
              <a:ext cx="26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name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50" name="Text Box 78">
              <a:extLst>
                <a:ext uri="{FF2B5EF4-FFF2-40B4-BE49-F238E27FC236}">
                  <a16:creationId xmlns:a16="http://schemas.microsoft.com/office/drawing/2014/main" id="{F282ECB8-9ECF-B445-BD3D-C7E1F7D19B99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684" y="1684"/>
              <a:ext cx="18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ssn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51" name="Text Box 77">
              <a:extLst>
                <a:ext uri="{FF2B5EF4-FFF2-40B4-BE49-F238E27FC236}">
                  <a16:creationId xmlns:a16="http://schemas.microsoft.com/office/drawing/2014/main" id="{3DA6B490-3560-FD4C-8C3A-6C6254AF69EB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428" y="1689"/>
              <a:ext cx="13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lot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52" name="Text Box 76">
              <a:extLst>
                <a:ext uri="{FF2B5EF4-FFF2-40B4-BE49-F238E27FC236}">
                  <a16:creationId xmlns:a16="http://schemas.microsoft.com/office/drawing/2014/main" id="{FA40E6F1-0890-E942-B20B-51874E05367E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750" y="1857"/>
              <a:ext cx="26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since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53" name="Text Box 75">
              <a:extLst>
                <a:ext uri="{FF2B5EF4-FFF2-40B4-BE49-F238E27FC236}">
                  <a16:creationId xmlns:a16="http://schemas.microsoft.com/office/drawing/2014/main" id="{FF66A802-422C-644C-80D0-180E17DB2D99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503" y="1847"/>
              <a:ext cx="323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dname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54" name="Text Box 74">
              <a:extLst>
                <a:ext uri="{FF2B5EF4-FFF2-40B4-BE49-F238E27FC236}">
                  <a16:creationId xmlns:a16="http://schemas.microsoft.com/office/drawing/2014/main" id="{4A7F9FBE-5C3E-AB4E-9B20-0255D31200E9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843" y="1967"/>
              <a:ext cx="51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Employees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55" name="Text Box 73">
              <a:extLst>
                <a:ext uri="{FF2B5EF4-FFF2-40B4-BE49-F238E27FC236}">
                  <a16:creationId xmlns:a16="http://schemas.microsoft.com/office/drawing/2014/main" id="{01022175-C509-FE45-BC81-61EB77F44F93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249" y="1953"/>
              <a:ext cx="16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did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56" name="Text Box 72">
              <a:extLst>
                <a:ext uri="{FF2B5EF4-FFF2-40B4-BE49-F238E27FC236}">
                  <a16:creationId xmlns:a16="http://schemas.microsoft.com/office/drawing/2014/main" id="{E6FA4BE2-86E4-4F4D-945D-72134FE84B99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849" y="1967"/>
              <a:ext cx="33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budget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57" name="Text Box 71">
              <a:extLst>
                <a:ext uri="{FF2B5EF4-FFF2-40B4-BE49-F238E27FC236}">
                  <a16:creationId xmlns:a16="http://schemas.microsoft.com/office/drawing/2014/main" id="{2E33FB40-2DB9-C345-98F6-93BE7042DF5A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673" y="2221"/>
              <a:ext cx="47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Manages2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58" name="Text Box 70">
              <a:extLst>
                <a:ext uri="{FF2B5EF4-FFF2-40B4-BE49-F238E27FC236}">
                  <a16:creationId xmlns:a16="http://schemas.microsoft.com/office/drawing/2014/main" id="{E38BE119-1209-6246-A199-95FF0DA57509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503" y="2216"/>
              <a:ext cx="59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Departments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F0EAD557-8494-4D4D-82C9-976BA0E6DF63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001" y="2311"/>
              <a:ext cx="15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ts val="455"/>
                </a:lnSpc>
                <a:spcAft>
                  <a:spcPts val="600"/>
                </a:spcAft>
              </a:pPr>
              <a:r>
                <a:rPr lang="en-US" sz="2000" b="1">
                  <a:effectLst/>
                  <a:ea typeface="Palladio Uralic"/>
                  <a:cs typeface="Palladio Uralic"/>
                </a:rPr>
                <a:t>ISA</a:t>
              </a:r>
              <a:endParaRPr lang="en-IN" sz="20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60" name="Text Box 68">
              <a:extLst>
                <a:ext uri="{FF2B5EF4-FFF2-40B4-BE49-F238E27FC236}">
                  <a16:creationId xmlns:a16="http://schemas.microsoft.com/office/drawing/2014/main" id="{868B1C42-C194-B048-B933-04B1E72185F8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1838" y="2668"/>
              <a:ext cx="463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Managers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61" name="Text Box 67">
              <a:extLst>
                <a:ext uri="{FF2B5EF4-FFF2-40B4-BE49-F238E27FC236}">
                  <a16:creationId xmlns:a16="http://schemas.microsoft.com/office/drawing/2014/main" id="{1C07C897-A046-F440-97F2-A6BB6BA39DFC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2505" y="2668"/>
              <a:ext cx="393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dbudget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20A40DB9-C7B1-814D-ABEE-381CE3A86CFB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177" y="2568"/>
              <a:ext cx="78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3000"/>
                </a:lnSpc>
                <a:spcAft>
                  <a:spcPts val="600"/>
                </a:spcAft>
              </a:pPr>
              <a:r>
                <a:rPr lang="en-US" sz="2000">
                  <a:effectLst/>
                  <a:ea typeface="Palladio Uralic"/>
                  <a:cs typeface="Palladio Uralic"/>
                </a:rPr>
                <a:t>This fixes the problem!</a:t>
              </a:r>
              <a:endParaRPr lang="en-IN" sz="2000">
                <a:effectLst/>
                <a:ea typeface="Palladio Uralic"/>
                <a:cs typeface="Palladio Uralic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A3D0631-0889-584C-B57D-71D16BD4298E}"/>
              </a:ext>
            </a:extLst>
          </p:cNvPr>
          <p:cNvSpPr/>
          <p:nvPr/>
        </p:nvSpPr>
        <p:spPr>
          <a:xfrm>
            <a:off x="-14769" y="775706"/>
            <a:ext cx="11597640" cy="699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41275" lvl="1" indent="-285750">
              <a:lnSpc>
                <a:spcPct val="9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ea typeface="Palladio Uralic"/>
                <a:cs typeface="Palladio Uralic"/>
              </a:rPr>
              <a:t>A manager gets a separate discretionary budget for each dept.</a:t>
            </a:r>
            <a:endParaRPr lang="en-IN" sz="1400" dirty="0">
              <a:solidFill>
                <a:srgbClr val="C00000"/>
              </a:solidFill>
              <a:ea typeface="Palladio Uralic"/>
              <a:cs typeface="Palladio Uralic"/>
            </a:endParaRPr>
          </a:p>
          <a:p>
            <a:pPr marL="742950" marR="41275" lvl="1" indent="-285750">
              <a:lnSpc>
                <a:spcPct val="9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ea typeface="Palladio Uralic"/>
                <a:cs typeface="Palladio Uralic"/>
              </a:rPr>
              <a:t>What if a manager gets a discretionary</a:t>
            </a:r>
            <a:r>
              <a:rPr lang="en-IN" sz="1400" dirty="0">
                <a:solidFill>
                  <a:srgbClr val="C00000"/>
                </a:solidFill>
                <a:ea typeface="Palladio Uralic"/>
                <a:cs typeface="Palladio Uralic"/>
              </a:rPr>
              <a:t> </a:t>
            </a:r>
            <a:r>
              <a:rPr lang="en-US" sz="1400" dirty="0">
                <a:solidFill>
                  <a:srgbClr val="C00000"/>
                </a:solidFill>
                <a:ea typeface="Palladio Uralic"/>
                <a:cs typeface="Palladio Uralic"/>
              </a:rPr>
              <a:t>budget that covers</a:t>
            </a:r>
            <a:r>
              <a:rPr lang="en-IN" sz="1400" dirty="0">
                <a:solidFill>
                  <a:srgbClr val="C00000"/>
                </a:solidFill>
                <a:ea typeface="Palladio Uralic"/>
                <a:cs typeface="Palladio Uralic"/>
              </a:rPr>
              <a:t> </a:t>
            </a:r>
            <a:r>
              <a:rPr lang="en-US" sz="1400" i="1" dirty="0">
                <a:solidFill>
                  <a:srgbClr val="C00000"/>
                </a:solidFill>
                <a:ea typeface="Palladio Uralic"/>
                <a:cs typeface="Palladio Uralic"/>
              </a:rPr>
              <a:t>all </a:t>
            </a:r>
            <a:r>
              <a:rPr lang="en-US" sz="1400" dirty="0">
                <a:solidFill>
                  <a:srgbClr val="C00000"/>
                </a:solidFill>
                <a:ea typeface="Palladio Uralic"/>
                <a:cs typeface="Palladio Uralic"/>
              </a:rPr>
              <a:t>managed depts? </a:t>
            </a:r>
          </a:p>
          <a:p>
            <a:pPr marL="742950" marR="41275" lvl="1" indent="-285750">
              <a:lnSpc>
                <a:spcPct val="9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ea typeface="Palladio Uralic"/>
                <a:cs typeface="Palladio Uralic"/>
              </a:rPr>
              <a:t>Redundancy: </a:t>
            </a:r>
            <a:r>
              <a:rPr lang="en-US" sz="1400" i="1" dirty="0" err="1">
                <a:solidFill>
                  <a:srgbClr val="C00000"/>
                </a:solidFill>
                <a:ea typeface="Palladio Uralic"/>
                <a:cs typeface="Palladio Uralic"/>
              </a:rPr>
              <a:t>dbudget</a:t>
            </a:r>
            <a:r>
              <a:rPr lang="en-US" sz="1400" i="1" dirty="0">
                <a:solidFill>
                  <a:srgbClr val="C00000"/>
                </a:solidFill>
                <a:ea typeface="Palladio Uralic"/>
                <a:cs typeface="Palladio Uralic"/>
              </a:rPr>
              <a:t> </a:t>
            </a:r>
            <a:r>
              <a:rPr lang="en-US" sz="1400" dirty="0">
                <a:solidFill>
                  <a:srgbClr val="C00000"/>
                </a:solidFill>
                <a:ea typeface="Palladio Uralic"/>
                <a:cs typeface="Palladio Uralic"/>
              </a:rPr>
              <a:t>stored for each dept managed by manager.</a:t>
            </a:r>
            <a:endParaRPr lang="en-IN" sz="1400" dirty="0">
              <a:solidFill>
                <a:srgbClr val="C00000"/>
              </a:solidFill>
              <a:ea typeface="Palladio Uralic"/>
              <a:cs typeface="Palladio Uralic"/>
            </a:endParaRPr>
          </a:p>
        </p:txBody>
      </p:sp>
    </p:spTree>
    <p:extLst>
      <p:ext uri="{BB962C8B-B14F-4D97-AF65-F5344CB8AC3E}">
        <p14:creationId xmlns:p14="http://schemas.microsoft.com/office/powerpoint/2010/main" val="186283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1D4C0-7479-CF4D-83D1-94B8CDD2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56" y="134393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Binary vs Ternary Relationships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045440-7B10-F64A-9B2E-F3CA3E23A4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2162" y="1881397"/>
            <a:ext cx="9769424" cy="4402394"/>
            <a:chOff x="1610" y="833"/>
            <a:chExt cx="5775" cy="25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62EA8B0-5E36-5F46-8840-10949312E285}"/>
                </a:ext>
              </a:extLst>
            </p:cNvPr>
            <p:cNvPicPr>
              <a:picLocks noChangeAspect="1" noEditPoint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1" y="859"/>
              <a:ext cx="2924" cy="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59">
              <a:extLst>
                <a:ext uri="{FF2B5EF4-FFF2-40B4-BE49-F238E27FC236}">
                  <a16:creationId xmlns:a16="http://schemas.microsoft.com/office/drawing/2014/main" id="{3BF4072D-0590-1940-A9D8-DC167B7BE7C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1610" y="833"/>
              <a:ext cx="5775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60"/>
                </a:spcBef>
              </a:pPr>
              <a:r>
                <a:rPr lang="en-US" sz="1600" i="1" dirty="0">
                  <a:ea typeface="Palladio Uralic"/>
                  <a:cs typeface="Palladio Uralic"/>
                </a:rPr>
                <a:t>                                                      </a:t>
              </a:r>
              <a:r>
                <a:rPr lang="en-US" sz="1600" i="1" dirty="0">
                  <a:effectLst/>
                  <a:ea typeface="Palladio Uralic"/>
                  <a:cs typeface="Palladio Uralic"/>
                </a:rPr>
                <a:t>             </a:t>
              </a:r>
              <a:r>
                <a:rPr lang="en-US" sz="1600" i="1" dirty="0" err="1">
                  <a:effectLst/>
                  <a:ea typeface="Palladio Uralic"/>
                  <a:cs typeface="Palladio Uralic"/>
                </a:rPr>
                <a:t>addr</a:t>
              </a:r>
              <a:endParaRPr lang="en-US" sz="1600" i="1" dirty="0">
                <a:effectLst/>
                <a:ea typeface="Palladio Uralic"/>
                <a:cs typeface="Palladio Uralic"/>
              </a:endParaRPr>
            </a:p>
            <a:p>
              <a:pPr>
                <a:lnSpc>
                  <a:spcPct val="90000"/>
                </a:lnSpc>
                <a:spcBef>
                  <a:spcPts val="60"/>
                </a:spcBef>
              </a:pPr>
              <a:r>
                <a:rPr lang="en-US" sz="1600" b="1" i="1" dirty="0">
                  <a:ea typeface="Palladio Uralic"/>
                  <a:cs typeface="Palladio Uralic"/>
                </a:rPr>
                <a:t>                                                    </a:t>
              </a:r>
              <a:r>
                <a:rPr lang="en-US" sz="1600" b="1" dirty="0">
                  <a:ea typeface="Palladio Uralic"/>
                  <a:cs typeface="Palladio Uralic"/>
                </a:rPr>
                <a:t>Name                   </a:t>
              </a:r>
              <a:r>
                <a:rPr lang="en-US" sz="1600" b="1" dirty="0" err="1">
                  <a:ea typeface="Palladio Uralic"/>
                  <a:cs typeface="Palladio Uralic"/>
                </a:rPr>
                <a:t>ssN</a:t>
              </a:r>
              <a:r>
                <a:rPr lang="en-IN" sz="1600" dirty="0">
                  <a:ea typeface="Palladio Uralic"/>
                  <a:cs typeface="Palladio Uralic"/>
                </a:rPr>
                <a:t>                                </a:t>
              </a:r>
              <a:r>
                <a:rPr lang="en-US" sz="1600" b="1" dirty="0" err="1">
                  <a:effectLst/>
                  <a:ea typeface="Palladio Uralic"/>
                  <a:cs typeface="Palladio Uralic"/>
                </a:rPr>
                <a:t>pname</a:t>
              </a:r>
              <a:r>
                <a:rPr lang="en-US" sz="1600" b="1" dirty="0">
                  <a:ea typeface="Palladio Uralic"/>
                  <a:cs typeface="Palladio Uralic"/>
                </a:rPr>
                <a:t>          </a:t>
              </a:r>
              <a:r>
                <a:rPr lang="en-US" sz="1600" b="1" dirty="0">
                  <a:effectLst/>
                  <a:ea typeface="Palladio Uralic"/>
                  <a:cs typeface="Palladio Uralic"/>
                </a:rPr>
                <a:t>age</a:t>
              </a:r>
              <a:endParaRPr lang="en-IN" sz="1600" dirty="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10" name="Text Box 57">
              <a:extLst>
                <a:ext uri="{FF2B5EF4-FFF2-40B4-BE49-F238E27FC236}">
                  <a16:creationId xmlns:a16="http://schemas.microsoft.com/office/drawing/2014/main" id="{994A9767-020A-9D4F-9FB4-5197E403762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127" y="1216"/>
              <a:ext cx="741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 marL="142875">
                <a:lnSpc>
                  <a:spcPct val="90000"/>
                </a:lnSpc>
                <a:spcBef>
                  <a:spcPts val="10"/>
                </a:spcBef>
                <a:spcAft>
                  <a:spcPts val="0"/>
                </a:spcAft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     Employees</a:t>
              </a:r>
              <a:endParaRPr lang="en-IN" sz="1300">
                <a:effectLst/>
                <a:ea typeface="Palladio Uralic"/>
                <a:cs typeface="Palladio Uralic"/>
              </a:endParaRPr>
            </a:p>
            <a:p>
              <a:pPr>
                <a:lnSpc>
                  <a:spcPct val="90000"/>
                </a:lnSpc>
                <a:spcBef>
                  <a:spcPts val="15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 </a:t>
              </a:r>
              <a:endParaRPr lang="en-IN" sz="1300">
                <a:effectLst/>
                <a:ea typeface="Palladio Uralic"/>
                <a:cs typeface="Palladio Uralic"/>
              </a:endParaRPr>
            </a:p>
            <a:p>
              <a:pPr>
                <a:lnSpc>
                  <a:spcPct val="90000"/>
                </a:lnSpc>
              </a:pPr>
              <a:r>
                <a:rPr lang="en-US" sz="1300">
                  <a:effectLst/>
                  <a:ea typeface="Palladio Uralic"/>
                  <a:cs typeface="Palladio Uralic"/>
                </a:rPr>
                <a:t>Bad</a:t>
              </a:r>
              <a:r>
                <a:rPr lang="en-US" sz="1300" spc="-35">
                  <a:effectLst/>
                  <a:ea typeface="Palladio Uralic"/>
                  <a:cs typeface="Palladio Uralic"/>
                </a:rPr>
                <a:t> </a:t>
              </a:r>
              <a:r>
                <a:rPr lang="en-US" sz="1300">
                  <a:effectLst/>
                  <a:ea typeface="Palladio Uralic"/>
                  <a:cs typeface="Palladio Uralic"/>
                </a:rPr>
                <a:t>design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11" name="Text Box 56">
              <a:extLst>
                <a:ext uri="{FF2B5EF4-FFF2-40B4-BE49-F238E27FC236}">
                  <a16:creationId xmlns:a16="http://schemas.microsoft.com/office/drawing/2014/main" id="{7CBF5A13-B528-1C4B-A308-9ADBF6C8820B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279" y="1225"/>
              <a:ext cx="343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Covers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12" name="Text Box 55">
              <a:extLst>
                <a:ext uri="{FF2B5EF4-FFF2-40B4-BE49-F238E27FC236}">
                  <a16:creationId xmlns:a16="http://schemas.microsoft.com/office/drawing/2014/main" id="{90A8E68E-FB4F-C243-A829-1872A3528844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114" y="1211"/>
              <a:ext cx="563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Dependents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13" name="Text Box 54">
              <a:extLst>
                <a:ext uri="{FF2B5EF4-FFF2-40B4-BE49-F238E27FC236}">
                  <a16:creationId xmlns:a16="http://schemas.microsoft.com/office/drawing/2014/main" id="{6285230E-CC81-894C-B5A7-1BCB0B245D78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312" y="1533"/>
              <a:ext cx="37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Policies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14" name="Text Box 53">
              <a:extLst>
                <a:ext uri="{FF2B5EF4-FFF2-40B4-BE49-F238E27FC236}">
                  <a16:creationId xmlns:a16="http://schemas.microsoft.com/office/drawing/2014/main" id="{B77451B4-D414-FB4C-A315-4EF120F900BB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914" y="1758"/>
              <a:ext cx="37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policyid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15" name="Text Box 52">
              <a:extLst>
                <a:ext uri="{FF2B5EF4-FFF2-40B4-BE49-F238E27FC236}">
                  <a16:creationId xmlns:a16="http://schemas.microsoft.com/office/drawing/2014/main" id="{8F58F84E-1CBC-EB4E-B2EF-B9AB51CFED2B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639" y="1768"/>
              <a:ext cx="21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cost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16" name="Text Box 51">
              <a:extLst>
                <a:ext uri="{FF2B5EF4-FFF2-40B4-BE49-F238E27FC236}">
                  <a16:creationId xmlns:a16="http://schemas.microsoft.com/office/drawing/2014/main" id="{58B9C40F-050B-C146-B032-5137861556B9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927" y="2036"/>
              <a:ext cx="79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 fontScale="92500" lnSpcReduction="20000"/>
            </a:bodyPr>
            <a:lstStyle/>
            <a:p>
              <a:pPr marL="75565" algn="ctr">
                <a:lnSpc>
                  <a:spcPct val="90000"/>
                </a:lnSpc>
                <a:spcBef>
                  <a:spcPts val="10"/>
                </a:spcBef>
                <a:spcAft>
                  <a:spcPts val="0"/>
                </a:spcAft>
              </a:pPr>
              <a:r>
                <a:rPr lang="en-US" sz="2000" b="1">
                  <a:effectLst/>
                  <a:ea typeface="Palladio Uralic"/>
                  <a:cs typeface="Palladio Uralic"/>
                </a:rPr>
                <a:t>name</a:t>
              </a:r>
              <a:endParaRPr lang="en-IN" sz="2000">
                <a:effectLst/>
                <a:ea typeface="Palladio Uralic"/>
                <a:cs typeface="Palladio Uralic"/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err="1">
                  <a:effectLst/>
                  <a:ea typeface="Palladio Uralic"/>
                  <a:cs typeface="Palladio Uralic"/>
                </a:rPr>
                <a:t>ssn</a:t>
              </a:r>
              <a:endParaRPr lang="en-IN" sz="2000">
                <a:effectLst/>
                <a:ea typeface="Palladio Uralic"/>
                <a:cs typeface="Palladio Uralic"/>
              </a:endParaRPr>
            </a:p>
            <a:p>
              <a:pPr>
                <a:lnSpc>
                  <a:spcPct val="90000"/>
                </a:lnSpc>
                <a:spcBef>
                  <a:spcPts val="5"/>
                </a:spcBef>
              </a:pPr>
              <a:r>
                <a:rPr lang="en-US" sz="2000" b="1">
                  <a:effectLst/>
                  <a:ea typeface="Palladio Uralic"/>
                  <a:cs typeface="Palladio Uralic"/>
                </a:rPr>
                <a:t> </a:t>
              </a:r>
              <a:endParaRPr lang="en-IN" sz="2000">
                <a:effectLst/>
                <a:ea typeface="Palladio Uralic"/>
                <a:cs typeface="Palladio Uralic"/>
              </a:endParaRPr>
            </a:p>
            <a:p>
              <a:pPr marL="93345" algn="ctr">
                <a:lnSpc>
                  <a:spcPct val="90000"/>
                </a:lnSpc>
                <a:spcBef>
                  <a:spcPts val="5"/>
                </a:spcBef>
                <a:spcAft>
                  <a:spcPts val="0"/>
                </a:spcAft>
              </a:pPr>
              <a:r>
                <a:rPr lang="en-US" sz="2000" b="1">
                  <a:effectLst/>
                  <a:ea typeface="Palladio Uralic"/>
                  <a:cs typeface="Palladio Uralic"/>
                </a:rPr>
                <a:t>Employees</a:t>
              </a:r>
              <a:endParaRPr lang="en-IN" sz="20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17" name="Text Box 50">
              <a:extLst>
                <a:ext uri="{FF2B5EF4-FFF2-40B4-BE49-F238E27FC236}">
                  <a16:creationId xmlns:a16="http://schemas.microsoft.com/office/drawing/2014/main" id="{19C9E29E-62A4-E844-A02C-C6B70494B4D0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893" y="1960"/>
              <a:ext cx="323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pname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18" name="Text Box 49">
              <a:extLst>
                <a:ext uri="{FF2B5EF4-FFF2-40B4-BE49-F238E27FC236}">
                  <a16:creationId xmlns:a16="http://schemas.microsoft.com/office/drawing/2014/main" id="{4037F8A8-321B-4145-9F09-AB355DFE8BD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664" y="2046"/>
              <a:ext cx="13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lot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19" name="Text Box 48">
              <a:extLst>
                <a:ext uri="{FF2B5EF4-FFF2-40B4-BE49-F238E27FC236}">
                  <a16:creationId xmlns:a16="http://schemas.microsoft.com/office/drawing/2014/main" id="{B8DD69C3-F0E6-904E-9C1A-446D7073FEE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464" y="1984"/>
              <a:ext cx="18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age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20" name="Text Box 47">
              <a:extLst>
                <a:ext uri="{FF2B5EF4-FFF2-40B4-BE49-F238E27FC236}">
                  <a16:creationId xmlns:a16="http://schemas.microsoft.com/office/drawing/2014/main" id="{FDDBB588-F980-F242-AA73-FA2D1937FEF9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162" y="2224"/>
              <a:ext cx="563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Dependents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21" name="Text Box 46">
              <a:extLst>
                <a:ext uri="{FF2B5EF4-FFF2-40B4-BE49-F238E27FC236}">
                  <a16:creationId xmlns:a16="http://schemas.microsoft.com/office/drawing/2014/main" id="{5F7DBD9F-4A56-9D47-AEB2-E9234269EE2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722" y="2565"/>
              <a:ext cx="48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Purchaser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22" name="Text Box 45">
              <a:extLst>
                <a:ext uri="{FF2B5EF4-FFF2-40B4-BE49-F238E27FC236}">
                  <a16:creationId xmlns:a16="http://schemas.microsoft.com/office/drawing/2014/main" id="{530580C9-BFD4-AF48-8325-61DD3A681CA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826" y="2613"/>
              <a:ext cx="53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Beneficiary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23" name="Text Box 44">
              <a:extLst>
                <a:ext uri="{FF2B5EF4-FFF2-40B4-BE49-F238E27FC236}">
                  <a16:creationId xmlns:a16="http://schemas.microsoft.com/office/drawing/2014/main" id="{18DE0C26-2B53-624A-97BC-6EE37E6679AD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559" y="2914"/>
              <a:ext cx="83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2000">
                  <a:effectLst/>
                  <a:ea typeface="Palladio Uralic"/>
                  <a:cs typeface="Palladio Uralic"/>
                </a:rPr>
                <a:t>Better design</a:t>
              </a:r>
              <a:endParaRPr lang="en-IN" sz="20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24" name="Text Box 43">
              <a:extLst>
                <a:ext uri="{FF2B5EF4-FFF2-40B4-BE49-F238E27FC236}">
                  <a16:creationId xmlns:a16="http://schemas.microsoft.com/office/drawing/2014/main" id="{4069ED18-64D5-984B-9FA9-49DA3BCA0FA5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677" y="2992"/>
              <a:ext cx="37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Policies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25" name="Text Box 41">
              <a:extLst>
                <a:ext uri="{FF2B5EF4-FFF2-40B4-BE49-F238E27FC236}">
                  <a16:creationId xmlns:a16="http://schemas.microsoft.com/office/drawing/2014/main" id="{9E71CDA7-8E16-CB4A-AC20-2BA03BAD4E0F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322" y="3241"/>
              <a:ext cx="37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policyid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  <p:sp>
          <p:nvSpPr>
            <p:cNvPr id="26" name="Text Box 40">
              <a:extLst>
                <a:ext uri="{FF2B5EF4-FFF2-40B4-BE49-F238E27FC236}">
                  <a16:creationId xmlns:a16="http://schemas.microsoft.com/office/drawing/2014/main" id="{9D17606B-4DA6-C642-B6E0-011219B50DA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975" y="3251"/>
              <a:ext cx="21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rmAutofit/>
            </a:bodyPr>
            <a:lstStyle/>
            <a:p>
              <a:pPr>
                <a:lnSpc>
                  <a:spcPct val="90000"/>
                </a:lnSpc>
                <a:spcBef>
                  <a:spcPts val="10"/>
                </a:spcBef>
              </a:pPr>
              <a:r>
                <a:rPr lang="en-US" sz="1300" b="1">
                  <a:effectLst/>
                  <a:ea typeface="Palladio Uralic"/>
                  <a:cs typeface="Palladio Uralic"/>
                </a:rPr>
                <a:t>cost</a:t>
              </a:r>
              <a:endParaRPr lang="en-IN" sz="1300">
                <a:effectLst/>
                <a:ea typeface="Palladio Uralic"/>
                <a:cs typeface="Palladio Uralic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CA6D545-9358-0848-ABAB-0430308CD932}"/>
              </a:ext>
            </a:extLst>
          </p:cNvPr>
          <p:cNvSpPr/>
          <p:nvPr/>
        </p:nvSpPr>
        <p:spPr>
          <a:xfrm>
            <a:off x="169056" y="6351690"/>
            <a:ext cx="118453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6355" algn="just">
              <a:spcBef>
                <a:spcPts val="10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a typeface="Palladio Uralic"/>
                <a:cs typeface="Palladio Uralic"/>
              </a:rPr>
              <a:t>If each policy is owned by just 1 employee, and each dependent is tied to the covering policy, first diagram is inaccurate.</a:t>
            </a:r>
          </a:p>
          <a:p>
            <a:pPr marR="46355" algn="just">
              <a:spcBef>
                <a:spcPts val="10"/>
              </a:spcBef>
              <a:spcAft>
                <a:spcPts val="0"/>
              </a:spcAft>
            </a:pPr>
            <a:endParaRPr lang="en-US" sz="1600" dirty="0">
              <a:solidFill>
                <a:srgbClr val="C00000"/>
              </a:solidFill>
              <a:ea typeface="Palladio Uralic"/>
              <a:cs typeface="Palladio Uralic"/>
            </a:endParaRPr>
          </a:p>
          <a:p>
            <a:pPr marR="46355" algn="just">
              <a:spcBef>
                <a:spcPts val="10"/>
              </a:spcBef>
              <a:spcAft>
                <a:spcPts val="0"/>
              </a:spcAft>
            </a:pPr>
            <a:endParaRPr lang="en-US" sz="1600" dirty="0">
              <a:solidFill>
                <a:srgbClr val="C00000"/>
              </a:solidFill>
              <a:ea typeface="Palladio Uralic"/>
              <a:cs typeface="Palladio Uralic"/>
            </a:endParaRPr>
          </a:p>
          <a:p>
            <a:pPr marR="46355" algn="just">
              <a:spcBef>
                <a:spcPts val="10"/>
              </a:spcBef>
              <a:spcAft>
                <a:spcPts val="0"/>
              </a:spcAft>
            </a:pPr>
            <a:endParaRPr lang="en-IN" sz="1600" dirty="0">
              <a:solidFill>
                <a:srgbClr val="C00000"/>
              </a:solidFill>
              <a:ea typeface="Palladio Uralic"/>
              <a:cs typeface="Palladio Uralic"/>
            </a:endParaRPr>
          </a:p>
        </p:txBody>
      </p:sp>
    </p:spTree>
    <p:extLst>
      <p:ext uri="{BB962C8B-B14F-4D97-AF65-F5344CB8AC3E}">
        <p14:creationId xmlns:p14="http://schemas.microsoft.com/office/powerpoint/2010/main" val="315505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3F28B60-562F-A74E-AB06-D165627756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b="1" dirty="0"/>
              <a:t>4. Generalization</a:t>
            </a:r>
            <a:r>
              <a:rPr lang="en-US" altLang="en-US" sz="4000" dirty="0"/>
              <a:t>: 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729D5D-7582-F947-9668-21B2A08DDC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Entities are clubbed together to represent a more generalized view</a:t>
            </a:r>
          </a:p>
          <a:p>
            <a:endParaRPr lang="en-US" altLang="en-US" dirty="0"/>
          </a:p>
          <a:p>
            <a:r>
              <a:rPr lang="en-US" altLang="en-US" dirty="0"/>
              <a:t>Generalized entities contain the properties of all the generalized entities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56D641-21FC-3A4E-8FCA-DE11708EF0E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625619" y="2387282"/>
            <a:ext cx="695056" cy="5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CCA5E3-C017-F547-B089-3114D6D2BF09}"/>
              </a:ext>
            </a:extLst>
          </p:cNvPr>
          <p:cNvCxnSpPr>
            <a:cxnSpLocks/>
          </p:cNvCxnSpPr>
          <p:nvPr/>
        </p:nvCxnSpPr>
        <p:spPr>
          <a:xfrm>
            <a:off x="8578120" y="2353945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0">
            <a:extLst>
              <a:ext uri="{FF2B5EF4-FFF2-40B4-BE49-F238E27FC236}">
                <a16:creationId xmlns:a16="http://schemas.microsoft.com/office/drawing/2014/main" id="{4F8192F3-E4E1-9849-81D0-F6F57C10EEF2}"/>
              </a:ext>
            </a:extLst>
          </p:cNvPr>
          <p:cNvSpPr txBox="1"/>
          <p:nvPr/>
        </p:nvSpPr>
        <p:spPr>
          <a:xfrm>
            <a:off x="7477982" y="2001518"/>
            <a:ext cx="805811" cy="42936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1400" b="1" dirty="0">
                <a:solidFill>
                  <a:srgbClr val="C00000"/>
                </a:solidFill>
              </a:rPr>
              <a:t>Srinivas</a:t>
            </a:r>
          </a:p>
        </p:txBody>
      </p:sp>
      <p:sp>
        <p:nvSpPr>
          <p:cNvPr id="17" name="TextBox 41">
            <a:extLst>
              <a:ext uri="{FF2B5EF4-FFF2-40B4-BE49-F238E27FC236}">
                <a16:creationId xmlns:a16="http://schemas.microsoft.com/office/drawing/2014/main" id="{A049A68A-D020-B74B-9F99-397246A3EB02}"/>
              </a:ext>
            </a:extLst>
          </p:cNvPr>
          <p:cNvSpPr txBox="1"/>
          <p:nvPr/>
        </p:nvSpPr>
        <p:spPr>
          <a:xfrm>
            <a:off x="9281382" y="2042795"/>
            <a:ext cx="725701" cy="41914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1400" b="1" dirty="0" err="1">
                <a:solidFill>
                  <a:srgbClr val="C00000"/>
                </a:solidFill>
              </a:rPr>
              <a:t>Deepa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5BF7168E-2D42-D045-B4D1-D65FDE90524D}"/>
              </a:ext>
            </a:extLst>
          </p:cNvPr>
          <p:cNvSpPr txBox="1"/>
          <p:nvPr/>
        </p:nvSpPr>
        <p:spPr>
          <a:xfrm>
            <a:off x="8395557" y="1977708"/>
            <a:ext cx="749263" cy="43959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1400" b="1" dirty="0" err="1">
                <a:solidFill>
                  <a:srgbClr val="C00000"/>
                </a:solidFill>
              </a:rPr>
              <a:t>Issac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BF2DA693-7E9E-BF46-BCE5-235D16D21C28}"/>
              </a:ext>
            </a:extLst>
          </p:cNvPr>
          <p:cNvSpPr txBox="1"/>
          <p:nvPr/>
        </p:nvSpPr>
        <p:spPr>
          <a:xfrm>
            <a:off x="6654068" y="2009456"/>
            <a:ext cx="768113" cy="42084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1400" b="1" dirty="0">
                <a:solidFill>
                  <a:srgbClr val="C00000"/>
                </a:solidFill>
              </a:rPr>
              <a:t>Kumar</a:t>
            </a: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2A7EEDF9-CDA5-CE43-B823-7338B278B26C}"/>
              </a:ext>
            </a:extLst>
          </p:cNvPr>
          <p:cNvSpPr txBox="1"/>
          <p:nvPr/>
        </p:nvSpPr>
        <p:spPr>
          <a:xfrm>
            <a:off x="7847869" y="2982595"/>
            <a:ext cx="945611" cy="44640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1400" b="1" dirty="0">
                <a:solidFill>
                  <a:srgbClr val="C00000"/>
                </a:solidFill>
              </a:rPr>
              <a:t>Students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91DDC-BD24-BC41-8FF4-A5A712BD035A}"/>
              </a:ext>
            </a:extLst>
          </p:cNvPr>
          <p:cNvCxnSpPr>
            <a:cxnSpLocks/>
          </p:cNvCxnSpPr>
          <p:nvPr/>
        </p:nvCxnSpPr>
        <p:spPr>
          <a:xfrm>
            <a:off x="7130319" y="2401569"/>
            <a:ext cx="947182" cy="54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178FA9-0C46-1D4E-933E-7598B2D74454}"/>
              </a:ext>
            </a:extLst>
          </p:cNvPr>
          <p:cNvCxnSpPr>
            <a:cxnSpLocks/>
          </p:cNvCxnSpPr>
          <p:nvPr/>
        </p:nvCxnSpPr>
        <p:spPr>
          <a:xfrm flipH="1">
            <a:off x="8800546" y="2358708"/>
            <a:ext cx="477662" cy="61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3F28B60-562F-A74E-AB06-D165627756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en-US" sz="2800" b="1" dirty="0"/>
              <a:t>Specialization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729D5D-7582-F947-9668-21B2A08DDC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247" y="2359152"/>
            <a:ext cx="3602166" cy="342504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 lang="en-US" sz="2000"/>
              <a:t>Specialization is the opposite of generalization.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Group of entities is divided into sub-groups based on their characteristics</a:t>
            </a:r>
            <a:r>
              <a:rPr lang="en-US" altLang="en-US" sz="2000">
                <a:sym typeface="Symbol" panose="05050102010706020507" pitchFamily="18" charset="2"/>
              </a:rPr>
              <a:t>     </a:t>
            </a:r>
          </a:p>
        </p:txBody>
      </p:sp>
      <p:pic>
        <p:nvPicPr>
          <p:cNvPr id="23556" name="Picture 6" descr="Specialization">
            <a:extLst>
              <a:ext uri="{FF2B5EF4-FFF2-40B4-BE49-F238E27FC236}">
                <a16:creationId xmlns:a16="http://schemas.microsoft.com/office/drawing/2014/main" id="{DE8599CD-D638-9D42-981C-79DC1166B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 r="-2" b="-2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612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0E5D92C-E2CB-9146-84B2-4A3978743A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en-US" sz="4000" b="1" dirty="0"/>
              <a:t>Inheritance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3822333-D33A-8741-80F9-821518859F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2000"/>
              <a:t>Important feature of Generalization and Specialization. </a:t>
            </a:r>
          </a:p>
          <a:p>
            <a:pPr>
              <a:defRPr/>
            </a:pPr>
            <a:r>
              <a:rPr lang="en-US" sz="2000"/>
              <a:t>Allows lower-level entities to inherit the attributes of higher-level entities</a:t>
            </a:r>
            <a:endParaRPr lang="en-US" altLang="en-US" sz="2000">
              <a:sym typeface="Symbol" panose="05050102010706020507" pitchFamily="18" charset="2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4" name="Picture 2" descr="Inheritance">
            <a:extLst>
              <a:ext uri="{FF2B5EF4-FFF2-40B4-BE49-F238E27FC236}">
                <a16:creationId xmlns:a16="http://schemas.microsoft.com/office/drawing/2014/main" id="{A865740B-63CD-1C49-8453-1DECE2701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" r="1642" b="-3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EA0CA-ADCE-4646-B704-28E9C83A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base design - E R diagrams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F8C57-9696-914C-95F0-6735CE69AAA1}"/>
              </a:ext>
            </a:extLst>
          </p:cNvPr>
          <p:cNvSpPr/>
          <p:nvPr/>
        </p:nvSpPr>
        <p:spPr>
          <a:xfrm>
            <a:off x="643466" y="1782981"/>
            <a:ext cx="11289561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18160">
              <a:lnSpc>
                <a:spcPct val="90000"/>
              </a:lnSpc>
              <a:spcAft>
                <a:spcPts val="0"/>
              </a:spcAft>
            </a:pPr>
            <a:r>
              <a:rPr lang="en-US" sz="2000" b="1" dirty="0"/>
              <a:t>For the following database Schemas draw ER diagrams. </a:t>
            </a:r>
          </a:p>
          <a:p>
            <a:pPr marR="518160">
              <a:lnSpc>
                <a:spcPct val="90000"/>
              </a:lnSpc>
              <a:spcAft>
                <a:spcPts val="0"/>
              </a:spcAft>
            </a:pPr>
            <a:r>
              <a:rPr lang="en-US" sz="2000" b="1" dirty="0"/>
              <a:t>Convert entities and relationships to relation tables</a:t>
            </a:r>
          </a:p>
          <a:p>
            <a:pPr marR="518160">
              <a:lnSpc>
                <a:spcPct val="90000"/>
              </a:lnSpc>
              <a:spcAft>
                <a:spcPts val="0"/>
              </a:spcAft>
            </a:pP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Bef>
                <a:spcPts val="970"/>
              </a:spcBef>
              <a:buSzPts val="1150"/>
              <a:buFont typeface="Arial" panose="020B0604020202020204" pitchFamily="34" charset="0"/>
              <a:buChar char="•"/>
              <a:tabLst>
                <a:tab pos="635635" algn="l"/>
              </a:tabLst>
            </a:pPr>
            <a:r>
              <a:rPr lang="en-US" sz="2000" b="1" dirty="0"/>
              <a:t>COLLEGE</a:t>
            </a:r>
            <a:r>
              <a:rPr lang="en-US" sz="2000" b="1" spc="5" dirty="0"/>
              <a:t> </a:t>
            </a:r>
            <a:r>
              <a:rPr lang="en-US" sz="2000" b="1" dirty="0"/>
              <a:t>DATABASE:</a:t>
            </a:r>
            <a:endParaRPr lang="en-US" sz="2000" dirty="0">
              <a:effectLst/>
            </a:endParaRPr>
          </a:p>
          <a:p>
            <a:pPr marL="635000" marR="2675890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STUDENT (</a:t>
            </a:r>
            <a:r>
              <a:rPr lang="en-US" sz="2000" i="1" u="sng" dirty="0"/>
              <a:t>USN</a:t>
            </a:r>
            <a:r>
              <a:rPr lang="en-US" sz="2000" i="1" dirty="0"/>
              <a:t>, </a:t>
            </a:r>
            <a:r>
              <a:rPr lang="en-US" sz="2000" i="1" dirty="0" err="1"/>
              <a:t>SName</a:t>
            </a:r>
            <a:r>
              <a:rPr lang="en-US" sz="2000" i="1" dirty="0"/>
              <a:t>, Address, Phone, Gender</a:t>
            </a:r>
            <a:r>
              <a:rPr lang="en-US" sz="2000" dirty="0"/>
              <a:t>) SEMSEC (</a:t>
            </a:r>
            <a:r>
              <a:rPr lang="en-US" sz="2000" i="1" dirty="0"/>
              <a:t>SSID, Sem, Sec</a:t>
            </a:r>
            <a:r>
              <a:rPr lang="en-US" sz="2000" dirty="0"/>
              <a:t>)</a:t>
            </a:r>
            <a:endParaRPr lang="en-US" sz="2000" dirty="0">
              <a:effectLst/>
            </a:endParaRPr>
          </a:p>
          <a:p>
            <a:pPr marL="6350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CLASS (</a:t>
            </a:r>
            <a:r>
              <a:rPr lang="en-US" sz="2000" i="1" dirty="0"/>
              <a:t>USN, SSID</a:t>
            </a:r>
            <a:r>
              <a:rPr lang="en-US" sz="2000" dirty="0"/>
              <a:t>)</a:t>
            </a:r>
            <a:endParaRPr lang="en-US" sz="2000" dirty="0">
              <a:effectLst/>
            </a:endParaRPr>
          </a:p>
          <a:p>
            <a:pPr marL="635000" indent="-22860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SUBJECT (</a:t>
            </a:r>
            <a:r>
              <a:rPr lang="en-US" sz="2000" i="1" u="sng" dirty="0"/>
              <a:t>Subcode</a:t>
            </a:r>
            <a:r>
              <a:rPr lang="en-US" sz="2000" i="1" dirty="0"/>
              <a:t>, Title, Sem, Credits</a:t>
            </a:r>
            <a:r>
              <a:rPr lang="en-US" sz="2000" dirty="0"/>
              <a:t>)</a:t>
            </a:r>
            <a:endParaRPr lang="en-US" sz="2000" dirty="0">
              <a:effectLst/>
            </a:endParaRPr>
          </a:p>
          <a:p>
            <a:pPr marL="635000" indent="-228600">
              <a:lnSpc>
                <a:spcPct val="90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IAMARKS (</a:t>
            </a:r>
            <a:r>
              <a:rPr lang="en-US" sz="2000" i="1" dirty="0"/>
              <a:t>USN, Subcode, SSID, Test1, Test2, Test3, </a:t>
            </a:r>
            <a:r>
              <a:rPr lang="en-US" sz="2000" i="1" dirty="0" err="1"/>
              <a:t>FinalIA</a:t>
            </a:r>
            <a:r>
              <a:rPr lang="en-US" sz="2000" dirty="0"/>
              <a:t>)</a:t>
            </a:r>
            <a:endParaRPr lang="en-US" sz="2000" dirty="0">
              <a:effectLst/>
            </a:endParaRPr>
          </a:p>
          <a:p>
            <a:pPr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</a:p>
          <a:p>
            <a:pPr marL="342900" lvl="0" indent="-228600">
              <a:lnSpc>
                <a:spcPct val="90000"/>
              </a:lnSpc>
              <a:buSzPts val="1150"/>
              <a:buFont typeface="Arial" panose="020B0604020202020204" pitchFamily="34" charset="0"/>
              <a:buChar char="•"/>
              <a:tabLst>
                <a:tab pos="635635" algn="l"/>
              </a:tabLst>
            </a:pPr>
            <a:r>
              <a:rPr lang="en-US" sz="2000" b="1" dirty="0"/>
              <a:t>COMPANY</a:t>
            </a:r>
            <a:r>
              <a:rPr lang="en-US" sz="2000" b="1" spc="10" dirty="0"/>
              <a:t> </a:t>
            </a:r>
            <a:r>
              <a:rPr lang="en-US" sz="2000" b="1" dirty="0"/>
              <a:t>DATABASE:</a:t>
            </a:r>
          </a:p>
          <a:p>
            <a:pPr marL="635000" marR="1634490" indent="-228600">
              <a:lnSpc>
                <a:spcPct val="90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EMPLOYEE (</a:t>
            </a:r>
            <a:r>
              <a:rPr lang="en-US" sz="2000" i="1" dirty="0"/>
              <a:t>SSN, Name, Address, Sex, Salary, </a:t>
            </a:r>
            <a:r>
              <a:rPr lang="en-US" sz="2000" i="1" dirty="0" err="1"/>
              <a:t>SuperSSN</a:t>
            </a:r>
            <a:r>
              <a:rPr lang="en-US" sz="2000" i="1" dirty="0"/>
              <a:t>, </a:t>
            </a:r>
            <a:r>
              <a:rPr lang="en-US" sz="2000" i="1" dirty="0" err="1"/>
              <a:t>DNo</a:t>
            </a:r>
            <a:r>
              <a:rPr lang="en-US" sz="2000" dirty="0"/>
              <a:t>) DEPARTMENT (</a:t>
            </a:r>
            <a:r>
              <a:rPr lang="en-US" sz="2000" i="1" dirty="0" err="1"/>
              <a:t>DNo</a:t>
            </a:r>
            <a:r>
              <a:rPr lang="en-US" sz="2000" i="1" dirty="0"/>
              <a:t>,  </a:t>
            </a:r>
            <a:r>
              <a:rPr lang="en-US" sz="2000" i="1" dirty="0" err="1"/>
              <a:t>DName</a:t>
            </a:r>
            <a:r>
              <a:rPr lang="en-US" sz="2000" i="1" dirty="0"/>
              <a:t>,  </a:t>
            </a:r>
            <a:r>
              <a:rPr lang="en-US" sz="2000" i="1" dirty="0" err="1"/>
              <a:t>MgrSSN</a:t>
            </a:r>
            <a:r>
              <a:rPr lang="en-US" sz="2000" i="1" dirty="0"/>
              <a:t>,  </a:t>
            </a:r>
            <a:r>
              <a:rPr lang="en-US" sz="2000" i="1" dirty="0" err="1"/>
              <a:t>MgrStartDate</a:t>
            </a:r>
            <a:r>
              <a:rPr lang="en-US" sz="2000" dirty="0"/>
              <a:t>)  DLOCATION (</a:t>
            </a:r>
            <a:r>
              <a:rPr lang="en-US" sz="2000" i="1" dirty="0" err="1"/>
              <a:t>DNo,DLoc</a:t>
            </a:r>
            <a:r>
              <a:rPr lang="en-US" sz="2000" dirty="0"/>
              <a:t>)</a:t>
            </a:r>
            <a:endParaRPr lang="en-US" sz="2000" dirty="0">
              <a:effectLst/>
            </a:endParaRPr>
          </a:p>
          <a:p>
            <a:pPr marL="635000" marR="2675890" indent="-228600">
              <a:lnSpc>
                <a:spcPct val="90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 (</a:t>
            </a:r>
            <a:r>
              <a:rPr lang="en-US" sz="2000" i="1" dirty="0" err="1"/>
              <a:t>PNo</a:t>
            </a:r>
            <a:r>
              <a:rPr lang="en-US" sz="2000" i="1" dirty="0"/>
              <a:t>, </a:t>
            </a:r>
            <a:r>
              <a:rPr lang="en-US" sz="2000" i="1" dirty="0" err="1"/>
              <a:t>PName</a:t>
            </a:r>
            <a:r>
              <a:rPr lang="en-US" sz="2000" i="1" dirty="0"/>
              <a:t>, </a:t>
            </a:r>
            <a:r>
              <a:rPr lang="en-US" sz="2000" i="1" dirty="0" err="1"/>
              <a:t>PLocation</a:t>
            </a:r>
            <a:r>
              <a:rPr lang="en-US" sz="2000" i="1" dirty="0"/>
              <a:t>, </a:t>
            </a:r>
            <a:r>
              <a:rPr lang="en-US" sz="2000" i="1" dirty="0" err="1"/>
              <a:t>DNo</a:t>
            </a:r>
            <a:r>
              <a:rPr lang="en-US" sz="2000" dirty="0"/>
              <a:t>) WORKS_ON (</a:t>
            </a:r>
            <a:r>
              <a:rPr lang="en-US" sz="2000" i="1" dirty="0"/>
              <a:t>SSN, </a:t>
            </a:r>
            <a:r>
              <a:rPr lang="en-US" sz="2000" i="1" dirty="0" err="1"/>
              <a:t>PNo</a:t>
            </a:r>
            <a:r>
              <a:rPr lang="en-US" sz="2000" i="1" dirty="0"/>
              <a:t>, Hours</a:t>
            </a:r>
            <a:r>
              <a:rPr lang="en-US" sz="2000" dirty="0"/>
              <a:t>)</a:t>
            </a:r>
            <a:endParaRPr lang="en-US" sz="2000" dirty="0">
              <a:effectLst/>
            </a:endParaRP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BA371-000A-6D46-9A5A-7FD335C9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Mapping entities and relationships to relation table</a:t>
            </a:r>
            <a:b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100" b="1" dirty="0">
                <a:solidFill>
                  <a:srgbClr val="FFFFFF"/>
                </a:solidFill>
              </a:rPr>
              <a:t>S</a:t>
            </a:r>
            <a: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tudent DB </a:t>
            </a:r>
            <a:b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Schema Diagram</a:t>
            </a:r>
            <a:b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2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2BED5A-A48C-6546-8A66-CACDE95F4BF2}"/>
              </a:ext>
            </a:extLst>
          </p:cNvPr>
          <p:cNvPicPr/>
          <p:nvPr/>
        </p:nvPicPr>
        <p:blipFill rotWithShape="1">
          <a:blip r:embed="rId2" cstate="print"/>
          <a:srcRect r="2822" b="-4"/>
          <a:stretch/>
        </p:blipFill>
        <p:spPr>
          <a:xfrm>
            <a:off x="5153822" y="635520"/>
            <a:ext cx="6553545" cy="559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1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F2658-D1ED-0A4D-97F0-4747CD40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 R Diagram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B4722515-F200-EB4C-A3A5-9B6FDDD49A2E}"/>
              </a:ext>
            </a:extLst>
          </p:cNvPr>
          <p:cNvPicPr/>
          <p:nvPr/>
        </p:nvPicPr>
        <p:blipFill rotWithShape="1">
          <a:blip r:embed="rId2" cstate="print"/>
          <a:srcRect l="3109" r="8938" b="-1"/>
          <a:stretch/>
        </p:blipFill>
        <p:spPr>
          <a:xfrm>
            <a:off x="5153822" y="1188279"/>
            <a:ext cx="6553545" cy="44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8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0E111-1896-8144-92B8-9910E59A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 Diagram – Employee DB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33B74B26-4A05-C546-BEAC-9C02F9A5C1AA}"/>
              </a:ext>
            </a:extLst>
          </p:cNvPr>
          <p:cNvPicPr/>
          <p:nvPr/>
        </p:nvPicPr>
        <p:blipFill rotWithShape="1">
          <a:blip r:embed="rId2" cstate="print"/>
          <a:srcRect r="-2" b="2483"/>
          <a:stretch/>
        </p:blipFill>
        <p:spPr>
          <a:xfrm>
            <a:off x="5153822" y="534866"/>
            <a:ext cx="6553545" cy="57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F3CE9-D31A-B64C-85C5-39898603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 R Diagram</a:t>
            </a:r>
          </a:p>
        </p:txBody>
      </p:sp>
      <p:pic>
        <p:nvPicPr>
          <p:cNvPr id="4" name="image4.jpeg" descr="A close up of a map&#10;&#10;Description automatically generated">
            <a:extLst>
              <a:ext uri="{FF2B5EF4-FFF2-40B4-BE49-F238E27FC236}">
                <a16:creationId xmlns:a16="http://schemas.microsoft.com/office/drawing/2014/main" id="{FE61D850-D4D9-5044-8055-9F8F1AF59D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6312" y="1383471"/>
            <a:ext cx="7300913" cy="480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5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95424-A501-BC4D-9476-C46A50F7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47" y="33730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i="1" dirty="0"/>
              <a:t>Overview of Database Design</a:t>
            </a:r>
            <a:br>
              <a:rPr lang="en-US" sz="3600" dirty="0"/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 Box 447">
            <a:extLst>
              <a:ext uri="{FF2B5EF4-FFF2-40B4-BE49-F238E27FC236}">
                <a16:creationId xmlns:a16="http://schemas.microsoft.com/office/drawing/2014/main" id="{A1C82A6D-8375-754B-AF72-877577500169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206992" y="2142284"/>
            <a:ext cx="10905066" cy="43939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lIns="91440" tIns="45720" rIns="91440" bIns="45720" rtlCol="0" anchorCtr="0">
            <a:normAutofit/>
          </a:bodyPr>
          <a:lstStyle/>
          <a:p>
            <a:pPr>
              <a:lnSpc>
                <a:spcPct val="90000"/>
              </a:lnSpc>
              <a:spcBef>
                <a:spcPts val="15"/>
              </a:spcBef>
            </a:pPr>
            <a:endParaRPr lang="en-US" sz="2000" dirty="0">
              <a:effectLst/>
            </a:endParaRPr>
          </a:p>
          <a:p>
            <a:pPr marL="158115" marR="187325">
              <a:lnSpc>
                <a:spcPct val="90000"/>
              </a:lnSpc>
              <a:spcAft>
                <a:spcPts val="0"/>
              </a:spcAft>
            </a:pPr>
            <a:r>
              <a:rPr lang="en-US" sz="2000" i="1" u="sng" dirty="0">
                <a:effectLst/>
              </a:rPr>
              <a:t>Conceptual design</a:t>
            </a:r>
            <a:r>
              <a:rPr lang="en-US" sz="2000" dirty="0">
                <a:effectLst/>
              </a:rPr>
              <a:t>: </a:t>
            </a:r>
            <a:r>
              <a:rPr lang="en-US" sz="2000" i="1" dirty="0">
                <a:effectLst/>
              </a:rPr>
              <a:t>(ER Model is used at this stage.) </a:t>
            </a:r>
          </a:p>
          <a:p>
            <a:pPr marL="958215" marR="18732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What are the </a:t>
            </a:r>
            <a:r>
              <a:rPr lang="en-US" sz="2000" i="1" dirty="0">
                <a:effectLst/>
              </a:rPr>
              <a:t>entities </a:t>
            </a:r>
            <a:r>
              <a:rPr lang="en-US" sz="2000" dirty="0">
                <a:effectLst/>
              </a:rPr>
              <a:t>and </a:t>
            </a:r>
            <a:r>
              <a:rPr lang="en-US" sz="2000" i="1" dirty="0">
                <a:effectLst/>
              </a:rPr>
              <a:t>relationships </a:t>
            </a:r>
            <a:r>
              <a:rPr lang="en-US" sz="2000" dirty="0">
                <a:effectLst/>
              </a:rPr>
              <a:t>in the enterprise?</a:t>
            </a:r>
          </a:p>
          <a:p>
            <a:pPr marL="958215" marR="443865" lvl="1" indent="-3429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What information about these entities and relationships should we store in the database?</a:t>
            </a:r>
          </a:p>
          <a:p>
            <a:pPr marL="958215" lvl="1" indent="-342900">
              <a:lnSpc>
                <a:spcPct val="90000"/>
              </a:lnSpc>
              <a:spcBef>
                <a:spcPts val="14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What are the </a:t>
            </a:r>
            <a:r>
              <a:rPr lang="en-US" sz="2000" i="1" dirty="0">
                <a:effectLst/>
              </a:rPr>
              <a:t>business rules </a:t>
            </a:r>
            <a:r>
              <a:rPr lang="en-US" sz="2000" dirty="0">
                <a:effectLst/>
              </a:rPr>
              <a:t>that hold?</a:t>
            </a:r>
          </a:p>
          <a:p>
            <a:pPr marL="958215" lvl="1" indent="-342900">
              <a:lnSpc>
                <a:spcPct val="90000"/>
              </a:lnSpc>
              <a:spcBef>
                <a:spcPts val="145"/>
              </a:spcBef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158115" marR="514985">
              <a:lnSpc>
                <a:spcPct val="90000"/>
              </a:lnSpc>
              <a:spcBef>
                <a:spcPts val="170"/>
              </a:spcBef>
              <a:spcAft>
                <a:spcPts val="0"/>
              </a:spcAft>
            </a:pPr>
            <a:r>
              <a:rPr lang="en-US" sz="2000" dirty="0">
                <a:effectLst/>
              </a:rPr>
              <a:t>A database `schema’ in the ER Model </a:t>
            </a:r>
            <a:r>
              <a:rPr lang="en-US" sz="2000" dirty="0"/>
              <a:t>is </a:t>
            </a:r>
            <a:r>
              <a:rPr lang="en-US" sz="2000" dirty="0">
                <a:effectLst/>
              </a:rPr>
              <a:t> represented pictorially </a:t>
            </a:r>
            <a:r>
              <a:rPr lang="en-US" sz="2000" dirty="0"/>
              <a:t>by </a:t>
            </a:r>
            <a:r>
              <a:rPr lang="en-US" sz="2000" i="1" dirty="0">
                <a:effectLst/>
              </a:rPr>
              <a:t>ER diagrams</a:t>
            </a:r>
            <a:r>
              <a:rPr lang="en-US" sz="2000" dirty="0">
                <a:effectLst/>
              </a:rPr>
              <a:t>.</a:t>
            </a:r>
          </a:p>
          <a:p>
            <a:pPr marL="158115">
              <a:lnSpc>
                <a:spcPct val="90000"/>
              </a:lnSpc>
              <a:spcBef>
                <a:spcPts val="170"/>
              </a:spcBef>
              <a:spcAft>
                <a:spcPts val="0"/>
              </a:spcAft>
            </a:pPr>
            <a:r>
              <a:rPr lang="en-US" sz="2000" dirty="0">
                <a:effectLst/>
              </a:rPr>
              <a:t>It can map an ER diagram into a relational schema</a:t>
            </a:r>
          </a:p>
          <a:p>
            <a:pPr>
              <a:lnSpc>
                <a:spcPct val="90000"/>
              </a:lnSpc>
              <a:spcBef>
                <a:spcPts val="1525"/>
              </a:spcBef>
              <a:spcAft>
                <a:spcPts val="0"/>
              </a:spcAft>
              <a:tabLst>
                <a:tab pos="2616200" algn="r"/>
              </a:tabLst>
            </a:pPr>
            <a:endParaRPr lang="en-US" sz="2000" dirty="0">
              <a:effectLst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95424-A501-BC4D-9476-C46A50F7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i="1" u="sng" dirty="0"/>
              <a:t>Conceptual design</a:t>
            </a:r>
            <a:r>
              <a:rPr lang="en-US" sz="3600" dirty="0"/>
              <a:t>: </a:t>
            </a:r>
            <a:r>
              <a:rPr lang="en-US" sz="3600" i="1" dirty="0"/>
              <a:t>ER Model is used at this stage.</a:t>
            </a:r>
            <a:br>
              <a:rPr lang="en-US" sz="3600" dirty="0"/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 Box 447">
            <a:extLst>
              <a:ext uri="{FF2B5EF4-FFF2-40B4-BE49-F238E27FC236}">
                <a16:creationId xmlns:a16="http://schemas.microsoft.com/office/drawing/2014/main" id="{A1C82A6D-8375-754B-AF72-877577500169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1014060" y="1291045"/>
            <a:ext cx="10905066" cy="43939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lIns="91440" tIns="45720" rIns="91440" bIns="45720" rtlCol="0" anchorCtr="0">
            <a:noAutofit/>
          </a:bodyPr>
          <a:lstStyle/>
          <a:p>
            <a:pPr marL="501015" marR="187325" indent="-3429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ea typeface="Palladio Uralic"/>
                <a:cs typeface="Palladio Uralic"/>
              </a:rPr>
              <a:t>Conceptual design  </a:t>
            </a:r>
            <a:r>
              <a:rPr lang="en-US" sz="2400" dirty="0">
                <a:ea typeface="Palladio Uralic"/>
                <a:cs typeface="Palladio Uralic"/>
              </a:rPr>
              <a:t>follows </a:t>
            </a:r>
            <a:r>
              <a:rPr lang="en-US" sz="2400" i="1" dirty="0">
                <a:ea typeface="Palladio Uralic"/>
                <a:cs typeface="Palladio Uralic"/>
              </a:rPr>
              <a:t>requirements</a:t>
            </a:r>
            <a:r>
              <a:rPr lang="en-US" sz="2400" i="1" spc="75" dirty="0">
                <a:ea typeface="Palladio Uralic"/>
                <a:cs typeface="Palladio Uralic"/>
              </a:rPr>
              <a:t> </a:t>
            </a:r>
            <a:r>
              <a:rPr lang="en-US" sz="2400" i="1" dirty="0">
                <a:ea typeface="Palladio Uralic"/>
                <a:cs typeface="Palladio Uralic"/>
              </a:rPr>
              <a:t>analysis</a:t>
            </a:r>
          </a:p>
          <a:p>
            <a:pPr marL="501015" marR="187325" indent="-3429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Palladio Uralic"/>
                <a:cs typeface="Palladio Uralic"/>
              </a:rPr>
              <a:t>Yields a high-level description of data to be</a:t>
            </a:r>
            <a:r>
              <a:rPr lang="en-US" sz="2400" spc="-55" dirty="0">
                <a:ea typeface="Palladio Uralic"/>
                <a:cs typeface="Palladio Uralic"/>
              </a:rPr>
              <a:t> </a:t>
            </a:r>
            <a:r>
              <a:rPr lang="en-US" sz="2400" dirty="0">
                <a:ea typeface="Palladio Uralic"/>
                <a:cs typeface="Palladio Uralic"/>
              </a:rPr>
              <a:t>stored</a:t>
            </a:r>
            <a:endParaRPr lang="en-IN" sz="2400" dirty="0">
              <a:ea typeface="Palladio Uralic"/>
              <a:cs typeface="Palladio Uralic"/>
            </a:endParaRPr>
          </a:p>
          <a:p>
            <a:pPr marL="479425" indent="-342900">
              <a:spcBef>
                <a:spcPts val="24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Palladio Uralic"/>
                <a:cs typeface="Palladio Uralic"/>
              </a:rPr>
              <a:t>ER model is popular for conceptual design</a:t>
            </a:r>
            <a:endParaRPr lang="en-IN" sz="2400" dirty="0">
              <a:ea typeface="Palladio Uralic"/>
              <a:cs typeface="Palladio Uralic"/>
            </a:endParaRPr>
          </a:p>
          <a:p>
            <a:pPr marL="479425" indent="-342900">
              <a:spcBef>
                <a:spcPts val="24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Palladio Uralic"/>
                <a:cs typeface="Palladio Uralic"/>
              </a:rPr>
              <a:t>Constructs are expressive, close to the way people think about their applications.</a:t>
            </a:r>
            <a:endParaRPr lang="en-IN" sz="2400" dirty="0">
              <a:ea typeface="Palladio Uralic"/>
              <a:cs typeface="Palladio Uralic"/>
            </a:endParaRPr>
          </a:p>
          <a:p>
            <a:pPr marL="479425" indent="-342900"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Palladio Uralic"/>
                <a:cs typeface="Palladio Uralic"/>
              </a:rPr>
              <a:t>Basic constructs: </a:t>
            </a:r>
            <a:r>
              <a:rPr lang="en-US" sz="2400" i="1" dirty="0">
                <a:ea typeface="Palladio Uralic"/>
                <a:cs typeface="Palladio Uralic"/>
              </a:rPr>
              <a:t>entities</a:t>
            </a:r>
            <a:r>
              <a:rPr lang="en-US" sz="2400" dirty="0">
                <a:ea typeface="Palladio Uralic"/>
                <a:cs typeface="Palladio Uralic"/>
              </a:rPr>
              <a:t>, </a:t>
            </a:r>
            <a:r>
              <a:rPr lang="en-US" sz="2400" i="1" dirty="0">
                <a:ea typeface="Palladio Uralic"/>
                <a:cs typeface="Palladio Uralic"/>
              </a:rPr>
              <a:t>relationships</a:t>
            </a:r>
            <a:r>
              <a:rPr lang="en-US" sz="2400" dirty="0">
                <a:ea typeface="Palladio Uralic"/>
                <a:cs typeface="Palladio Uralic"/>
              </a:rPr>
              <a:t>, and </a:t>
            </a:r>
            <a:r>
              <a:rPr lang="en-US" sz="2400" i="1" dirty="0">
                <a:ea typeface="Palladio Uralic"/>
                <a:cs typeface="Palladio Uralic"/>
              </a:rPr>
              <a:t>attributes</a:t>
            </a:r>
            <a:r>
              <a:rPr lang="en-IN" sz="2400" i="1" dirty="0">
                <a:ea typeface="Palladio Uralic"/>
                <a:cs typeface="Palladio Uralic"/>
              </a:rPr>
              <a:t> </a:t>
            </a:r>
            <a:r>
              <a:rPr lang="en-US" sz="2400" dirty="0">
                <a:ea typeface="Palladio Uralic"/>
                <a:cs typeface="Palladio Uralic"/>
              </a:rPr>
              <a:t>(of entities and relationships).</a:t>
            </a:r>
            <a:endParaRPr lang="en-IN" sz="2400" dirty="0">
              <a:ea typeface="Palladio Uralic"/>
              <a:cs typeface="Palladio Uralic"/>
            </a:endParaRPr>
          </a:p>
          <a:p>
            <a:pPr marL="479425" marR="187325" indent="-342900">
              <a:lnSpc>
                <a:spcPct val="102000"/>
              </a:lnSpc>
              <a:spcBef>
                <a:spcPts val="2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Palladio Uralic"/>
                <a:cs typeface="Palladio Uralic"/>
              </a:rPr>
              <a:t>Some additional constructs: </a:t>
            </a:r>
            <a:r>
              <a:rPr lang="en-US" sz="2400" i="1" dirty="0">
                <a:ea typeface="Palladio Uralic"/>
                <a:cs typeface="Palladio Uralic"/>
              </a:rPr>
              <a:t>weak entities</a:t>
            </a:r>
            <a:r>
              <a:rPr lang="en-US" sz="2400" dirty="0">
                <a:ea typeface="Palladio Uralic"/>
                <a:cs typeface="Palladio Uralic"/>
              </a:rPr>
              <a:t>, </a:t>
            </a:r>
            <a:r>
              <a:rPr lang="en-US" sz="2400" i="1" dirty="0">
                <a:ea typeface="Palladio Uralic"/>
                <a:cs typeface="Palladio Uralic"/>
              </a:rPr>
              <a:t>ISA hierarchies</a:t>
            </a:r>
            <a:r>
              <a:rPr lang="en-US" sz="2400" dirty="0">
                <a:ea typeface="Palladio Uralic"/>
                <a:cs typeface="Palladio Uralic"/>
              </a:rPr>
              <a:t>, and </a:t>
            </a:r>
            <a:r>
              <a:rPr lang="en-US" sz="2400" i="1" dirty="0">
                <a:ea typeface="Palladio Uralic"/>
                <a:cs typeface="Palladio Uralic"/>
              </a:rPr>
              <a:t>aggregation</a:t>
            </a:r>
            <a:r>
              <a:rPr lang="en-US" sz="2400" dirty="0">
                <a:ea typeface="Palladio Uralic"/>
                <a:cs typeface="Palladio Uralic"/>
              </a:rPr>
              <a:t>.</a:t>
            </a:r>
            <a:endParaRPr lang="en-IN" sz="2400" dirty="0">
              <a:ea typeface="Palladio Uralic"/>
              <a:cs typeface="Palladio Uralic"/>
            </a:endParaRPr>
          </a:p>
          <a:p>
            <a:pPr marL="136525">
              <a:spcBef>
                <a:spcPts val="190"/>
              </a:spcBef>
              <a:spcAft>
                <a:spcPts val="0"/>
              </a:spcAft>
            </a:pPr>
            <a:endParaRPr lang="en-US" sz="2400" dirty="0">
              <a:ea typeface="Palladio Uralic"/>
              <a:cs typeface="Palladio Uralic"/>
            </a:endParaRPr>
          </a:p>
          <a:p>
            <a:pPr marL="136525">
              <a:spcBef>
                <a:spcPts val="190"/>
              </a:spcBef>
              <a:spcAft>
                <a:spcPts val="0"/>
              </a:spcAft>
            </a:pPr>
            <a:r>
              <a:rPr lang="en-US" sz="2400" dirty="0">
                <a:ea typeface="Palladio Uralic"/>
                <a:cs typeface="Palladio Uralic"/>
              </a:rPr>
              <a:t>Note: There are many variations on ER model.</a:t>
            </a:r>
            <a:endParaRPr lang="en-IN" sz="2400" dirty="0">
              <a:ea typeface="Palladio Uralic"/>
              <a:cs typeface="Palladio Uralic"/>
            </a:endParaRPr>
          </a:p>
          <a:p>
            <a:pPr marL="158115" marR="187325">
              <a:lnSpc>
                <a:spcPct val="90000"/>
              </a:lnSpc>
              <a:spcAft>
                <a:spcPts val="0"/>
              </a:spcAft>
            </a:pPr>
            <a:r>
              <a:rPr lang="en-US" sz="2400" i="1" dirty="0">
                <a:effectLst/>
              </a:rPr>
              <a:t> </a:t>
            </a:r>
          </a:p>
          <a:p>
            <a:pPr marL="615315" marR="187325" lvl="1">
              <a:lnSpc>
                <a:spcPct val="90000"/>
              </a:lnSpc>
            </a:pPr>
            <a:r>
              <a:rPr lang="en-US" sz="2400" dirty="0">
                <a:effectLst/>
              </a:rPr>
              <a:t>.</a:t>
            </a:r>
          </a:p>
          <a:p>
            <a:pPr>
              <a:lnSpc>
                <a:spcPct val="90000"/>
              </a:lnSpc>
              <a:spcBef>
                <a:spcPts val="1525"/>
              </a:spcBef>
              <a:spcAft>
                <a:spcPts val="0"/>
              </a:spcAft>
              <a:tabLst>
                <a:tab pos="2616200" algn="r"/>
              </a:tabLst>
            </a:pPr>
            <a:endParaRPr lang="en-US" sz="2400" dirty="0">
              <a:effectLst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7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061F-2799-0C4C-9471-F30F8B9E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8" y="150927"/>
            <a:ext cx="10515600" cy="1325563"/>
          </a:xfrm>
        </p:spPr>
        <p:txBody>
          <a:bodyPr/>
          <a:lstStyle/>
          <a:p>
            <a:r>
              <a:rPr lang="en-US" dirty="0"/>
              <a:t>ER Model Basics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1E8C0F-194A-1947-ADD8-73B607E574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795" y="1595323"/>
            <a:ext cx="3899932" cy="1255434"/>
            <a:chOff x="3659" y="351"/>
            <a:chExt cx="2141" cy="849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2B2571E-4E70-0F4D-BF9C-7BC8407CEA6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363" y="351"/>
              <a:ext cx="437" cy="250"/>
            </a:xfrm>
            <a:custGeom>
              <a:avLst/>
              <a:gdLst>
                <a:gd name="T0" fmla="+- 0 5642 5364"/>
                <a:gd name="T1" fmla="*/ T0 w 437"/>
                <a:gd name="T2" fmla="+- 0 351 351"/>
                <a:gd name="T3" fmla="*/ 351 h 250"/>
                <a:gd name="T4" fmla="+- 0 5364 5364"/>
                <a:gd name="T5" fmla="*/ T4 w 437"/>
                <a:gd name="T6" fmla="+- 0 529 351"/>
                <a:gd name="T7" fmla="*/ 529 h 250"/>
                <a:gd name="T8" fmla="+- 0 5604 5364"/>
                <a:gd name="T9" fmla="*/ T8 w 437"/>
                <a:gd name="T10" fmla="+- 0 601 351"/>
                <a:gd name="T11" fmla="*/ 601 h 250"/>
                <a:gd name="T12" fmla="+- 0 5801 5364"/>
                <a:gd name="T13" fmla="*/ T12 w 437"/>
                <a:gd name="T14" fmla="+- 0 385 351"/>
                <a:gd name="T15" fmla="*/ 385 h 250"/>
                <a:gd name="T16" fmla="+- 0 5642 5364"/>
                <a:gd name="T17" fmla="*/ T16 w 437"/>
                <a:gd name="T18" fmla="+- 0 351 351"/>
                <a:gd name="T19" fmla="*/ 351 h 25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437" h="250">
                  <a:moveTo>
                    <a:pt x="278" y="0"/>
                  </a:moveTo>
                  <a:lnTo>
                    <a:pt x="0" y="178"/>
                  </a:lnTo>
                  <a:lnTo>
                    <a:pt x="240" y="250"/>
                  </a:lnTo>
                  <a:lnTo>
                    <a:pt x="437" y="34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857FDBD-F8BC-5043-914C-56B4BA070AC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363" y="351"/>
              <a:ext cx="437" cy="250"/>
            </a:xfrm>
            <a:custGeom>
              <a:avLst/>
              <a:gdLst>
                <a:gd name="T0" fmla="+- 0 5364 5364"/>
                <a:gd name="T1" fmla="*/ T0 w 437"/>
                <a:gd name="T2" fmla="+- 0 529 351"/>
                <a:gd name="T3" fmla="*/ 529 h 250"/>
                <a:gd name="T4" fmla="+- 0 5604 5364"/>
                <a:gd name="T5" fmla="*/ T4 w 437"/>
                <a:gd name="T6" fmla="+- 0 601 351"/>
                <a:gd name="T7" fmla="*/ 601 h 250"/>
                <a:gd name="T8" fmla="+- 0 5801 5364"/>
                <a:gd name="T9" fmla="*/ T8 w 437"/>
                <a:gd name="T10" fmla="+- 0 385 351"/>
                <a:gd name="T11" fmla="*/ 385 h 250"/>
                <a:gd name="T12" fmla="+- 0 5642 5364"/>
                <a:gd name="T13" fmla="*/ T12 w 437"/>
                <a:gd name="T14" fmla="+- 0 351 351"/>
                <a:gd name="T15" fmla="*/ 351 h 250"/>
                <a:gd name="T16" fmla="+- 0 5364 5364"/>
                <a:gd name="T17" fmla="*/ T16 w 437"/>
                <a:gd name="T18" fmla="+- 0 529 351"/>
                <a:gd name="T19" fmla="*/ 529 h 25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437" h="250">
                  <a:moveTo>
                    <a:pt x="0" y="178"/>
                  </a:moveTo>
                  <a:lnTo>
                    <a:pt x="240" y="250"/>
                  </a:lnTo>
                  <a:lnTo>
                    <a:pt x="437" y="34"/>
                  </a:lnTo>
                  <a:lnTo>
                    <a:pt x="278" y="0"/>
                  </a:lnTo>
                  <a:lnTo>
                    <a:pt x="0" y="178"/>
                  </a:lnTo>
                  <a:close/>
                </a:path>
              </a:pathLst>
            </a:custGeom>
            <a:noFill/>
            <a:ln w="304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37A9B15-25E9-0B4C-AB2D-E6230789E52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659" y="538"/>
              <a:ext cx="524" cy="240"/>
            </a:xfrm>
            <a:custGeom>
              <a:avLst/>
              <a:gdLst>
                <a:gd name="T0" fmla="+- 0 4183 3660"/>
                <a:gd name="T1" fmla="*/ T0 w 524"/>
                <a:gd name="T2" fmla="+- 0 658 538"/>
                <a:gd name="T3" fmla="*/ 658 h 240"/>
                <a:gd name="T4" fmla="+- 0 4162 3660"/>
                <a:gd name="T5" fmla="*/ T4 w 524"/>
                <a:gd name="T6" fmla="+- 0 611 538"/>
                <a:gd name="T7" fmla="*/ 611 h 240"/>
                <a:gd name="T8" fmla="+- 0 4105 3660"/>
                <a:gd name="T9" fmla="*/ T8 w 524"/>
                <a:gd name="T10" fmla="+- 0 573 538"/>
                <a:gd name="T11" fmla="*/ 573 h 240"/>
                <a:gd name="T12" fmla="+- 0 4021 3660"/>
                <a:gd name="T13" fmla="*/ T12 w 524"/>
                <a:gd name="T14" fmla="+- 0 547 538"/>
                <a:gd name="T15" fmla="*/ 547 h 240"/>
                <a:gd name="T16" fmla="+- 0 3919 3660"/>
                <a:gd name="T17" fmla="*/ T16 w 524"/>
                <a:gd name="T18" fmla="+- 0 538 538"/>
                <a:gd name="T19" fmla="*/ 538 h 240"/>
                <a:gd name="T20" fmla="+- 0 3818 3660"/>
                <a:gd name="T21" fmla="*/ T20 w 524"/>
                <a:gd name="T22" fmla="+- 0 547 538"/>
                <a:gd name="T23" fmla="*/ 547 h 240"/>
                <a:gd name="T24" fmla="+- 0 3735 3660"/>
                <a:gd name="T25" fmla="*/ T24 w 524"/>
                <a:gd name="T26" fmla="+- 0 573 538"/>
                <a:gd name="T27" fmla="*/ 573 h 240"/>
                <a:gd name="T28" fmla="+- 0 3680 3660"/>
                <a:gd name="T29" fmla="*/ T28 w 524"/>
                <a:gd name="T30" fmla="+- 0 611 538"/>
                <a:gd name="T31" fmla="*/ 611 h 240"/>
                <a:gd name="T32" fmla="+- 0 3660 3660"/>
                <a:gd name="T33" fmla="*/ T32 w 524"/>
                <a:gd name="T34" fmla="+- 0 658 538"/>
                <a:gd name="T35" fmla="*/ 658 h 240"/>
                <a:gd name="T36" fmla="+- 0 3680 3660"/>
                <a:gd name="T37" fmla="*/ T36 w 524"/>
                <a:gd name="T38" fmla="+- 0 703 538"/>
                <a:gd name="T39" fmla="*/ 703 h 240"/>
                <a:gd name="T40" fmla="+- 0 3735 3660"/>
                <a:gd name="T41" fmla="*/ T40 w 524"/>
                <a:gd name="T42" fmla="+- 0 742 538"/>
                <a:gd name="T43" fmla="*/ 742 h 240"/>
                <a:gd name="T44" fmla="+- 0 3818 3660"/>
                <a:gd name="T45" fmla="*/ T44 w 524"/>
                <a:gd name="T46" fmla="+- 0 768 538"/>
                <a:gd name="T47" fmla="*/ 768 h 240"/>
                <a:gd name="T48" fmla="+- 0 3919 3660"/>
                <a:gd name="T49" fmla="*/ T48 w 524"/>
                <a:gd name="T50" fmla="+- 0 778 538"/>
                <a:gd name="T51" fmla="*/ 778 h 240"/>
                <a:gd name="T52" fmla="+- 0 4021 3660"/>
                <a:gd name="T53" fmla="*/ T52 w 524"/>
                <a:gd name="T54" fmla="+- 0 768 538"/>
                <a:gd name="T55" fmla="*/ 768 h 240"/>
                <a:gd name="T56" fmla="+- 0 4105 3660"/>
                <a:gd name="T57" fmla="*/ T56 w 524"/>
                <a:gd name="T58" fmla="+- 0 742 538"/>
                <a:gd name="T59" fmla="*/ 742 h 240"/>
                <a:gd name="T60" fmla="+- 0 4162 3660"/>
                <a:gd name="T61" fmla="*/ T60 w 524"/>
                <a:gd name="T62" fmla="+- 0 703 538"/>
                <a:gd name="T63" fmla="*/ 703 h 240"/>
                <a:gd name="T64" fmla="+- 0 4183 3660"/>
                <a:gd name="T65" fmla="*/ T64 w 524"/>
                <a:gd name="T66" fmla="+- 0 658 538"/>
                <a:gd name="T67" fmla="*/ 658 h 2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524" h="240">
                  <a:moveTo>
                    <a:pt x="523" y="120"/>
                  </a:moveTo>
                  <a:lnTo>
                    <a:pt x="502" y="73"/>
                  </a:lnTo>
                  <a:lnTo>
                    <a:pt x="445" y="35"/>
                  </a:lnTo>
                  <a:lnTo>
                    <a:pt x="361" y="9"/>
                  </a:lnTo>
                  <a:lnTo>
                    <a:pt x="259" y="0"/>
                  </a:lnTo>
                  <a:lnTo>
                    <a:pt x="158" y="9"/>
                  </a:lnTo>
                  <a:lnTo>
                    <a:pt x="75" y="35"/>
                  </a:lnTo>
                  <a:lnTo>
                    <a:pt x="20" y="73"/>
                  </a:lnTo>
                  <a:lnTo>
                    <a:pt x="0" y="120"/>
                  </a:lnTo>
                  <a:lnTo>
                    <a:pt x="20" y="165"/>
                  </a:lnTo>
                  <a:lnTo>
                    <a:pt x="75" y="204"/>
                  </a:lnTo>
                  <a:lnTo>
                    <a:pt x="158" y="230"/>
                  </a:lnTo>
                  <a:lnTo>
                    <a:pt x="259" y="240"/>
                  </a:lnTo>
                  <a:lnTo>
                    <a:pt x="361" y="230"/>
                  </a:lnTo>
                  <a:lnTo>
                    <a:pt x="445" y="204"/>
                  </a:lnTo>
                  <a:lnTo>
                    <a:pt x="502" y="165"/>
                  </a:lnTo>
                  <a:lnTo>
                    <a:pt x="523" y="120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cxnSp>
          <p:nvCxnSpPr>
            <p:cNvPr id="13" name="Line 437">
              <a:extLst>
                <a:ext uri="{FF2B5EF4-FFF2-40B4-BE49-F238E27FC236}">
                  <a16:creationId xmlns:a16="http://schemas.microsoft.com/office/drawing/2014/main" id="{4787DF6A-7150-CC4E-A012-945A151313F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943" y="783"/>
              <a:ext cx="346" cy="173"/>
            </a:xfrm>
            <a:prstGeom prst="line">
              <a:avLst/>
            </a:pr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9BBE999-BB42-E144-AAB5-73032ADE173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432" y="432"/>
              <a:ext cx="524" cy="240"/>
            </a:xfrm>
            <a:custGeom>
              <a:avLst/>
              <a:gdLst>
                <a:gd name="T0" fmla="+- 0 4956 4433"/>
                <a:gd name="T1" fmla="*/ T0 w 524"/>
                <a:gd name="T2" fmla="+- 0 553 433"/>
                <a:gd name="T3" fmla="*/ 553 h 240"/>
                <a:gd name="T4" fmla="+- 0 4935 4433"/>
                <a:gd name="T5" fmla="*/ T4 w 524"/>
                <a:gd name="T6" fmla="+- 0 506 433"/>
                <a:gd name="T7" fmla="*/ 506 h 240"/>
                <a:gd name="T8" fmla="+- 0 4878 4433"/>
                <a:gd name="T9" fmla="*/ T8 w 524"/>
                <a:gd name="T10" fmla="+- 0 467 433"/>
                <a:gd name="T11" fmla="*/ 467 h 240"/>
                <a:gd name="T12" fmla="+- 0 4794 4433"/>
                <a:gd name="T13" fmla="*/ T12 w 524"/>
                <a:gd name="T14" fmla="+- 0 442 433"/>
                <a:gd name="T15" fmla="*/ 442 h 240"/>
                <a:gd name="T16" fmla="+- 0 4692 4433"/>
                <a:gd name="T17" fmla="*/ T16 w 524"/>
                <a:gd name="T18" fmla="+- 0 433 433"/>
                <a:gd name="T19" fmla="*/ 433 h 240"/>
                <a:gd name="T20" fmla="+- 0 4591 4433"/>
                <a:gd name="T21" fmla="*/ T20 w 524"/>
                <a:gd name="T22" fmla="+- 0 442 433"/>
                <a:gd name="T23" fmla="*/ 442 h 240"/>
                <a:gd name="T24" fmla="+- 0 4508 4433"/>
                <a:gd name="T25" fmla="*/ T24 w 524"/>
                <a:gd name="T26" fmla="+- 0 467 433"/>
                <a:gd name="T27" fmla="*/ 467 h 240"/>
                <a:gd name="T28" fmla="+- 0 4453 4433"/>
                <a:gd name="T29" fmla="*/ T28 w 524"/>
                <a:gd name="T30" fmla="+- 0 506 433"/>
                <a:gd name="T31" fmla="*/ 506 h 240"/>
                <a:gd name="T32" fmla="+- 0 4433 4433"/>
                <a:gd name="T33" fmla="*/ T32 w 524"/>
                <a:gd name="T34" fmla="+- 0 553 433"/>
                <a:gd name="T35" fmla="*/ 553 h 240"/>
                <a:gd name="T36" fmla="+- 0 4453 4433"/>
                <a:gd name="T37" fmla="*/ T36 w 524"/>
                <a:gd name="T38" fmla="+- 0 598 433"/>
                <a:gd name="T39" fmla="*/ 598 h 240"/>
                <a:gd name="T40" fmla="+- 0 4508 4433"/>
                <a:gd name="T41" fmla="*/ T40 w 524"/>
                <a:gd name="T42" fmla="+- 0 636 433"/>
                <a:gd name="T43" fmla="*/ 636 h 240"/>
                <a:gd name="T44" fmla="+- 0 4591 4433"/>
                <a:gd name="T45" fmla="*/ T44 w 524"/>
                <a:gd name="T46" fmla="+- 0 663 433"/>
                <a:gd name="T47" fmla="*/ 663 h 240"/>
                <a:gd name="T48" fmla="+- 0 4692 4433"/>
                <a:gd name="T49" fmla="*/ T48 w 524"/>
                <a:gd name="T50" fmla="+- 0 673 433"/>
                <a:gd name="T51" fmla="*/ 673 h 240"/>
                <a:gd name="T52" fmla="+- 0 4794 4433"/>
                <a:gd name="T53" fmla="*/ T52 w 524"/>
                <a:gd name="T54" fmla="+- 0 663 433"/>
                <a:gd name="T55" fmla="*/ 663 h 240"/>
                <a:gd name="T56" fmla="+- 0 4878 4433"/>
                <a:gd name="T57" fmla="*/ T56 w 524"/>
                <a:gd name="T58" fmla="+- 0 636 433"/>
                <a:gd name="T59" fmla="*/ 636 h 240"/>
                <a:gd name="T60" fmla="+- 0 4935 4433"/>
                <a:gd name="T61" fmla="*/ T60 w 524"/>
                <a:gd name="T62" fmla="+- 0 598 433"/>
                <a:gd name="T63" fmla="*/ 598 h 240"/>
                <a:gd name="T64" fmla="+- 0 4956 4433"/>
                <a:gd name="T65" fmla="*/ T64 w 524"/>
                <a:gd name="T66" fmla="+- 0 553 433"/>
                <a:gd name="T67" fmla="*/ 553 h 2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524" h="240">
                  <a:moveTo>
                    <a:pt x="523" y="120"/>
                  </a:moveTo>
                  <a:lnTo>
                    <a:pt x="502" y="73"/>
                  </a:lnTo>
                  <a:lnTo>
                    <a:pt x="445" y="34"/>
                  </a:lnTo>
                  <a:lnTo>
                    <a:pt x="361" y="9"/>
                  </a:lnTo>
                  <a:lnTo>
                    <a:pt x="259" y="0"/>
                  </a:lnTo>
                  <a:lnTo>
                    <a:pt x="158" y="9"/>
                  </a:lnTo>
                  <a:lnTo>
                    <a:pt x="75" y="34"/>
                  </a:lnTo>
                  <a:lnTo>
                    <a:pt x="20" y="73"/>
                  </a:lnTo>
                  <a:lnTo>
                    <a:pt x="0" y="120"/>
                  </a:lnTo>
                  <a:lnTo>
                    <a:pt x="20" y="165"/>
                  </a:lnTo>
                  <a:lnTo>
                    <a:pt x="75" y="203"/>
                  </a:lnTo>
                  <a:lnTo>
                    <a:pt x="158" y="230"/>
                  </a:lnTo>
                  <a:lnTo>
                    <a:pt x="259" y="240"/>
                  </a:lnTo>
                  <a:lnTo>
                    <a:pt x="361" y="230"/>
                  </a:lnTo>
                  <a:lnTo>
                    <a:pt x="445" y="203"/>
                  </a:lnTo>
                  <a:lnTo>
                    <a:pt x="502" y="165"/>
                  </a:lnTo>
                  <a:lnTo>
                    <a:pt x="523" y="120"/>
                  </a:lnTo>
                  <a:close/>
                </a:path>
              </a:pathLst>
            </a:cu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cxnSp>
          <p:nvCxnSpPr>
            <p:cNvPr id="15" name="Line 435">
              <a:extLst>
                <a:ext uri="{FF2B5EF4-FFF2-40B4-BE49-F238E27FC236}">
                  <a16:creationId xmlns:a16="http://schemas.microsoft.com/office/drawing/2014/main" id="{ACF24C93-9090-B441-BBF8-8FC8BAAE6100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711" y="677"/>
              <a:ext cx="0" cy="279"/>
            </a:xfrm>
            <a:prstGeom prst="line">
              <a:avLst/>
            </a:prstGeom>
            <a:noFill/>
            <a:ln w="30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432">
              <a:extLst>
                <a:ext uri="{FF2B5EF4-FFF2-40B4-BE49-F238E27FC236}">
                  <a16:creationId xmlns:a16="http://schemas.microsoft.com/office/drawing/2014/main" id="{8D48A9EF-4703-C644-AC51-CA8EB286404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499" y="510"/>
              <a:ext cx="32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</a:pPr>
              <a:r>
                <a:rPr lang="en-US" sz="1200" b="1">
                  <a:effectLst/>
                  <a:latin typeface="Arial" panose="020B0604020202020204" pitchFamily="34" charset="0"/>
                  <a:ea typeface="Palladio Uralic"/>
                  <a:cs typeface="Palladio Uralic"/>
                </a:rPr>
                <a:t>name</a:t>
              </a:r>
              <a:endParaRPr lang="en-IN" sz="1200">
                <a:effectLst/>
                <a:latin typeface="Palladio Uralic"/>
                <a:ea typeface="Palladio Uralic"/>
                <a:cs typeface="Palladio Uralic"/>
              </a:endParaRPr>
            </a:p>
          </p:txBody>
        </p:sp>
        <p:sp>
          <p:nvSpPr>
            <p:cNvPr id="19" name="Text Box 431">
              <a:extLst>
                <a:ext uri="{FF2B5EF4-FFF2-40B4-BE49-F238E27FC236}">
                  <a16:creationId xmlns:a16="http://schemas.microsoft.com/office/drawing/2014/main" id="{4C737FCA-DE0F-3844-B2B1-A3D1747D06A3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827" y="616"/>
              <a:ext cx="21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</a:pPr>
              <a:r>
                <a:rPr lang="en-US" sz="1200" b="1" u="sng">
                  <a:effectLst/>
                  <a:latin typeface="Arial" panose="020B0604020202020204" pitchFamily="34" charset="0"/>
                  <a:ea typeface="Palladio Uralic"/>
                  <a:cs typeface="Palladio Uralic"/>
                </a:rPr>
                <a:t>ssn</a:t>
              </a:r>
              <a:endParaRPr lang="en-IN" sz="1200">
                <a:effectLst/>
                <a:latin typeface="Palladio Uralic"/>
                <a:ea typeface="Palladio Uralic"/>
                <a:cs typeface="Palladio Uralic"/>
              </a:endParaRPr>
            </a:p>
          </p:txBody>
        </p:sp>
        <p:sp>
          <p:nvSpPr>
            <p:cNvPr id="22" name="Text Box 428">
              <a:extLst>
                <a:ext uri="{FF2B5EF4-FFF2-40B4-BE49-F238E27FC236}">
                  <a16:creationId xmlns:a16="http://schemas.microsoft.com/office/drawing/2014/main" id="{1E62B4B7-C7F5-9447-9883-0AA7D2910A58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4293" y="960"/>
              <a:ext cx="84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marL="62230" algn="ctr">
                <a:spcBef>
                  <a:spcPts val="215"/>
                </a:spcBef>
                <a:spcAft>
                  <a:spcPts val="0"/>
                </a:spcAft>
              </a:pPr>
              <a:r>
                <a:rPr lang="en-US" sz="1100" b="1" dirty="0">
                  <a:effectLst/>
                  <a:latin typeface="Arial" panose="020B0604020202020204" pitchFamily="34" charset="0"/>
                  <a:ea typeface="Palladio Uralic"/>
                  <a:cs typeface="Palladio Uralic"/>
                </a:rPr>
                <a:t>Employees</a:t>
              </a:r>
              <a:endParaRPr lang="en-IN" sz="1100" dirty="0">
                <a:effectLst/>
                <a:latin typeface="Palladio Uralic"/>
                <a:ea typeface="Palladio Uralic"/>
                <a:cs typeface="Palladio Uralic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B818103-20E7-664A-BD14-7D62C728BDAE}"/>
              </a:ext>
            </a:extLst>
          </p:cNvPr>
          <p:cNvSpPr/>
          <p:nvPr/>
        </p:nvSpPr>
        <p:spPr>
          <a:xfrm>
            <a:off x="52468" y="3661965"/>
            <a:ext cx="11900046" cy="284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9765" marR="193040" indent="-342900">
              <a:lnSpc>
                <a:spcPct val="91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2000" i="1" u="sng" dirty="0">
                <a:ea typeface="Palladio Uralic"/>
                <a:cs typeface="Palladio Uralic"/>
              </a:rPr>
              <a:t>Entity</a:t>
            </a:r>
            <a:r>
              <a:rPr lang="en-US" sz="2000" i="1" dirty="0">
                <a:ea typeface="Palladio Uralic"/>
                <a:cs typeface="Palladio Uralic"/>
              </a:rPr>
              <a:t>: </a:t>
            </a:r>
            <a:r>
              <a:rPr lang="en-US" sz="2000" dirty="0">
                <a:ea typeface="Palladio Uralic"/>
                <a:cs typeface="Palladio Uralic"/>
              </a:rPr>
              <a:t>Real-world object distinguishable from other objects. An entity is described (in DB) using a set of </a:t>
            </a:r>
            <a:r>
              <a:rPr lang="en-US" sz="2000" i="1" u="sng" dirty="0">
                <a:ea typeface="Palladio Uralic"/>
                <a:cs typeface="Palladio Uralic"/>
              </a:rPr>
              <a:t>attributes</a:t>
            </a:r>
            <a:r>
              <a:rPr lang="en-US" sz="2000" dirty="0">
                <a:ea typeface="Palladio Uralic"/>
                <a:cs typeface="Palladio Uralic"/>
              </a:rPr>
              <a:t>.</a:t>
            </a:r>
            <a:endParaRPr lang="en-IN" sz="2000" dirty="0">
              <a:ea typeface="Palladio Uralic"/>
              <a:cs typeface="Palladio Uralic"/>
            </a:endParaRPr>
          </a:p>
          <a:p>
            <a:pPr marL="659765" marR="255270" indent="-342900">
              <a:lnSpc>
                <a:spcPct val="92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2000" i="1" u="sng" dirty="0">
                <a:ea typeface="Palladio Uralic"/>
                <a:cs typeface="Palladio Uralic"/>
              </a:rPr>
              <a:t>Entity Set</a:t>
            </a:r>
            <a:r>
              <a:rPr lang="en-US" sz="2000" dirty="0">
                <a:ea typeface="Palladio Uralic"/>
                <a:cs typeface="Palladio Uralic"/>
              </a:rPr>
              <a:t>: A collection of similar entities. E.g., all employees.</a:t>
            </a:r>
          </a:p>
          <a:p>
            <a:pPr marL="659765" marR="255270" indent="-342900">
              <a:lnSpc>
                <a:spcPct val="92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2000" i="1" u="sng" dirty="0">
                <a:latin typeface="Palladio Uralic"/>
                <a:ea typeface="Palladio Uralic"/>
                <a:cs typeface="Palladio Uralic"/>
              </a:rPr>
              <a:t>Relationship</a:t>
            </a:r>
            <a:r>
              <a:rPr lang="en-US" sz="2000" dirty="0">
                <a:latin typeface="Palladio Uralic"/>
                <a:ea typeface="Palladio Uralic"/>
                <a:cs typeface="Palladio Uralic"/>
              </a:rPr>
              <a:t>: Association among two or more entities. E.g., RAMESH  works in Pharmacy department.</a:t>
            </a:r>
            <a:endParaRPr lang="en-IN" sz="3600" dirty="0">
              <a:latin typeface="Palladio Uralic"/>
              <a:ea typeface="Palladio Uralic"/>
              <a:cs typeface="Palladio Uralic"/>
            </a:endParaRPr>
          </a:p>
          <a:p>
            <a:pPr marL="659765" marR="255270" indent="-342900">
              <a:lnSpc>
                <a:spcPct val="92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2000" i="1" u="sng" dirty="0">
                <a:latin typeface="Palladio Uralic"/>
                <a:ea typeface="Palladio Uralic"/>
                <a:cs typeface="Palladio Uralic"/>
              </a:rPr>
              <a:t>Relationship Set</a:t>
            </a:r>
            <a:r>
              <a:rPr lang="en-US" sz="2000" dirty="0">
                <a:latin typeface="Palladio Uralic"/>
                <a:ea typeface="Palladio Uralic"/>
                <a:cs typeface="Palladio Uralic"/>
              </a:rPr>
              <a:t>:  Collection of similar relationships. </a:t>
            </a:r>
            <a:endParaRPr lang="en-IN" sz="2000" dirty="0">
              <a:ea typeface="Palladio Uralic"/>
              <a:cs typeface="Palladio Uralic"/>
            </a:endParaRPr>
          </a:p>
          <a:p>
            <a:pPr marL="1178560" marR="303530" lvl="1" indent="-285750" algn="just">
              <a:lnSpc>
                <a:spcPct val="9000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Palladio Uralic"/>
                <a:cs typeface="Palladio Uralic"/>
              </a:rPr>
              <a:t>All entities in an entity set have the same set of attributes. (Until we consider ISA hierarchies, anyway!)</a:t>
            </a:r>
            <a:endParaRPr lang="en-IN" sz="2000" dirty="0">
              <a:ea typeface="Palladio Uralic"/>
              <a:cs typeface="Palladio Uralic"/>
            </a:endParaRPr>
          </a:p>
          <a:p>
            <a:pPr marL="1178560" marR="1063625" lvl="1" indent="-285750" algn="just">
              <a:lnSpc>
                <a:spcPct val="11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Palladio Uralic"/>
                <a:cs typeface="Palladio Uralic"/>
              </a:rPr>
              <a:t>Each entity set has a </a:t>
            </a:r>
            <a:r>
              <a:rPr lang="en-US" sz="2000" i="1" dirty="0">
                <a:ea typeface="Palladio Uralic"/>
                <a:cs typeface="Palladio Uralic"/>
              </a:rPr>
              <a:t>key</a:t>
            </a:r>
            <a:r>
              <a:rPr lang="en-US" sz="2000" dirty="0">
                <a:ea typeface="Palladio Uralic"/>
                <a:cs typeface="Palladio Uralic"/>
              </a:rPr>
              <a:t>. </a:t>
            </a:r>
          </a:p>
          <a:p>
            <a:pPr marL="1178560" marR="1063625" lvl="1" indent="-285750" algn="just">
              <a:lnSpc>
                <a:spcPct val="11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Palladio Uralic"/>
                <a:cs typeface="Palladio Uralic"/>
              </a:rPr>
              <a:t>Each attribute has a </a:t>
            </a:r>
            <a:r>
              <a:rPr lang="en-US" sz="2000" i="1" dirty="0">
                <a:ea typeface="Palladio Uralic"/>
                <a:cs typeface="Palladio Uralic"/>
              </a:rPr>
              <a:t>domain</a:t>
            </a:r>
            <a:endParaRPr lang="en-US" sz="2000" dirty="0"/>
          </a:p>
        </p:txBody>
      </p:sp>
      <p:sp>
        <p:nvSpPr>
          <p:cNvPr id="24" name="Text Box 428">
            <a:extLst>
              <a:ext uri="{FF2B5EF4-FFF2-40B4-BE49-F238E27FC236}">
                <a16:creationId xmlns:a16="http://schemas.microsoft.com/office/drawing/2014/main" id="{55E799DA-11E2-8141-B65E-46A9E4840F4B}"/>
              </a:ext>
            </a:extLst>
          </p:cNvPr>
          <p:cNvSpPr txBox="1">
            <a:spLocks noChangeAspect="1" noEditPoints="1" noChangeArrowheads="1" noChangeShapeType="1" noTextEdit="1"/>
          </p:cNvSpPr>
          <p:nvPr/>
        </p:nvSpPr>
        <p:spPr bwMode="auto">
          <a:xfrm>
            <a:off x="8376963" y="2395450"/>
            <a:ext cx="1676386" cy="3888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 upright="1">
            <a:noAutofit/>
          </a:bodyPr>
          <a:lstStyle/>
          <a:p>
            <a:pPr marL="62230" algn="ctr">
              <a:spcBef>
                <a:spcPts val="215"/>
              </a:spcBef>
              <a:spcAft>
                <a:spcPts val="0"/>
              </a:spcAft>
            </a:pPr>
            <a:r>
              <a:rPr lang="en-US" sz="1100" b="1" dirty="0">
                <a:latin typeface="Arial" panose="020B0604020202020204" pitchFamily="34" charset="0"/>
                <a:ea typeface="Palladio Uralic"/>
                <a:cs typeface="Palladio Uralic"/>
              </a:rPr>
              <a:t>Department</a:t>
            </a:r>
            <a:endParaRPr lang="en-IN" sz="1100" dirty="0">
              <a:effectLst/>
              <a:latin typeface="Palladio Uralic"/>
              <a:ea typeface="Palladio Uralic"/>
              <a:cs typeface="Palladio Uralic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D206940-3C3A-8B48-9E26-B352F257A012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8065857" y="1531254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3229092-4E03-AE40-AEE3-94C6B4DBB4B5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9037969" y="1004588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AB94C11-6C56-C247-808E-566717BFFB85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0007656" y="1476490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F98BD98-9DEE-2840-ACD0-238C1698CC8A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4833022" y="1683070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DAEB10-414B-084F-A212-FC79B6E69ED3}"/>
              </a:ext>
            </a:extLst>
          </p:cNvPr>
          <p:cNvCxnSpPr/>
          <p:nvPr/>
        </p:nvCxnSpPr>
        <p:spPr>
          <a:xfrm flipH="1">
            <a:off x="4649002" y="2031609"/>
            <a:ext cx="452387" cy="46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986B20-2710-6F45-BC65-94379B649ACC}"/>
              </a:ext>
            </a:extLst>
          </p:cNvPr>
          <p:cNvSpPr txBox="1"/>
          <p:nvPr/>
        </p:nvSpPr>
        <p:spPr>
          <a:xfrm>
            <a:off x="4943107" y="1760911"/>
            <a:ext cx="68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EFA37-A2BE-1445-A580-AE8043F2680A}"/>
              </a:ext>
            </a:extLst>
          </p:cNvPr>
          <p:cNvSpPr/>
          <p:nvPr/>
        </p:nvSpPr>
        <p:spPr>
          <a:xfrm rot="18693351">
            <a:off x="6415269" y="2304871"/>
            <a:ext cx="581113" cy="59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Works in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91E5A499-3F80-1745-AFA3-82D2B50FF12B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202530" y="1413541"/>
            <a:ext cx="954491" cy="354893"/>
          </a:xfrm>
          <a:custGeom>
            <a:avLst/>
            <a:gdLst>
              <a:gd name="T0" fmla="+- 0 4956 4433"/>
              <a:gd name="T1" fmla="*/ T0 w 524"/>
              <a:gd name="T2" fmla="+- 0 553 433"/>
              <a:gd name="T3" fmla="*/ 553 h 240"/>
              <a:gd name="T4" fmla="+- 0 4935 4433"/>
              <a:gd name="T5" fmla="*/ T4 w 524"/>
              <a:gd name="T6" fmla="+- 0 506 433"/>
              <a:gd name="T7" fmla="*/ 506 h 240"/>
              <a:gd name="T8" fmla="+- 0 4878 4433"/>
              <a:gd name="T9" fmla="*/ T8 w 524"/>
              <a:gd name="T10" fmla="+- 0 467 433"/>
              <a:gd name="T11" fmla="*/ 467 h 240"/>
              <a:gd name="T12" fmla="+- 0 4794 4433"/>
              <a:gd name="T13" fmla="*/ T12 w 524"/>
              <a:gd name="T14" fmla="+- 0 442 433"/>
              <a:gd name="T15" fmla="*/ 442 h 240"/>
              <a:gd name="T16" fmla="+- 0 4692 4433"/>
              <a:gd name="T17" fmla="*/ T16 w 524"/>
              <a:gd name="T18" fmla="+- 0 433 433"/>
              <a:gd name="T19" fmla="*/ 433 h 240"/>
              <a:gd name="T20" fmla="+- 0 4591 4433"/>
              <a:gd name="T21" fmla="*/ T20 w 524"/>
              <a:gd name="T22" fmla="+- 0 442 433"/>
              <a:gd name="T23" fmla="*/ 442 h 240"/>
              <a:gd name="T24" fmla="+- 0 4508 4433"/>
              <a:gd name="T25" fmla="*/ T24 w 524"/>
              <a:gd name="T26" fmla="+- 0 467 433"/>
              <a:gd name="T27" fmla="*/ 467 h 240"/>
              <a:gd name="T28" fmla="+- 0 4453 4433"/>
              <a:gd name="T29" fmla="*/ T28 w 524"/>
              <a:gd name="T30" fmla="+- 0 506 433"/>
              <a:gd name="T31" fmla="*/ 506 h 240"/>
              <a:gd name="T32" fmla="+- 0 4433 4433"/>
              <a:gd name="T33" fmla="*/ T32 w 524"/>
              <a:gd name="T34" fmla="+- 0 553 433"/>
              <a:gd name="T35" fmla="*/ 553 h 240"/>
              <a:gd name="T36" fmla="+- 0 4453 4433"/>
              <a:gd name="T37" fmla="*/ T36 w 524"/>
              <a:gd name="T38" fmla="+- 0 598 433"/>
              <a:gd name="T39" fmla="*/ 598 h 240"/>
              <a:gd name="T40" fmla="+- 0 4508 4433"/>
              <a:gd name="T41" fmla="*/ T40 w 524"/>
              <a:gd name="T42" fmla="+- 0 636 433"/>
              <a:gd name="T43" fmla="*/ 636 h 240"/>
              <a:gd name="T44" fmla="+- 0 4591 4433"/>
              <a:gd name="T45" fmla="*/ T44 w 524"/>
              <a:gd name="T46" fmla="+- 0 663 433"/>
              <a:gd name="T47" fmla="*/ 663 h 240"/>
              <a:gd name="T48" fmla="+- 0 4692 4433"/>
              <a:gd name="T49" fmla="*/ T48 w 524"/>
              <a:gd name="T50" fmla="+- 0 673 433"/>
              <a:gd name="T51" fmla="*/ 673 h 240"/>
              <a:gd name="T52" fmla="+- 0 4794 4433"/>
              <a:gd name="T53" fmla="*/ T52 w 524"/>
              <a:gd name="T54" fmla="+- 0 663 433"/>
              <a:gd name="T55" fmla="*/ 663 h 240"/>
              <a:gd name="T56" fmla="+- 0 4878 4433"/>
              <a:gd name="T57" fmla="*/ T56 w 524"/>
              <a:gd name="T58" fmla="+- 0 636 433"/>
              <a:gd name="T59" fmla="*/ 636 h 240"/>
              <a:gd name="T60" fmla="+- 0 4935 4433"/>
              <a:gd name="T61" fmla="*/ T60 w 524"/>
              <a:gd name="T62" fmla="+- 0 598 433"/>
              <a:gd name="T63" fmla="*/ 598 h 240"/>
              <a:gd name="T64" fmla="+- 0 4956 4433"/>
              <a:gd name="T65" fmla="*/ T64 w 524"/>
              <a:gd name="T66" fmla="+- 0 553 433"/>
              <a:gd name="T67" fmla="*/ 553 h 2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</a:cxnLst>
            <a:rect l="0" t="0" r="r" b="b"/>
            <a:pathLst>
              <a:path w="524" h="240">
                <a:moveTo>
                  <a:pt x="523" y="120"/>
                </a:moveTo>
                <a:lnTo>
                  <a:pt x="502" y="73"/>
                </a:lnTo>
                <a:lnTo>
                  <a:pt x="445" y="34"/>
                </a:lnTo>
                <a:lnTo>
                  <a:pt x="361" y="9"/>
                </a:lnTo>
                <a:lnTo>
                  <a:pt x="259" y="0"/>
                </a:lnTo>
                <a:lnTo>
                  <a:pt x="158" y="9"/>
                </a:lnTo>
                <a:lnTo>
                  <a:pt x="75" y="34"/>
                </a:lnTo>
                <a:lnTo>
                  <a:pt x="20" y="73"/>
                </a:lnTo>
                <a:lnTo>
                  <a:pt x="0" y="120"/>
                </a:lnTo>
                <a:lnTo>
                  <a:pt x="20" y="165"/>
                </a:lnTo>
                <a:lnTo>
                  <a:pt x="75" y="203"/>
                </a:lnTo>
                <a:lnTo>
                  <a:pt x="158" y="230"/>
                </a:lnTo>
                <a:lnTo>
                  <a:pt x="259" y="240"/>
                </a:lnTo>
                <a:lnTo>
                  <a:pt x="361" y="230"/>
                </a:lnTo>
                <a:lnTo>
                  <a:pt x="445" y="203"/>
                </a:lnTo>
                <a:lnTo>
                  <a:pt x="502" y="165"/>
                </a:lnTo>
                <a:lnTo>
                  <a:pt x="523" y="120"/>
                </a:lnTo>
                <a:close/>
              </a:path>
            </a:pathLst>
          </a:custGeom>
          <a:noFill/>
          <a:ln w="304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856FE4-6083-7F40-8227-2FE6D5FD2FB7}"/>
              </a:ext>
            </a:extLst>
          </p:cNvPr>
          <p:cNvSpPr txBox="1"/>
          <p:nvPr/>
        </p:nvSpPr>
        <p:spPr>
          <a:xfrm>
            <a:off x="6364028" y="1467237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Since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752E32-6164-7845-9F57-753F7009129B}"/>
              </a:ext>
            </a:extLst>
          </p:cNvPr>
          <p:cNvCxnSpPr>
            <a:cxnSpLocks/>
          </p:cNvCxnSpPr>
          <p:nvPr/>
        </p:nvCxnSpPr>
        <p:spPr>
          <a:xfrm>
            <a:off x="6641899" y="1751403"/>
            <a:ext cx="37876" cy="412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541260-D411-1942-970A-C0ED68134E88}"/>
              </a:ext>
            </a:extLst>
          </p:cNvPr>
          <p:cNvCxnSpPr>
            <a:cxnSpLocks/>
          </p:cNvCxnSpPr>
          <p:nvPr/>
        </p:nvCxnSpPr>
        <p:spPr>
          <a:xfrm flipH="1">
            <a:off x="4801403" y="2652763"/>
            <a:ext cx="1401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AC7F04-197C-1B4A-BC7D-905A3671EC80}"/>
              </a:ext>
            </a:extLst>
          </p:cNvPr>
          <p:cNvCxnSpPr>
            <a:cxnSpLocks/>
          </p:cNvCxnSpPr>
          <p:nvPr/>
        </p:nvCxnSpPr>
        <p:spPr>
          <a:xfrm flipH="1">
            <a:off x="7122122" y="2572080"/>
            <a:ext cx="1401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8E47906-CA38-F148-A8D2-7EDD91966919}"/>
              </a:ext>
            </a:extLst>
          </p:cNvPr>
          <p:cNvSpPr txBox="1"/>
          <p:nvPr/>
        </p:nvSpPr>
        <p:spPr>
          <a:xfrm>
            <a:off x="8220285" y="1593570"/>
            <a:ext cx="623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budget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216616-4545-F14D-A285-D296901F644B}"/>
              </a:ext>
            </a:extLst>
          </p:cNvPr>
          <p:cNvSpPr txBox="1"/>
          <p:nvPr/>
        </p:nvSpPr>
        <p:spPr>
          <a:xfrm>
            <a:off x="10140551" y="1508973"/>
            <a:ext cx="73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manager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1B5114-B878-AE44-9899-6CCF74FBF7C3}"/>
              </a:ext>
            </a:extLst>
          </p:cNvPr>
          <p:cNvSpPr txBox="1"/>
          <p:nvPr/>
        </p:nvSpPr>
        <p:spPr>
          <a:xfrm>
            <a:off x="9219670" y="103318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dname</a:t>
            </a:r>
            <a:endParaRPr lang="en-US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4CD682-A532-D74D-A98E-BA92694DC9DB}"/>
              </a:ext>
            </a:extLst>
          </p:cNvPr>
          <p:cNvCxnSpPr>
            <a:cxnSpLocks/>
          </p:cNvCxnSpPr>
          <p:nvPr/>
        </p:nvCxnSpPr>
        <p:spPr>
          <a:xfrm>
            <a:off x="9501692" y="1372758"/>
            <a:ext cx="13522" cy="99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14C81D-1910-A746-A8DA-6713845627C4}"/>
              </a:ext>
            </a:extLst>
          </p:cNvPr>
          <p:cNvCxnSpPr>
            <a:cxnSpLocks/>
          </p:cNvCxnSpPr>
          <p:nvPr/>
        </p:nvCxnSpPr>
        <p:spPr>
          <a:xfrm flipH="1">
            <a:off x="9667614" y="1768434"/>
            <a:ext cx="493622" cy="75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FF9469-142B-5448-B7D8-3BAEE0087C0F}"/>
              </a:ext>
            </a:extLst>
          </p:cNvPr>
          <p:cNvCxnSpPr>
            <a:cxnSpLocks/>
          </p:cNvCxnSpPr>
          <p:nvPr/>
        </p:nvCxnSpPr>
        <p:spPr>
          <a:xfrm>
            <a:off x="8686082" y="1870569"/>
            <a:ext cx="309979" cy="524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8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800</Words>
  <Application>Microsoft Macintosh PowerPoint</Application>
  <PresentationFormat>Widescreen</PresentationFormat>
  <Paragraphs>178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Palladio Uralic</vt:lpstr>
      <vt:lpstr>Times New Roman</vt:lpstr>
      <vt:lpstr>Office Theme</vt:lpstr>
      <vt:lpstr>DBMS-Data Modeling ERD</vt:lpstr>
      <vt:lpstr>Data base design - E R diagrams</vt:lpstr>
      <vt:lpstr>Mapping entities and relationships to relation table  Student DB  - Schema Diagram </vt:lpstr>
      <vt:lpstr>E R Diagram</vt:lpstr>
      <vt:lpstr>Schema Diagram – Employee DB </vt:lpstr>
      <vt:lpstr>E R Diagram</vt:lpstr>
      <vt:lpstr>Overview of Database Design </vt:lpstr>
      <vt:lpstr>Conceptual design: ER Model is used at this stage. </vt:lpstr>
      <vt:lpstr>ER Model Basics</vt:lpstr>
      <vt:lpstr>ER model :   Key constraints</vt:lpstr>
      <vt:lpstr>2. ER Model – Weak entity</vt:lpstr>
      <vt:lpstr>3. ER model :   Relationships</vt:lpstr>
      <vt:lpstr>3. Entity vs Relationship</vt:lpstr>
      <vt:lpstr>3. Binary vs Ternary Relationships</vt:lpstr>
      <vt:lpstr>4. Generalization:  </vt:lpstr>
      <vt:lpstr>Specialization</vt:lpstr>
      <vt:lpstr>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Design  E R diagrams  Uma Seshadri</dc:title>
  <dc:creator>uma</dc:creator>
  <cp:lastModifiedBy>uma</cp:lastModifiedBy>
  <cp:revision>5</cp:revision>
  <dcterms:created xsi:type="dcterms:W3CDTF">2020-08-31T17:11:30Z</dcterms:created>
  <dcterms:modified xsi:type="dcterms:W3CDTF">2021-01-23T08:14:29Z</dcterms:modified>
</cp:coreProperties>
</file>