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386" r:id="rId3"/>
    <p:sldId id="388" r:id="rId4"/>
    <p:sldId id="387" r:id="rId5"/>
    <p:sldId id="389" r:id="rId6"/>
    <p:sldId id="390" r:id="rId7"/>
    <p:sldId id="391" r:id="rId8"/>
    <p:sldId id="392" r:id="rId9"/>
    <p:sldId id="393" r:id="rId10"/>
    <p:sldId id="39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75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9A63E-4DE3-AF46-8D06-5E31D16FAC66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8149B-FFF8-A245-9095-D480D974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84AF-DC5B-0448-B6C8-3B353924D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A4AAA-A7A9-D041-A881-685099248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78F0A-F9A9-6A4A-9F04-0C6440A4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4BF0-DA81-AF49-960C-C0D2AB46DF19}" type="datetime1">
              <a:rPr lang="en-IN" smtClean="0"/>
              <a:t>23/01/21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0118A-0AB4-A940-B2D2-CDE51E21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Uma Seshadri, IIIT Dharwad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F38C-9465-424E-80C7-D13F3BFC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F56C-ED3C-064F-B8C2-6B97B46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3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9340-5F1C-784D-976C-8DC95AEE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233A5-1B1F-3643-971A-7D94C495B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D328-580A-5B40-A9AD-9106528F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F7AD-F2F4-9947-B419-E0FDEAE9BB40}" type="datetime1">
              <a:rPr lang="en-IN" smtClean="0"/>
              <a:t>23/01/21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406D8-BAE1-7448-8202-3AF2D0BC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Uma Seshadri, IIIT Dharwad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AE146-C7BA-F045-959A-24D375EB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F56C-ED3C-064F-B8C2-6B97B46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4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B49B1-910F-BF4D-AE42-972AB76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EC4CC-4431-5B4F-ADCC-00B73C525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C20BF-BBD5-874F-8EEC-1B1E1A0A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5940-6780-7045-A267-90AAA1D58403}" type="datetime1">
              <a:rPr lang="en-IN" smtClean="0"/>
              <a:t>23/01/21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1E488-B0DE-074A-88F7-1BD044FF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Uma Seshadri, IIIT Dharwad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37CD7-B637-4C41-A57B-C7A74AEC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F56C-ED3C-064F-B8C2-6B97B46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0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64591" y="1038388"/>
            <a:ext cx="4429125" cy="3602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5"/>
              <a:t>Uma Seshadri, IIIT Dharwad</a:t>
            </a:r>
            <a:endParaRPr sz="10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fld id="{606860A1-CF4E-5641-82DA-6AF24E4CC13C}" type="datetime1">
              <a:rPr lang="en-IN" spc="-10" smtClean="0"/>
              <a:t>23/01/21</a:t>
            </a:fld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36.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41680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4747-4547-CB4D-B073-0F46B26D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DFA8-2EF3-4947-A0A0-96798F190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3009B-22DD-C549-A161-E80EC16C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B40-4DB1-274F-B61F-58F8191472B2}" type="datetime1">
              <a:rPr lang="en-IN" smtClean="0"/>
              <a:t>23/01/21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FAB42-E79F-6346-ABE9-BBE3E26A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Uma Seshadri, IIIT Dharwad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884C3-3953-7148-B6ED-7C78E2B8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F56C-ED3C-064F-B8C2-6B97B46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6E59-A029-B247-9CC2-456FCC94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DCCCB-7C56-4048-A621-11E2EA372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4133-D681-864F-AD7B-0FA6A627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4C82-6372-624F-B6B2-DD26C7194706}" type="datetime1">
              <a:rPr lang="en-IN" smtClean="0"/>
              <a:t>23/01/21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77BA8-E63A-9843-BFCC-9016B181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Uma Seshadri, IIIT Dharwad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01849-D94B-3941-9E30-0FAE6836C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F56C-ED3C-064F-B8C2-6B97B46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8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AEA6-36AB-9E4C-A92C-314B042D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8AC7-CCA5-554F-BA70-259850B7D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FC111-2EB1-4242-BA6C-979293FCC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E6BB8-B921-2D47-A9BF-E3C3C134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5806-2837-3945-988A-580F8F7526C9}" type="datetime1">
              <a:rPr lang="en-IN" smtClean="0"/>
              <a:t>23/01/21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6F71-B52F-8D43-993A-470286D5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Uma Seshadri, IIIT Dharwad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018E5-A7B7-2F48-B7D1-0BD1CE81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F56C-ED3C-064F-B8C2-6B97B46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0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698A-97FB-E843-AAD2-7E9889C0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57329-69B4-B046-9944-A9E068978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2B2AF-08B4-0A4C-88F8-5DF75C12E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15CAF-4CEA-5644-B773-B83602296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EB26E-BD30-BC44-B86D-30BD6D842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3E98F-BE15-B84D-AAF9-C0AFF848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3DC3-EF32-D842-BF9D-80D22C45D84B}" type="datetime1">
              <a:rPr lang="en-IN" smtClean="0"/>
              <a:t>23/01/21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EEE5A-E2FE-FD42-83A4-98D69370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Uma Seshadri, IIIT Dharwad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38700-0BB6-434E-9BD9-14479E0F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F56C-ED3C-064F-B8C2-6B97B46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3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3390-C737-814B-AFE6-72FA822A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5C05B-910E-364B-978B-63E57017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4FE4-D2F5-3C4D-B2D6-0DFBE047AD4E}" type="datetime1">
              <a:rPr lang="en-IN" smtClean="0"/>
              <a:t>23/01/21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1685-7D21-8D4C-B260-9CC18EB3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Uma Seshadri, IIIT Dharwad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AEE32-A82F-E447-8983-567C7E8E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F56C-ED3C-064F-B8C2-6B97B46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303E0-6679-4B41-A008-3A155935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12F6-B579-E54E-8B28-AACC524ED9EF}" type="datetime1">
              <a:rPr lang="en-IN" smtClean="0"/>
              <a:t>23/01/21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2D4A6-31A6-6045-B9EC-50FB527F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Uma Seshadri, IIIT Dharwad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33B6A-5507-CC4C-80D6-6FD4F9AB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F56C-ED3C-064F-B8C2-6B97B46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0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C7EF-423D-D648-93CE-F1858228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8043-3172-8340-90DF-E34403622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2ECBA-CC1D-6F4B-AD42-151DE3493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06098-61CA-A944-9DB0-B8D62CE1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3C08-E5BD-0C40-BAAD-C654D331D4FA}" type="datetime1">
              <a:rPr lang="en-IN" smtClean="0"/>
              <a:t>23/01/21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F6BBF-0A64-6A4A-B7BF-03A72EB2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Uma Seshadri, IIIT Dharwad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2E786-8EF5-D948-81DC-813E0F28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F56C-ED3C-064F-B8C2-6B97B46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2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41D3-DDCB-BC4D-816D-EE40267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3D4FA-F764-F146-85F7-D2675F314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C404E-D7C2-124F-B027-3A7D66C92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41568-E0ED-4C4A-8A49-95C47441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FDD0-70B2-7341-A4BD-CC95183A8B17}" type="datetime1">
              <a:rPr lang="en-IN" smtClean="0"/>
              <a:t>23/01/21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D2D7D-07E4-334E-AD4A-91CBB34D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Uma Seshadri, IIIT Dharwad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31E27-E915-8D49-8FB4-026115F7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F56C-ED3C-064F-B8C2-6B97B46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2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79E5C-7411-5049-A993-4D3B169D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7EEED-E964-1541-B255-FD71FC23D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77338-8144-AA4D-B452-F8A8B4BC9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5440-B00B-4243-97A5-8361668E1A11}" type="datetime1">
              <a:rPr lang="en-IN" smtClean="0"/>
              <a:t>23/01/21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E889-033D-A84C-A543-F6CCECA92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Uma Seshadri, IIIT Dharwad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D68F7-836D-004D-80E7-D3F75241C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AF56C-ED3C-064F-B8C2-6B97B46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db-book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C72FD-6B08-AD43-B372-5436FA7CC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spc="-4" dirty="0"/>
              <a:t>CS210- DBMS - ERD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5DF7D-8A10-6F43-97B0-9B858F1C9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/>
              <a:t>4</a:t>
            </a:r>
            <a:r>
              <a:rPr lang="en-US" baseline="30000"/>
              <a:t>Th</a:t>
            </a:r>
            <a:r>
              <a:rPr lang="en-US"/>
              <a:t> Semester - CSE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98175-3656-D44F-8E86-3FD409A8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186872D-7360-7140-AD61-DAAF86E09319}" type="datetime1">
              <a:rPr lang="en-IN"/>
              <a:pPr>
                <a:spcAft>
                  <a:spcPts val="600"/>
                </a:spcAft>
              </a:pPr>
              <a:t>23/01/21</a:t>
            </a:fld>
            <a:endParaRPr lang="en-US"/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503DB514-FA0A-4085-B4B1-5965085F1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82" r="209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0998-6766-D94E-8F73-EA5AA06E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Uma Seshadri, IIIT Dharwad</a:t>
            </a:r>
          </a:p>
        </p:txBody>
      </p:sp>
    </p:spTree>
    <p:extLst>
      <p:ext uri="{BB962C8B-B14F-4D97-AF65-F5344CB8AC3E}">
        <p14:creationId xmlns:p14="http://schemas.microsoft.com/office/powerpoint/2010/main" val="4200943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557" y="215437"/>
            <a:ext cx="111245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Evaluation Scheme 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01582" y="1550861"/>
            <a:ext cx="10956664" cy="41671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375285" indent="-457200">
              <a:lnSpc>
                <a:spcPct val="100000"/>
              </a:lnSpc>
              <a:spcBef>
                <a:spcPts val="95"/>
              </a:spcBef>
              <a:buFont typeface="+mj-lt"/>
              <a:buAutoNum type="arabicPeriod"/>
              <a:tabLst>
                <a:tab pos="354965" algn="l"/>
              </a:tabLst>
            </a:pPr>
            <a:r>
              <a:rPr lang="en-US" sz="2000" dirty="0">
                <a:latin typeface="Arial"/>
                <a:cs typeface="Arial"/>
              </a:rPr>
              <a:t>MCQ1 / Quiz 1 -    10% (Online).  - Jan End 2021</a:t>
            </a:r>
          </a:p>
          <a:p>
            <a:pPr marL="469265" marR="375285" indent="-457200">
              <a:spcBef>
                <a:spcPts val="95"/>
              </a:spcBef>
              <a:buFont typeface="+mj-lt"/>
              <a:buAutoNum type="arabicPeriod"/>
              <a:tabLst>
                <a:tab pos="354965" algn="l"/>
              </a:tabLst>
            </a:pPr>
            <a:r>
              <a:rPr lang="en-US" sz="2000" dirty="0">
                <a:latin typeface="Arial"/>
                <a:cs typeface="Arial"/>
              </a:rPr>
              <a:t>SQL Lab Assignments (8-9 Online Submissions) &amp; Exam/Viva – 10%     - Apr 2021</a:t>
            </a:r>
          </a:p>
          <a:p>
            <a:pPr marL="469265" marR="375285" indent="-457200">
              <a:lnSpc>
                <a:spcPct val="100000"/>
              </a:lnSpc>
              <a:spcBef>
                <a:spcPts val="95"/>
              </a:spcBef>
              <a:buFont typeface="+mj-lt"/>
              <a:buAutoNum type="arabicPeriod"/>
              <a:tabLst>
                <a:tab pos="354965" algn="l"/>
              </a:tabLst>
            </a:pPr>
            <a:r>
              <a:rPr lang="en-US" sz="2000" dirty="0">
                <a:latin typeface="Arial"/>
                <a:cs typeface="Arial"/>
              </a:rPr>
              <a:t>Group Project (Full Stack Development) – Online Presentation/Reports -   30%</a:t>
            </a:r>
          </a:p>
          <a:p>
            <a:pPr marL="469265" marR="375285" indent="-457200">
              <a:lnSpc>
                <a:spcPct val="100000"/>
              </a:lnSpc>
              <a:spcBef>
                <a:spcPts val="95"/>
              </a:spcBef>
              <a:buFont typeface="+mj-lt"/>
              <a:buAutoNum type="arabicPeriod"/>
              <a:tabLst>
                <a:tab pos="354965" algn="l"/>
              </a:tabLst>
            </a:pPr>
            <a:r>
              <a:rPr lang="en-US" sz="2000" dirty="0">
                <a:latin typeface="Arial"/>
                <a:cs typeface="Arial"/>
              </a:rPr>
              <a:t>Mid Semester Exam – 25% (Online/Campus) </a:t>
            </a:r>
          </a:p>
          <a:p>
            <a:pPr marL="469265" marR="375285" indent="-457200">
              <a:spcBef>
                <a:spcPts val="95"/>
              </a:spcBef>
              <a:buFont typeface="+mj-lt"/>
              <a:buAutoNum type="arabicPeriod"/>
              <a:tabLst>
                <a:tab pos="354965" algn="l"/>
              </a:tabLst>
            </a:pPr>
            <a:r>
              <a:rPr lang="en-US" sz="2000" dirty="0">
                <a:latin typeface="Arial"/>
                <a:cs typeface="Arial"/>
              </a:rPr>
              <a:t>End Sem Exam – 25% (Online/Campus)</a:t>
            </a:r>
          </a:p>
          <a:p>
            <a:pPr marL="469265" marR="375285" indent="-457200">
              <a:spcBef>
                <a:spcPts val="95"/>
              </a:spcBef>
              <a:buFont typeface="+mj-lt"/>
              <a:buAutoNum type="arabicPeriod"/>
              <a:tabLst>
                <a:tab pos="354965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469265" marR="375285" indent="-457200">
              <a:spcBef>
                <a:spcPts val="95"/>
              </a:spcBef>
              <a:buFont typeface="+mj-lt"/>
              <a:buAutoNum type="arabicPeriod"/>
              <a:tabLst>
                <a:tab pos="354965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 marR="375285">
              <a:spcBef>
                <a:spcPts val="95"/>
              </a:spcBef>
              <a:tabLst>
                <a:tab pos="354965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 marR="375285">
              <a:spcBef>
                <a:spcPts val="95"/>
              </a:spcBef>
              <a:tabLst>
                <a:tab pos="354965" algn="l"/>
              </a:tabLst>
            </a:pPr>
            <a:r>
              <a:rPr lang="en-US" sz="2000" dirty="0">
                <a:latin typeface="Arial"/>
                <a:cs typeface="Arial"/>
              </a:rPr>
              <a:t>Class Lecture material : PPTs</a:t>
            </a:r>
          </a:p>
          <a:p>
            <a:pPr marL="12065" marR="375285">
              <a:spcBef>
                <a:spcPts val="95"/>
              </a:spcBef>
              <a:tabLst>
                <a:tab pos="354965" algn="l"/>
              </a:tabLst>
            </a:pPr>
            <a:r>
              <a:rPr lang="en-US" sz="2000" dirty="0">
                <a:latin typeface="Arial"/>
                <a:cs typeface="Arial"/>
              </a:rPr>
              <a:t>Videos – Online recorded videos:</a:t>
            </a:r>
          </a:p>
          <a:p>
            <a:pPr marL="12065" marR="375285">
              <a:spcBef>
                <a:spcPts val="95"/>
              </a:spcBef>
              <a:tabLst>
                <a:tab pos="354965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 marR="375285">
              <a:spcBef>
                <a:spcPts val="95"/>
              </a:spcBef>
              <a:tabLst>
                <a:tab pos="354965" algn="l"/>
              </a:tabLst>
            </a:pPr>
            <a:r>
              <a:rPr lang="en-US" sz="2000" dirty="0">
                <a:latin typeface="Arial"/>
                <a:cs typeface="Arial"/>
              </a:rPr>
              <a:t>Lab sessions - </a:t>
            </a:r>
            <a:r>
              <a:rPr lang="en-US" sz="2000" dirty="0" err="1">
                <a:latin typeface="Arial"/>
                <a:cs typeface="Arial"/>
              </a:rPr>
              <a:t>Supriya</a:t>
            </a:r>
            <a:r>
              <a:rPr lang="en-US" sz="2000" dirty="0">
                <a:latin typeface="Arial"/>
                <a:cs typeface="Arial"/>
              </a:rPr>
              <a:t> N –  Every Tuesday</a:t>
            </a:r>
          </a:p>
          <a:p>
            <a:pPr marL="354965" marR="375285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5"/>
              <a:t>Uma Seshadri, IIIT Dharwad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1914646" y="6367925"/>
            <a:ext cx="27432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D50577A6-3A69-9B4F-ADE6-D36677E2B7F3}" type="datetime1">
              <a:rPr lang="en-IN" spc="-10" smtClean="0"/>
              <a:t>23/01/21</a:t>
            </a:fld>
            <a:endParaRPr spc="-1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13AE20E-FB2C-8643-B3F0-2D59656B9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362" y="351829"/>
            <a:ext cx="1912755" cy="58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2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5883" y="919359"/>
            <a:ext cx="5484582" cy="692950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Course</a:t>
            </a:r>
            <a:r>
              <a:rPr spc="-62" dirty="0"/>
              <a:t> </a:t>
            </a:r>
            <a:r>
              <a:rPr spc="18" dirty="0"/>
              <a:t>Textbook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1" i="0" kern="1200">
                <a:solidFill>
                  <a:srgbClr val="CC3300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spcBef>
                <a:spcPts val="44"/>
              </a:spcBef>
            </a:pPr>
            <a:fld id="{63A81752-7485-2A4A-BFA4-2797349FA9AD}" type="datetime1">
              <a:rPr lang="en-IN" spc="9" smtClean="0"/>
              <a:t>23/01/21</a:t>
            </a:fld>
            <a:endParaRPr spc="9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1" i="0" kern="1200">
                <a:solidFill>
                  <a:srgbClr val="CC3300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spcBef>
                <a:spcPts val="44"/>
              </a:spcBef>
            </a:pPr>
            <a:r>
              <a:rPr lang="en-IN" sz="706"/>
              <a:t>Uma Seshadri, IIIT Dharwad</a:t>
            </a:r>
            <a:endParaRPr sz="706"/>
          </a:p>
        </p:txBody>
      </p:sp>
      <p:sp>
        <p:nvSpPr>
          <p:cNvPr id="4" name="object 4"/>
          <p:cNvSpPr/>
          <p:nvPr/>
        </p:nvSpPr>
        <p:spPr>
          <a:xfrm>
            <a:off x="803935" y="1903655"/>
            <a:ext cx="2509220" cy="3180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557301" y="2026442"/>
            <a:ext cx="3161970" cy="1844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3557301" y="4265087"/>
            <a:ext cx="2176182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b="1" spc="13" dirty="0">
                <a:latin typeface="Arial"/>
                <a:cs typeface="Arial"/>
              </a:rPr>
              <a:t>Website</a:t>
            </a:r>
            <a:r>
              <a:rPr sz="1279" spc="13" dirty="0">
                <a:latin typeface="Arial"/>
                <a:cs typeface="Arial"/>
              </a:rPr>
              <a:t>:</a:t>
            </a:r>
            <a:r>
              <a:rPr sz="1279" spc="-44" dirty="0">
                <a:latin typeface="Arial"/>
                <a:cs typeface="Arial"/>
              </a:rPr>
              <a:t> </a:t>
            </a:r>
            <a:r>
              <a:rPr sz="1279" u="sng" spc="9" dirty="0">
                <a:solidFill>
                  <a:srgbClr val="FF9A00"/>
                </a:solidFill>
                <a:uFill>
                  <a:solidFill>
                    <a:srgbClr val="FF9900"/>
                  </a:solidFill>
                </a:uFill>
                <a:latin typeface="Arial"/>
                <a:cs typeface="Arial"/>
                <a:hlinkClick r:id="rId4"/>
              </a:rPr>
              <a:t>http://db-book.com/</a:t>
            </a:r>
            <a:endParaRPr sz="1279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7301" y="4681658"/>
            <a:ext cx="1486460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1147" i="1" spc="9" dirty="0">
                <a:latin typeface="Arial"/>
                <a:cs typeface="Arial"/>
              </a:rPr>
              <a:t>7</a:t>
            </a:r>
            <a:r>
              <a:rPr sz="1125" i="1" spc="13" baseline="26143" dirty="0">
                <a:latin typeface="Arial"/>
                <a:cs typeface="Arial"/>
              </a:rPr>
              <a:t>th </a:t>
            </a:r>
            <a:r>
              <a:rPr sz="1147" i="1" dirty="0">
                <a:latin typeface="Arial"/>
                <a:cs typeface="Arial"/>
              </a:rPr>
              <a:t>Edition will </a:t>
            </a:r>
            <a:r>
              <a:rPr sz="1147" i="1" spc="4" dirty="0">
                <a:latin typeface="Arial"/>
                <a:cs typeface="Arial"/>
              </a:rPr>
              <a:t>also</a:t>
            </a:r>
            <a:r>
              <a:rPr sz="1147" i="1" spc="-163" dirty="0">
                <a:latin typeface="Arial"/>
                <a:cs typeface="Arial"/>
              </a:rPr>
              <a:t> </a:t>
            </a:r>
            <a:r>
              <a:rPr sz="1147" i="1" spc="4" dirty="0">
                <a:latin typeface="Arial"/>
                <a:cs typeface="Arial"/>
              </a:rPr>
              <a:t>do</a:t>
            </a:r>
            <a:endParaRPr sz="1147" dirty="0">
              <a:latin typeface="Arial"/>
              <a:cs typeface="Arial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CC2AB4C-34F3-3446-B0A0-D2C28BBD7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362" y="351829"/>
            <a:ext cx="1912755" cy="58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14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9394" y="425454"/>
            <a:ext cx="98107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Unit</a:t>
            </a:r>
            <a:r>
              <a:rPr spc="-5" dirty="0"/>
              <a:t> </a:t>
            </a:r>
            <a:r>
              <a:rPr spc="-10" dirty="0"/>
              <a:t>01: </a:t>
            </a:r>
            <a:r>
              <a:rPr spc="-5" dirty="0"/>
              <a:t>Introduction </a:t>
            </a:r>
            <a:r>
              <a:rPr dirty="0"/>
              <a:t>to DBMS &amp; </a:t>
            </a:r>
            <a:r>
              <a:rPr spc="-5" dirty="0"/>
              <a:t>Relational</a:t>
            </a:r>
            <a:r>
              <a:rPr spc="-120" dirty="0"/>
              <a:t> </a:t>
            </a:r>
            <a:r>
              <a:rPr spc="-5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4591" y="1038388"/>
            <a:ext cx="3747135" cy="4231287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01: Course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Overview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5" dirty="0">
                <a:latin typeface="Arial"/>
                <a:cs typeface="Arial"/>
              </a:rPr>
              <a:t>Why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Databases?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lang="en-US" sz="1400" spc="-10" dirty="0">
                <a:latin typeface="Arial"/>
                <a:cs typeface="Arial"/>
              </a:rPr>
              <a:t>Course Overviews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02: Introduction to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DBMS/1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Levels 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Abstraction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Schema </a:t>
            </a:r>
            <a:r>
              <a:rPr sz="1400" dirty="0">
                <a:latin typeface="Arial"/>
                <a:cs typeface="Arial"/>
              </a:rPr>
              <a:t>&amp;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Instance</a:t>
            </a: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Data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Models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DDL </a:t>
            </a:r>
            <a:r>
              <a:rPr sz="1400" dirty="0">
                <a:latin typeface="Arial"/>
                <a:cs typeface="Arial"/>
              </a:rPr>
              <a:t>&amp;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DML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SQL</a:t>
            </a: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Database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03: Introduction to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DBMS/2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Database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Database Engine, </a:t>
            </a:r>
            <a:r>
              <a:rPr sz="1400" dirty="0">
                <a:latin typeface="Arial"/>
                <a:cs typeface="Arial"/>
              </a:rPr>
              <a:t>Users,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Architecture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History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DBMS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3707" y="1038388"/>
            <a:ext cx="4820285" cy="240982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04: Introduction to Relational</a:t>
            </a:r>
            <a:r>
              <a:rPr sz="1600" b="1" spc="9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Model/1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Attribute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Types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Relation Schema and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Instance</a:t>
            </a: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15" dirty="0">
                <a:latin typeface="Arial"/>
                <a:cs typeface="Arial"/>
              </a:rPr>
              <a:t>Keys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Relational Query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Languages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05: Introduction to Relational</a:t>
            </a:r>
            <a:r>
              <a:rPr sz="1600" b="1" spc="10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Model/2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Relational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Operations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Aggregate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Operations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5"/>
              <a:t>Uma Seshadri, IIIT Dharwad</a:t>
            </a:r>
            <a:endParaRPr sz="1000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2053542" y="6356349"/>
            <a:ext cx="27432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CEF013AB-50B1-2D45-9D46-6896513990CA}" type="datetime1">
              <a:rPr lang="en-IN" spc="-10" smtClean="0"/>
              <a:t>23/01/21</a:t>
            </a:fld>
            <a:endParaRPr spc="-1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DD3B8B7-14FE-1946-9FE9-E7AD5585F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362" y="351829"/>
            <a:ext cx="1912755" cy="58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87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9621" y="595055"/>
            <a:ext cx="81915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Unit</a:t>
            </a:r>
            <a:r>
              <a:rPr spc="-5" dirty="0"/>
              <a:t> </a:t>
            </a:r>
            <a:r>
              <a:rPr spc="-10" dirty="0"/>
              <a:t>0</a:t>
            </a:r>
            <a:r>
              <a:rPr lang="en-US" spc="-10" dirty="0"/>
              <a:t>2</a:t>
            </a:r>
            <a:r>
              <a:rPr spc="-10" dirty="0"/>
              <a:t>:</a:t>
            </a:r>
            <a:r>
              <a:rPr lang="en-US" spc="-10" dirty="0"/>
              <a:t> </a:t>
            </a:r>
            <a:r>
              <a:rPr dirty="0"/>
              <a:t>ER</a:t>
            </a:r>
            <a:r>
              <a:rPr spc="-90" dirty="0"/>
              <a:t> </a:t>
            </a:r>
            <a:r>
              <a:rPr spc="-5" dirty="0"/>
              <a:t>Modeling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09800" y="1354911"/>
            <a:ext cx="4152265" cy="2769348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</a:t>
            </a:r>
            <a:r>
              <a:rPr lang="en-US" sz="1600" b="1" spc="-5" dirty="0">
                <a:latin typeface="Arial"/>
                <a:cs typeface="Arial"/>
              </a:rPr>
              <a:t>6</a:t>
            </a:r>
            <a:r>
              <a:rPr sz="1600" b="1" spc="-5" dirty="0">
                <a:latin typeface="Arial"/>
                <a:cs typeface="Arial"/>
              </a:rPr>
              <a:t>: Entity-Relationship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Model/1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Design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Process</a:t>
            </a: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E-R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Model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</a:t>
            </a:r>
            <a:r>
              <a:rPr lang="en-US" sz="1600" b="1" spc="-5" dirty="0">
                <a:latin typeface="Arial"/>
                <a:cs typeface="Arial"/>
              </a:rPr>
              <a:t>7</a:t>
            </a:r>
            <a:r>
              <a:rPr sz="1600" b="1" spc="-5" dirty="0">
                <a:latin typeface="Arial"/>
                <a:cs typeface="Arial"/>
              </a:rPr>
              <a:t>: Entity-Relationship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Model/2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E-R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Diagram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E-R </a:t>
            </a:r>
            <a:r>
              <a:rPr sz="1400" spc="-5" dirty="0">
                <a:latin typeface="Arial"/>
                <a:cs typeface="Arial"/>
              </a:rPr>
              <a:t>Model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Relational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Schema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</a:t>
            </a:r>
            <a:r>
              <a:rPr lang="en-US" sz="1600" b="1" spc="-5" dirty="0">
                <a:latin typeface="Arial"/>
                <a:cs typeface="Arial"/>
              </a:rPr>
              <a:t>8</a:t>
            </a:r>
            <a:r>
              <a:rPr sz="1600" b="1" spc="-5" dirty="0">
                <a:latin typeface="Arial"/>
                <a:cs typeface="Arial"/>
              </a:rPr>
              <a:t>: Entity-Relationship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Model/3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Extended </a:t>
            </a:r>
            <a:r>
              <a:rPr sz="1400" dirty="0">
                <a:latin typeface="Arial"/>
                <a:cs typeface="Arial"/>
              </a:rPr>
              <a:t>E-R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Features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Design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Issues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5"/>
              <a:t>Uma Seshadri, IIIT Dharwad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CB7DD8A5-EE1A-544A-B618-8D0ACBC9CD0F}" type="datetime1">
              <a:rPr lang="en-IN" spc="-10" smtClean="0"/>
              <a:t>23/01/21</a:t>
            </a:fld>
            <a:endParaRPr spc="-1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A9B7CE5-4566-A544-880D-F86ADD807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362" y="351829"/>
            <a:ext cx="1912755" cy="58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43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2851" y="307678"/>
            <a:ext cx="85064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Unit</a:t>
            </a:r>
            <a:r>
              <a:rPr spc="-5" dirty="0"/>
              <a:t> </a:t>
            </a:r>
            <a:r>
              <a:rPr spc="-10" dirty="0"/>
              <a:t>0</a:t>
            </a:r>
            <a:r>
              <a:rPr lang="en-US" spc="-10" dirty="0"/>
              <a:t>3</a:t>
            </a:r>
            <a:r>
              <a:rPr spc="-10" dirty="0"/>
              <a:t>: </a:t>
            </a:r>
            <a:r>
              <a:rPr dirty="0"/>
              <a:t>SQL – </a:t>
            </a:r>
            <a:r>
              <a:rPr spc="-5" dirty="0"/>
              <a:t>Introductory </a:t>
            </a:r>
            <a:r>
              <a:rPr dirty="0"/>
              <a:t>&amp;</a:t>
            </a:r>
            <a:r>
              <a:rPr spc="-90" dirty="0"/>
              <a:t> </a:t>
            </a:r>
            <a:r>
              <a:rPr spc="-5" dirty="0"/>
              <a:t>Intermediate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4591" y="1038388"/>
            <a:ext cx="3566160" cy="3646511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0</a:t>
            </a:r>
            <a:r>
              <a:rPr lang="en-US" sz="1600" b="1" spc="-5" dirty="0">
                <a:latin typeface="Arial"/>
                <a:cs typeface="Arial"/>
              </a:rPr>
              <a:t>9</a:t>
            </a:r>
            <a:r>
              <a:rPr sz="1600" b="1" spc="-5" dirty="0">
                <a:latin typeface="Arial"/>
                <a:cs typeface="Arial"/>
              </a:rPr>
              <a:t>: Introduction to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SQL/1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History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SQL</a:t>
            </a: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Data </a:t>
            </a:r>
            <a:r>
              <a:rPr sz="1400" dirty="0">
                <a:latin typeface="Arial"/>
                <a:cs typeface="Arial"/>
              </a:rPr>
              <a:t>Definition </a:t>
            </a:r>
            <a:r>
              <a:rPr sz="1400" spc="-5" dirty="0">
                <a:latin typeface="Arial"/>
                <a:cs typeface="Arial"/>
              </a:rPr>
              <a:t>Language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(DDL)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Basic Query Structure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(DML)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</a:t>
            </a:r>
            <a:r>
              <a:rPr lang="en-US" sz="1600" b="1" spc="-5" dirty="0">
                <a:latin typeface="Arial"/>
                <a:cs typeface="Arial"/>
              </a:rPr>
              <a:t>10</a:t>
            </a:r>
            <a:r>
              <a:rPr sz="1600" b="1" spc="-5" dirty="0">
                <a:latin typeface="Arial"/>
                <a:cs typeface="Arial"/>
              </a:rPr>
              <a:t>: Introduction to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SQL/2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Additional </a:t>
            </a:r>
            <a:r>
              <a:rPr sz="1400" dirty="0">
                <a:latin typeface="Arial"/>
                <a:cs typeface="Arial"/>
              </a:rPr>
              <a:t>Basic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Operations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Set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Operations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Null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Values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Aggregate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Functions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</a:t>
            </a:r>
            <a:r>
              <a:rPr lang="en-US" sz="1600" b="1" spc="-5" dirty="0">
                <a:latin typeface="Arial"/>
                <a:cs typeface="Arial"/>
              </a:rPr>
              <a:t>11</a:t>
            </a:r>
            <a:r>
              <a:rPr sz="1600" b="1" spc="-5" dirty="0">
                <a:latin typeface="Arial"/>
                <a:cs typeface="Arial"/>
              </a:rPr>
              <a:t>: Introduction to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SQL/3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Nested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Subqueries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Modification of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Database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3707" y="957954"/>
            <a:ext cx="5243862" cy="5995872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</a:t>
            </a:r>
            <a:r>
              <a:rPr lang="en-US" sz="1600" b="1" spc="-5" dirty="0">
                <a:latin typeface="Arial"/>
                <a:cs typeface="Arial"/>
              </a:rPr>
              <a:t>12</a:t>
            </a:r>
            <a:r>
              <a:rPr sz="1600" b="1" spc="-5" dirty="0">
                <a:latin typeface="Arial"/>
                <a:cs typeface="Arial"/>
              </a:rPr>
              <a:t>: Intermediate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SQL/1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Join</a:t>
            </a:r>
            <a:r>
              <a:rPr sz="1400" spc="3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Expressions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Views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Transactions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1</a:t>
            </a:r>
            <a:r>
              <a:rPr lang="en-US" sz="1600" b="1" spc="-5" dirty="0">
                <a:latin typeface="Arial"/>
                <a:cs typeface="Arial"/>
              </a:rPr>
              <a:t>3</a:t>
            </a:r>
            <a:r>
              <a:rPr sz="1600" b="1" spc="-5" dirty="0">
                <a:latin typeface="Arial"/>
                <a:cs typeface="Arial"/>
              </a:rPr>
              <a:t>: Intermediate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SQL/2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Integrity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Constraints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SQL Data </a:t>
            </a:r>
            <a:r>
              <a:rPr sz="1400" spc="-10" dirty="0">
                <a:latin typeface="Arial"/>
                <a:cs typeface="Arial"/>
              </a:rPr>
              <a:t>Types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Schemas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Authorization</a:t>
            </a:r>
            <a:endParaRPr lang="en-US" sz="14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lang="en-IN"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lang="en-IN" sz="1600" b="1" spc="-5" dirty="0">
                <a:latin typeface="Arial"/>
                <a:cs typeface="Arial"/>
              </a:rPr>
              <a:t>Module 14: </a:t>
            </a:r>
            <a:r>
              <a:rPr lang="en-IN" sz="1600" b="1" spc="-15" dirty="0">
                <a:latin typeface="Arial"/>
                <a:cs typeface="Arial"/>
              </a:rPr>
              <a:t>Advanced</a:t>
            </a:r>
            <a:r>
              <a:rPr lang="en-IN" sz="1600" b="1" spc="85" dirty="0">
                <a:latin typeface="Arial"/>
                <a:cs typeface="Arial"/>
              </a:rPr>
              <a:t> </a:t>
            </a:r>
            <a:r>
              <a:rPr lang="en-IN" sz="1600" b="1" spc="-10" dirty="0">
                <a:latin typeface="Arial"/>
                <a:cs typeface="Arial"/>
              </a:rPr>
              <a:t>SQL</a:t>
            </a:r>
            <a:endParaRPr lang="en-IN"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lang="en-IN"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lang="en-IN"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lang="en-IN" sz="1400" dirty="0">
                <a:latin typeface="Arial"/>
                <a:cs typeface="Arial"/>
              </a:rPr>
              <a:t>Accessing </a:t>
            </a:r>
            <a:r>
              <a:rPr lang="en-IN" sz="1400" spc="-5" dirty="0">
                <a:latin typeface="Arial"/>
                <a:cs typeface="Arial"/>
              </a:rPr>
              <a:t>SQL From </a:t>
            </a:r>
            <a:r>
              <a:rPr lang="en-IN" sz="1400" dirty="0">
                <a:latin typeface="Arial"/>
                <a:cs typeface="Arial"/>
              </a:rPr>
              <a:t>a </a:t>
            </a:r>
            <a:r>
              <a:rPr lang="en-IN" sz="1400" spc="-5" dirty="0">
                <a:latin typeface="Arial"/>
                <a:cs typeface="Arial"/>
              </a:rPr>
              <a:t>Programming</a:t>
            </a:r>
            <a:r>
              <a:rPr lang="en-IN" sz="1400" spc="-135" dirty="0">
                <a:latin typeface="Arial"/>
                <a:cs typeface="Arial"/>
              </a:rPr>
              <a:t> </a:t>
            </a:r>
            <a:r>
              <a:rPr lang="en-IN" sz="1400" spc="-5" dirty="0">
                <a:latin typeface="Arial"/>
                <a:cs typeface="Arial"/>
              </a:rPr>
              <a:t>Language</a:t>
            </a:r>
            <a:endParaRPr lang="en-IN"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lang="en-IN"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lang="en-IN"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lang="en-IN" sz="1400" spc="-5" dirty="0">
                <a:latin typeface="Arial"/>
                <a:cs typeface="Arial"/>
              </a:rPr>
              <a:t>Functions and Procedural</a:t>
            </a:r>
            <a:r>
              <a:rPr lang="en-IN" sz="1400" spc="-100" dirty="0">
                <a:latin typeface="Arial"/>
                <a:cs typeface="Arial"/>
              </a:rPr>
              <a:t> </a:t>
            </a:r>
            <a:r>
              <a:rPr lang="en-IN" sz="1400" spc="-5" dirty="0">
                <a:latin typeface="Arial"/>
                <a:cs typeface="Arial"/>
              </a:rPr>
              <a:t>Constructs</a:t>
            </a:r>
            <a:endParaRPr lang="en-IN"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lang="en-IN"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lang="en-IN"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lang="en-IN" sz="1400" spc="-5" dirty="0">
                <a:latin typeface="Arial"/>
                <a:cs typeface="Arial"/>
              </a:rPr>
              <a:t>Triggers</a:t>
            </a:r>
            <a:endParaRPr lang="en-IN" sz="1400" dirty="0">
              <a:latin typeface="Arial"/>
              <a:cs typeface="Arial"/>
            </a:endParaRPr>
          </a:p>
          <a:p>
            <a:pPr marL="355600" marR="71501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lang="en-IN"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lang="en-IN"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lang="en-IN" sz="1600" b="1" spc="-5" dirty="0">
                <a:latin typeface="Arial"/>
                <a:cs typeface="Arial"/>
              </a:rPr>
              <a:t>Module 15: Formal Relational </a:t>
            </a:r>
            <a:r>
              <a:rPr lang="en-IN" sz="1600" b="1" spc="-10" dirty="0">
                <a:latin typeface="Arial"/>
                <a:cs typeface="Arial"/>
              </a:rPr>
              <a:t>Query  Languages</a:t>
            </a:r>
            <a:endParaRPr lang="en-IN"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lang="en-IN"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lang="en-IN"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lang="en-IN" sz="1400" spc="-5" dirty="0">
                <a:latin typeface="Arial"/>
                <a:cs typeface="Arial"/>
              </a:rPr>
              <a:t>Relational</a:t>
            </a:r>
            <a:r>
              <a:rPr lang="en-IN" sz="1400" spc="-35" dirty="0">
                <a:latin typeface="Arial"/>
                <a:cs typeface="Arial"/>
              </a:rPr>
              <a:t> </a:t>
            </a:r>
            <a:r>
              <a:rPr lang="en-IN" sz="1400" spc="-5" dirty="0">
                <a:latin typeface="Arial"/>
                <a:cs typeface="Arial"/>
              </a:rPr>
              <a:t>Algebra</a:t>
            </a:r>
            <a:endParaRPr lang="en-IN"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lang="en-IN"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lang="en-IN"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lang="en-IN" sz="1400" spc="-5" dirty="0">
                <a:latin typeface="Arial"/>
                <a:cs typeface="Arial"/>
              </a:rPr>
              <a:t>Tuple Relational Calculus (Overview</a:t>
            </a:r>
            <a:r>
              <a:rPr lang="en-IN" sz="1400" spc="-65" dirty="0">
                <a:latin typeface="Arial"/>
                <a:cs typeface="Arial"/>
              </a:rPr>
              <a:t> </a:t>
            </a:r>
            <a:r>
              <a:rPr lang="en-IN" sz="1400" spc="-5" dirty="0">
                <a:latin typeface="Arial"/>
                <a:cs typeface="Arial"/>
              </a:rPr>
              <a:t>only)</a:t>
            </a:r>
            <a:endParaRPr lang="en-IN"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lang="en-IN"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lang="en-IN"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lang="en-IN" sz="1400" spc="-5" dirty="0">
                <a:latin typeface="Arial"/>
                <a:cs typeface="Arial"/>
              </a:rPr>
              <a:t>Domain Relational Calculus (Overview</a:t>
            </a:r>
            <a:r>
              <a:rPr lang="en-IN" sz="1400" spc="-55" dirty="0">
                <a:latin typeface="Arial"/>
                <a:cs typeface="Arial"/>
              </a:rPr>
              <a:t> </a:t>
            </a:r>
            <a:r>
              <a:rPr lang="en-IN" sz="1400" spc="-5" dirty="0">
                <a:latin typeface="Arial"/>
                <a:cs typeface="Arial"/>
              </a:rPr>
              <a:t>only)</a:t>
            </a:r>
            <a:endParaRPr lang="en-IN"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lang="en-IN"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lang="en-IN"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lang="en-IN" sz="1400" spc="-5" dirty="0">
                <a:latin typeface="Arial"/>
                <a:cs typeface="Arial"/>
              </a:rPr>
              <a:t>Equivalence of Algebra and</a:t>
            </a:r>
            <a:r>
              <a:rPr lang="en-IN" sz="1400" spc="-75" dirty="0">
                <a:latin typeface="Arial"/>
                <a:cs typeface="Arial"/>
              </a:rPr>
              <a:t> </a:t>
            </a:r>
            <a:r>
              <a:rPr lang="en-IN" sz="1400" spc="-5" dirty="0">
                <a:latin typeface="Arial"/>
                <a:cs typeface="Arial"/>
              </a:rPr>
              <a:t>Calculus</a:t>
            </a:r>
            <a:endParaRPr lang="en-IN"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endParaRPr lang="en-US" sz="1400" spc="-5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5"/>
              <a:t>Uma Seshadri, IIIT Dharwad</a:t>
            </a:r>
            <a:endParaRPr sz="100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464CCA13-9581-D048-BB63-725D848BD8B6}" type="datetime1">
              <a:rPr lang="en-IN" spc="-10" smtClean="0"/>
              <a:t>23/01/21</a:t>
            </a:fld>
            <a:endParaRPr spc="-1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61C68ED-C100-CA42-9222-734C405BA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362" y="351829"/>
            <a:ext cx="1912755" cy="58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20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866" y="368807"/>
            <a:ext cx="107638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Unit</a:t>
            </a:r>
            <a:r>
              <a:rPr spc="-5" dirty="0"/>
              <a:t> </a:t>
            </a:r>
            <a:r>
              <a:rPr spc="-10" dirty="0"/>
              <a:t>04: </a:t>
            </a:r>
            <a:r>
              <a:rPr dirty="0"/>
              <a:t>RDBMS </a:t>
            </a:r>
            <a:r>
              <a:rPr spc="-5" dirty="0"/>
              <a:t>Design </a:t>
            </a:r>
            <a:r>
              <a:rPr dirty="0"/>
              <a:t>– </a:t>
            </a:r>
            <a:r>
              <a:rPr spc="-5" dirty="0"/>
              <a:t>Dependency </a:t>
            </a:r>
            <a:r>
              <a:rPr dirty="0"/>
              <a:t>&amp; </a:t>
            </a:r>
            <a:r>
              <a:rPr spc="-5" dirty="0"/>
              <a:t>Normal</a:t>
            </a:r>
            <a:r>
              <a:rPr spc="-125" dirty="0"/>
              <a:t> </a:t>
            </a:r>
            <a:r>
              <a:rPr dirty="0"/>
              <a:t>Form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4590" y="1331465"/>
            <a:ext cx="4498975" cy="300274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16: Relational Database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Design/1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Features of Good Relational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Atomic Domains and </a:t>
            </a:r>
            <a:r>
              <a:rPr sz="1400" dirty="0">
                <a:latin typeface="Arial"/>
                <a:cs typeface="Arial"/>
              </a:rPr>
              <a:t>First </a:t>
            </a:r>
            <a:r>
              <a:rPr sz="1400" spc="-5" dirty="0">
                <a:latin typeface="Arial"/>
                <a:cs typeface="Arial"/>
              </a:rPr>
              <a:t>Normal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Form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Functional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Dependencies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17: Relational Database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Design/2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Decomposition Using Functional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Dependencies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18: Relational Database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Design/3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Lossless Join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Decomposition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Dependency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Preservation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8876" y="1331465"/>
            <a:ext cx="4319905" cy="26981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19: Relational Database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Design/4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Normal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Forms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Decomposition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3NF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Decomposition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BCNF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20: Relational Database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Design/5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Multivalued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Dependencies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Decomposition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4NF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Database-Design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Process</a:t>
            </a: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Modeling Temporal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5"/>
              <a:t>Uma Seshadri, IIIT Dharwad</a:t>
            </a:r>
            <a:endParaRPr sz="100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042478" y="6324093"/>
            <a:ext cx="27432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A49020AA-6AA4-1647-A347-6ED674BA0214}" type="datetime1">
              <a:rPr lang="en-IN" spc="-10" smtClean="0"/>
              <a:t>23/01/21</a:t>
            </a:fld>
            <a:endParaRPr spc="-1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A777FA4-4E35-E642-B13B-D6944C121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245" y="37124"/>
            <a:ext cx="1912755" cy="58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94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235796"/>
            <a:ext cx="80302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Unit</a:t>
            </a:r>
            <a:r>
              <a:rPr spc="-5" dirty="0"/>
              <a:t> </a:t>
            </a:r>
            <a:r>
              <a:rPr spc="-10" dirty="0"/>
              <a:t>05: </a:t>
            </a:r>
            <a:r>
              <a:rPr spc="-5" dirty="0"/>
              <a:t>Application Design and</a:t>
            </a:r>
            <a:r>
              <a:rPr spc="-85" dirty="0"/>
              <a:t> </a:t>
            </a:r>
            <a:r>
              <a:rPr spc="-5" dirty="0"/>
              <a:t>Storage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4591" y="1122236"/>
            <a:ext cx="4055745" cy="425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31623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21: </a:t>
            </a:r>
            <a:r>
              <a:rPr sz="1600" b="1" spc="-10" dirty="0">
                <a:latin typeface="Arial"/>
                <a:cs typeface="Arial"/>
              </a:rPr>
              <a:t>Application </a:t>
            </a:r>
            <a:r>
              <a:rPr sz="1600" b="1" spc="-5" dirty="0">
                <a:latin typeface="Arial"/>
                <a:cs typeface="Arial"/>
              </a:rPr>
              <a:t>Design and  </a:t>
            </a:r>
            <a:r>
              <a:rPr sz="1600" b="1" spc="-10" dirty="0">
                <a:latin typeface="Arial"/>
                <a:cs typeface="Arial"/>
              </a:rPr>
              <a:t>Development/1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Application </a:t>
            </a:r>
            <a:r>
              <a:rPr sz="1400" spc="-5" dirty="0">
                <a:latin typeface="Arial"/>
                <a:cs typeface="Arial"/>
              </a:rPr>
              <a:t>Programs and User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Interfaces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5" dirty="0">
                <a:latin typeface="Arial"/>
                <a:cs typeface="Arial"/>
              </a:rPr>
              <a:t>Web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Fundamentals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Servlets and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JSP</a:t>
            </a:r>
            <a:endParaRPr sz="1400">
              <a:latin typeface="Arial"/>
              <a:cs typeface="Arial"/>
            </a:endParaRPr>
          </a:p>
          <a:p>
            <a:pPr marL="355600" marR="31623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22: </a:t>
            </a:r>
            <a:r>
              <a:rPr sz="1600" b="1" spc="-10" dirty="0">
                <a:latin typeface="Arial"/>
                <a:cs typeface="Arial"/>
              </a:rPr>
              <a:t>Application </a:t>
            </a:r>
            <a:r>
              <a:rPr sz="1600" b="1" spc="-5" dirty="0">
                <a:latin typeface="Arial"/>
                <a:cs typeface="Arial"/>
              </a:rPr>
              <a:t>Design and  </a:t>
            </a:r>
            <a:r>
              <a:rPr sz="1600" b="1" spc="-10" dirty="0">
                <a:latin typeface="Arial"/>
                <a:cs typeface="Arial"/>
              </a:rPr>
              <a:t>Development/2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Architectures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Rapid </a:t>
            </a: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Development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Performance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Security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Mobile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Apps</a:t>
            </a:r>
            <a:endParaRPr sz="1400">
              <a:latin typeface="Arial"/>
              <a:cs typeface="Arial"/>
            </a:endParaRPr>
          </a:p>
          <a:p>
            <a:pPr marL="355600" marR="31623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23: </a:t>
            </a:r>
            <a:r>
              <a:rPr sz="1600" b="1" spc="-10" dirty="0">
                <a:latin typeface="Arial"/>
                <a:cs typeface="Arial"/>
              </a:rPr>
              <a:t>Application </a:t>
            </a:r>
            <a:r>
              <a:rPr sz="1600" b="1" spc="-5" dirty="0">
                <a:latin typeface="Arial"/>
                <a:cs typeface="Arial"/>
              </a:rPr>
              <a:t>Design and  </a:t>
            </a:r>
            <a:r>
              <a:rPr sz="1600" b="1" spc="-10" dirty="0">
                <a:latin typeface="Arial"/>
                <a:cs typeface="Arial"/>
              </a:rPr>
              <a:t>Development/3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Case Studies of Database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Applications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3707" y="1122236"/>
            <a:ext cx="4672330" cy="33896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48133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24: Storage and File Structure/1  (Storage)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Overview of Physical Storage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Media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Magnetic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Disks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RAID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Tertiary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Storage</a:t>
            </a:r>
            <a:endParaRPr sz="14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25: Storage and File Structure/2 (File  Structure)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File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Organization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Organization of Records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Files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Data-Dictionary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Storage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Storage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5"/>
              <a:t>Uma Seshadri, IIIT Dharwad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2110104" y="6356349"/>
            <a:ext cx="27432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5BF50F2-C536-0045-8214-A68B246BEDCC}" type="datetime1">
              <a:rPr lang="en-IN" spc="-10" smtClean="0"/>
              <a:t>23/01/21</a:t>
            </a:fld>
            <a:endParaRPr spc="-1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73687EA-3E8E-D64C-B971-77DD394A1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362" y="351829"/>
            <a:ext cx="1912755" cy="58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11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6113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Unit</a:t>
            </a:r>
            <a:r>
              <a:rPr spc="-5" dirty="0"/>
              <a:t> </a:t>
            </a:r>
            <a:r>
              <a:rPr spc="-10" dirty="0"/>
              <a:t>06: </a:t>
            </a:r>
            <a:r>
              <a:rPr spc="-5" dirty="0"/>
              <a:t>Indexing and</a:t>
            </a:r>
            <a:r>
              <a:rPr spc="-95" dirty="0"/>
              <a:t> </a:t>
            </a:r>
            <a:r>
              <a:rPr spc="-5" dirty="0"/>
              <a:t>Hashing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4591" y="1122236"/>
            <a:ext cx="3765550" cy="33864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26: Indexing and Hashing/1  (Indexing/1)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Basic </a:t>
            </a:r>
            <a:r>
              <a:rPr sz="1400" spc="-5" dirty="0">
                <a:latin typeface="Arial"/>
                <a:cs typeface="Arial"/>
              </a:rPr>
              <a:t>Concepts of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Indexing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Ordered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Indices</a:t>
            </a:r>
            <a:endParaRPr sz="1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27: Indexing and Hashing/2  (Indexing/2)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Balanced Binary </a:t>
            </a:r>
            <a:r>
              <a:rPr sz="1400" dirty="0">
                <a:latin typeface="Arial"/>
                <a:cs typeface="Arial"/>
              </a:rPr>
              <a:t>Search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Trees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2-3-4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Tree</a:t>
            </a:r>
            <a:endParaRPr sz="1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28: Indexing and Hashing/3  (Indexing/3)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B+-Tree Index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Files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B-Tree Index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3707" y="1038388"/>
            <a:ext cx="4757420" cy="265366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29: Indexing and Hashing/4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(Hashing)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Static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Hashing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Arial"/>
                <a:cs typeface="Arial"/>
              </a:rPr>
              <a:t>Dynamic</a:t>
            </a:r>
            <a:r>
              <a:rPr sz="1400" spc="-5" dirty="0">
                <a:latin typeface="Arial"/>
                <a:cs typeface="Arial"/>
              </a:rPr>
              <a:t> Hashing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Comparison of Ordered Indexing and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Hashing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Bitmap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Indices</a:t>
            </a:r>
            <a:endParaRPr sz="1400">
              <a:latin typeface="Arial"/>
              <a:cs typeface="Arial"/>
            </a:endParaRPr>
          </a:p>
          <a:p>
            <a:pPr marL="355600" marR="341630" indent="-343535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30: Indexing and Hashing/5 (Index  Design)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Index </a:t>
            </a:r>
            <a:r>
              <a:rPr sz="1400" dirty="0">
                <a:latin typeface="Arial"/>
                <a:cs typeface="Arial"/>
              </a:rPr>
              <a:t>Definition in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SQL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5" dirty="0">
                <a:solidFill>
                  <a:srgbClr val="FF9933"/>
                </a:solidFill>
                <a:latin typeface="Wingdings"/>
                <a:cs typeface="Wingdings"/>
              </a:rPr>
              <a:t></a:t>
            </a:r>
            <a:r>
              <a:rPr sz="1100" spc="5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Guidelines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Indexing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5"/>
              <a:t>Uma Seshadri, IIIT Dharwad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CE98D98A-B0E7-D049-B806-FA94F81CDABF}" type="datetime1">
              <a:rPr lang="en-IN" spc="-10" smtClean="0"/>
              <a:t>23/01/21</a:t>
            </a:fld>
            <a:endParaRPr spc="-1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66BFD21-2D14-8841-99C9-B8545B08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362" y="351829"/>
            <a:ext cx="1912755" cy="58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3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4793" y="254507"/>
            <a:ext cx="9204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Unit</a:t>
            </a:r>
            <a:r>
              <a:rPr spc="-5" dirty="0"/>
              <a:t> </a:t>
            </a:r>
            <a:r>
              <a:rPr spc="-10" dirty="0"/>
              <a:t>07: </a:t>
            </a:r>
            <a:r>
              <a:rPr spc="-5" dirty="0"/>
              <a:t>Transaction and Concurrency</a:t>
            </a:r>
            <a:r>
              <a:rPr spc="-114" dirty="0"/>
              <a:t> </a:t>
            </a:r>
            <a:r>
              <a:rPr dirty="0"/>
              <a:t>Control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450" b="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b="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Module 31:</a:t>
            </a:r>
            <a:r>
              <a:rPr spc="20" dirty="0"/>
              <a:t> </a:t>
            </a:r>
            <a:r>
              <a:rPr spc="-5" dirty="0"/>
              <a:t>Transactions/1</a:t>
            </a:r>
            <a:endParaRPr sz="145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b="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b="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b="0" spc="-5" dirty="0">
                <a:latin typeface="Arial"/>
                <a:cs typeface="Arial"/>
              </a:rPr>
              <a:t>Transaction</a:t>
            </a:r>
            <a:r>
              <a:rPr sz="1400" b="0" spc="-50" dirty="0">
                <a:latin typeface="Arial"/>
                <a:cs typeface="Arial"/>
              </a:rPr>
              <a:t> </a:t>
            </a:r>
            <a:r>
              <a:rPr sz="1400" b="0" spc="-5" dirty="0">
                <a:latin typeface="Arial"/>
                <a:cs typeface="Arial"/>
              </a:rPr>
              <a:t>Concept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b="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b="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b="0" spc="-5" dirty="0">
                <a:latin typeface="Arial"/>
                <a:cs typeface="Arial"/>
              </a:rPr>
              <a:t>Transaction</a:t>
            </a:r>
            <a:r>
              <a:rPr sz="1400" b="0" spc="-50" dirty="0">
                <a:latin typeface="Arial"/>
                <a:cs typeface="Arial"/>
              </a:rPr>
              <a:t> </a:t>
            </a:r>
            <a:r>
              <a:rPr sz="1400" b="0" dirty="0">
                <a:latin typeface="Arial"/>
                <a:cs typeface="Arial"/>
              </a:rPr>
              <a:t>State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b="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b="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b="0" spc="-5" dirty="0">
                <a:latin typeface="Arial"/>
                <a:cs typeface="Arial"/>
              </a:rPr>
              <a:t>Concurrent</a:t>
            </a:r>
            <a:r>
              <a:rPr sz="1400" b="0" spc="-55" dirty="0">
                <a:latin typeface="Arial"/>
                <a:cs typeface="Arial"/>
              </a:rPr>
              <a:t> </a:t>
            </a:r>
            <a:r>
              <a:rPr sz="1400" b="0" spc="-5" dirty="0">
                <a:latin typeface="Arial"/>
                <a:cs typeface="Arial"/>
              </a:rPr>
              <a:t>Executions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450" b="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b="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Module 32: Transactions/2:</a:t>
            </a:r>
            <a:r>
              <a:rPr spc="70" dirty="0"/>
              <a:t> </a:t>
            </a:r>
            <a:r>
              <a:rPr spc="-5" dirty="0"/>
              <a:t>Serializabilty</a:t>
            </a:r>
            <a:endParaRPr sz="145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b="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b="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b="0" dirty="0">
                <a:latin typeface="Arial"/>
                <a:cs typeface="Arial"/>
              </a:rPr>
              <a:t>Serializability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b="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b="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b="0" dirty="0">
                <a:latin typeface="Arial"/>
                <a:cs typeface="Arial"/>
              </a:rPr>
              <a:t>Conflict</a:t>
            </a:r>
            <a:r>
              <a:rPr sz="1400" b="0" spc="-30" dirty="0">
                <a:latin typeface="Arial"/>
                <a:cs typeface="Arial"/>
              </a:rPr>
              <a:t> </a:t>
            </a:r>
            <a:r>
              <a:rPr sz="1400" b="0" dirty="0">
                <a:latin typeface="Arial"/>
                <a:cs typeface="Arial"/>
              </a:rPr>
              <a:t>Serializability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450" b="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b="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Module 33: Transactions/3:</a:t>
            </a:r>
            <a:r>
              <a:rPr spc="15" dirty="0"/>
              <a:t> </a:t>
            </a:r>
            <a:r>
              <a:rPr spc="-5" dirty="0"/>
              <a:t>Recoverability</a:t>
            </a:r>
            <a:endParaRPr sz="145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b="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b="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b="0" spc="-5" dirty="0">
                <a:latin typeface="Arial"/>
                <a:cs typeface="Arial"/>
              </a:rPr>
              <a:t>Recoverability and</a:t>
            </a:r>
            <a:r>
              <a:rPr sz="1400" b="0" spc="-45" dirty="0">
                <a:latin typeface="Arial"/>
                <a:cs typeface="Arial"/>
              </a:rPr>
              <a:t> </a:t>
            </a:r>
            <a:r>
              <a:rPr sz="1400" b="0" dirty="0">
                <a:latin typeface="Arial"/>
                <a:cs typeface="Arial"/>
              </a:rPr>
              <a:t>Isolation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b="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b="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b="0" spc="-5" dirty="0">
                <a:latin typeface="Arial"/>
                <a:cs typeface="Arial"/>
              </a:rPr>
              <a:t>Transaction </a:t>
            </a:r>
            <a:r>
              <a:rPr sz="1400" b="0" dirty="0">
                <a:latin typeface="Arial"/>
                <a:cs typeface="Arial"/>
              </a:rPr>
              <a:t>Definition in</a:t>
            </a:r>
            <a:r>
              <a:rPr sz="1400" b="0" spc="-100" dirty="0">
                <a:latin typeface="Arial"/>
                <a:cs typeface="Arial"/>
              </a:rPr>
              <a:t> </a:t>
            </a:r>
            <a:r>
              <a:rPr sz="1400" b="0" spc="-5" dirty="0">
                <a:latin typeface="Arial"/>
                <a:cs typeface="Arial"/>
              </a:rPr>
              <a:t>SQL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b="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b="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b="0" dirty="0">
                <a:latin typeface="Arial"/>
                <a:cs typeface="Arial"/>
              </a:rPr>
              <a:t>View</a:t>
            </a:r>
            <a:r>
              <a:rPr sz="1400" b="0" spc="-20" dirty="0">
                <a:latin typeface="Arial"/>
                <a:cs typeface="Arial"/>
              </a:rPr>
              <a:t> </a:t>
            </a:r>
            <a:r>
              <a:rPr sz="1400" b="0" dirty="0">
                <a:latin typeface="Arial"/>
                <a:cs typeface="Arial"/>
              </a:rPr>
              <a:t>Serializability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b="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b="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b="0" spc="-5" dirty="0">
                <a:latin typeface="Arial"/>
                <a:cs typeface="Arial"/>
              </a:rPr>
              <a:t>Complex Notions of</a:t>
            </a:r>
            <a:r>
              <a:rPr sz="1400" b="0" spc="-55" dirty="0">
                <a:latin typeface="Arial"/>
                <a:cs typeface="Arial"/>
              </a:rPr>
              <a:t> </a:t>
            </a:r>
            <a:r>
              <a:rPr sz="1400" b="0" dirty="0">
                <a:latin typeface="Arial"/>
                <a:cs typeface="Arial"/>
              </a:rPr>
              <a:t>Serializability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3707" y="1038388"/>
            <a:ext cx="3684904" cy="18338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34: Concurrency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Control/1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Lock-Based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Protocols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Implementing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Locking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35: Concurrency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Control/2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10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Deadlock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Handling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Timestamp-Based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Protocols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5"/>
              <a:t>Uma Seshadri, IIIT Dharwad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54786BC8-49F9-F347-9A13-2090E7264601}" type="datetime1">
              <a:rPr lang="en-IN" spc="-10" smtClean="0"/>
              <a:t>23/01/21</a:t>
            </a:fld>
            <a:endParaRPr spc="-1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D1814D5-3267-C44C-A979-E26DEAA55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362" y="351829"/>
            <a:ext cx="1912755" cy="58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9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557" y="215437"/>
            <a:ext cx="111245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Unit</a:t>
            </a:r>
            <a:r>
              <a:rPr spc="-5" dirty="0"/>
              <a:t> </a:t>
            </a:r>
            <a:r>
              <a:rPr spc="-10" dirty="0"/>
              <a:t>08: </a:t>
            </a:r>
            <a:r>
              <a:rPr spc="-5" dirty="0"/>
              <a:t>Recovery and Query Processing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4591" y="1038388"/>
            <a:ext cx="3643629" cy="471106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36: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Recovery/1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Failure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Classification</a:t>
            </a: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Storage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Structure</a:t>
            </a: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Recovery and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Atomicity</a:t>
            </a: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Log-Based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Recovery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37: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Recovery/2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Recovery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Algorithm</a:t>
            </a: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Recovery with Early </a:t>
            </a:r>
            <a:r>
              <a:rPr sz="1400" dirty="0">
                <a:latin typeface="Arial"/>
                <a:cs typeface="Arial"/>
              </a:rPr>
              <a:t>Lock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Release</a:t>
            </a:r>
            <a:endParaRPr sz="1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38: </a:t>
            </a:r>
            <a:r>
              <a:rPr sz="1600" b="1" spc="-10" dirty="0">
                <a:latin typeface="Arial"/>
                <a:cs typeface="Arial"/>
              </a:rPr>
              <a:t>Query </a:t>
            </a:r>
            <a:r>
              <a:rPr sz="1600" b="1" spc="-5" dirty="0">
                <a:latin typeface="Arial"/>
                <a:cs typeface="Arial"/>
              </a:rPr>
              <a:t>Processing and  Optimization/1: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Processing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Overview </a:t>
            </a:r>
            <a:r>
              <a:rPr sz="1400" dirty="0">
                <a:latin typeface="Arial"/>
                <a:cs typeface="Arial"/>
              </a:rPr>
              <a:t>of Query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Processing</a:t>
            </a: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Measures of Query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Cost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Selection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Operation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Sorting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10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Join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Operation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Other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Operations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3707" y="1122236"/>
            <a:ext cx="4013835" cy="141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375285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39: </a:t>
            </a:r>
            <a:r>
              <a:rPr sz="1600" b="1" spc="-10" dirty="0">
                <a:latin typeface="Arial"/>
                <a:cs typeface="Arial"/>
              </a:rPr>
              <a:t>Query </a:t>
            </a:r>
            <a:r>
              <a:rPr sz="1600" b="1" spc="-5" dirty="0">
                <a:latin typeface="Arial"/>
                <a:cs typeface="Arial"/>
              </a:rPr>
              <a:t>Processing and  Optimization/2: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Optimization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Introduction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Query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Optimization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100" spc="1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r>
              <a:rPr sz="1100" spc="10" dirty="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Transformation of Relational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Expressions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CC3300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Arial"/>
                <a:cs typeface="Arial"/>
              </a:rPr>
              <a:t>Module 40: Course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Summarization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5"/>
              <a:t>Uma Seshadri, IIIT Dharwad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1914646" y="6367925"/>
            <a:ext cx="27432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D50577A6-3A69-9B4F-ADE6-D36677E2B7F3}" type="datetime1">
              <a:rPr lang="en-IN" spc="-10" smtClean="0"/>
              <a:t>23/01/21</a:t>
            </a:fld>
            <a:endParaRPr spc="-1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13AE20E-FB2C-8643-B3F0-2D59656B9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362" y="351829"/>
            <a:ext cx="1912755" cy="58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33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1221</Words>
  <Application>Microsoft Macintosh PowerPoint</Application>
  <PresentationFormat>Widescreen</PresentationFormat>
  <Paragraphs>202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CS210- DBMS - ERD</vt:lpstr>
      <vt:lpstr>Unit 01: Introduction to DBMS &amp; Relational Model</vt:lpstr>
      <vt:lpstr>Unit 02: ER Modeling</vt:lpstr>
      <vt:lpstr>Unit 03: SQL – Introductory &amp; Intermediate</vt:lpstr>
      <vt:lpstr>Unit 04: RDBMS Design – Dependency &amp; Normal Form</vt:lpstr>
      <vt:lpstr>Unit 05: Application Design and Storage</vt:lpstr>
      <vt:lpstr>Unit 06: Indexing and Hashing</vt:lpstr>
      <vt:lpstr>Unit 07: Transaction and Concurrency Control</vt:lpstr>
      <vt:lpstr>Unit 08: Recovery and Query Processing &amp; Optimization</vt:lpstr>
      <vt:lpstr>Evaluation Scheme </vt:lpstr>
      <vt:lpstr>Course Textbook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CS210- Database Management Systems</dc:title>
  <dc:creator>uma</dc:creator>
  <cp:lastModifiedBy>uma</cp:lastModifiedBy>
  <cp:revision>22</cp:revision>
  <dcterms:created xsi:type="dcterms:W3CDTF">2021-01-12T05:05:12Z</dcterms:created>
  <dcterms:modified xsi:type="dcterms:W3CDTF">2021-01-23T08:19:49Z</dcterms:modified>
</cp:coreProperties>
</file>