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sldIdLst>
    <p:sldId id="256" r:id="rId2"/>
    <p:sldId id="386" r:id="rId3"/>
    <p:sldId id="388" r:id="rId4"/>
    <p:sldId id="261" r:id="rId5"/>
    <p:sldId id="262" r:id="rId6"/>
    <p:sldId id="275" r:id="rId7"/>
    <p:sldId id="277" r:id="rId8"/>
    <p:sldId id="279" r:id="rId9"/>
    <p:sldId id="280" r:id="rId10"/>
    <p:sldId id="395" r:id="rId11"/>
    <p:sldId id="269" r:id="rId12"/>
    <p:sldId id="398" r:id="rId13"/>
    <p:sldId id="268" r:id="rId14"/>
    <p:sldId id="272" r:id="rId15"/>
    <p:sldId id="396" r:id="rId16"/>
    <p:sldId id="401" r:id="rId17"/>
    <p:sldId id="402" r:id="rId18"/>
    <p:sldId id="405" r:id="rId19"/>
    <p:sldId id="407" r:id="rId20"/>
    <p:sldId id="403" r:id="rId21"/>
    <p:sldId id="404" r:id="rId22"/>
    <p:sldId id="397" r:id="rId23"/>
    <p:sldId id="285" r:id="rId24"/>
    <p:sldId id="286" r:id="rId25"/>
    <p:sldId id="400" r:id="rId26"/>
    <p:sldId id="408" r:id="rId27"/>
    <p:sldId id="287" r:id="rId28"/>
    <p:sldId id="263" r:id="rId29"/>
    <p:sldId id="264" r:id="rId30"/>
    <p:sldId id="265" r:id="rId31"/>
    <p:sldId id="266" r:id="rId32"/>
    <p:sldId id="267" r:id="rId33"/>
    <p:sldId id="399" r:id="rId34"/>
    <p:sldId id="260" r:id="rId35"/>
    <p:sldId id="291" r:id="rId36"/>
    <p:sldId id="298" r:id="rId37"/>
    <p:sldId id="300" r:id="rId38"/>
    <p:sldId id="302" r:id="rId39"/>
    <p:sldId id="304" r:id="rId40"/>
    <p:sldId id="305" r:id="rId41"/>
    <p:sldId id="307" r:id="rId42"/>
    <p:sldId id="309" r:id="rId43"/>
    <p:sldId id="315" r:id="rId44"/>
    <p:sldId id="323" r:id="rId45"/>
    <p:sldId id="316" r:id="rId46"/>
    <p:sldId id="317" r:id="rId47"/>
    <p:sldId id="318" r:id="rId48"/>
    <p:sldId id="319" r:id="rId49"/>
    <p:sldId id="321" r:id="rId50"/>
    <p:sldId id="324" r:id="rId51"/>
    <p:sldId id="326" r:id="rId52"/>
    <p:sldId id="327" r:id="rId53"/>
    <p:sldId id="328" r:id="rId54"/>
    <p:sldId id="330" r:id="rId55"/>
    <p:sldId id="332" r:id="rId56"/>
    <p:sldId id="333" r:id="rId57"/>
    <p:sldId id="334" r:id="rId58"/>
    <p:sldId id="336" r:id="rId59"/>
    <p:sldId id="338" r:id="rId60"/>
    <p:sldId id="341" r:id="rId61"/>
    <p:sldId id="339" r:id="rId62"/>
    <p:sldId id="344" r:id="rId63"/>
    <p:sldId id="342" r:id="rId64"/>
    <p:sldId id="343" r:id="rId65"/>
    <p:sldId id="347" r:id="rId66"/>
    <p:sldId id="348" r:id="rId67"/>
    <p:sldId id="350" r:id="rId68"/>
    <p:sldId id="352" r:id="rId69"/>
    <p:sldId id="353" r:id="rId70"/>
    <p:sldId id="410" r:id="rId71"/>
    <p:sldId id="411" r:id="rId72"/>
    <p:sldId id="412" r:id="rId73"/>
    <p:sldId id="413" r:id="rId74"/>
    <p:sldId id="414" r:id="rId75"/>
    <p:sldId id="415" r:id="rId76"/>
    <p:sldId id="416" r:id="rId77"/>
    <p:sldId id="417" r:id="rId78"/>
    <p:sldId id="418" r:id="rId79"/>
    <p:sldId id="419" r:id="rId80"/>
    <p:sldId id="367" r:id="rId81"/>
    <p:sldId id="368" r:id="rId82"/>
    <p:sldId id="409" r:id="rId83"/>
    <p:sldId id="37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B0FA9-A973-4634-942D-216C81FA817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7C00D0E-CA14-4058-A456-22EFB9BC4402}">
      <dgm:prSet/>
      <dgm:spPr/>
      <dgm:t>
        <a:bodyPr/>
        <a:lstStyle/>
        <a:p>
          <a:r>
            <a:rPr lang="en-IN"/>
            <a:t>DBMS contains information about a particular </a:t>
          </a:r>
          <a:r>
            <a:rPr lang="en-IN" b="1"/>
            <a:t>enterprise</a:t>
          </a:r>
          <a:endParaRPr lang="en-US"/>
        </a:p>
      </dgm:t>
    </dgm:pt>
    <dgm:pt modelId="{41A84D44-8995-4779-9CD0-A410056EFEDE}" type="parTrans" cxnId="{BCE29895-4369-4A77-A79A-90F1B87C7111}">
      <dgm:prSet/>
      <dgm:spPr/>
      <dgm:t>
        <a:bodyPr/>
        <a:lstStyle/>
        <a:p>
          <a:endParaRPr lang="en-US"/>
        </a:p>
      </dgm:t>
    </dgm:pt>
    <dgm:pt modelId="{8D5E1156-3612-4B45-8845-4F65F124E648}" type="sibTrans" cxnId="{BCE29895-4369-4A77-A79A-90F1B87C7111}">
      <dgm:prSet/>
      <dgm:spPr/>
      <dgm:t>
        <a:bodyPr/>
        <a:lstStyle/>
        <a:p>
          <a:endParaRPr lang="en-US"/>
        </a:p>
      </dgm:t>
    </dgm:pt>
    <dgm:pt modelId="{D9BE42A9-ADA4-4D1F-A6EC-BDB68C8C8B71}">
      <dgm:prSet/>
      <dgm:spPr/>
      <dgm:t>
        <a:bodyPr/>
        <a:lstStyle/>
        <a:p>
          <a:r>
            <a:rPr lang="en-IN"/>
            <a:t>Collection of interrelated </a:t>
          </a:r>
          <a:r>
            <a:rPr lang="en-IN" b="1"/>
            <a:t>data</a:t>
          </a:r>
          <a:endParaRPr lang="en-US"/>
        </a:p>
      </dgm:t>
    </dgm:pt>
    <dgm:pt modelId="{72B8A7A8-FE0D-4B0D-A5BA-463346D70578}" type="parTrans" cxnId="{B26D25D3-059D-44C4-B57B-C75A9FB7AC33}">
      <dgm:prSet/>
      <dgm:spPr/>
      <dgm:t>
        <a:bodyPr/>
        <a:lstStyle/>
        <a:p>
          <a:endParaRPr lang="en-US"/>
        </a:p>
      </dgm:t>
    </dgm:pt>
    <dgm:pt modelId="{DFBC31CE-D90D-4012-987A-0E94A952E32D}" type="sibTrans" cxnId="{B26D25D3-059D-44C4-B57B-C75A9FB7AC33}">
      <dgm:prSet/>
      <dgm:spPr/>
      <dgm:t>
        <a:bodyPr/>
        <a:lstStyle/>
        <a:p>
          <a:endParaRPr lang="en-US"/>
        </a:p>
      </dgm:t>
    </dgm:pt>
    <dgm:pt modelId="{A4031831-C30E-46FD-9DA4-17331BE11A2D}">
      <dgm:prSet/>
      <dgm:spPr/>
      <dgm:t>
        <a:bodyPr/>
        <a:lstStyle/>
        <a:p>
          <a:r>
            <a:rPr lang="en-IN"/>
            <a:t>Set of </a:t>
          </a:r>
          <a:r>
            <a:rPr lang="en-IN" b="1"/>
            <a:t>programs </a:t>
          </a:r>
          <a:r>
            <a:rPr lang="en-IN"/>
            <a:t>to access the data</a:t>
          </a:r>
          <a:endParaRPr lang="en-US"/>
        </a:p>
      </dgm:t>
    </dgm:pt>
    <dgm:pt modelId="{A59738B9-CD30-4105-BDAA-31E88305E778}" type="parTrans" cxnId="{827D6FA4-5A5C-485F-89DA-B83352DD438F}">
      <dgm:prSet/>
      <dgm:spPr/>
      <dgm:t>
        <a:bodyPr/>
        <a:lstStyle/>
        <a:p>
          <a:endParaRPr lang="en-US"/>
        </a:p>
      </dgm:t>
    </dgm:pt>
    <dgm:pt modelId="{618E1894-DE18-438E-BF34-FE8312ED0EEC}" type="sibTrans" cxnId="{827D6FA4-5A5C-485F-89DA-B83352DD438F}">
      <dgm:prSet/>
      <dgm:spPr/>
      <dgm:t>
        <a:bodyPr/>
        <a:lstStyle/>
        <a:p>
          <a:endParaRPr lang="en-US"/>
        </a:p>
      </dgm:t>
    </dgm:pt>
    <dgm:pt modelId="{40BA4092-29AB-4AD4-94BD-413CD244F248}">
      <dgm:prSet/>
      <dgm:spPr/>
      <dgm:t>
        <a:bodyPr/>
        <a:lstStyle/>
        <a:p>
          <a:r>
            <a:rPr lang="en-IN"/>
            <a:t>An </a:t>
          </a:r>
          <a:r>
            <a:rPr lang="en-IN" b="1"/>
            <a:t>environment </a:t>
          </a:r>
          <a:r>
            <a:rPr lang="en-IN"/>
            <a:t>that is both </a:t>
          </a:r>
          <a:r>
            <a:rPr lang="en-IN" i="1"/>
            <a:t>convenient </a:t>
          </a:r>
          <a:r>
            <a:rPr lang="en-IN"/>
            <a:t>and </a:t>
          </a:r>
          <a:r>
            <a:rPr lang="en-IN" i="1"/>
            <a:t>efficient </a:t>
          </a:r>
          <a:r>
            <a:rPr lang="en-IN"/>
            <a:t>to use</a:t>
          </a:r>
          <a:endParaRPr lang="en-US"/>
        </a:p>
      </dgm:t>
    </dgm:pt>
    <dgm:pt modelId="{7D4C48BC-1142-4669-95EA-E4FB1B37FA99}" type="parTrans" cxnId="{92A0DF39-1252-49B5-B74F-D63991D3E1E6}">
      <dgm:prSet/>
      <dgm:spPr/>
      <dgm:t>
        <a:bodyPr/>
        <a:lstStyle/>
        <a:p>
          <a:endParaRPr lang="en-US"/>
        </a:p>
      </dgm:t>
    </dgm:pt>
    <dgm:pt modelId="{4846BC78-A9F0-46F8-B187-86088E293783}" type="sibTrans" cxnId="{92A0DF39-1252-49B5-B74F-D63991D3E1E6}">
      <dgm:prSet/>
      <dgm:spPr/>
      <dgm:t>
        <a:bodyPr/>
        <a:lstStyle/>
        <a:p>
          <a:endParaRPr lang="en-US"/>
        </a:p>
      </dgm:t>
    </dgm:pt>
    <dgm:pt modelId="{DDDA1AD0-434A-4345-8F2B-E457C9D579E8}">
      <dgm:prSet/>
      <dgm:spPr/>
      <dgm:t>
        <a:bodyPr/>
        <a:lstStyle/>
        <a:p>
          <a:r>
            <a:rPr lang="en-IN"/>
            <a:t>Database </a:t>
          </a:r>
          <a:r>
            <a:rPr lang="en-IN" b="1"/>
            <a:t>Applications</a:t>
          </a:r>
          <a:r>
            <a:rPr lang="en-IN"/>
            <a:t>:</a:t>
          </a:r>
          <a:endParaRPr lang="en-US"/>
        </a:p>
      </dgm:t>
    </dgm:pt>
    <dgm:pt modelId="{5368BB9E-DC4D-42F0-A2C6-2865C310B6E1}" type="parTrans" cxnId="{398A609B-2FE8-4D7E-B780-92BE5973B2B2}">
      <dgm:prSet/>
      <dgm:spPr/>
      <dgm:t>
        <a:bodyPr/>
        <a:lstStyle/>
        <a:p>
          <a:endParaRPr lang="en-US"/>
        </a:p>
      </dgm:t>
    </dgm:pt>
    <dgm:pt modelId="{E4BFBCFD-DB4B-41CB-B387-F0FACE6D5F5D}" type="sibTrans" cxnId="{398A609B-2FE8-4D7E-B780-92BE5973B2B2}">
      <dgm:prSet/>
      <dgm:spPr/>
      <dgm:t>
        <a:bodyPr/>
        <a:lstStyle/>
        <a:p>
          <a:endParaRPr lang="en-US"/>
        </a:p>
      </dgm:t>
    </dgm:pt>
    <dgm:pt modelId="{3F147E80-B053-40F4-88A4-98F117AE3AFB}">
      <dgm:prSet/>
      <dgm:spPr/>
      <dgm:t>
        <a:bodyPr/>
        <a:lstStyle/>
        <a:p>
          <a:r>
            <a:rPr lang="en-IN" dirty="0"/>
            <a:t>Banking: Account details and payment transactions</a:t>
          </a:r>
          <a:endParaRPr lang="en-US" dirty="0"/>
        </a:p>
      </dgm:t>
    </dgm:pt>
    <dgm:pt modelId="{24EF95A2-283F-4EC2-88F8-9DBEDAFA3B2F}" type="parTrans" cxnId="{655F2D12-4D48-4A56-96A3-83733EF1632C}">
      <dgm:prSet/>
      <dgm:spPr/>
      <dgm:t>
        <a:bodyPr/>
        <a:lstStyle/>
        <a:p>
          <a:endParaRPr lang="en-US"/>
        </a:p>
      </dgm:t>
    </dgm:pt>
    <dgm:pt modelId="{104E014B-B3D8-4BEB-8FA2-4949AAC51BBC}" type="sibTrans" cxnId="{655F2D12-4D48-4A56-96A3-83733EF1632C}">
      <dgm:prSet/>
      <dgm:spPr/>
      <dgm:t>
        <a:bodyPr/>
        <a:lstStyle/>
        <a:p>
          <a:endParaRPr lang="en-US"/>
        </a:p>
      </dgm:t>
    </dgm:pt>
    <dgm:pt modelId="{D3A68951-A2C3-4D73-A947-0FA2A67AEE90}">
      <dgm:prSet/>
      <dgm:spPr/>
      <dgm:t>
        <a:bodyPr/>
        <a:lstStyle/>
        <a:p>
          <a:r>
            <a:rPr lang="en-IN" dirty="0"/>
            <a:t>Airlines: Ticket reservations, Flight schedules</a:t>
          </a:r>
          <a:endParaRPr lang="en-US" dirty="0"/>
        </a:p>
      </dgm:t>
    </dgm:pt>
    <dgm:pt modelId="{C9D7E7A5-9FBC-4DD7-8B2C-64C1866AC05B}" type="parTrans" cxnId="{E9CB1B30-EC94-42D7-A0D9-008CB6B2CC5D}">
      <dgm:prSet/>
      <dgm:spPr/>
      <dgm:t>
        <a:bodyPr/>
        <a:lstStyle/>
        <a:p>
          <a:endParaRPr lang="en-US"/>
        </a:p>
      </dgm:t>
    </dgm:pt>
    <dgm:pt modelId="{66F7AB05-B049-4FF9-BCDD-1D388F38F94C}" type="sibTrans" cxnId="{E9CB1B30-EC94-42D7-A0D9-008CB6B2CC5D}">
      <dgm:prSet/>
      <dgm:spPr/>
      <dgm:t>
        <a:bodyPr/>
        <a:lstStyle/>
        <a:p>
          <a:endParaRPr lang="en-US"/>
        </a:p>
      </dgm:t>
    </dgm:pt>
    <dgm:pt modelId="{97D1424F-5D75-4B95-87AC-1617D456206A}">
      <dgm:prSet/>
      <dgm:spPr/>
      <dgm:t>
        <a:bodyPr/>
        <a:lstStyle/>
        <a:p>
          <a:r>
            <a:rPr lang="en-IN" dirty="0"/>
            <a:t>Universities: Student registration, grades</a:t>
          </a:r>
          <a:endParaRPr lang="en-US" dirty="0"/>
        </a:p>
      </dgm:t>
    </dgm:pt>
    <dgm:pt modelId="{E471A406-6DAD-4C82-8147-5F07F2DC75F3}" type="parTrans" cxnId="{203619CB-A6EA-48C5-B09C-576B6B5FF000}">
      <dgm:prSet/>
      <dgm:spPr/>
      <dgm:t>
        <a:bodyPr/>
        <a:lstStyle/>
        <a:p>
          <a:endParaRPr lang="en-US"/>
        </a:p>
      </dgm:t>
    </dgm:pt>
    <dgm:pt modelId="{42569D62-DEE9-440B-9127-53D8F4F341D7}" type="sibTrans" cxnId="{203619CB-A6EA-48C5-B09C-576B6B5FF000}">
      <dgm:prSet/>
      <dgm:spPr/>
      <dgm:t>
        <a:bodyPr/>
        <a:lstStyle/>
        <a:p>
          <a:endParaRPr lang="en-US"/>
        </a:p>
      </dgm:t>
    </dgm:pt>
    <dgm:pt modelId="{9F6B1495-56D7-4E7C-918A-E5B527D9E06B}">
      <dgm:prSet/>
      <dgm:spPr/>
      <dgm:t>
        <a:bodyPr/>
        <a:lstStyle/>
        <a:p>
          <a:r>
            <a:rPr lang="en-IN" dirty="0"/>
            <a:t>Sales: customers details, products details, purchases</a:t>
          </a:r>
          <a:endParaRPr lang="en-US" dirty="0"/>
        </a:p>
      </dgm:t>
    </dgm:pt>
    <dgm:pt modelId="{E1D95A2F-E49A-4138-B47F-975601A680C7}" type="parTrans" cxnId="{6D3C6715-2014-4614-9ACA-DCC189074B8F}">
      <dgm:prSet/>
      <dgm:spPr/>
      <dgm:t>
        <a:bodyPr/>
        <a:lstStyle/>
        <a:p>
          <a:endParaRPr lang="en-US"/>
        </a:p>
      </dgm:t>
    </dgm:pt>
    <dgm:pt modelId="{EA633BDC-011E-438D-9CD6-3F4365EC478A}" type="sibTrans" cxnId="{6D3C6715-2014-4614-9ACA-DCC189074B8F}">
      <dgm:prSet/>
      <dgm:spPr/>
      <dgm:t>
        <a:bodyPr/>
        <a:lstStyle/>
        <a:p>
          <a:endParaRPr lang="en-US"/>
        </a:p>
      </dgm:t>
    </dgm:pt>
    <dgm:pt modelId="{6459C608-08D8-48C1-91B7-07F45C74CE37}">
      <dgm:prSet/>
      <dgm:spPr/>
      <dgm:t>
        <a:bodyPr/>
        <a:lstStyle/>
        <a:p>
          <a:r>
            <a:rPr lang="en-IN" dirty="0"/>
            <a:t>Online retailers: Product order tracking, customized recommendations</a:t>
          </a:r>
          <a:endParaRPr lang="en-US" dirty="0"/>
        </a:p>
      </dgm:t>
    </dgm:pt>
    <dgm:pt modelId="{6D079564-6BFF-4A5F-84BE-96478B149CAF}" type="parTrans" cxnId="{C86469B8-A17E-4540-82A3-C2611CB0963B}">
      <dgm:prSet/>
      <dgm:spPr/>
      <dgm:t>
        <a:bodyPr/>
        <a:lstStyle/>
        <a:p>
          <a:endParaRPr lang="en-US"/>
        </a:p>
      </dgm:t>
    </dgm:pt>
    <dgm:pt modelId="{8C3E0799-22F2-4FAE-A641-34095F897F11}" type="sibTrans" cxnId="{C86469B8-A17E-4540-82A3-C2611CB0963B}">
      <dgm:prSet/>
      <dgm:spPr/>
      <dgm:t>
        <a:bodyPr/>
        <a:lstStyle/>
        <a:p>
          <a:endParaRPr lang="en-US"/>
        </a:p>
      </dgm:t>
    </dgm:pt>
    <dgm:pt modelId="{2587C090-9339-4D0C-A5ED-A41AEEC9DDAE}">
      <dgm:prSet/>
      <dgm:spPr/>
      <dgm:t>
        <a:bodyPr/>
        <a:lstStyle/>
        <a:p>
          <a:r>
            <a:rPr lang="en-IN" dirty="0"/>
            <a:t>Manufacturing: production, inventory, orders, supply chain reports</a:t>
          </a:r>
          <a:endParaRPr lang="en-US" dirty="0"/>
        </a:p>
      </dgm:t>
    </dgm:pt>
    <dgm:pt modelId="{13C0DD0E-2874-47C6-861D-27134C60357B}" type="parTrans" cxnId="{27728FB7-7CCA-49C1-BFF8-B38977890907}">
      <dgm:prSet/>
      <dgm:spPr/>
      <dgm:t>
        <a:bodyPr/>
        <a:lstStyle/>
        <a:p>
          <a:endParaRPr lang="en-US"/>
        </a:p>
      </dgm:t>
    </dgm:pt>
    <dgm:pt modelId="{3E27096E-470F-479E-900B-D5CA65B46F50}" type="sibTrans" cxnId="{27728FB7-7CCA-49C1-BFF8-B38977890907}">
      <dgm:prSet/>
      <dgm:spPr/>
      <dgm:t>
        <a:bodyPr/>
        <a:lstStyle/>
        <a:p>
          <a:endParaRPr lang="en-US"/>
        </a:p>
      </dgm:t>
    </dgm:pt>
    <dgm:pt modelId="{F6FA81F7-9313-4476-BDC0-AE2B47B2D3E0}">
      <dgm:prSet/>
      <dgm:spPr/>
      <dgm:t>
        <a:bodyPr/>
        <a:lstStyle/>
        <a:p>
          <a:r>
            <a:rPr lang="en-IN" dirty="0"/>
            <a:t>Human resources: employee records, salaries, tax deduction</a:t>
          </a:r>
          <a:endParaRPr lang="en-US" dirty="0"/>
        </a:p>
      </dgm:t>
    </dgm:pt>
    <dgm:pt modelId="{F53E621A-4D4D-434A-AF1A-04A86B58DF50}" type="parTrans" cxnId="{64F77842-0A50-433D-B40C-B364AB96F465}">
      <dgm:prSet/>
      <dgm:spPr/>
      <dgm:t>
        <a:bodyPr/>
        <a:lstStyle/>
        <a:p>
          <a:endParaRPr lang="en-US"/>
        </a:p>
      </dgm:t>
    </dgm:pt>
    <dgm:pt modelId="{13BF1CF0-8017-4AB0-BF36-122FCC3442FB}" type="sibTrans" cxnId="{64F77842-0A50-433D-B40C-B364AB96F465}">
      <dgm:prSet/>
      <dgm:spPr/>
      <dgm:t>
        <a:bodyPr/>
        <a:lstStyle/>
        <a:p>
          <a:endParaRPr lang="en-US"/>
        </a:p>
      </dgm:t>
    </dgm:pt>
    <dgm:pt modelId="{7C03CDAE-A0E3-674E-817B-9547982CD042}" type="pres">
      <dgm:prSet presAssocID="{EB1B0FA9-A973-4634-942D-216C81FA817C}" presName="linear" presStyleCnt="0">
        <dgm:presLayoutVars>
          <dgm:dir/>
          <dgm:animLvl val="lvl"/>
          <dgm:resizeHandles val="exact"/>
        </dgm:presLayoutVars>
      </dgm:prSet>
      <dgm:spPr/>
    </dgm:pt>
    <dgm:pt modelId="{204D9E01-4289-8C49-A5E1-3B37CF04A435}" type="pres">
      <dgm:prSet presAssocID="{17C00D0E-CA14-4058-A456-22EFB9BC4402}" presName="parentLin" presStyleCnt="0"/>
      <dgm:spPr/>
    </dgm:pt>
    <dgm:pt modelId="{2EB19DD3-E08D-9F46-A5CF-A7093241661C}" type="pres">
      <dgm:prSet presAssocID="{17C00D0E-CA14-4058-A456-22EFB9BC4402}" presName="parentLeftMargin" presStyleLbl="node1" presStyleIdx="0" presStyleCnt="2"/>
      <dgm:spPr/>
    </dgm:pt>
    <dgm:pt modelId="{22CFE200-8623-C243-9E40-DDAA615CD227}" type="pres">
      <dgm:prSet presAssocID="{17C00D0E-CA14-4058-A456-22EFB9BC4402}" presName="parentText" presStyleLbl="node1" presStyleIdx="0" presStyleCnt="2">
        <dgm:presLayoutVars>
          <dgm:chMax val="0"/>
          <dgm:bulletEnabled val="1"/>
        </dgm:presLayoutVars>
      </dgm:prSet>
      <dgm:spPr/>
    </dgm:pt>
    <dgm:pt modelId="{95DAD4BF-E4DA-5E4A-9414-2E808E0BAC4D}" type="pres">
      <dgm:prSet presAssocID="{17C00D0E-CA14-4058-A456-22EFB9BC4402}" presName="negativeSpace" presStyleCnt="0"/>
      <dgm:spPr/>
    </dgm:pt>
    <dgm:pt modelId="{76D576FB-AE80-B541-A129-89209CCF375D}" type="pres">
      <dgm:prSet presAssocID="{17C00D0E-CA14-4058-A456-22EFB9BC4402}" presName="childText" presStyleLbl="conFgAcc1" presStyleIdx="0" presStyleCnt="2">
        <dgm:presLayoutVars>
          <dgm:bulletEnabled val="1"/>
        </dgm:presLayoutVars>
      </dgm:prSet>
      <dgm:spPr/>
    </dgm:pt>
    <dgm:pt modelId="{5FC668DC-8DAF-4A46-91E7-DF9DD946F8EC}" type="pres">
      <dgm:prSet presAssocID="{8D5E1156-3612-4B45-8845-4F65F124E648}" presName="spaceBetweenRectangles" presStyleCnt="0"/>
      <dgm:spPr/>
    </dgm:pt>
    <dgm:pt modelId="{A488AA06-BD92-3248-BF46-129F0985F00C}" type="pres">
      <dgm:prSet presAssocID="{DDDA1AD0-434A-4345-8F2B-E457C9D579E8}" presName="parentLin" presStyleCnt="0"/>
      <dgm:spPr/>
    </dgm:pt>
    <dgm:pt modelId="{A474E2D6-653B-D64C-83AE-33FDA23BA797}" type="pres">
      <dgm:prSet presAssocID="{DDDA1AD0-434A-4345-8F2B-E457C9D579E8}" presName="parentLeftMargin" presStyleLbl="node1" presStyleIdx="0" presStyleCnt="2"/>
      <dgm:spPr/>
    </dgm:pt>
    <dgm:pt modelId="{8BB2D8CF-E458-BD46-A6AB-AE0F02B55689}" type="pres">
      <dgm:prSet presAssocID="{DDDA1AD0-434A-4345-8F2B-E457C9D579E8}" presName="parentText" presStyleLbl="node1" presStyleIdx="1" presStyleCnt="2">
        <dgm:presLayoutVars>
          <dgm:chMax val="0"/>
          <dgm:bulletEnabled val="1"/>
        </dgm:presLayoutVars>
      </dgm:prSet>
      <dgm:spPr/>
    </dgm:pt>
    <dgm:pt modelId="{F9A70D8F-523B-1F4D-9656-C533AA0B79D5}" type="pres">
      <dgm:prSet presAssocID="{DDDA1AD0-434A-4345-8F2B-E457C9D579E8}" presName="negativeSpace" presStyleCnt="0"/>
      <dgm:spPr/>
    </dgm:pt>
    <dgm:pt modelId="{315B4ABA-A815-8640-AB0B-653B06FC5B94}" type="pres">
      <dgm:prSet presAssocID="{DDDA1AD0-434A-4345-8F2B-E457C9D579E8}" presName="childText" presStyleLbl="conFgAcc1" presStyleIdx="1" presStyleCnt="2">
        <dgm:presLayoutVars>
          <dgm:bulletEnabled val="1"/>
        </dgm:presLayoutVars>
      </dgm:prSet>
      <dgm:spPr/>
    </dgm:pt>
  </dgm:ptLst>
  <dgm:cxnLst>
    <dgm:cxn modelId="{655F2D12-4D48-4A56-96A3-83733EF1632C}" srcId="{DDDA1AD0-434A-4345-8F2B-E457C9D579E8}" destId="{3F147E80-B053-40F4-88A4-98F117AE3AFB}" srcOrd="0" destOrd="0" parTransId="{24EF95A2-283F-4EC2-88F8-9DBEDAFA3B2F}" sibTransId="{104E014B-B3D8-4BEB-8FA2-4949AAC51BBC}"/>
    <dgm:cxn modelId="{6D3C6715-2014-4614-9ACA-DCC189074B8F}" srcId="{DDDA1AD0-434A-4345-8F2B-E457C9D579E8}" destId="{9F6B1495-56D7-4E7C-918A-E5B527D9E06B}" srcOrd="3" destOrd="0" parTransId="{E1D95A2F-E49A-4138-B47F-975601A680C7}" sibTransId="{EA633BDC-011E-438D-9CD6-3F4365EC478A}"/>
    <dgm:cxn modelId="{E9CB1B30-EC94-42D7-A0D9-008CB6B2CC5D}" srcId="{DDDA1AD0-434A-4345-8F2B-E457C9D579E8}" destId="{D3A68951-A2C3-4D73-A947-0FA2A67AEE90}" srcOrd="1" destOrd="0" parTransId="{C9D7E7A5-9FBC-4DD7-8B2C-64C1866AC05B}" sibTransId="{66F7AB05-B049-4FF9-BCDD-1D388F38F94C}"/>
    <dgm:cxn modelId="{92A0DF39-1252-49B5-B74F-D63991D3E1E6}" srcId="{17C00D0E-CA14-4058-A456-22EFB9BC4402}" destId="{40BA4092-29AB-4AD4-94BD-413CD244F248}" srcOrd="2" destOrd="0" parTransId="{7D4C48BC-1142-4669-95EA-E4FB1B37FA99}" sibTransId="{4846BC78-A9F0-46F8-B187-86088E293783}"/>
    <dgm:cxn modelId="{64F77842-0A50-433D-B40C-B364AB96F465}" srcId="{DDDA1AD0-434A-4345-8F2B-E457C9D579E8}" destId="{F6FA81F7-9313-4476-BDC0-AE2B47B2D3E0}" srcOrd="6" destOrd="0" parTransId="{F53E621A-4D4D-434A-AF1A-04A86B58DF50}" sibTransId="{13BF1CF0-8017-4AB0-BF36-122FCC3442FB}"/>
    <dgm:cxn modelId="{5D4DB64A-5AE6-2445-AB41-59FF2603F2CD}" type="presOf" srcId="{D3A68951-A2C3-4D73-A947-0FA2A67AEE90}" destId="{315B4ABA-A815-8640-AB0B-653B06FC5B94}" srcOrd="0" destOrd="1" presId="urn:microsoft.com/office/officeart/2005/8/layout/list1"/>
    <dgm:cxn modelId="{BBCA4964-DB24-B14F-91BF-DB61917B6549}" type="presOf" srcId="{D9BE42A9-ADA4-4D1F-A6EC-BDB68C8C8B71}" destId="{76D576FB-AE80-B541-A129-89209CCF375D}" srcOrd="0" destOrd="0" presId="urn:microsoft.com/office/officeart/2005/8/layout/list1"/>
    <dgm:cxn modelId="{04FF7C67-D620-A644-82DE-66C125B13C5C}" type="presOf" srcId="{6459C608-08D8-48C1-91B7-07F45C74CE37}" destId="{315B4ABA-A815-8640-AB0B-653B06FC5B94}" srcOrd="0" destOrd="4" presId="urn:microsoft.com/office/officeart/2005/8/layout/list1"/>
    <dgm:cxn modelId="{5FCF997C-BDA9-B246-A05B-D44DEA1895D7}" type="presOf" srcId="{3F147E80-B053-40F4-88A4-98F117AE3AFB}" destId="{315B4ABA-A815-8640-AB0B-653B06FC5B94}" srcOrd="0" destOrd="0" presId="urn:microsoft.com/office/officeart/2005/8/layout/list1"/>
    <dgm:cxn modelId="{33860780-AA84-294F-BF5B-88327DD7FF35}" type="presOf" srcId="{17C00D0E-CA14-4058-A456-22EFB9BC4402}" destId="{22CFE200-8623-C243-9E40-DDAA615CD227}" srcOrd="1" destOrd="0" presId="urn:microsoft.com/office/officeart/2005/8/layout/list1"/>
    <dgm:cxn modelId="{BE00C689-C0F2-1F4D-9B55-E3FAF396C5C9}" type="presOf" srcId="{EB1B0FA9-A973-4634-942D-216C81FA817C}" destId="{7C03CDAE-A0E3-674E-817B-9547982CD042}" srcOrd="0" destOrd="0" presId="urn:microsoft.com/office/officeart/2005/8/layout/list1"/>
    <dgm:cxn modelId="{DE2A348B-0500-C54B-BBD9-531CBA6AEE41}" type="presOf" srcId="{DDDA1AD0-434A-4345-8F2B-E457C9D579E8}" destId="{A474E2D6-653B-D64C-83AE-33FDA23BA797}" srcOrd="0" destOrd="0" presId="urn:microsoft.com/office/officeart/2005/8/layout/list1"/>
    <dgm:cxn modelId="{E0F1EB8E-CDAA-FA45-AFB3-3419E6992CC0}" type="presOf" srcId="{97D1424F-5D75-4B95-87AC-1617D456206A}" destId="{315B4ABA-A815-8640-AB0B-653B06FC5B94}" srcOrd="0" destOrd="2" presId="urn:microsoft.com/office/officeart/2005/8/layout/list1"/>
    <dgm:cxn modelId="{BCE29895-4369-4A77-A79A-90F1B87C7111}" srcId="{EB1B0FA9-A973-4634-942D-216C81FA817C}" destId="{17C00D0E-CA14-4058-A456-22EFB9BC4402}" srcOrd="0" destOrd="0" parTransId="{41A84D44-8995-4779-9CD0-A410056EFEDE}" sibTransId="{8D5E1156-3612-4B45-8845-4F65F124E648}"/>
    <dgm:cxn modelId="{398A609B-2FE8-4D7E-B780-92BE5973B2B2}" srcId="{EB1B0FA9-A973-4634-942D-216C81FA817C}" destId="{DDDA1AD0-434A-4345-8F2B-E457C9D579E8}" srcOrd="1" destOrd="0" parTransId="{5368BB9E-DC4D-42F0-A2C6-2865C310B6E1}" sibTransId="{E4BFBCFD-DB4B-41CB-B387-F0FACE6D5F5D}"/>
    <dgm:cxn modelId="{827D6FA4-5A5C-485F-89DA-B83352DD438F}" srcId="{17C00D0E-CA14-4058-A456-22EFB9BC4402}" destId="{A4031831-C30E-46FD-9DA4-17331BE11A2D}" srcOrd="1" destOrd="0" parTransId="{A59738B9-CD30-4105-BDAA-31E88305E778}" sibTransId="{618E1894-DE18-438E-BF34-FE8312ED0EEC}"/>
    <dgm:cxn modelId="{9659DCB1-C3BB-434F-A054-88C56DF659B7}" type="presOf" srcId="{F6FA81F7-9313-4476-BDC0-AE2B47B2D3E0}" destId="{315B4ABA-A815-8640-AB0B-653B06FC5B94}" srcOrd="0" destOrd="6" presId="urn:microsoft.com/office/officeart/2005/8/layout/list1"/>
    <dgm:cxn modelId="{833CC4B3-8F45-C944-9CF0-03E29B54E2E3}" type="presOf" srcId="{A4031831-C30E-46FD-9DA4-17331BE11A2D}" destId="{76D576FB-AE80-B541-A129-89209CCF375D}" srcOrd="0" destOrd="1" presId="urn:microsoft.com/office/officeart/2005/8/layout/list1"/>
    <dgm:cxn modelId="{129247B6-4872-F24C-B69C-B914325D6F1B}" type="presOf" srcId="{40BA4092-29AB-4AD4-94BD-413CD244F248}" destId="{76D576FB-AE80-B541-A129-89209CCF375D}" srcOrd="0" destOrd="2" presId="urn:microsoft.com/office/officeart/2005/8/layout/list1"/>
    <dgm:cxn modelId="{27728FB7-7CCA-49C1-BFF8-B38977890907}" srcId="{DDDA1AD0-434A-4345-8F2B-E457C9D579E8}" destId="{2587C090-9339-4D0C-A5ED-A41AEEC9DDAE}" srcOrd="5" destOrd="0" parTransId="{13C0DD0E-2874-47C6-861D-27134C60357B}" sibTransId="{3E27096E-470F-479E-900B-D5CA65B46F50}"/>
    <dgm:cxn modelId="{C86469B8-A17E-4540-82A3-C2611CB0963B}" srcId="{DDDA1AD0-434A-4345-8F2B-E457C9D579E8}" destId="{6459C608-08D8-48C1-91B7-07F45C74CE37}" srcOrd="4" destOrd="0" parTransId="{6D079564-6BFF-4A5F-84BE-96478B149CAF}" sibTransId="{8C3E0799-22F2-4FAE-A641-34095F897F11}"/>
    <dgm:cxn modelId="{203619CB-A6EA-48C5-B09C-576B6B5FF000}" srcId="{DDDA1AD0-434A-4345-8F2B-E457C9D579E8}" destId="{97D1424F-5D75-4B95-87AC-1617D456206A}" srcOrd="2" destOrd="0" parTransId="{E471A406-6DAD-4C82-8147-5F07F2DC75F3}" sibTransId="{42569D62-DEE9-440B-9127-53D8F4F341D7}"/>
    <dgm:cxn modelId="{B26D25D3-059D-44C4-B57B-C75A9FB7AC33}" srcId="{17C00D0E-CA14-4058-A456-22EFB9BC4402}" destId="{D9BE42A9-ADA4-4D1F-A6EC-BDB68C8C8B71}" srcOrd="0" destOrd="0" parTransId="{72B8A7A8-FE0D-4B0D-A5BA-463346D70578}" sibTransId="{DFBC31CE-D90D-4012-987A-0E94A952E32D}"/>
    <dgm:cxn modelId="{92B27DE5-580B-5341-9B16-92818EE19122}" type="presOf" srcId="{DDDA1AD0-434A-4345-8F2B-E457C9D579E8}" destId="{8BB2D8CF-E458-BD46-A6AB-AE0F02B55689}" srcOrd="1" destOrd="0" presId="urn:microsoft.com/office/officeart/2005/8/layout/list1"/>
    <dgm:cxn modelId="{4C80FFE6-5A21-0840-875B-4DECC1DA3F58}" type="presOf" srcId="{9F6B1495-56D7-4E7C-918A-E5B527D9E06B}" destId="{315B4ABA-A815-8640-AB0B-653B06FC5B94}" srcOrd="0" destOrd="3" presId="urn:microsoft.com/office/officeart/2005/8/layout/list1"/>
    <dgm:cxn modelId="{4C3BA4F0-6A87-F742-ADB1-12C06865EE2C}" type="presOf" srcId="{2587C090-9339-4D0C-A5ED-A41AEEC9DDAE}" destId="{315B4ABA-A815-8640-AB0B-653B06FC5B94}" srcOrd="0" destOrd="5" presId="urn:microsoft.com/office/officeart/2005/8/layout/list1"/>
    <dgm:cxn modelId="{CA9D24F5-63D5-A749-A506-7F0DC9100838}" type="presOf" srcId="{17C00D0E-CA14-4058-A456-22EFB9BC4402}" destId="{2EB19DD3-E08D-9F46-A5CF-A7093241661C}" srcOrd="0" destOrd="0" presId="urn:microsoft.com/office/officeart/2005/8/layout/list1"/>
    <dgm:cxn modelId="{4C5D339E-7B41-574E-9545-4D661A981CA3}" type="presParOf" srcId="{7C03CDAE-A0E3-674E-817B-9547982CD042}" destId="{204D9E01-4289-8C49-A5E1-3B37CF04A435}" srcOrd="0" destOrd="0" presId="urn:microsoft.com/office/officeart/2005/8/layout/list1"/>
    <dgm:cxn modelId="{3ADA8BE0-DA91-0C44-9045-FED25FC5A560}" type="presParOf" srcId="{204D9E01-4289-8C49-A5E1-3B37CF04A435}" destId="{2EB19DD3-E08D-9F46-A5CF-A7093241661C}" srcOrd="0" destOrd="0" presId="urn:microsoft.com/office/officeart/2005/8/layout/list1"/>
    <dgm:cxn modelId="{8BF2341E-CA10-E64B-A37B-4F48B471BB29}" type="presParOf" srcId="{204D9E01-4289-8C49-A5E1-3B37CF04A435}" destId="{22CFE200-8623-C243-9E40-DDAA615CD227}" srcOrd="1" destOrd="0" presId="urn:microsoft.com/office/officeart/2005/8/layout/list1"/>
    <dgm:cxn modelId="{9D41A66F-81B7-C040-AA29-075F79425C80}" type="presParOf" srcId="{7C03CDAE-A0E3-674E-817B-9547982CD042}" destId="{95DAD4BF-E4DA-5E4A-9414-2E808E0BAC4D}" srcOrd="1" destOrd="0" presId="urn:microsoft.com/office/officeart/2005/8/layout/list1"/>
    <dgm:cxn modelId="{2356D402-8C4E-A94C-841C-CD13148C4BE1}" type="presParOf" srcId="{7C03CDAE-A0E3-674E-817B-9547982CD042}" destId="{76D576FB-AE80-B541-A129-89209CCF375D}" srcOrd="2" destOrd="0" presId="urn:microsoft.com/office/officeart/2005/8/layout/list1"/>
    <dgm:cxn modelId="{226A9FE5-ED3D-EE43-85C4-F328ED89AA6C}" type="presParOf" srcId="{7C03CDAE-A0E3-674E-817B-9547982CD042}" destId="{5FC668DC-8DAF-4A46-91E7-DF9DD946F8EC}" srcOrd="3" destOrd="0" presId="urn:microsoft.com/office/officeart/2005/8/layout/list1"/>
    <dgm:cxn modelId="{524E2BCC-A940-094E-8EDB-900FB6C5349D}" type="presParOf" srcId="{7C03CDAE-A0E3-674E-817B-9547982CD042}" destId="{A488AA06-BD92-3248-BF46-129F0985F00C}" srcOrd="4" destOrd="0" presId="urn:microsoft.com/office/officeart/2005/8/layout/list1"/>
    <dgm:cxn modelId="{50397C5D-C25D-F44F-8FCC-EA3BC1FACCAE}" type="presParOf" srcId="{A488AA06-BD92-3248-BF46-129F0985F00C}" destId="{A474E2D6-653B-D64C-83AE-33FDA23BA797}" srcOrd="0" destOrd="0" presId="urn:microsoft.com/office/officeart/2005/8/layout/list1"/>
    <dgm:cxn modelId="{52CC0FBE-3D5B-104B-A073-4F2FD6AED652}" type="presParOf" srcId="{A488AA06-BD92-3248-BF46-129F0985F00C}" destId="{8BB2D8CF-E458-BD46-A6AB-AE0F02B55689}" srcOrd="1" destOrd="0" presId="urn:microsoft.com/office/officeart/2005/8/layout/list1"/>
    <dgm:cxn modelId="{3A59DC4C-4E55-5A4F-8C92-1D9A91572818}" type="presParOf" srcId="{7C03CDAE-A0E3-674E-817B-9547982CD042}" destId="{F9A70D8F-523B-1F4D-9656-C533AA0B79D5}" srcOrd="5" destOrd="0" presId="urn:microsoft.com/office/officeart/2005/8/layout/list1"/>
    <dgm:cxn modelId="{B0DAC72B-77D1-1C4C-A998-925CE2C3F5CA}" type="presParOf" srcId="{7C03CDAE-A0E3-674E-817B-9547982CD042}" destId="{315B4ABA-A815-8640-AB0B-653B06FC5B9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576FB-AE80-B541-A129-89209CCF375D}">
      <dsp:nvSpPr>
        <dsp:cNvPr id="0" name=""/>
        <dsp:cNvSpPr/>
      </dsp:nvSpPr>
      <dsp:spPr>
        <a:xfrm>
          <a:off x="0" y="282897"/>
          <a:ext cx="10515600" cy="128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a:t>Collection of interrelated </a:t>
          </a:r>
          <a:r>
            <a:rPr lang="en-IN" sz="1700" b="1" kern="1200"/>
            <a:t>data</a:t>
          </a:r>
          <a:endParaRPr lang="en-US" sz="1700" kern="1200"/>
        </a:p>
        <a:p>
          <a:pPr marL="171450" lvl="1" indent="-171450" algn="l" defTabSz="755650">
            <a:lnSpc>
              <a:spcPct val="90000"/>
            </a:lnSpc>
            <a:spcBef>
              <a:spcPct val="0"/>
            </a:spcBef>
            <a:spcAft>
              <a:spcPct val="15000"/>
            </a:spcAft>
            <a:buChar char="•"/>
          </a:pPr>
          <a:r>
            <a:rPr lang="en-IN" sz="1700" kern="1200"/>
            <a:t>Set of </a:t>
          </a:r>
          <a:r>
            <a:rPr lang="en-IN" sz="1700" b="1" kern="1200"/>
            <a:t>programs </a:t>
          </a:r>
          <a:r>
            <a:rPr lang="en-IN" sz="1700" kern="1200"/>
            <a:t>to access the data</a:t>
          </a:r>
          <a:endParaRPr lang="en-US" sz="1700" kern="1200"/>
        </a:p>
        <a:p>
          <a:pPr marL="171450" lvl="1" indent="-171450" algn="l" defTabSz="755650">
            <a:lnSpc>
              <a:spcPct val="90000"/>
            </a:lnSpc>
            <a:spcBef>
              <a:spcPct val="0"/>
            </a:spcBef>
            <a:spcAft>
              <a:spcPct val="15000"/>
            </a:spcAft>
            <a:buChar char="•"/>
          </a:pPr>
          <a:r>
            <a:rPr lang="en-IN" sz="1700" kern="1200"/>
            <a:t>An </a:t>
          </a:r>
          <a:r>
            <a:rPr lang="en-IN" sz="1700" b="1" kern="1200"/>
            <a:t>environment </a:t>
          </a:r>
          <a:r>
            <a:rPr lang="en-IN" sz="1700" kern="1200"/>
            <a:t>that is both </a:t>
          </a:r>
          <a:r>
            <a:rPr lang="en-IN" sz="1700" i="1" kern="1200"/>
            <a:t>convenient </a:t>
          </a:r>
          <a:r>
            <a:rPr lang="en-IN" sz="1700" kern="1200"/>
            <a:t>and </a:t>
          </a:r>
          <a:r>
            <a:rPr lang="en-IN" sz="1700" i="1" kern="1200"/>
            <a:t>efficient </a:t>
          </a:r>
          <a:r>
            <a:rPr lang="en-IN" sz="1700" kern="1200"/>
            <a:t>to use</a:t>
          </a:r>
          <a:endParaRPr lang="en-US" sz="1700" kern="1200"/>
        </a:p>
      </dsp:txBody>
      <dsp:txXfrm>
        <a:off x="0" y="282897"/>
        <a:ext cx="10515600" cy="1285200"/>
      </dsp:txXfrm>
    </dsp:sp>
    <dsp:sp modelId="{22CFE200-8623-C243-9E40-DDAA615CD227}">
      <dsp:nvSpPr>
        <dsp:cNvPr id="0" name=""/>
        <dsp:cNvSpPr/>
      </dsp:nvSpPr>
      <dsp:spPr>
        <a:xfrm>
          <a:off x="525780" y="31976"/>
          <a:ext cx="736092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IN" sz="1700" kern="1200"/>
            <a:t>DBMS contains information about a particular </a:t>
          </a:r>
          <a:r>
            <a:rPr lang="en-IN" sz="1700" b="1" kern="1200"/>
            <a:t>enterprise</a:t>
          </a:r>
          <a:endParaRPr lang="en-US" sz="1700" kern="1200"/>
        </a:p>
      </dsp:txBody>
      <dsp:txXfrm>
        <a:off x="550278" y="56474"/>
        <a:ext cx="7311924" cy="452844"/>
      </dsp:txXfrm>
    </dsp:sp>
    <dsp:sp modelId="{315B4ABA-A815-8640-AB0B-653B06FC5B94}">
      <dsp:nvSpPr>
        <dsp:cNvPr id="0" name=""/>
        <dsp:cNvSpPr/>
      </dsp:nvSpPr>
      <dsp:spPr>
        <a:xfrm>
          <a:off x="0" y="1910817"/>
          <a:ext cx="10515600" cy="24097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Banking: Account details and payment transactions</a:t>
          </a:r>
          <a:endParaRPr lang="en-US" sz="1700" kern="1200" dirty="0"/>
        </a:p>
        <a:p>
          <a:pPr marL="171450" lvl="1" indent="-171450" algn="l" defTabSz="755650">
            <a:lnSpc>
              <a:spcPct val="90000"/>
            </a:lnSpc>
            <a:spcBef>
              <a:spcPct val="0"/>
            </a:spcBef>
            <a:spcAft>
              <a:spcPct val="15000"/>
            </a:spcAft>
            <a:buChar char="•"/>
          </a:pPr>
          <a:r>
            <a:rPr lang="en-IN" sz="1700" kern="1200" dirty="0"/>
            <a:t>Airlines: Ticket reservations, Flight schedules</a:t>
          </a:r>
          <a:endParaRPr lang="en-US" sz="1700" kern="1200" dirty="0"/>
        </a:p>
        <a:p>
          <a:pPr marL="171450" lvl="1" indent="-171450" algn="l" defTabSz="755650">
            <a:lnSpc>
              <a:spcPct val="90000"/>
            </a:lnSpc>
            <a:spcBef>
              <a:spcPct val="0"/>
            </a:spcBef>
            <a:spcAft>
              <a:spcPct val="15000"/>
            </a:spcAft>
            <a:buChar char="•"/>
          </a:pPr>
          <a:r>
            <a:rPr lang="en-IN" sz="1700" kern="1200" dirty="0"/>
            <a:t>Universities: Student registration, grades</a:t>
          </a:r>
          <a:endParaRPr lang="en-US" sz="1700" kern="1200" dirty="0"/>
        </a:p>
        <a:p>
          <a:pPr marL="171450" lvl="1" indent="-171450" algn="l" defTabSz="755650">
            <a:lnSpc>
              <a:spcPct val="90000"/>
            </a:lnSpc>
            <a:spcBef>
              <a:spcPct val="0"/>
            </a:spcBef>
            <a:spcAft>
              <a:spcPct val="15000"/>
            </a:spcAft>
            <a:buChar char="•"/>
          </a:pPr>
          <a:r>
            <a:rPr lang="en-IN" sz="1700" kern="1200" dirty="0"/>
            <a:t>Sales: customers details, products details, purchases</a:t>
          </a:r>
          <a:endParaRPr lang="en-US" sz="1700" kern="1200" dirty="0"/>
        </a:p>
        <a:p>
          <a:pPr marL="171450" lvl="1" indent="-171450" algn="l" defTabSz="755650">
            <a:lnSpc>
              <a:spcPct val="90000"/>
            </a:lnSpc>
            <a:spcBef>
              <a:spcPct val="0"/>
            </a:spcBef>
            <a:spcAft>
              <a:spcPct val="15000"/>
            </a:spcAft>
            <a:buChar char="•"/>
          </a:pPr>
          <a:r>
            <a:rPr lang="en-IN" sz="1700" kern="1200" dirty="0"/>
            <a:t>Online retailers: Product order tracking, customized recommendations</a:t>
          </a:r>
          <a:endParaRPr lang="en-US" sz="1700" kern="1200" dirty="0"/>
        </a:p>
        <a:p>
          <a:pPr marL="171450" lvl="1" indent="-171450" algn="l" defTabSz="755650">
            <a:lnSpc>
              <a:spcPct val="90000"/>
            </a:lnSpc>
            <a:spcBef>
              <a:spcPct val="0"/>
            </a:spcBef>
            <a:spcAft>
              <a:spcPct val="15000"/>
            </a:spcAft>
            <a:buChar char="•"/>
          </a:pPr>
          <a:r>
            <a:rPr lang="en-IN" sz="1700" kern="1200" dirty="0"/>
            <a:t>Manufacturing: production, inventory, orders, supply chain reports</a:t>
          </a:r>
          <a:endParaRPr lang="en-US" sz="1700" kern="1200" dirty="0"/>
        </a:p>
        <a:p>
          <a:pPr marL="171450" lvl="1" indent="-171450" algn="l" defTabSz="755650">
            <a:lnSpc>
              <a:spcPct val="90000"/>
            </a:lnSpc>
            <a:spcBef>
              <a:spcPct val="0"/>
            </a:spcBef>
            <a:spcAft>
              <a:spcPct val="15000"/>
            </a:spcAft>
            <a:buChar char="•"/>
          </a:pPr>
          <a:r>
            <a:rPr lang="en-IN" sz="1700" kern="1200" dirty="0"/>
            <a:t>Human resources: employee records, salaries, tax deduction</a:t>
          </a:r>
          <a:endParaRPr lang="en-US" sz="1700" kern="1200" dirty="0"/>
        </a:p>
      </dsp:txBody>
      <dsp:txXfrm>
        <a:off x="0" y="1910817"/>
        <a:ext cx="10515600" cy="2409750"/>
      </dsp:txXfrm>
    </dsp:sp>
    <dsp:sp modelId="{8BB2D8CF-E458-BD46-A6AB-AE0F02B55689}">
      <dsp:nvSpPr>
        <dsp:cNvPr id="0" name=""/>
        <dsp:cNvSpPr/>
      </dsp:nvSpPr>
      <dsp:spPr>
        <a:xfrm>
          <a:off x="525780" y="1659897"/>
          <a:ext cx="7360920"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IN" sz="1700" kern="1200"/>
            <a:t>Database </a:t>
          </a:r>
          <a:r>
            <a:rPr lang="en-IN" sz="1700" b="1" kern="1200"/>
            <a:t>Applications</a:t>
          </a:r>
          <a:r>
            <a:rPr lang="en-IN" sz="1700" kern="1200"/>
            <a:t>:</a:t>
          </a:r>
          <a:endParaRPr lang="en-US" sz="1700" kern="1200"/>
        </a:p>
      </dsp:txBody>
      <dsp:txXfrm>
        <a:off x="550278" y="1684395"/>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4:51.211"/>
    </inkml:context>
    <inkml:brush xml:id="br0">
      <inkml:brushProperty name="width" value="0.1" units="cm"/>
      <inkml:brushProperty name="height" value="0.1" units="cm"/>
      <inkml:brushProperty name="color" value="#FF0066"/>
    </inkml:brush>
  </inkml:definitions>
  <inkml:trace contextRef="#ctx0" brushRef="#br0">0 1 24575,'0'27'0,"0"0"0,0-4 0,0-1 0,0 1 0,0 0 0,0-6 0,0-1 0,0-6 0,0 0 0,0 0 0,0 0 0,0 0 0,0 0 0,0 0 0,0 0 0,0 6 0,0-4 0,0 4 0,0-6 0,0 0 0,0 0 0,0 0 0,0 1 0,0-1 0,0 0 0,0-1 0,0 1 0,0 1 0,0-1 0,0 0 0,0 0 0,0 1 0,0-1 0,0-1 0,0 1 0,0-1 0,0 1 0,0 0 0,0 0 0,0 0 0,0 1 0,0-1 0,0 0 0,0 0 0,0 0 0,0 0 0,0 5 0,0-4 0,0 10 0,0-4 0,0 6 0,0-6 0,0-1 0,0-6 0,0 0 0,0 1 0,0-6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07.468"/>
    </inkml:context>
    <inkml:brush xml:id="br0">
      <inkml:brushProperty name="width" value="0.1" units="cm"/>
      <inkml:brushProperty name="height" value="0.1" units="cm"/>
      <inkml:brushProperty name="color" value="#FF0066"/>
    </inkml:brush>
  </inkml:definitions>
  <inkml:trace contextRef="#ctx0" brushRef="#br0">0 0 24575,'0'28'0,"0"-11"0,0 5 0,0-6 0,0-5 0,0 5 0,0-6 0,0 5 0,0-3 0,0 8 0,0-3 0,0 0 0,0 4 0,0-9 0,0 9 0,0-9 0,0 3 0,0-4 0,0-1 0,0 0 0,0 0 0,0 0 0,0 0 0,0-1 0,0 1 0,0-1 0,0 1 0,0 0 0,0 0 0,0 0 0,0 0 0,0 1 0,0-1 0,0 6 0,0-5 0,0 11 0,0-11 0,0 10 0,0-9 0,0 4 0,5-6 0,-4 0 0,3 0 0,-4 1 0,0-6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21.020"/>
    </inkml:context>
    <inkml:brush xml:id="br0">
      <inkml:brushProperty name="width" value="0.1" units="cm"/>
      <inkml:brushProperty name="height" value="0.1" units="cm"/>
      <inkml:brushProperty name="color" value="#FF0066"/>
    </inkml:brush>
  </inkml:definitions>
  <inkml:trace contextRef="#ctx0" brushRef="#br0">0 58 24575,'21'0'0,"-2"4"0,-14 2 0,4-1 0,-3 0 0,-1-1 0,4-2 0,-8 6 0,7-7 0,-7 8 0,3-4 0,1 1 0,-4 2 0,7-7 0,-7 8 0,8-3 0,-4-1 0,1 4 0,3-8 0,-8 8 0,8-8 0,-8 8 0,7-8 0,-7 7 0,8-6 0,-8 6 0,7-7 0,-3 4 0,5-5 0,-1 0 0,1 0 0,0 0 0,0 0 0,0 0 0,1-5 0,-1-1 0,0-4 0,0 4 0,0-3 0,1-2 0,-1-1 0,1-4 0,-1 6 0,1-1 0,-1 1 0,0 4 0,0-3 0,0 3 0,0-4 0,-5 1 0,4 3 0,-8-3 0,8 8 0,-8-8 0,8 4 0,-8-5 0,8 4 0,-8 2 0,4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24.556"/>
    </inkml:context>
    <inkml:brush xml:id="br0">
      <inkml:brushProperty name="width" value="0.1" units="cm"/>
      <inkml:brushProperty name="height" value="0.1" units="cm"/>
      <inkml:brushProperty name="color" value="#FF0066"/>
    </inkml:brush>
  </inkml:definitions>
  <inkml:trace contextRef="#ctx0" brushRef="#br0">1 64 24575,'15'0'0,"-1"0"0,-4 0 0,0 0 0,-4 4 0,-2 2 0,-4 3 0,4-3 0,-2 2 0,6-2 0,-2-1 0,3 4 0,1-8 0,-5 7 0,3-7 0,-3 4 0,5-5 0,0 0 0,0 0 0,0-5 0,0 4 0,0-4 0,1 5 0,-1-4 0,0 2 0,0-2 0,0-1 0,0 4 0,-4-8 0,3 8 0,-8-9 0,8 9 0,-8-8 0,8 8 0,-4-4 0,1 1 0,2 3 0,-7-8 0,8 8 0,-8-9 0,8 9 0,-7-8 0,7 8 0,-4-7 0,5 2 0,-1 1 0,1-3 0,-1 7 0,-4-4 0,-1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47.275"/>
    </inkml:context>
    <inkml:brush xml:id="br0">
      <inkml:brushProperty name="width" value="0.1" units="cm"/>
      <inkml:brushProperty name="height" value="0.1" units="cm"/>
      <inkml:brushProperty name="color" value="#FF0066"/>
    </inkml:brush>
  </inkml:definitions>
  <inkml:trace contextRef="#ctx0" brushRef="#br0">1 0 24575,'0'21'0,"0"-1"0,0 3 0,0-6 0,0 4 0,0-9 0,0 4 0,0-6 0,0 0 0,0 0 0,0 0 0,0 0 0,0 0 0,0 0 0,0 0 0,0 1 0,0-1 0,0-1 0,0 1 0,0 0 0,0 0 0,0 0 0,0 0 0,0 1 0,0-1 0,0-1 0,0 1 0,4-5 0,-3 3 0,3-2 0,-4 3 0,0 1 0,0-1 0,4 1 0,-2 0 0,2 1 0,-4-2 0,0 1 0,0 0 0,4-4 0,-3-2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4:17.504"/>
    </inkml:context>
    <inkml:brush xml:id="br0">
      <inkml:brushProperty name="width" value="0.2" units="cm"/>
      <inkml:brushProperty name="height" value="1.2" units="cm"/>
      <inkml:brushProperty name="color" value="#E71224"/>
      <inkml:brushProperty name="inkEffects" value="pencil"/>
    </inkml:brush>
  </inkml:definitions>
  <inkml:trace contextRef="#ctx0" brushRef="#br0">0 0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4:32.978"/>
    </inkml:context>
    <inkml:brush xml:id="br0">
      <inkml:brushProperty name="width" value="0.1" units="cm"/>
      <inkml:brushProperty name="height" value="0.1" units="cm"/>
      <inkml:brushProperty name="color" value="#FF0066"/>
    </inkml:brush>
  </inkml:definitions>
  <inkml:trace contextRef="#ctx0" brushRef="#br0">0 116 24575,'16'0'0,"-2"0"0,-4 0 0,0 0 0,0 0 0,1 0 0,-1 0 0,0 0 0,0 0 0,0 0 0,0 0 0,0 0 0,6 0 0,-4 0 0,9 0 0,-4 0 0,6 0 0,-1 0 0,-5 0 0,-1 4 0,-6-3 0,1 4 0,-1-5 0,0 0 0,0 0 0,0 0 0,0 0 0,0 0 0,1 0 0,4 0 0,3 0 0,4 0 0,-5 0 0,5 0 0,-11 0 0,5 0 0,-6 0 0,0 0 0,0 0 0,0 0 0,0 0 0,0 0 0,6 0 0,1 0 0,5 0 0,1 0 0,0 0 0,-6 0 0,4 0 0,-9 0 0,3 0 0,-5 0 0,1 0 0,-1 0 0,0 5 0,0-4 0,6 3 0,-4-4 0,9 0 0,-4 0 0,6 0 0,-1 0 0,1 0 0,0 0 0,-6 0 0,-1 0 0,-6 5 0,0-4 0,0 3 0,0-4 0,1 0 0,-1 0 0,6 5 0,1-3 0,0 3 0,4-5 0,-4 0 0,0 0 0,5 0 0,-11 0 0,5 0 0,-6 0 0,0 0 0,1 0 0,4 0 0,-3 0 0,4 0 0,-6 4 0,6-3 0,-5 4 0,10-5 0,-9 0 0,9 0 0,-4 0 0,0 0 0,5 0 0,-5 0 0,0 0 0,4 5 0,-9-4 0,4 4 0,-1-5 0,-3 0 0,4 0 0,-6 0 0,6 0 0,-5 5 0,5-4 0,0 4 0,-5-5 0,5 0 0,0 0 0,-5 0 0,5 0 0,-6 0 0,1 0 0,4 0 0,-3 0 0,4 0 0,0 0 0,-5 0 0,10 0 0,-4 0 0,6 0 0,-6 0 0,4 0 0,-4 0 0,6 0 0,-6 0 0,4 0 0,-3 0 0,-1 0 0,4 0 0,-4 0 0,12 0 0,2 0 0,0 0 0,4 0 0,-4 0 0,6 0 0,0 0 0,1 0 0,-8 0 0,6 0 0,-5 0 0,6 0 0,-7 0 0,6 0 0,-5 0 0,0 0 0,4 0 0,-11 0 0,12 0 0,-12 0 0,5 0 0,-12 0 0,5 0 0,-5 0 0,0 0 0,4 0 0,-9 0 0,9 0 0,-4 0 0,0 0 0,4 0 0,-9 0 0,9 0 0,-9 0 0,3 0 0,-4 0 0,4 0 0,-3 0 0,4 0 0,-6 0 0,0 0 0,0-5 0,0 4 0,0-4 0,1 1 0,-2 3 0,1-9 0,0 9 0,0-8 0,-4 3 0,3 0 0,-4-3 0,6 8 0,-1-8 0,-1 8 0,1-8 0,0 4 0,-1-5 0,1 1 0,-1 3 0,-4-2 0,0 2 0,-5 5 0,0 7 0,0 4 0,4 0 0,7-5 0,0-5 0,10 0 0,-4 0 0,6 0 0,6 5 0,-5-3 0,5 8 0,-6-8 0,0 3 0,6 0 0,-5-4 0,5 5 0,0-6 0,-5 0 0,5 0 0,0 0 0,-4 0 0,4 5 0,-7-4 0,-4 4 0,3-5 0,-10 0 0,5 0 0,-1 0 0,-4 0 0,10 0 0,-4 0 0,5 0 0,1 0 0,0 0 0,6 0 0,1 6 0,1-5 0,5 5 0,-12-6 0,5 5 0,-12-4 0,4 4 0,-9-5 0,4 0 0,-6 0 0,0 0 0,-1 0 0,1 0 0,0 0 0,0 0 0,0 0 0,0 0 0,6 0 0,-5 0 0,11 0 0,-11 0 0,5 0 0,-6 0 0,0 0 0,1 0 0,-6-4 0,4 3 0,-3-4 0,3 1 0,1 3 0,0-4 0,3 5 0,10 0 0,13 0 0,11 0 0,7 0 0,-7 0 0,5 0 0,-13 0 0,6 0 0,-8 0 0,0 0 0,8 0 0,-6 0 0,6 0 0,-8 0 0,0 0 0,0 0 0,0 0 0,1 0 0,-8 0 0,6 0 0,-12 0 0,5 0 0,0 0 0,-4 0 0,4 0 0,0 0 0,-5 0 0,5 0 0,0 0 0,-5 0 0,12 0 0,-12 0 0,12 0 0,-12 0 0,5 0 0,-6 0 0,-6 0 0,4 0 0,-10 0 0,5 0 0,-6 0 0,1 0 0,-1 0 0,6 0 0,-5 0 0,10-5 0,-3 4 0,4-4 0,1 5 0,-1-5 0,8 4 0,-12-9 0,10 9 0,-11-9 0,6 9 0,-6-4 0,4 0 0,-9 3 0,9-3 0,-9 1 0,9 2 0,-10-2 0,11 4 0,-5-5 0,5 3 0,1-3 0,-6 1 0,-1 3 0,0-4 0,-5 5 0,5-5 0,-6 4 0,0-3 0,0 4 0,1 0 0,-1-5 0,0 4 0,0-8 0,1 8 0,4-4 0,-3 0 0,9 4 0,-9-8 0,4 8 0,-6-4 0,0 5 0,0 0 0,-4-4 0,3 3 0,-4-4 0,5 5 0,0 0 0,-5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4:54.522"/>
    </inkml:context>
    <inkml:brush xml:id="br0">
      <inkml:brushProperty name="width" value="0.1" units="cm"/>
      <inkml:brushProperty name="height" value="0.1" units="cm"/>
      <inkml:brushProperty name="color" value="#FF0066"/>
    </inkml:brush>
  </inkml:definitions>
  <inkml:trace contextRef="#ctx0" brushRef="#br0">1 0 24575,'0'21'0,"0"-1"0,0 3 0,0-1 0,0-4 0,0-3 0,0-4 0,0-1 0,0 0 0,0 0 0,0 0 0,0 0 0,0 0 0,0 0 0,0 0 0,0 1 0,0-1 0,0 0 0,0 0 0,0 1 0,0-2 0,0 1 0,0-1 0,0 0 0,0 1 0,0 0 0,0 0 0,0-1 0,0 0 0,0 1 0,0 0 0,0 0 0,0 0 0,0 0 0,0 1 0,0-1 0,0-5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5:00.065"/>
    </inkml:context>
    <inkml:brush xml:id="br0">
      <inkml:brushProperty name="width" value="0.1" units="cm"/>
      <inkml:brushProperty name="height" value="0.1" units="cm"/>
      <inkml:brushProperty name="color" value="#FF0066"/>
    </inkml:brush>
  </inkml:definitions>
  <inkml:trace contextRef="#ctx0" brushRef="#br0">1 1 24575,'16'11'0,"-6"-1"0,-1 1 0,-3-1 0,4 0 0,0 0 0,0 0 0,-4 0 0,-2 0 0,1-5 0,-4 4 0,8-8 0,-8 8 0,8-7 0,-8 7 0,3-4 0,0 1 0,-2 2 0,7-7 0,-8 8 0,8-8 0,-8 8 0,7-8 0,-3 3 0,5-4 0,-1 0 0,0 0 0,1 0 0,0-4 0,-5-2 0,5-5 0,-5 1 0,6-6 0,-1 4 0,1 1 0,-1 2 0,0 3 0,-4-4 0,3 4 0,-8-2 0,8 2 0,-8-3 0,8 4 0,-8-4 0,3 8 0,-4-3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5:05.391"/>
    </inkml:context>
    <inkml:brush xml:id="br0">
      <inkml:brushProperty name="width" value="0.1" units="cm"/>
      <inkml:brushProperty name="height" value="0.1" units="cm"/>
      <inkml:brushProperty name="color" value="#FF0066"/>
    </inkml:brush>
  </inkml:definitions>
  <inkml:trace contextRef="#ctx0" brushRef="#br0">1 209 24575,'0'-21'0,"0"1"0,0 4 0,4 2 0,-3 4 0,8 0 0,-4 0 0,1 0 0,2 4 0,-7-2 0,8 3 0,-8-5 0,7 4 0,-7-3 0,9 3 0,-5-4 0,1-4 0,2 8 0,-2-2 0,4 3 0,0 4 0,-1-3 0,1 4 0,0 0 0,0 0 0,0 0 0,0 5 0,-4 0 0,3 1 0,-3-2 0,-1 1 0,4-4 0,-8 8 0,8-8 0,-8 7 0,8-7 0,-8 8 0,3-4 0,1 1 0,-4 2 0,8-7 0,-8 8 0,8-8 0,-8 8 0,8-8 0,-3 8 0,-1-3 0,4-1 0,-3 4 0,0-4 0,2 1 0,-2 2 0,3-7 0,-3 8 0,2-8 0,-2 8 0,3-4 0,1 0 0,-5 3 0,0-3 0,-5 4 0,0-3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00.680"/>
    </inkml:context>
    <inkml:brush xml:id="br0">
      <inkml:brushProperty name="width" value="0.1" units="cm"/>
      <inkml:brushProperty name="height" value="0.1" units="cm"/>
      <inkml:brushProperty name="color" value="#FF0066"/>
    </inkml:brush>
  </inkml:definitions>
  <inkml:trace contextRef="#ctx0" brushRef="#br0">0 1 24575,'0'20'0,"0"7"0,0 11 0,0 26 0,0-6 0,0-7 0,0-10 0,0-22 0,0 4 0,0-7 0,0-6 0,0 0 0,0-1 0,0 1 0,0-1 0,0 0 0,0 1 0,0-1 0,0 1 0,0 6 0,0 1 0,0 12 0,0-10 0,0 9 0,0-17 0,0 11 0,0-11 0,0 5 0,0-11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09.472"/>
    </inkml:context>
    <inkml:brush xml:id="br0">
      <inkml:brushProperty name="width" value="0.1" units="cm"/>
      <inkml:brushProperty name="height" value="0.1" units="cm"/>
      <inkml:brushProperty name="color" value="#FF0066"/>
    </inkml:brush>
  </inkml:definitions>
  <inkml:trace contextRef="#ctx0" brushRef="#br0">0 1 24575,'0'36'0,"0"3"0,0-14 0,0 10 0,0-16 0,0 15 0,0-15 0,0 17 0,0-12 0,0 11 0,0-16 0,0 15 0,0-8 0,0 11 0,0-6 0,0 4 0,0-11 0,0 12 0,0-12 0,0 5 0,0 0 0,0-4 0,0 4 0,0-7 0,0-4 0,0-3 0,0 1 0,0-4 0,0 3 0,0-4 0,0 4 0,0-3 0,5 9 0,-3-9 0,8 9 0,-9-4 0,9 0 0,-9-1 0,3 0 0,-4-5 0,5 5 0,-4-6 0,3-1 0,-4-4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11.937"/>
    </inkml:context>
    <inkml:brush xml:id="br0">
      <inkml:brushProperty name="width" value="0.1" units="cm"/>
      <inkml:brushProperty name="height" value="0.1" units="cm"/>
      <inkml:brushProperty name="color" value="#FF0066"/>
    </inkml:brush>
  </inkml:definitions>
  <inkml:trace contextRef="#ctx0" brushRef="#br0">0 1 24575,'0'27'0,"0"1"0,0 17 0,0 2 0,0 7 0,0-8 0,0 7 0,0-14 0,5-1 0,-4-2 0,4-12 0,-5 11 0,0-10 0,0 4 0,0-7 0,0 7 0,0-4 0,0 4 0,0-7 0,0-4 0,0-3 0,0-5 0,0 1 0,0-1 0,0 0 0,0 0 0,0 6 0,0 1 0,0 6 0,0-1 0,0 7 0,0-4 0,0 4 0,0-12 0,0-1 0,0-6 0,0 0 0,0 0 0,0 1 0,0-1 0,0 5 0,0 9 0,5 0 0,-3 5 0,3-6 0,-5 0 0,0-6 0,4-2 0,-3-4 0,4-1 0,-5 0 0,0 0 0,0 0 0,0-1 0,0-4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15.266"/>
    </inkml:context>
    <inkml:brush xml:id="br0">
      <inkml:brushProperty name="width" value="0.1" units="cm"/>
      <inkml:brushProperty name="height" value="0.1" units="cm"/>
      <inkml:brushProperty name="color" value="#FF0066"/>
    </inkml:brush>
  </inkml:definitions>
  <inkml:trace contextRef="#ctx0" brushRef="#br0">0 0 24575,'15'0'0,"-2"0"0,-2 0 0,4 0 0,-3 5 0,4-4 0,-6 8 0,0-8 0,0 8 0,1-8 0,-6 8 0,4-8 0,-3 3 0,-1 1 0,4-4 0,-8 8 0,9-8 0,-5 8 0,5-3 0,0-1 0,-5 4 0,4-8 0,-8 8 0,8-3 0,-4 4 0,5-5 0,-5 4 0,3-8 0,-7 8 0,8-4 0,-4 5 0,4 0 0,1-5 0,-1-1 0,1-4 0,-1 0 0,2 0 0,-1 0 0,0 0 0,0 0 0,1 0 0,-1 0 0,0-4 0,0 3 0,1-4 0,-1 0 0,0 4 0,-5-8 0,4 3 0,-4-4 0,5 0 0,-5 1 0,4 3 0,-3-3 0,4 4 0,-5-5 0,4 5 0,-8-4 0,8 8 0,-4-8 0,1 8 0,-2-3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4T12:02:17.789"/>
    </inkml:context>
    <inkml:brush xml:id="br0">
      <inkml:brushProperty name="width" value="0.1" units="cm"/>
      <inkml:brushProperty name="height" value="0.1" units="cm"/>
      <inkml:brushProperty name="color" value="#FF0066"/>
    </inkml:brush>
  </inkml:definitions>
  <inkml:trace contextRef="#ctx0" brushRef="#br0">1 185 24575,'10'10'0,"1"0"0,-6 0 0,4-5 0,-3 4 0,4-3 0,-4 4 0,3 1 0,-8-1 0,8-5 0,-8 4 0,4-4 0,-1 6 0,-3-2 0,9-3 0,-9 3 0,8-4 0,-8 5 0,8-4 0,-8 3 0,8-3 0,-3 0 0,-1 3 0,5-8 0,-5 8 0,5-8 0,0 4 0,-1-5 0,0 0 0,1 0 0,0 0 0,-1-5 0,2-6 0,0-13 0,7-7 0,1-6 0,13-2 0,-4-6 0,4 4 0,-8 2 0,-5 10 0,-3 6 0,-5 6 0,0 1 0,-1 6 0,-4 0 0,2 4 0,-7 2 0,3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9A63E-4DE3-AF46-8D06-5E31D16FAC66}"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8149B-FFF8-A245-9095-D480D974014A}" type="slidenum">
              <a:rPr lang="en-US" smtClean="0"/>
              <a:t>‹#›</a:t>
            </a:fld>
            <a:endParaRPr lang="en-US"/>
          </a:p>
        </p:txBody>
      </p:sp>
    </p:spTree>
    <p:extLst>
      <p:ext uri="{BB962C8B-B14F-4D97-AF65-F5344CB8AC3E}">
        <p14:creationId xmlns:p14="http://schemas.microsoft.com/office/powerpoint/2010/main" val="11046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84AF-DC5B-0448-B6C8-3B353924D41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30A4AAA-A7A9-D041-A881-685099248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D78F0A-F9A9-6A4A-9F04-0C6440A4851E}"/>
              </a:ext>
            </a:extLst>
          </p:cNvPr>
          <p:cNvSpPr>
            <a:spLocks noGrp="1"/>
          </p:cNvSpPr>
          <p:nvPr>
            <p:ph type="dt" sz="half" idx="10"/>
          </p:nvPr>
        </p:nvSpPr>
        <p:spPr/>
        <p:txBody>
          <a:bodyPr/>
          <a:lstStyle/>
          <a:p>
            <a:fld id="{248E4BF0-DA81-AF49-960C-C0D2AB46DF19}" type="datetime1">
              <a:rPr lang="en-IN" smtClean="0"/>
              <a:t>23/01/21</a:t>
            </a:fld>
            <a:endParaRPr lang="en-US"/>
          </a:p>
        </p:txBody>
      </p:sp>
      <p:sp>
        <p:nvSpPr>
          <p:cNvPr id="5" name="Footer Placeholder 4">
            <a:extLst>
              <a:ext uri="{FF2B5EF4-FFF2-40B4-BE49-F238E27FC236}">
                <a16:creationId xmlns:a16="http://schemas.microsoft.com/office/drawing/2014/main" id="{5AC0118A-0AB4-A940-B2D2-CDE51E21A074}"/>
              </a:ext>
            </a:extLst>
          </p:cNvPr>
          <p:cNvSpPr>
            <a:spLocks noGrp="1"/>
          </p:cNvSpPr>
          <p:nvPr>
            <p:ph type="ftr" sz="quarter" idx="11"/>
          </p:nvPr>
        </p:nvSpPr>
        <p:spPr/>
        <p:txBody>
          <a:bodyPr/>
          <a:lstStyle/>
          <a:p>
            <a:r>
              <a:rPr lang="en-US"/>
              <a:t>Uma Seshadri, IIIT Dharwad</a:t>
            </a:r>
          </a:p>
        </p:txBody>
      </p:sp>
      <p:sp>
        <p:nvSpPr>
          <p:cNvPr id="6" name="Slide Number Placeholder 5">
            <a:extLst>
              <a:ext uri="{FF2B5EF4-FFF2-40B4-BE49-F238E27FC236}">
                <a16:creationId xmlns:a16="http://schemas.microsoft.com/office/drawing/2014/main" id="{4CECF38C-9465-424E-80C7-D13F3BFCEDFF}"/>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16633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9340-5F1C-784D-976C-8DC95AEE253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F233A5-1B1F-3643-971A-7D94C495B1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DED328-580A-5B40-A9AD-9106528F8BC7}"/>
              </a:ext>
            </a:extLst>
          </p:cNvPr>
          <p:cNvSpPr>
            <a:spLocks noGrp="1"/>
          </p:cNvSpPr>
          <p:nvPr>
            <p:ph type="dt" sz="half" idx="10"/>
          </p:nvPr>
        </p:nvSpPr>
        <p:spPr/>
        <p:txBody>
          <a:bodyPr/>
          <a:lstStyle/>
          <a:p>
            <a:fld id="{B927F7AD-F2F4-9947-B419-E0FDEAE9BB40}" type="datetime1">
              <a:rPr lang="en-IN" smtClean="0"/>
              <a:t>23/01/21</a:t>
            </a:fld>
            <a:endParaRPr lang="en-US"/>
          </a:p>
        </p:txBody>
      </p:sp>
      <p:sp>
        <p:nvSpPr>
          <p:cNvPr id="5" name="Footer Placeholder 4">
            <a:extLst>
              <a:ext uri="{FF2B5EF4-FFF2-40B4-BE49-F238E27FC236}">
                <a16:creationId xmlns:a16="http://schemas.microsoft.com/office/drawing/2014/main" id="{263406D8-BAE1-7448-8202-3AF2D0BC9FFB}"/>
              </a:ext>
            </a:extLst>
          </p:cNvPr>
          <p:cNvSpPr>
            <a:spLocks noGrp="1"/>
          </p:cNvSpPr>
          <p:nvPr>
            <p:ph type="ftr" sz="quarter" idx="11"/>
          </p:nvPr>
        </p:nvSpPr>
        <p:spPr/>
        <p:txBody>
          <a:bodyPr/>
          <a:lstStyle/>
          <a:p>
            <a:r>
              <a:rPr lang="en-US"/>
              <a:t>Uma Seshadri, IIIT Dharwad</a:t>
            </a:r>
          </a:p>
        </p:txBody>
      </p:sp>
      <p:sp>
        <p:nvSpPr>
          <p:cNvPr id="6" name="Slide Number Placeholder 5">
            <a:extLst>
              <a:ext uri="{FF2B5EF4-FFF2-40B4-BE49-F238E27FC236}">
                <a16:creationId xmlns:a16="http://schemas.microsoft.com/office/drawing/2014/main" id="{E0FAE146-C7BA-F045-959A-24D375EB1120}"/>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257374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B49B1-910F-BF4D-AE42-972AB7643C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EEC4CC-4431-5B4F-ADCC-00B73C5250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EC20BF-BBD5-874F-8EEC-1B1E1A0A27B8}"/>
              </a:ext>
            </a:extLst>
          </p:cNvPr>
          <p:cNvSpPr>
            <a:spLocks noGrp="1"/>
          </p:cNvSpPr>
          <p:nvPr>
            <p:ph type="dt" sz="half" idx="10"/>
          </p:nvPr>
        </p:nvSpPr>
        <p:spPr/>
        <p:txBody>
          <a:bodyPr/>
          <a:lstStyle/>
          <a:p>
            <a:fld id="{A78E5940-6780-7045-A267-90AAA1D58403}" type="datetime1">
              <a:rPr lang="en-IN" smtClean="0"/>
              <a:t>23/01/21</a:t>
            </a:fld>
            <a:endParaRPr lang="en-US"/>
          </a:p>
        </p:txBody>
      </p:sp>
      <p:sp>
        <p:nvSpPr>
          <p:cNvPr id="5" name="Footer Placeholder 4">
            <a:extLst>
              <a:ext uri="{FF2B5EF4-FFF2-40B4-BE49-F238E27FC236}">
                <a16:creationId xmlns:a16="http://schemas.microsoft.com/office/drawing/2014/main" id="{C7B1E488-B0DE-074A-88F7-1BD044FF8DEF}"/>
              </a:ext>
            </a:extLst>
          </p:cNvPr>
          <p:cNvSpPr>
            <a:spLocks noGrp="1"/>
          </p:cNvSpPr>
          <p:nvPr>
            <p:ph type="ftr" sz="quarter" idx="11"/>
          </p:nvPr>
        </p:nvSpPr>
        <p:spPr/>
        <p:txBody>
          <a:bodyPr/>
          <a:lstStyle/>
          <a:p>
            <a:r>
              <a:rPr lang="en-US"/>
              <a:t>Uma Seshadri, IIIT Dharwad</a:t>
            </a:r>
          </a:p>
        </p:txBody>
      </p:sp>
      <p:sp>
        <p:nvSpPr>
          <p:cNvPr id="6" name="Slide Number Placeholder 5">
            <a:extLst>
              <a:ext uri="{FF2B5EF4-FFF2-40B4-BE49-F238E27FC236}">
                <a16:creationId xmlns:a16="http://schemas.microsoft.com/office/drawing/2014/main" id="{03E37CD7-B637-4C41-A57B-C7A74AECAB33}"/>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20880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3300"/>
                </a:solidFill>
                <a:latin typeface="Arial"/>
                <a:cs typeface="Arial"/>
              </a:defRPr>
            </a:lvl1pPr>
          </a:lstStyle>
          <a:p>
            <a:endParaRPr/>
          </a:p>
        </p:txBody>
      </p:sp>
      <p:sp>
        <p:nvSpPr>
          <p:cNvPr id="3" name="Holder 3"/>
          <p:cNvSpPr>
            <a:spLocks noGrp="1"/>
          </p:cNvSpPr>
          <p:nvPr>
            <p:ph sz="half" idx="2"/>
          </p:nvPr>
        </p:nvSpPr>
        <p:spPr>
          <a:xfrm>
            <a:off x="1164591" y="1038388"/>
            <a:ext cx="4429125" cy="3602990"/>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0">
                <a:solidFill>
                  <a:srgbClr val="000099"/>
                </a:solidFill>
                <a:latin typeface="Arial"/>
                <a:cs typeface="Arial"/>
              </a:defRPr>
            </a:lvl1pPr>
          </a:lstStyle>
          <a:p>
            <a:pPr marL="12700">
              <a:lnSpc>
                <a:spcPct val="100000"/>
              </a:lnSpc>
              <a:spcBef>
                <a:spcPts val="5"/>
              </a:spcBef>
            </a:pPr>
            <a:r>
              <a:rPr lang="en-IN" spc="-5"/>
              <a:t>Uma Seshadri, IIIT Dharwad</a:t>
            </a:r>
            <a:endParaRPr sz="1000"/>
          </a:p>
        </p:txBody>
      </p:sp>
      <p:sp>
        <p:nvSpPr>
          <p:cNvPr id="6" name="Holder 6"/>
          <p:cNvSpPr>
            <a:spLocks noGrp="1"/>
          </p:cNvSpPr>
          <p:nvPr>
            <p:ph type="dt" sz="half" idx="6"/>
          </p:nvPr>
        </p:nvSpPr>
        <p:spPr/>
        <p:txBody>
          <a:bodyPr lIns="0" tIns="0" rIns="0" bIns="0"/>
          <a:lstStyle>
            <a:lvl1pPr>
              <a:defRPr sz="1000" b="1" i="0">
                <a:solidFill>
                  <a:srgbClr val="000099"/>
                </a:solidFill>
                <a:latin typeface="Arial"/>
                <a:cs typeface="Arial"/>
              </a:defRPr>
            </a:lvl1pPr>
          </a:lstStyle>
          <a:p>
            <a:pPr marL="12700">
              <a:lnSpc>
                <a:spcPct val="100000"/>
              </a:lnSpc>
            </a:pPr>
            <a:fld id="{606860A1-CF4E-5641-82DA-6AF24E4CC13C}" type="datetime1">
              <a:rPr lang="en-IN" spc="-10" smtClean="0"/>
              <a:t>23/01/21</a:t>
            </a:fld>
            <a:endParaRPr spc="-10" dirty="0"/>
          </a:p>
        </p:txBody>
      </p:sp>
      <p:sp>
        <p:nvSpPr>
          <p:cNvPr id="7" name="Holder 7"/>
          <p:cNvSpPr>
            <a:spLocks noGrp="1"/>
          </p:cNvSpPr>
          <p:nvPr>
            <p:ph type="sldNum" sz="quarter" idx="7"/>
          </p:nvPr>
        </p:nvSpPr>
        <p:spPr/>
        <p:txBody>
          <a:bodyPr lIns="0" tIns="0" rIns="0" bIns="0"/>
          <a:lstStyle>
            <a:lvl1pPr>
              <a:defRPr sz="1000" b="1" i="0">
                <a:solidFill>
                  <a:srgbClr val="000099"/>
                </a:solidFill>
                <a:latin typeface="Arial"/>
                <a:cs typeface="Arial"/>
              </a:defRPr>
            </a:lvl1pPr>
          </a:lstStyle>
          <a:p>
            <a:pPr marL="12700">
              <a:lnSpc>
                <a:spcPct val="100000"/>
              </a:lnSpc>
            </a:pPr>
            <a:r>
              <a:rPr spc="-5" dirty="0"/>
              <a:t>36.</a:t>
            </a:r>
            <a:fld id="{81D60167-4931-47E6-BA6A-407CBD079E47}" type="slidenum">
              <a:rPr spc="-5" dirty="0"/>
              <a:t>‹#›</a:t>
            </a:fld>
            <a:endParaRPr spc="-5" dirty="0"/>
          </a:p>
        </p:txBody>
      </p:sp>
    </p:spTree>
    <p:extLst>
      <p:ext uri="{BB962C8B-B14F-4D97-AF65-F5344CB8AC3E}">
        <p14:creationId xmlns:p14="http://schemas.microsoft.com/office/powerpoint/2010/main" val="241680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4747-4547-CB4D-B073-0F46B26DB7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98DFA8-2EF3-4947-A0A0-96798F1907F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63009B-22DD-C549-A161-E80EC16C02C0}"/>
              </a:ext>
            </a:extLst>
          </p:cNvPr>
          <p:cNvSpPr>
            <a:spLocks noGrp="1"/>
          </p:cNvSpPr>
          <p:nvPr>
            <p:ph type="dt" sz="half" idx="10"/>
          </p:nvPr>
        </p:nvSpPr>
        <p:spPr/>
        <p:txBody>
          <a:bodyPr/>
          <a:lstStyle/>
          <a:p>
            <a:fld id="{A8A9FB40-4DB1-274F-B61F-58F8191472B2}" type="datetime1">
              <a:rPr lang="en-IN" smtClean="0"/>
              <a:t>23/01/21</a:t>
            </a:fld>
            <a:endParaRPr lang="en-US"/>
          </a:p>
        </p:txBody>
      </p:sp>
      <p:sp>
        <p:nvSpPr>
          <p:cNvPr id="5" name="Footer Placeholder 4">
            <a:extLst>
              <a:ext uri="{FF2B5EF4-FFF2-40B4-BE49-F238E27FC236}">
                <a16:creationId xmlns:a16="http://schemas.microsoft.com/office/drawing/2014/main" id="{889FAB42-E79F-6346-ABE9-BBE3E26A3A03}"/>
              </a:ext>
            </a:extLst>
          </p:cNvPr>
          <p:cNvSpPr>
            <a:spLocks noGrp="1"/>
          </p:cNvSpPr>
          <p:nvPr>
            <p:ph type="ftr" sz="quarter" idx="11"/>
          </p:nvPr>
        </p:nvSpPr>
        <p:spPr/>
        <p:txBody>
          <a:bodyPr/>
          <a:lstStyle/>
          <a:p>
            <a:r>
              <a:rPr lang="en-US"/>
              <a:t>Uma Seshadri, IIIT Dharwad</a:t>
            </a:r>
          </a:p>
        </p:txBody>
      </p:sp>
      <p:sp>
        <p:nvSpPr>
          <p:cNvPr id="6" name="Slide Number Placeholder 5">
            <a:extLst>
              <a:ext uri="{FF2B5EF4-FFF2-40B4-BE49-F238E27FC236}">
                <a16:creationId xmlns:a16="http://schemas.microsoft.com/office/drawing/2014/main" id="{AE0884C3-3953-7148-B6ED-7C78E2B8005E}"/>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89645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6E59-A029-B247-9CC2-456FCC9497E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FDCCCB-7C56-4048-A621-11E2EA372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C74133-D681-864F-AD7B-0FA6A627BC96}"/>
              </a:ext>
            </a:extLst>
          </p:cNvPr>
          <p:cNvSpPr>
            <a:spLocks noGrp="1"/>
          </p:cNvSpPr>
          <p:nvPr>
            <p:ph type="dt" sz="half" idx="10"/>
          </p:nvPr>
        </p:nvSpPr>
        <p:spPr/>
        <p:txBody>
          <a:bodyPr/>
          <a:lstStyle/>
          <a:p>
            <a:fld id="{009D4C82-6372-624F-B6B2-DD26C7194706}" type="datetime1">
              <a:rPr lang="en-IN" smtClean="0"/>
              <a:t>23/01/21</a:t>
            </a:fld>
            <a:endParaRPr lang="en-US"/>
          </a:p>
        </p:txBody>
      </p:sp>
      <p:sp>
        <p:nvSpPr>
          <p:cNvPr id="5" name="Footer Placeholder 4">
            <a:extLst>
              <a:ext uri="{FF2B5EF4-FFF2-40B4-BE49-F238E27FC236}">
                <a16:creationId xmlns:a16="http://schemas.microsoft.com/office/drawing/2014/main" id="{44777BA8-E63A-9843-BFCC-9016B181C1BC}"/>
              </a:ext>
            </a:extLst>
          </p:cNvPr>
          <p:cNvSpPr>
            <a:spLocks noGrp="1"/>
          </p:cNvSpPr>
          <p:nvPr>
            <p:ph type="ftr" sz="quarter" idx="11"/>
          </p:nvPr>
        </p:nvSpPr>
        <p:spPr/>
        <p:txBody>
          <a:bodyPr/>
          <a:lstStyle/>
          <a:p>
            <a:r>
              <a:rPr lang="en-US"/>
              <a:t>Uma Seshadri, IIIT Dharwad</a:t>
            </a:r>
          </a:p>
        </p:txBody>
      </p:sp>
      <p:sp>
        <p:nvSpPr>
          <p:cNvPr id="6" name="Slide Number Placeholder 5">
            <a:extLst>
              <a:ext uri="{FF2B5EF4-FFF2-40B4-BE49-F238E27FC236}">
                <a16:creationId xmlns:a16="http://schemas.microsoft.com/office/drawing/2014/main" id="{CFA01849-D94B-3941-9E30-0FAE6836CFD8}"/>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10688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AEA6-36AB-9E4C-A92C-314B042D38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638AC7-CCA5-554F-BA70-259850B7D9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0FC111-2EB1-4242-BA6C-979293FCC8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52E6BB8-B921-2D47-A9BF-E3C3C1341C3F}"/>
              </a:ext>
            </a:extLst>
          </p:cNvPr>
          <p:cNvSpPr>
            <a:spLocks noGrp="1"/>
          </p:cNvSpPr>
          <p:nvPr>
            <p:ph type="dt" sz="half" idx="10"/>
          </p:nvPr>
        </p:nvSpPr>
        <p:spPr/>
        <p:txBody>
          <a:bodyPr/>
          <a:lstStyle/>
          <a:p>
            <a:fld id="{E4E15806-2837-3945-988A-580F8F7526C9}" type="datetime1">
              <a:rPr lang="en-IN" smtClean="0"/>
              <a:t>23/01/21</a:t>
            </a:fld>
            <a:endParaRPr lang="en-US"/>
          </a:p>
        </p:txBody>
      </p:sp>
      <p:sp>
        <p:nvSpPr>
          <p:cNvPr id="6" name="Footer Placeholder 5">
            <a:extLst>
              <a:ext uri="{FF2B5EF4-FFF2-40B4-BE49-F238E27FC236}">
                <a16:creationId xmlns:a16="http://schemas.microsoft.com/office/drawing/2014/main" id="{E29F6F71-B52F-8D43-993A-470286D5EF04}"/>
              </a:ext>
            </a:extLst>
          </p:cNvPr>
          <p:cNvSpPr>
            <a:spLocks noGrp="1"/>
          </p:cNvSpPr>
          <p:nvPr>
            <p:ph type="ftr" sz="quarter" idx="11"/>
          </p:nvPr>
        </p:nvSpPr>
        <p:spPr/>
        <p:txBody>
          <a:bodyPr/>
          <a:lstStyle/>
          <a:p>
            <a:r>
              <a:rPr lang="en-US"/>
              <a:t>Uma Seshadri, IIIT Dharwad</a:t>
            </a:r>
          </a:p>
        </p:txBody>
      </p:sp>
      <p:sp>
        <p:nvSpPr>
          <p:cNvPr id="7" name="Slide Number Placeholder 6">
            <a:extLst>
              <a:ext uri="{FF2B5EF4-FFF2-40B4-BE49-F238E27FC236}">
                <a16:creationId xmlns:a16="http://schemas.microsoft.com/office/drawing/2014/main" id="{7A8018E5-A7B7-2F48-B7D1-0BD1CE817A31}"/>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223800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698A-97FB-E843-AAD2-7E9889C04B0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957329-69B4-B046-9944-A9E068978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2B2AF-08B4-0A4C-88F8-5DF75C12EFD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815CAF-4CEA-5644-B773-B83602296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1EB26E-BD30-BC44-B86D-30BD6D8429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13E98F-BE15-B84D-AAF9-C0AFF84855B4}"/>
              </a:ext>
            </a:extLst>
          </p:cNvPr>
          <p:cNvSpPr>
            <a:spLocks noGrp="1"/>
          </p:cNvSpPr>
          <p:nvPr>
            <p:ph type="dt" sz="half" idx="10"/>
          </p:nvPr>
        </p:nvSpPr>
        <p:spPr/>
        <p:txBody>
          <a:bodyPr/>
          <a:lstStyle/>
          <a:p>
            <a:fld id="{61C93DC3-EF32-D842-BF9D-80D22C45D84B}" type="datetime1">
              <a:rPr lang="en-IN" smtClean="0"/>
              <a:t>23/01/21</a:t>
            </a:fld>
            <a:endParaRPr lang="en-US"/>
          </a:p>
        </p:txBody>
      </p:sp>
      <p:sp>
        <p:nvSpPr>
          <p:cNvPr id="8" name="Footer Placeholder 7">
            <a:extLst>
              <a:ext uri="{FF2B5EF4-FFF2-40B4-BE49-F238E27FC236}">
                <a16:creationId xmlns:a16="http://schemas.microsoft.com/office/drawing/2014/main" id="{E96EEE5A-E2FE-FD42-83A4-98D69370EF2E}"/>
              </a:ext>
            </a:extLst>
          </p:cNvPr>
          <p:cNvSpPr>
            <a:spLocks noGrp="1"/>
          </p:cNvSpPr>
          <p:nvPr>
            <p:ph type="ftr" sz="quarter" idx="11"/>
          </p:nvPr>
        </p:nvSpPr>
        <p:spPr/>
        <p:txBody>
          <a:bodyPr/>
          <a:lstStyle/>
          <a:p>
            <a:r>
              <a:rPr lang="en-US"/>
              <a:t>Uma Seshadri, IIIT Dharwad</a:t>
            </a:r>
          </a:p>
        </p:txBody>
      </p:sp>
      <p:sp>
        <p:nvSpPr>
          <p:cNvPr id="9" name="Slide Number Placeholder 8">
            <a:extLst>
              <a:ext uri="{FF2B5EF4-FFF2-40B4-BE49-F238E27FC236}">
                <a16:creationId xmlns:a16="http://schemas.microsoft.com/office/drawing/2014/main" id="{E8338700-0BB6-434E-9BD9-14479E0F8889}"/>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18215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3390-C737-814B-AFE6-72FA822AB1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95C05B-910E-364B-978B-63E570179E08}"/>
              </a:ext>
            </a:extLst>
          </p:cNvPr>
          <p:cNvSpPr>
            <a:spLocks noGrp="1"/>
          </p:cNvSpPr>
          <p:nvPr>
            <p:ph type="dt" sz="half" idx="10"/>
          </p:nvPr>
        </p:nvSpPr>
        <p:spPr/>
        <p:txBody>
          <a:bodyPr/>
          <a:lstStyle/>
          <a:p>
            <a:fld id="{91C74FE4-D2F5-3C4D-B2D6-0DFBE047AD4E}" type="datetime1">
              <a:rPr lang="en-IN" smtClean="0"/>
              <a:t>23/01/21</a:t>
            </a:fld>
            <a:endParaRPr lang="en-US"/>
          </a:p>
        </p:txBody>
      </p:sp>
      <p:sp>
        <p:nvSpPr>
          <p:cNvPr id="4" name="Footer Placeholder 3">
            <a:extLst>
              <a:ext uri="{FF2B5EF4-FFF2-40B4-BE49-F238E27FC236}">
                <a16:creationId xmlns:a16="http://schemas.microsoft.com/office/drawing/2014/main" id="{49FF1685-7D21-8D4C-B260-9CC18EB3E287}"/>
              </a:ext>
            </a:extLst>
          </p:cNvPr>
          <p:cNvSpPr>
            <a:spLocks noGrp="1"/>
          </p:cNvSpPr>
          <p:nvPr>
            <p:ph type="ftr" sz="quarter" idx="11"/>
          </p:nvPr>
        </p:nvSpPr>
        <p:spPr/>
        <p:txBody>
          <a:bodyPr/>
          <a:lstStyle/>
          <a:p>
            <a:r>
              <a:rPr lang="en-US"/>
              <a:t>Uma Seshadri, IIIT Dharwad</a:t>
            </a:r>
          </a:p>
        </p:txBody>
      </p:sp>
      <p:sp>
        <p:nvSpPr>
          <p:cNvPr id="5" name="Slide Number Placeholder 4">
            <a:extLst>
              <a:ext uri="{FF2B5EF4-FFF2-40B4-BE49-F238E27FC236}">
                <a16:creationId xmlns:a16="http://schemas.microsoft.com/office/drawing/2014/main" id="{BFDAEE32-A82F-E447-8983-567C7E8EC3ED}"/>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1131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303E0-6679-4B41-A008-3A15593500C8}"/>
              </a:ext>
            </a:extLst>
          </p:cNvPr>
          <p:cNvSpPr>
            <a:spLocks noGrp="1"/>
          </p:cNvSpPr>
          <p:nvPr>
            <p:ph type="dt" sz="half" idx="10"/>
          </p:nvPr>
        </p:nvSpPr>
        <p:spPr/>
        <p:txBody>
          <a:bodyPr/>
          <a:lstStyle/>
          <a:p>
            <a:fld id="{CA1912F6-B579-E54E-8B28-AACC524ED9EF}" type="datetime1">
              <a:rPr lang="en-IN" smtClean="0"/>
              <a:t>23/01/21</a:t>
            </a:fld>
            <a:endParaRPr lang="en-US"/>
          </a:p>
        </p:txBody>
      </p:sp>
      <p:sp>
        <p:nvSpPr>
          <p:cNvPr id="3" name="Footer Placeholder 2">
            <a:extLst>
              <a:ext uri="{FF2B5EF4-FFF2-40B4-BE49-F238E27FC236}">
                <a16:creationId xmlns:a16="http://schemas.microsoft.com/office/drawing/2014/main" id="{C662D4A6-31A6-6045-B9EC-50FB527FF14E}"/>
              </a:ext>
            </a:extLst>
          </p:cNvPr>
          <p:cNvSpPr>
            <a:spLocks noGrp="1"/>
          </p:cNvSpPr>
          <p:nvPr>
            <p:ph type="ftr" sz="quarter" idx="11"/>
          </p:nvPr>
        </p:nvSpPr>
        <p:spPr/>
        <p:txBody>
          <a:bodyPr/>
          <a:lstStyle/>
          <a:p>
            <a:r>
              <a:rPr lang="en-US"/>
              <a:t>Uma Seshadri, IIIT Dharwad</a:t>
            </a:r>
          </a:p>
        </p:txBody>
      </p:sp>
      <p:sp>
        <p:nvSpPr>
          <p:cNvPr id="4" name="Slide Number Placeholder 3">
            <a:extLst>
              <a:ext uri="{FF2B5EF4-FFF2-40B4-BE49-F238E27FC236}">
                <a16:creationId xmlns:a16="http://schemas.microsoft.com/office/drawing/2014/main" id="{EDC33B6A-5507-CC4C-80D6-6FD4F9AB6891}"/>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211620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C7EF-423D-D648-93CE-F185822801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E38043-3172-8340-90DF-E34403622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722ECBA-CC1D-6F4B-AD42-151DE3493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D06098-61CA-A944-9DB0-B8D62CE1230B}"/>
              </a:ext>
            </a:extLst>
          </p:cNvPr>
          <p:cNvSpPr>
            <a:spLocks noGrp="1"/>
          </p:cNvSpPr>
          <p:nvPr>
            <p:ph type="dt" sz="half" idx="10"/>
          </p:nvPr>
        </p:nvSpPr>
        <p:spPr/>
        <p:txBody>
          <a:bodyPr/>
          <a:lstStyle/>
          <a:p>
            <a:fld id="{D4683C08-E5BD-0C40-BAAD-C654D331D4FA}" type="datetime1">
              <a:rPr lang="en-IN" smtClean="0"/>
              <a:t>23/01/21</a:t>
            </a:fld>
            <a:endParaRPr lang="en-US"/>
          </a:p>
        </p:txBody>
      </p:sp>
      <p:sp>
        <p:nvSpPr>
          <p:cNvPr id="6" name="Footer Placeholder 5">
            <a:extLst>
              <a:ext uri="{FF2B5EF4-FFF2-40B4-BE49-F238E27FC236}">
                <a16:creationId xmlns:a16="http://schemas.microsoft.com/office/drawing/2014/main" id="{71DF6BBF-0A64-6A4A-B7BF-03A72EB2D992}"/>
              </a:ext>
            </a:extLst>
          </p:cNvPr>
          <p:cNvSpPr>
            <a:spLocks noGrp="1"/>
          </p:cNvSpPr>
          <p:nvPr>
            <p:ph type="ftr" sz="quarter" idx="11"/>
          </p:nvPr>
        </p:nvSpPr>
        <p:spPr/>
        <p:txBody>
          <a:bodyPr/>
          <a:lstStyle/>
          <a:p>
            <a:r>
              <a:rPr lang="en-US"/>
              <a:t>Uma Seshadri, IIIT Dharwad</a:t>
            </a:r>
          </a:p>
        </p:txBody>
      </p:sp>
      <p:sp>
        <p:nvSpPr>
          <p:cNvPr id="7" name="Slide Number Placeholder 6">
            <a:extLst>
              <a:ext uri="{FF2B5EF4-FFF2-40B4-BE49-F238E27FC236}">
                <a16:creationId xmlns:a16="http://schemas.microsoft.com/office/drawing/2014/main" id="{4332E786-8EF5-D948-81DC-813E0F282B44}"/>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385022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41D3-DDCB-BC4D-816D-EE402678A9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23D4FA-F764-F146-85F7-D2675F314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1C404E-D7C2-124F-B027-3A7D66C92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41568-E0ED-4C4A-8A49-95C47441EF54}"/>
              </a:ext>
            </a:extLst>
          </p:cNvPr>
          <p:cNvSpPr>
            <a:spLocks noGrp="1"/>
          </p:cNvSpPr>
          <p:nvPr>
            <p:ph type="dt" sz="half" idx="10"/>
          </p:nvPr>
        </p:nvSpPr>
        <p:spPr/>
        <p:txBody>
          <a:bodyPr/>
          <a:lstStyle/>
          <a:p>
            <a:fld id="{8919FDD0-70B2-7341-A4BD-CC95183A8B17}" type="datetime1">
              <a:rPr lang="en-IN" smtClean="0"/>
              <a:t>23/01/21</a:t>
            </a:fld>
            <a:endParaRPr lang="en-US"/>
          </a:p>
        </p:txBody>
      </p:sp>
      <p:sp>
        <p:nvSpPr>
          <p:cNvPr id="6" name="Footer Placeholder 5">
            <a:extLst>
              <a:ext uri="{FF2B5EF4-FFF2-40B4-BE49-F238E27FC236}">
                <a16:creationId xmlns:a16="http://schemas.microsoft.com/office/drawing/2014/main" id="{417D2D7D-07E4-334E-AD4A-91CBB34D4BA9}"/>
              </a:ext>
            </a:extLst>
          </p:cNvPr>
          <p:cNvSpPr>
            <a:spLocks noGrp="1"/>
          </p:cNvSpPr>
          <p:nvPr>
            <p:ph type="ftr" sz="quarter" idx="11"/>
          </p:nvPr>
        </p:nvSpPr>
        <p:spPr/>
        <p:txBody>
          <a:bodyPr/>
          <a:lstStyle/>
          <a:p>
            <a:r>
              <a:rPr lang="en-US"/>
              <a:t>Uma Seshadri, IIIT Dharwad</a:t>
            </a:r>
          </a:p>
        </p:txBody>
      </p:sp>
      <p:sp>
        <p:nvSpPr>
          <p:cNvPr id="7" name="Slide Number Placeholder 6">
            <a:extLst>
              <a:ext uri="{FF2B5EF4-FFF2-40B4-BE49-F238E27FC236}">
                <a16:creationId xmlns:a16="http://schemas.microsoft.com/office/drawing/2014/main" id="{9AE31E27-E915-8D49-8FB4-026115F7BE23}"/>
              </a:ext>
            </a:extLst>
          </p:cNvPr>
          <p:cNvSpPr>
            <a:spLocks noGrp="1"/>
          </p:cNvSpPr>
          <p:nvPr>
            <p:ph type="sldNum" sz="quarter" idx="12"/>
          </p:nvPr>
        </p:nvSpPr>
        <p:spPr/>
        <p:txBody>
          <a:bodyPr/>
          <a:lstStyle/>
          <a:p>
            <a:fld id="{7C6AF56C-ED3C-064F-B8C2-6B97B46821F4}" type="slidenum">
              <a:rPr lang="en-US" smtClean="0"/>
              <a:t>‹#›</a:t>
            </a:fld>
            <a:endParaRPr lang="en-US"/>
          </a:p>
        </p:txBody>
      </p:sp>
    </p:spTree>
    <p:extLst>
      <p:ext uri="{BB962C8B-B14F-4D97-AF65-F5344CB8AC3E}">
        <p14:creationId xmlns:p14="http://schemas.microsoft.com/office/powerpoint/2010/main" val="89402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79E5C-7411-5049-A993-4D3B169D0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B7EEED-E964-1541-B255-FD71FC23D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D77338-8144-AA4D-B452-F8A8B4BC9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45440-B00B-4243-97A5-8361668E1A11}" type="datetime1">
              <a:rPr lang="en-IN" smtClean="0"/>
              <a:t>23/01/21</a:t>
            </a:fld>
            <a:endParaRPr lang="en-US"/>
          </a:p>
        </p:txBody>
      </p:sp>
      <p:sp>
        <p:nvSpPr>
          <p:cNvPr id="5" name="Footer Placeholder 4">
            <a:extLst>
              <a:ext uri="{FF2B5EF4-FFF2-40B4-BE49-F238E27FC236}">
                <a16:creationId xmlns:a16="http://schemas.microsoft.com/office/drawing/2014/main" id="{7B6DE889-033D-A84C-A543-F6CCECA92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Uma Seshadri, IIIT Dharwad</a:t>
            </a:r>
          </a:p>
        </p:txBody>
      </p:sp>
      <p:sp>
        <p:nvSpPr>
          <p:cNvPr id="6" name="Slide Number Placeholder 5">
            <a:extLst>
              <a:ext uri="{FF2B5EF4-FFF2-40B4-BE49-F238E27FC236}">
                <a16:creationId xmlns:a16="http://schemas.microsoft.com/office/drawing/2014/main" id="{C71D68F7-836D-004D-80E7-D3F75241C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AF56C-ED3C-064F-B8C2-6B97B46821F4}" type="slidenum">
              <a:rPr lang="en-US" smtClean="0"/>
              <a:t>‹#›</a:t>
            </a:fld>
            <a:endParaRPr lang="en-US"/>
          </a:p>
        </p:txBody>
      </p:sp>
    </p:spTree>
    <p:extLst>
      <p:ext uri="{BB962C8B-B14F-4D97-AF65-F5344CB8AC3E}">
        <p14:creationId xmlns:p14="http://schemas.microsoft.com/office/powerpoint/2010/main" val="316721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reka.co/blog/insert-query-sql/" TargetMode="External"/><Relationship Id="rId2" Type="http://schemas.openxmlformats.org/officeDocument/2006/relationships/hyperlink" Target="https://www.edureka.co/blog/what-is-sq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mysql.com/" TargetMode="External"/><Relationship Id="rId4" Type="http://schemas.openxmlformats.org/officeDocument/2006/relationships/hyperlink" Target="https://www.edureka.co/blog/what-is-mysq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assandra.apache.org/doc/latest/data_modeling/index.html" TargetMode="External"/><Relationship Id="rId2" Type="http://schemas.openxmlformats.org/officeDocument/2006/relationships/hyperlink" Target="https://cassandra.apache.org/doc/latest/c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customXml" Target="../ink/ink2.xml"/><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10.png"/><Relationship Id="rId18" Type="http://schemas.openxmlformats.org/officeDocument/2006/relationships/customXml" Target="../ink/ink13.xml"/><Relationship Id="rId3" Type="http://schemas.openxmlformats.org/officeDocument/2006/relationships/image" Target="../media/image60.png"/><Relationship Id="rId21" Type="http://schemas.openxmlformats.org/officeDocument/2006/relationships/image" Target="../media/image15.png"/><Relationship Id="rId7" Type="http://schemas.openxmlformats.org/officeDocument/2006/relationships/image" Target="../media/image80.png"/><Relationship Id="rId12" Type="http://schemas.openxmlformats.org/officeDocument/2006/relationships/customXml" Target="../ink/ink10.xml"/><Relationship Id="rId17" Type="http://schemas.openxmlformats.org/officeDocument/2006/relationships/image" Target="../media/image130.png"/><Relationship Id="rId2" Type="http://schemas.openxmlformats.org/officeDocument/2006/relationships/customXml" Target="../ink/ink5.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0.png"/><Relationship Id="rId24" Type="http://schemas.openxmlformats.org/officeDocument/2006/relationships/image" Target="../media/image2.png"/><Relationship Id="rId5" Type="http://schemas.openxmlformats.org/officeDocument/2006/relationships/image" Target="../media/image70.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customXml" Target="../ink/ink9.xml"/><Relationship Id="rId19" Type="http://schemas.openxmlformats.org/officeDocument/2006/relationships/image" Target="../media/image140.png"/><Relationship Id="rId4" Type="http://schemas.openxmlformats.org/officeDocument/2006/relationships/customXml" Target="../ink/ink6.xml"/><Relationship Id="rId9" Type="http://schemas.openxmlformats.org/officeDocument/2006/relationships/image" Target="../media/image90.png"/><Relationship Id="rId14" Type="http://schemas.openxmlformats.org/officeDocument/2006/relationships/customXml" Target="../ink/ink11.xml"/><Relationship Id="rId22" Type="http://schemas.openxmlformats.org/officeDocument/2006/relationships/customXml" Target="../ink/ink1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sql/trysql.asp?filename=trysql_asc" TargetMode="External"/><Relationship Id="rId7" Type="http://schemas.openxmlformats.org/officeDocument/2006/relationships/image" Target="../media/image2.png"/><Relationship Id="rId2" Type="http://schemas.openxmlformats.org/officeDocument/2006/relationships/hyperlink" Target="https://www.jdoodle.com/execute-sql-online/" TargetMode="External"/><Relationship Id="rId1" Type="http://schemas.openxmlformats.org/officeDocument/2006/relationships/slideLayout" Target="../slideLayouts/slideLayout2.xml"/><Relationship Id="rId6" Type="http://schemas.openxmlformats.org/officeDocument/2006/relationships/hyperlink" Target="https://www.examtiger.com/mcq/sql-query-language/" TargetMode="External"/><Relationship Id="rId5" Type="http://schemas.openxmlformats.org/officeDocument/2006/relationships/hyperlink" Target="https://www.indiabix.com/database/introduction-to-sql/104001" TargetMode="External"/><Relationship Id="rId4" Type="http://schemas.openxmlformats.org/officeDocument/2006/relationships/hyperlink" Target="https://paiza.io/projects/_3q-vDZUpVJV4XV1dzXpxg?language=mysq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C72FD-6B08-AD43-B372-5436FA7CC36E}"/>
              </a:ext>
            </a:extLst>
          </p:cNvPr>
          <p:cNvSpPr>
            <a:spLocks noGrp="1"/>
          </p:cNvSpPr>
          <p:nvPr>
            <p:ph type="ctrTitle"/>
          </p:nvPr>
        </p:nvSpPr>
        <p:spPr>
          <a:xfrm>
            <a:off x="643468" y="643467"/>
            <a:ext cx="4620584" cy="4567137"/>
          </a:xfrm>
        </p:spPr>
        <p:txBody>
          <a:bodyPr>
            <a:normAutofit/>
          </a:bodyPr>
          <a:lstStyle/>
          <a:p>
            <a:pPr algn="l"/>
            <a:r>
              <a:rPr lang="en-US" sz="4400" spc="-4" dirty="0"/>
              <a:t>CS210- DBMS - ERD</a:t>
            </a:r>
            <a:endParaRPr lang="en-US" sz="4400" dirty="0"/>
          </a:p>
        </p:txBody>
      </p:sp>
      <p:sp>
        <p:nvSpPr>
          <p:cNvPr id="3" name="Subtitle 2">
            <a:extLst>
              <a:ext uri="{FF2B5EF4-FFF2-40B4-BE49-F238E27FC236}">
                <a16:creationId xmlns:a16="http://schemas.microsoft.com/office/drawing/2014/main" id="{0C55DF7D-8A10-6F43-97B0-9B858F1C9F50}"/>
              </a:ext>
            </a:extLst>
          </p:cNvPr>
          <p:cNvSpPr>
            <a:spLocks noGrp="1"/>
          </p:cNvSpPr>
          <p:nvPr>
            <p:ph type="subTitle" idx="1"/>
          </p:nvPr>
        </p:nvSpPr>
        <p:spPr>
          <a:xfrm>
            <a:off x="643467" y="5277684"/>
            <a:ext cx="4620584" cy="775494"/>
          </a:xfrm>
        </p:spPr>
        <p:txBody>
          <a:bodyPr>
            <a:normAutofit/>
          </a:bodyPr>
          <a:lstStyle/>
          <a:p>
            <a:pPr algn="l"/>
            <a:r>
              <a:rPr lang="en-US"/>
              <a:t>4</a:t>
            </a:r>
            <a:r>
              <a:rPr lang="en-US" baseline="30000"/>
              <a:t>Th</a:t>
            </a:r>
            <a:r>
              <a:rPr lang="en-US"/>
              <a:t> Semester - CSE</a:t>
            </a:r>
          </a:p>
        </p:txBody>
      </p:sp>
      <p:sp>
        <p:nvSpPr>
          <p:cNvPr id="4" name="Date Placeholder 3">
            <a:extLst>
              <a:ext uri="{FF2B5EF4-FFF2-40B4-BE49-F238E27FC236}">
                <a16:creationId xmlns:a16="http://schemas.microsoft.com/office/drawing/2014/main" id="{F4A98175-3656-D44F-8E86-3FD409A80A0B}"/>
              </a:ext>
            </a:extLst>
          </p:cNvPr>
          <p:cNvSpPr>
            <a:spLocks noGrp="1"/>
          </p:cNvSpPr>
          <p:nvPr>
            <p:ph type="dt" sz="half" idx="10"/>
          </p:nvPr>
        </p:nvSpPr>
        <p:spPr>
          <a:xfrm>
            <a:off x="838200" y="6356350"/>
            <a:ext cx="2743200" cy="365125"/>
          </a:xfrm>
        </p:spPr>
        <p:txBody>
          <a:bodyPr>
            <a:normAutofit/>
          </a:bodyPr>
          <a:lstStyle/>
          <a:p>
            <a:pPr>
              <a:spcAft>
                <a:spcPts val="600"/>
              </a:spcAft>
            </a:pPr>
            <a:fld id="{A186872D-7360-7140-AD61-DAAF86E09319}" type="datetime1">
              <a:rPr lang="en-IN"/>
              <a:pPr>
                <a:spcAft>
                  <a:spcPts val="600"/>
                </a:spcAft>
              </a:pPr>
              <a:t>23/01/21</a:t>
            </a:fld>
            <a:endParaRPr lang="en-US"/>
          </a:p>
        </p:txBody>
      </p:sp>
      <p:pic>
        <p:nvPicPr>
          <p:cNvPr id="22" name="Picture 6">
            <a:extLst>
              <a:ext uri="{FF2B5EF4-FFF2-40B4-BE49-F238E27FC236}">
                <a16:creationId xmlns:a16="http://schemas.microsoft.com/office/drawing/2014/main" id="{503DB514-FA0A-4085-B4B1-5965085F1B88}"/>
              </a:ext>
            </a:extLst>
          </p:cNvPr>
          <p:cNvPicPr>
            <a:picLocks noChangeAspect="1"/>
          </p:cNvPicPr>
          <p:nvPr/>
        </p:nvPicPr>
        <p:blipFill rotWithShape="1">
          <a:blip r:embed="rId2"/>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Footer Placeholder 4">
            <a:extLst>
              <a:ext uri="{FF2B5EF4-FFF2-40B4-BE49-F238E27FC236}">
                <a16:creationId xmlns:a16="http://schemas.microsoft.com/office/drawing/2014/main" id="{13110998-6766-D94E-8F73-EA5AA06EE8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Uma Seshadri, IIIT Dharwad</a:t>
            </a:r>
          </a:p>
        </p:txBody>
      </p:sp>
    </p:spTree>
    <p:extLst>
      <p:ext uri="{BB962C8B-B14F-4D97-AF65-F5344CB8AC3E}">
        <p14:creationId xmlns:p14="http://schemas.microsoft.com/office/powerpoint/2010/main" val="420094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5901B-7790-2C49-8C48-C13AB02085E0}"/>
              </a:ext>
            </a:extLst>
          </p:cNvPr>
          <p:cNvSpPr>
            <a:spLocks noGrp="1"/>
          </p:cNvSpPr>
          <p:nvPr>
            <p:ph idx="1"/>
          </p:nvPr>
        </p:nvSpPr>
        <p:spPr>
          <a:xfrm>
            <a:off x="106242" y="821130"/>
            <a:ext cx="6201962" cy="4179134"/>
          </a:xfrm>
        </p:spPr>
        <p:txBody>
          <a:bodyPr>
            <a:noAutofit/>
          </a:bodyPr>
          <a:lstStyle/>
          <a:p>
            <a:pPr marL="0" indent="0">
              <a:lnSpc>
                <a:spcPct val="115000"/>
              </a:lnSpc>
              <a:buNone/>
            </a:pPr>
            <a:r>
              <a:rPr lang="en-US" sz="1200" b="1" dirty="0">
                <a:solidFill>
                  <a:srgbClr val="C00000"/>
                </a:solidFill>
              </a:rPr>
              <a:t>Data : </a:t>
            </a:r>
            <a:r>
              <a:rPr lang="en-IN" sz="1200" dirty="0"/>
              <a:t>Data is a collection of a distinct unit of information </a:t>
            </a:r>
            <a:r>
              <a:rPr lang="en-IN" sz="1200" dirty="0" err="1">
                <a:solidFill>
                  <a:srgbClr val="C00000"/>
                </a:solidFill>
              </a:rPr>
              <a:t>Eg</a:t>
            </a:r>
            <a:r>
              <a:rPr lang="en-IN" sz="1200" dirty="0">
                <a:solidFill>
                  <a:srgbClr val="C00000"/>
                </a:solidFill>
              </a:rPr>
              <a:t>: Name, age, weight, height</a:t>
            </a:r>
          </a:p>
          <a:p>
            <a:pPr marL="0" indent="0">
              <a:lnSpc>
                <a:spcPct val="115000"/>
              </a:lnSpc>
              <a:buNone/>
            </a:pPr>
            <a:r>
              <a:rPr lang="en-US" sz="1200" b="1" dirty="0">
                <a:solidFill>
                  <a:srgbClr val="C00000"/>
                </a:solidFill>
              </a:rPr>
              <a:t>Database : </a:t>
            </a:r>
            <a:r>
              <a:rPr lang="en-US" sz="1200" dirty="0"/>
              <a:t>Collection of Logically interrelated structured data  stored in a place.</a:t>
            </a:r>
          </a:p>
          <a:p>
            <a:pPr marL="0" indent="0">
              <a:lnSpc>
                <a:spcPct val="115000"/>
              </a:lnSpc>
              <a:buNone/>
            </a:pPr>
            <a:r>
              <a:rPr lang="en-US" sz="1200" b="1" dirty="0">
                <a:solidFill>
                  <a:srgbClr val="C00000"/>
                </a:solidFill>
              </a:rPr>
              <a:t>DBMS : </a:t>
            </a:r>
            <a:r>
              <a:rPr lang="en-US" sz="1200" dirty="0"/>
              <a:t>It is a software system. It allows </a:t>
            </a:r>
            <a:r>
              <a:rPr lang="en-US" sz="1200" dirty="0">
                <a:solidFill>
                  <a:srgbClr val="002060"/>
                </a:solidFill>
              </a:rPr>
              <a:t>Users to create, access, modify , maintain and control database </a:t>
            </a:r>
          </a:p>
          <a:p>
            <a:pPr lvl="1">
              <a:lnSpc>
                <a:spcPct val="115000"/>
              </a:lnSpc>
            </a:pPr>
            <a:r>
              <a:rPr lang="en-US" sz="1200" b="1" dirty="0" err="1">
                <a:solidFill>
                  <a:srgbClr val="C00000"/>
                </a:solidFill>
              </a:rPr>
              <a:t>Eg</a:t>
            </a:r>
            <a:r>
              <a:rPr lang="en-US" sz="1200" b="1" dirty="0">
                <a:solidFill>
                  <a:srgbClr val="C00000"/>
                </a:solidFill>
              </a:rPr>
              <a:t>: Ticket booking system ( Air, Railways, Transport), Student Library system, Student admissions , Banking applications, Amazon</a:t>
            </a:r>
          </a:p>
          <a:p>
            <a:pPr marL="0" indent="0">
              <a:lnSpc>
                <a:spcPct val="115000"/>
              </a:lnSpc>
              <a:buNone/>
            </a:pPr>
            <a:r>
              <a:rPr lang="en-US" sz="1200" b="1" dirty="0">
                <a:solidFill>
                  <a:srgbClr val="C00000"/>
                </a:solidFill>
              </a:rPr>
              <a:t>Characteristics of DBMS</a:t>
            </a:r>
          </a:p>
          <a:p>
            <a:pPr lvl="1">
              <a:lnSpc>
                <a:spcPct val="115000"/>
              </a:lnSpc>
              <a:buFont typeface="+mj-lt"/>
              <a:buAutoNum type="arabicPeriod"/>
            </a:pPr>
            <a:r>
              <a:rPr lang="en-US" sz="1200" dirty="0">
                <a:solidFill>
                  <a:srgbClr val="C00000"/>
                </a:solidFill>
              </a:rPr>
              <a:t>Shared : </a:t>
            </a:r>
            <a:r>
              <a:rPr lang="en-US" sz="1200" dirty="0"/>
              <a:t>Multiuser and shared  </a:t>
            </a:r>
            <a:r>
              <a:rPr lang="en-US" sz="1200" dirty="0" err="1">
                <a:solidFill>
                  <a:srgbClr val="C00000"/>
                </a:solidFill>
              </a:rPr>
              <a:t>eg</a:t>
            </a:r>
            <a:r>
              <a:rPr lang="en-US" sz="1200" dirty="0">
                <a:solidFill>
                  <a:srgbClr val="C00000"/>
                </a:solidFill>
              </a:rPr>
              <a:t>: users, applications</a:t>
            </a:r>
          </a:p>
          <a:p>
            <a:pPr lvl="1">
              <a:lnSpc>
                <a:spcPct val="115000"/>
              </a:lnSpc>
              <a:buFont typeface="+mj-lt"/>
              <a:buAutoNum type="arabicPeriod"/>
            </a:pPr>
            <a:r>
              <a:rPr lang="en-US" sz="1200" dirty="0">
                <a:solidFill>
                  <a:srgbClr val="C00000"/>
                </a:solidFill>
              </a:rPr>
              <a:t>Validity :  </a:t>
            </a:r>
            <a:r>
              <a:rPr lang="en-US" sz="1200" dirty="0"/>
              <a:t>Correct information – </a:t>
            </a:r>
            <a:r>
              <a:rPr lang="en-US" sz="1200" dirty="0" err="1"/>
              <a:t>eg</a:t>
            </a:r>
            <a:r>
              <a:rPr lang="en-US" sz="1200" dirty="0"/>
              <a:t>: </a:t>
            </a:r>
            <a:r>
              <a:rPr lang="en-US" sz="1200" dirty="0">
                <a:solidFill>
                  <a:srgbClr val="C00000"/>
                </a:solidFill>
              </a:rPr>
              <a:t>123 invalid for name </a:t>
            </a:r>
          </a:p>
          <a:p>
            <a:pPr lvl="1">
              <a:lnSpc>
                <a:spcPct val="115000"/>
              </a:lnSpc>
              <a:buFont typeface="+mj-lt"/>
              <a:buAutoNum type="arabicPeriod"/>
            </a:pPr>
            <a:r>
              <a:rPr lang="en-US" sz="1200" dirty="0">
                <a:solidFill>
                  <a:srgbClr val="C00000"/>
                </a:solidFill>
              </a:rPr>
              <a:t>Security : </a:t>
            </a:r>
            <a:r>
              <a:rPr lang="en-US" sz="1200" dirty="0"/>
              <a:t>Protected ,authorized &amp;  limits the permissions [passwords,  user control]</a:t>
            </a:r>
          </a:p>
          <a:p>
            <a:pPr lvl="1">
              <a:lnSpc>
                <a:spcPct val="115000"/>
              </a:lnSpc>
              <a:buFont typeface="+mj-lt"/>
              <a:buAutoNum type="arabicPeriod"/>
            </a:pPr>
            <a:r>
              <a:rPr lang="en-US" sz="1200" dirty="0">
                <a:solidFill>
                  <a:srgbClr val="C00000"/>
                </a:solidFill>
              </a:rPr>
              <a:t>Consistency/integrity  : </a:t>
            </a:r>
            <a:r>
              <a:rPr lang="en-US" sz="1200" dirty="0"/>
              <a:t>consistent  &amp; recoverable  across the database </a:t>
            </a:r>
            <a:r>
              <a:rPr lang="en-US" sz="1200" dirty="0" err="1">
                <a:solidFill>
                  <a:srgbClr val="C00000"/>
                </a:solidFill>
              </a:rPr>
              <a:t>eg</a:t>
            </a:r>
            <a:r>
              <a:rPr lang="en-US" sz="1200" dirty="0">
                <a:solidFill>
                  <a:srgbClr val="C00000"/>
                </a:solidFill>
              </a:rPr>
              <a:t>: phone number </a:t>
            </a:r>
          </a:p>
          <a:p>
            <a:pPr lvl="1">
              <a:lnSpc>
                <a:spcPct val="115000"/>
              </a:lnSpc>
              <a:buFont typeface="+mj-lt"/>
              <a:buAutoNum type="arabicPeriod"/>
            </a:pPr>
            <a:r>
              <a:rPr lang="en-US" sz="1200" dirty="0">
                <a:solidFill>
                  <a:srgbClr val="C00000"/>
                </a:solidFill>
              </a:rPr>
              <a:t>Independence : three layers – </a:t>
            </a:r>
            <a:r>
              <a:rPr lang="en-US" sz="1200" dirty="0"/>
              <a:t>Conceptual, External and physical </a:t>
            </a:r>
          </a:p>
          <a:p>
            <a:pPr lvl="1">
              <a:lnSpc>
                <a:spcPct val="115000"/>
              </a:lnSpc>
              <a:buFont typeface="+mj-lt"/>
              <a:buAutoNum type="arabicPeriod"/>
            </a:pPr>
            <a:r>
              <a:rPr lang="en-US" sz="1200" dirty="0">
                <a:solidFill>
                  <a:srgbClr val="C00000"/>
                </a:solidFill>
              </a:rPr>
              <a:t>Persistence: </a:t>
            </a:r>
            <a:r>
              <a:rPr lang="en-US" sz="1200" dirty="0"/>
              <a:t>Permanent and not deleted</a:t>
            </a:r>
          </a:p>
          <a:p>
            <a:pPr lvl="1">
              <a:lnSpc>
                <a:spcPct val="115000"/>
              </a:lnSpc>
              <a:buFont typeface="+mj-lt"/>
              <a:buAutoNum type="arabicPeriod"/>
            </a:pPr>
            <a:r>
              <a:rPr lang="en-US" sz="1200" dirty="0">
                <a:solidFill>
                  <a:srgbClr val="C00000"/>
                </a:solidFill>
              </a:rPr>
              <a:t>No redundancy :</a:t>
            </a:r>
            <a:r>
              <a:rPr lang="en-US" sz="1200" dirty="0"/>
              <a:t> same access to same data  </a:t>
            </a:r>
            <a:r>
              <a:rPr lang="en-US" sz="1200" dirty="0" err="1">
                <a:solidFill>
                  <a:srgbClr val="C00000"/>
                </a:solidFill>
              </a:rPr>
              <a:t>eg</a:t>
            </a:r>
            <a:r>
              <a:rPr lang="en-US" sz="1200" dirty="0">
                <a:solidFill>
                  <a:srgbClr val="C00000"/>
                </a:solidFill>
              </a:rPr>
              <a:t>: same name id for different people</a:t>
            </a:r>
          </a:p>
          <a:p>
            <a:pPr lvl="1">
              <a:lnSpc>
                <a:spcPct val="115000"/>
              </a:lnSpc>
              <a:buFont typeface="+mj-lt"/>
              <a:buAutoNum type="arabicPeriod"/>
            </a:pPr>
            <a:r>
              <a:rPr lang="en-US" sz="1200" dirty="0">
                <a:solidFill>
                  <a:srgbClr val="C00000"/>
                </a:solidFill>
              </a:rPr>
              <a:t>Multiple views </a:t>
            </a:r>
            <a:r>
              <a:rPr lang="en-US" sz="1200" dirty="0"/>
              <a:t>of  the same schema</a:t>
            </a:r>
          </a:p>
          <a:p>
            <a:pPr marL="0" lvl="1" indent="0">
              <a:lnSpc>
                <a:spcPct val="115000"/>
              </a:lnSpc>
              <a:spcBef>
                <a:spcPts val="1000"/>
              </a:spcBef>
              <a:buNone/>
            </a:pPr>
            <a:r>
              <a:rPr lang="en-US" sz="1200" b="1" dirty="0">
                <a:solidFill>
                  <a:srgbClr val="C00000"/>
                </a:solidFill>
              </a:rPr>
              <a:t>Advantages </a:t>
            </a:r>
          </a:p>
          <a:p>
            <a:pPr lvl="1">
              <a:lnSpc>
                <a:spcPct val="115000"/>
              </a:lnSpc>
              <a:buFont typeface="+mj-lt"/>
              <a:buAutoNum type="arabicPeriod"/>
            </a:pPr>
            <a:r>
              <a:rPr lang="en-IN" sz="1200" dirty="0">
                <a:solidFill>
                  <a:srgbClr val="C00000"/>
                </a:solidFill>
              </a:rPr>
              <a:t>Reduced data redundancy</a:t>
            </a:r>
            <a:r>
              <a:rPr lang="en-IN" sz="1200" dirty="0"/>
              <a:t> : reduced updating errors and increased consistency.</a:t>
            </a:r>
          </a:p>
          <a:p>
            <a:pPr lvl="1">
              <a:lnSpc>
                <a:spcPct val="115000"/>
              </a:lnSpc>
              <a:buFont typeface="+mj-lt"/>
              <a:buAutoNum type="arabicPeriod"/>
            </a:pPr>
            <a:r>
              <a:rPr lang="en-IN" sz="1200" dirty="0">
                <a:solidFill>
                  <a:srgbClr val="C00000"/>
                </a:solidFill>
              </a:rPr>
              <a:t>Easier data integrity </a:t>
            </a:r>
            <a:r>
              <a:rPr lang="en-IN" sz="1200" dirty="0"/>
              <a:t>from application programs.</a:t>
            </a:r>
          </a:p>
          <a:p>
            <a:pPr lvl="1">
              <a:lnSpc>
                <a:spcPct val="115000"/>
              </a:lnSpc>
              <a:buFont typeface="+mj-lt"/>
              <a:buAutoNum type="arabicPeriod"/>
            </a:pPr>
            <a:r>
              <a:rPr lang="en-IN" sz="1200" dirty="0">
                <a:solidFill>
                  <a:srgbClr val="C00000"/>
                </a:solidFill>
              </a:rPr>
              <a:t>Improved data access </a:t>
            </a:r>
            <a:r>
              <a:rPr lang="en-IN" sz="1200" dirty="0"/>
              <a:t>to users through the use of query languages.</a:t>
            </a:r>
          </a:p>
          <a:p>
            <a:pPr lvl="1">
              <a:lnSpc>
                <a:spcPct val="115000"/>
              </a:lnSpc>
              <a:buFont typeface="+mj-lt"/>
              <a:buAutoNum type="arabicPeriod"/>
            </a:pPr>
            <a:r>
              <a:rPr lang="en-IN" sz="1200" dirty="0">
                <a:solidFill>
                  <a:srgbClr val="C00000"/>
                </a:solidFill>
              </a:rPr>
              <a:t>Higher Data security</a:t>
            </a:r>
            <a:r>
              <a:rPr lang="en-IN" sz="1200" dirty="0"/>
              <a:t> and </a:t>
            </a:r>
            <a:r>
              <a:rPr lang="en-IN" sz="1200" dirty="0">
                <a:solidFill>
                  <a:srgbClr val="C00000"/>
                </a:solidFill>
              </a:rPr>
              <a:t>Enforces Standards</a:t>
            </a:r>
            <a:endParaRPr lang="en-IN" sz="1200" dirty="0"/>
          </a:p>
          <a:p>
            <a:pPr lvl="1">
              <a:lnSpc>
                <a:spcPct val="115000"/>
              </a:lnSpc>
              <a:buFont typeface="+mj-lt"/>
              <a:buAutoNum type="arabicPeriod"/>
            </a:pPr>
            <a:r>
              <a:rPr lang="en-IN" sz="1200" dirty="0">
                <a:solidFill>
                  <a:srgbClr val="C00000"/>
                </a:solidFill>
              </a:rPr>
              <a:t>Reduced cost </a:t>
            </a:r>
            <a:r>
              <a:rPr lang="en-IN" sz="1200" dirty="0"/>
              <a:t>: data entry, storage, and retrieval costs maintenance</a:t>
            </a:r>
          </a:p>
          <a:p>
            <a:pPr marL="0" lvl="1" indent="0">
              <a:lnSpc>
                <a:spcPct val="115000"/>
              </a:lnSpc>
              <a:spcBef>
                <a:spcPts val="1000"/>
              </a:spcBef>
              <a:buNone/>
            </a:pPr>
            <a:endParaRPr lang="en-US" sz="1200" b="1" dirty="0">
              <a:solidFill>
                <a:srgbClr val="C00000"/>
              </a:solidFill>
            </a:endParaRPr>
          </a:p>
          <a:p>
            <a:pPr>
              <a:lnSpc>
                <a:spcPct val="115000"/>
              </a:lnSpc>
            </a:pPr>
            <a:endParaRPr lang="en-US" sz="1200" dirty="0"/>
          </a:p>
          <a:p>
            <a:pPr lvl="1">
              <a:lnSpc>
                <a:spcPct val="115000"/>
              </a:lnSpc>
            </a:pPr>
            <a:endParaRPr lang="en-US" sz="1200" dirty="0"/>
          </a:p>
          <a:p>
            <a:pPr lvl="1">
              <a:lnSpc>
                <a:spcPct val="115000"/>
              </a:lnSpc>
            </a:pPr>
            <a:endParaRPr lang="en-US" sz="1200" dirty="0"/>
          </a:p>
        </p:txBody>
      </p:sp>
      <p:sp>
        <p:nvSpPr>
          <p:cNvPr id="2" name="Title 1">
            <a:extLst>
              <a:ext uri="{FF2B5EF4-FFF2-40B4-BE49-F238E27FC236}">
                <a16:creationId xmlns:a16="http://schemas.microsoft.com/office/drawing/2014/main" id="{4A7472B2-2FBE-4A4A-93A8-F76CFD5AB3F5}"/>
              </a:ext>
            </a:extLst>
          </p:cNvPr>
          <p:cNvSpPr>
            <a:spLocks noGrp="1"/>
          </p:cNvSpPr>
          <p:nvPr>
            <p:ph type="title"/>
          </p:nvPr>
        </p:nvSpPr>
        <p:spPr>
          <a:xfrm>
            <a:off x="106241" y="0"/>
            <a:ext cx="5334000" cy="891251"/>
          </a:xfrm>
        </p:spPr>
        <p:txBody>
          <a:bodyPr>
            <a:normAutofit/>
          </a:bodyPr>
          <a:lstStyle/>
          <a:p>
            <a:r>
              <a:rPr lang="en-US" sz="3200" b="1" dirty="0"/>
              <a:t>Introduction to DBMS</a:t>
            </a:r>
          </a:p>
        </p:txBody>
      </p:sp>
      <p:pic>
        <p:nvPicPr>
          <p:cNvPr id="5" name="Picture 4">
            <a:extLst>
              <a:ext uri="{FF2B5EF4-FFF2-40B4-BE49-F238E27FC236}">
                <a16:creationId xmlns:a16="http://schemas.microsoft.com/office/drawing/2014/main" id="{D7BE04FE-4589-174D-BE39-1ADCDE9E3D8A}"/>
              </a:ext>
            </a:extLst>
          </p:cNvPr>
          <p:cNvPicPr>
            <a:picLocks noChangeAspect="1"/>
          </p:cNvPicPr>
          <p:nvPr/>
        </p:nvPicPr>
        <p:blipFill>
          <a:blip r:embed="rId2"/>
          <a:stretch>
            <a:fillRect/>
          </a:stretch>
        </p:blipFill>
        <p:spPr>
          <a:xfrm>
            <a:off x="7120055" y="341778"/>
            <a:ext cx="3686770" cy="2414834"/>
          </a:xfrm>
          <a:prstGeom prst="rect">
            <a:avLst/>
          </a:prstGeom>
        </p:spPr>
      </p:pic>
      <p:sp>
        <p:nvSpPr>
          <p:cNvPr id="4" name="Rectangle 3">
            <a:extLst>
              <a:ext uri="{FF2B5EF4-FFF2-40B4-BE49-F238E27FC236}">
                <a16:creationId xmlns:a16="http://schemas.microsoft.com/office/drawing/2014/main" id="{DE1D5651-DFE3-FC42-A87F-B5D17DFE0EA1}"/>
              </a:ext>
            </a:extLst>
          </p:cNvPr>
          <p:cNvSpPr/>
          <p:nvPr/>
        </p:nvSpPr>
        <p:spPr>
          <a:xfrm>
            <a:off x="5915440" y="2632490"/>
            <a:ext cx="6096000" cy="2203552"/>
          </a:xfrm>
          <a:prstGeom prst="rect">
            <a:avLst/>
          </a:prstGeom>
        </p:spPr>
        <p:txBody>
          <a:bodyPr wrap="square">
            <a:spAutoFit/>
          </a:bodyPr>
          <a:lstStyle/>
          <a:p>
            <a:pPr>
              <a:lnSpc>
                <a:spcPct val="115000"/>
              </a:lnSpc>
            </a:pPr>
            <a:r>
              <a:rPr lang="en-US" sz="1200" b="1" dirty="0">
                <a:solidFill>
                  <a:srgbClr val="C00000"/>
                </a:solidFill>
              </a:rPr>
              <a:t>Types of DBMS:</a:t>
            </a:r>
          </a:p>
          <a:p>
            <a:pPr>
              <a:lnSpc>
                <a:spcPct val="115000"/>
              </a:lnSpc>
            </a:pPr>
            <a:endParaRPr lang="en-US" sz="1200" b="1" dirty="0">
              <a:solidFill>
                <a:srgbClr val="C00000"/>
              </a:solidFill>
            </a:endParaRPr>
          </a:p>
          <a:p>
            <a:pPr lvl="1">
              <a:lnSpc>
                <a:spcPct val="115000"/>
              </a:lnSpc>
            </a:pPr>
            <a:r>
              <a:rPr lang="en-IN" sz="1200" b="1" dirty="0">
                <a:solidFill>
                  <a:srgbClr val="C00000"/>
                </a:solidFill>
              </a:rPr>
              <a:t>Hierarchical DBMS : </a:t>
            </a:r>
            <a:r>
              <a:rPr lang="en-IN" sz="1200" dirty="0"/>
              <a:t>predecessor-successor type of relationship. </a:t>
            </a:r>
            <a:r>
              <a:rPr lang="en-IN" sz="1200" dirty="0" err="1"/>
              <a:t>Eg</a:t>
            </a:r>
            <a:r>
              <a:rPr lang="en-IN" sz="1200" dirty="0"/>
              <a:t> : Tree</a:t>
            </a:r>
            <a:endParaRPr lang="en-IN" sz="1200" b="1" dirty="0"/>
          </a:p>
          <a:p>
            <a:pPr lvl="1">
              <a:lnSpc>
                <a:spcPct val="115000"/>
              </a:lnSpc>
            </a:pPr>
            <a:r>
              <a:rPr lang="en-IN" sz="1200" b="1" dirty="0">
                <a:solidFill>
                  <a:srgbClr val="C00000"/>
                </a:solidFill>
              </a:rPr>
              <a:t>Relational DBMS (RDBMS) : </a:t>
            </a:r>
            <a:r>
              <a:rPr lang="en-IN" sz="1200" dirty="0"/>
              <a:t>identify and access data </a:t>
            </a:r>
            <a:r>
              <a:rPr lang="en-IN" sz="1200" i="1" dirty="0"/>
              <a:t>in relation</a:t>
            </a:r>
            <a:r>
              <a:rPr lang="en-IN" sz="1200" dirty="0"/>
              <a:t> to another piece of data in the database. Data is stored in the form of Tables</a:t>
            </a:r>
            <a:endParaRPr lang="en-IN" sz="1200" b="1" dirty="0"/>
          </a:p>
          <a:p>
            <a:pPr lvl="1">
              <a:lnSpc>
                <a:spcPct val="115000"/>
              </a:lnSpc>
            </a:pPr>
            <a:r>
              <a:rPr lang="en-IN" sz="1200" b="1" dirty="0">
                <a:solidFill>
                  <a:srgbClr val="C00000"/>
                </a:solidFill>
              </a:rPr>
              <a:t>Network DBMS : </a:t>
            </a:r>
            <a:r>
              <a:rPr lang="en-IN" sz="1200" dirty="0"/>
              <a:t>many to many relations where multiple user records can be linked</a:t>
            </a:r>
            <a:endParaRPr lang="en-IN" sz="1200" b="1" dirty="0"/>
          </a:p>
          <a:p>
            <a:pPr lvl="1">
              <a:lnSpc>
                <a:spcPct val="115000"/>
              </a:lnSpc>
            </a:pPr>
            <a:r>
              <a:rPr lang="en-IN" sz="1200" b="1" dirty="0">
                <a:solidFill>
                  <a:srgbClr val="C00000"/>
                </a:solidFill>
              </a:rPr>
              <a:t>Object-oriented DBMS: </a:t>
            </a:r>
            <a:r>
              <a:rPr lang="en-IN" sz="1200" dirty="0"/>
              <a:t>uses small individual software called objects. object contains a piece of data and the instructions for the actions to be done with the data</a:t>
            </a:r>
          </a:p>
          <a:p>
            <a:pPr lvl="1">
              <a:lnSpc>
                <a:spcPct val="115000"/>
              </a:lnSpc>
            </a:pPr>
            <a:r>
              <a:rPr lang="en-IN" sz="1200" b="1" dirty="0">
                <a:solidFill>
                  <a:srgbClr val="C00000"/>
                </a:solidFill>
              </a:rPr>
              <a:t>No SQL and Cloud DBMS : </a:t>
            </a:r>
            <a:r>
              <a:rPr lang="en-IN" sz="1200" dirty="0">
                <a:solidFill>
                  <a:srgbClr val="002060"/>
                </a:solidFill>
              </a:rPr>
              <a:t>latest's trends  of DBMS due to speed, internet and unstructured data needs</a:t>
            </a:r>
            <a:endParaRPr lang="en-US" sz="1200" dirty="0">
              <a:solidFill>
                <a:srgbClr val="002060"/>
              </a:solidFill>
            </a:endParaRPr>
          </a:p>
        </p:txBody>
      </p:sp>
      <p:sp>
        <p:nvSpPr>
          <p:cNvPr id="6" name="Rectangle 5">
            <a:extLst>
              <a:ext uri="{FF2B5EF4-FFF2-40B4-BE49-F238E27FC236}">
                <a16:creationId xmlns:a16="http://schemas.microsoft.com/office/drawing/2014/main" id="{596F8891-E1C4-6449-A7A4-979BB6FD35D3}"/>
              </a:ext>
            </a:extLst>
          </p:cNvPr>
          <p:cNvSpPr/>
          <p:nvPr/>
        </p:nvSpPr>
        <p:spPr>
          <a:xfrm>
            <a:off x="5718670" y="5133136"/>
            <a:ext cx="6096000" cy="1610505"/>
          </a:xfrm>
          <a:prstGeom prst="rect">
            <a:avLst/>
          </a:prstGeom>
        </p:spPr>
        <p:txBody>
          <a:bodyPr>
            <a:spAutoFit/>
          </a:bodyPr>
          <a:lstStyle/>
          <a:p>
            <a:pPr lvl="1">
              <a:lnSpc>
                <a:spcPct val="115000"/>
              </a:lnSpc>
              <a:spcBef>
                <a:spcPts val="500"/>
              </a:spcBef>
            </a:pPr>
            <a:r>
              <a:rPr lang="en-US" sz="1200" b="1" dirty="0">
                <a:solidFill>
                  <a:srgbClr val="C00000"/>
                </a:solidFill>
              </a:rPr>
              <a:t>Disadvantages </a:t>
            </a:r>
          </a:p>
          <a:p>
            <a:pPr marL="685800" lvl="1" indent="-228600">
              <a:lnSpc>
                <a:spcPct val="115000"/>
              </a:lnSpc>
              <a:spcBef>
                <a:spcPts val="500"/>
              </a:spcBef>
              <a:buFont typeface="+mj-lt"/>
              <a:buAutoNum type="arabicPeriod"/>
            </a:pPr>
            <a:r>
              <a:rPr lang="en-IN" sz="1200" dirty="0">
                <a:solidFill>
                  <a:srgbClr val="C00000"/>
                </a:solidFill>
              </a:rPr>
              <a:t>Cost: </a:t>
            </a:r>
            <a:r>
              <a:rPr lang="en-IN" sz="1200" dirty="0"/>
              <a:t>DBMS are licensed, large in size and need time to setup.</a:t>
            </a:r>
          </a:p>
          <a:p>
            <a:pPr marL="685800" lvl="1" indent="-228600">
              <a:lnSpc>
                <a:spcPct val="115000"/>
              </a:lnSpc>
              <a:spcBef>
                <a:spcPts val="500"/>
              </a:spcBef>
              <a:buFont typeface="+mj-lt"/>
              <a:buAutoNum type="arabicPeriod"/>
            </a:pPr>
            <a:r>
              <a:rPr lang="en-IN" sz="1200" dirty="0">
                <a:solidFill>
                  <a:srgbClr val="C00000"/>
                </a:solidFill>
              </a:rPr>
              <a:t>Complexity: </a:t>
            </a:r>
            <a:r>
              <a:rPr lang="en-IN" sz="1200" dirty="0"/>
              <a:t>Risk of data loss due to storing  their data in a single database</a:t>
            </a:r>
          </a:p>
          <a:p>
            <a:pPr marL="685800" lvl="1" indent="-228600">
              <a:lnSpc>
                <a:spcPct val="115000"/>
              </a:lnSpc>
              <a:spcBef>
                <a:spcPts val="500"/>
              </a:spcBef>
              <a:buFont typeface="+mj-lt"/>
              <a:buAutoNum type="arabicPeriod"/>
            </a:pPr>
            <a:r>
              <a:rPr lang="en-IN" sz="1200" dirty="0">
                <a:solidFill>
                  <a:srgbClr val="C00000"/>
                </a:solidFill>
              </a:rPr>
              <a:t>Compatibility :</a:t>
            </a:r>
            <a:r>
              <a:rPr lang="en-IN" sz="1200" dirty="0"/>
              <a:t>Incompatibility of DBMS with an organization’s operational requirements. </a:t>
            </a:r>
          </a:p>
          <a:p>
            <a:pPr marL="685800" lvl="1" indent="-228600">
              <a:lnSpc>
                <a:spcPct val="115000"/>
              </a:lnSpc>
              <a:spcBef>
                <a:spcPts val="500"/>
              </a:spcBef>
              <a:buFont typeface="+mj-lt"/>
              <a:buAutoNum type="arabicPeriod"/>
            </a:pPr>
            <a:r>
              <a:rPr lang="en-IN" sz="1200" dirty="0">
                <a:solidFill>
                  <a:srgbClr val="C00000"/>
                </a:solidFill>
              </a:rPr>
              <a:t>Security : </a:t>
            </a:r>
            <a:r>
              <a:rPr lang="en-IN" sz="1200" dirty="0"/>
              <a:t>Confidential data storage</a:t>
            </a:r>
          </a:p>
        </p:txBody>
      </p:sp>
      <p:sp>
        <p:nvSpPr>
          <p:cNvPr id="7" name="Rectangle 6">
            <a:extLst>
              <a:ext uri="{FF2B5EF4-FFF2-40B4-BE49-F238E27FC236}">
                <a16:creationId xmlns:a16="http://schemas.microsoft.com/office/drawing/2014/main" id="{05C7D635-6CC5-3742-A916-A447DB263F17}"/>
              </a:ext>
            </a:extLst>
          </p:cNvPr>
          <p:cNvSpPr/>
          <p:nvPr/>
        </p:nvSpPr>
        <p:spPr>
          <a:xfrm>
            <a:off x="7001461" y="1843797"/>
            <a:ext cx="1077987" cy="369332"/>
          </a:xfrm>
          <a:prstGeom prst="rect">
            <a:avLst/>
          </a:prstGeom>
        </p:spPr>
        <p:txBody>
          <a:bodyPr wrap="none">
            <a:spAutoFit/>
          </a:bodyPr>
          <a:lstStyle/>
          <a:p>
            <a:r>
              <a:rPr lang="en-US" b="1" dirty="0">
                <a:solidFill>
                  <a:srgbClr val="C00000"/>
                </a:solidFill>
              </a:rPr>
              <a:t>Database</a:t>
            </a:r>
            <a:endParaRPr lang="en-US" dirty="0"/>
          </a:p>
        </p:txBody>
      </p:sp>
      <p:sp>
        <p:nvSpPr>
          <p:cNvPr id="8" name="Rectangle 7">
            <a:extLst>
              <a:ext uri="{FF2B5EF4-FFF2-40B4-BE49-F238E27FC236}">
                <a16:creationId xmlns:a16="http://schemas.microsoft.com/office/drawing/2014/main" id="{FCD95178-33D4-2B47-B137-D5C414928276}"/>
              </a:ext>
            </a:extLst>
          </p:cNvPr>
          <p:cNvSpPr/>
          <p:nvPr/>
        </p:nvSpPr>
        <p:spPr>
          <a:xfrm>
            <a:off x="9387069" y="2756612"/>
            <a:ext cx="2427602" cy="307777"/>
          </a:xfrm>
          <a:prstGeom prst="rect">
            <a:avLst/>
          </a:prstGeom>
        </p:spPr>
        <p:txBody>
          <a:bodyPr wrap="square">
            <a:spAutoFit/>
          </a:bodyPr>
          <a:lstStyle/>
          <a:p>
            <a:r>
              <a:rPr lang="en-US" sz="1400" b="1" dirty="0">
                <a:solidFill>
                  <a:srgbClr val="002060"/>
                </a:solidFill>
              </a:rPr>
              <a:t>Ticket booking system </a:t>
            </a:r>
            <a:endParaRPr lang="en-US" sz="1400" dirty="0">
              <a:solidFill>
                <a:srgbClr val="002060"/>
              </a:solidFill>
            </a:endParaRPr>
          </a:p>
        </p:txBody>
      </p:sp>
      <p:pic>
        <p:nvPicPr>
          <p:cNvPr id="9" name="Picture 2">
            <a:extLst>
              <a:ext uri="{FF2B5EF4-FFF2-40B4-BE49-F238E27FC236}">
                <a16:creationId xmlns:a16="http://schemas.microsoft.com/office/drawing/2014/main" id="{7578608B-FD91-6845-AC7C-20BDE83F8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9" dur="500"/>
                                        <p:tgtEl>
                                          <p:spTgt spid="3">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2" dur="500"/>
                                        <p:tgtEl>
                                          <p:spTgt spid="3">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50" dur="500"/>
                                        <p:tgtEl>
                                          <p:spTgt spid="3">
                                            <p:txEl>
                                              <p:pRg st="13" end="13"/>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53" dur="500"/>
                                        <p:tgtEl>
                                          <p:spTgt spid="3">
                                            <p:txEl>
                                              <p:pRg st="14" end="14"/>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56" dur="500"/>
                                        <p:tgtEl>
                                          <p:spTgt spid="3">
                                            <p:txEl>
                                              <p:pRg st="15" end="15"/>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59" dur="500"/>
                                        <p:tgtEl>
                                          <p:spTgt spid="3">
                                            <p:txEl>
                                              <p:pRg st="16" end="16"/>
                                            </p:txEl>
                                          </p:spTgt>
                                        </p:tgtEl>
                                      </p:cBhvr>
                                    </p:animEffect>
                                  </p:childTnLst>
                                </p:cTn>
                              </p:par>
                              <p:par>
                                <p:cTn id="60" presetID="5" presetClass="entr" presetSubtype="10" fill="hold"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checkerboard(across)">
                                      <p:cBhvr>
                                        <p:cTn id="62" dur="500"/>
                                        <p:tgtEl>
                                          <p:spTgt spid="3">
                                            <p:txEl>
                                              <p:pRg st="17" end="17"/>
                                            </p:txEl>
                                          </p:spTgt>
                                        </p:tgtEl>
                                      </p:cBhvr>
                                    </p:animEffect>
                                  </p:childTnLst>
                                </p:cTn>
                              </p:par>
                              <p:par>
                                <p:cTn id="63" presetID="5" presetClass="entr" presetSubtype="1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checkerboard(across)">
                                      <p:cBhvr>
                                        <p:cTn id="65" dur="500"/>
                                        <p:tgtEl>
                                          <p:spTgt spid="3">
                                            <p:txEl>
                                              <p:pRg st="18" end="1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6">
                                            <p:txEl>
                                              <p:pRg st="0" end="0"/>
                                            </p:txEl>
                                          </p:spTgt>
                                        </p:tgtEl>
                                        <p:attrNameLst>
                                          <p:attrName>style.visibility</p:attrName>
                                        </p:attrNameLst>
                                      </p:cBhvr>
                                      <p:to>
                                        <p:strVal val="visible"/>
                                      </p:to>
                                    </p:set>
                                    <p:animEffect transition="in" filter="checkerboard(across)">
                                      <p:cBhvr>
                                        <p:cTn id="70" dur="500"/>
                                        <p:tgtEl>
                                          <p:spTgt spid="6">
                                            <p:txEl>
                                              <p:pRg st="0" end="0"/>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animEffect transition="in" filter="checkerboard(across)">
                                      <p:cBhvr>
                                        <p:cTn id="73" dur="500"/>
                                        <p:tgtEl>
                                          <p:spTgt spid="6">
                                            <p:txEl>
                                              <p:pRg st="1" end="1"/>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animEffect transition="in" filter="checkerboard(across)">
                                      <p:cBhvr>
                                        <p:cTn id="76" dur="500"/>
                                        <p:tgtEl>
                                          <p:spTgt spid="6">
                                            <p:txEl>
                                              <p:pRg st="2" end="2"/>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6">
                                            <p:txEl>
                                              <p:pRg st="3" end="3"/>
                                            </p:txEl>
                                          </p:spTgt>
                                        </p:tgtEl>
                                        <p:attrNameLst>
                                          <p:attrName>style.visibility</p:attrName>
                                        </p:attrNameLst>
                                      </p:cBhvr>
                                      <p:to>
                                        <p:strVal val="visible"/>
                                      </p:to>
                                    </p:set>
                                    <p:animEffect transition="in" filter="checkerboard(across)">
                                      <p:cBhvr>
                                        <p:cTn id="79" dur="500"/>
                                        <p:tgtEl>
                                          <p:spTgt spid="6">
                                            <p:txEl>
                                              <p:pRg st="3" end="3"/>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6">
                                            <p:txEl>
                                              <p:pRg st="4" end="4"/>
                                            </p:txEl>
                                          </p:spTgt>
                                        </p:tgtEl>
                                        <p:attrNameLst>
                                          <p:attrName>style.visibility</p:attrName>
                                        </p:attrNameLst>
                                      </p:cBhvr>
                                      <p:to>
                                        <p:strVal val="visible"/>
                                      </p:to>
                                    </p:set>
                                    <p:animEffect transition="in" filter="checkerboard(across)">
                                      <p:cBhvr>
                                        <p:cTn id="82" dur="500"/>
                                        <p:tgtEl>
                                          <p:spTgt spid="6">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4">
                                            <p:txEl>
                                              <p:pRg st="0" end="0"/>
                                            </p:txEl>
                                          </p:spTgt>
                                        </p:tgtEl>
                                        <p:attrNameLst>
                                          <p:attrName>style.visibility</p:attrName>
                                        </p:attrNameLst>
                                      </p:cBhvr>
                                      <p:to>
                                        <p:strVal val="visible"/>
                                      </p:to>
                                    </p:set>
                                    <p:animEffect transition="in" filter="checkerboard(across)">
                                      <p:cBhvr>
                                        <p:cTn id="87" dur="500"/>
                                        <p:tgtEl>
                                          <p:spTgt spid="4">
                                            <p:txEl>
                                              <p:pRg st="0" end="0"/>
                                            </p:txEl>
                                          </p:spTgt>
                                        </p:tgtEl>
                                      </p:cBhvr>
                                    </p:animEffect>
                                  </p:childTnLst>
                                </p:cTn>
                              </p:par>
                              <p:par>
                                <p:cTn id="88" presetID="5" presetClass="entr" presetSubtype="10" fill="hold" nodeType="withEffect">
                                  <p:stCondLst>
                                    <p:cond delay="0"/>
                                  </p:stCondLst>
                                  <p:childTnLst>
                                    <p:set>
                                      <p:cBhvr>
                                        <p:cTn id="89" dur="1" fill="hold">
                                          <p:stCondLst>
                                            <p:cond delay="0"/>
                                          </p:stCondLst>
                                        </p:cTn>
                                        <p:tgtEl>
                                          <p:spTgt spid="4">
                                            <p:txEl>
                                              <p:pRg st="2" end="2"/>
                                            </p:txEl>
                                          </p:spTgt>
                                        </p:tgtEl>
                                        <p:attrNameLst>
                                          <p:attrName>style.visibility</p:attrName>
                                        </p:attrNameLst>
                                      </p:cBhvr>
                                      <p:to>
                                        <p:strVal val="visible"/>
                                      </p:to>
                                    </p:set>
                                    <p:animEffect transition="in" filter="checkerboard(across)">
                                      <p:cBhvr>
                                        <p:cTn id="90" dur="500"/>
                                        <p:tgtEl>
                                          <p:spTgt spid="4">
                                            <p:txEl>
                                              <p:pRg st="2" end="2"/>
                                            </p:txEl>
                                          </p:spTgt>
                                        </p:tgtEl>
                                      </p:cBhvr>
                                    </p:animEffect>
                                  </p:childTnLst>
                                </p:cTn>
                              </p:par>
                              <p:par>
                                <p:cTn id="91" presetID="5" presetClass="entr" presetSubtype="10" fill="hold" nodeType="with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animEffect transition="in" filter="checkerboard(across)">
                                      <p:cBhvr>
                                        <p:cTn id="93" dur="500"/>
                                        <p:tgtEl>
                                          <p:spTgt spid="4">
                                            <p:txEl>
                                              <p:pRg st="3" end="3"/>
                                            </p:txEl>
                                          </p:spTgt>
                                        </p:tgtEl>
                                      </p:cBhvr>
                                    </p:animEffect>
                                  </p:childTnLst>
                                </p:cTn>
                              </p:par>
                              <p:par>
                                <p:cTn id="94" presetID="5" presetClass="entr" presetSubtype="10" fill="hold" nodeType="withEffect">
                                  <p:stCondLst>
                                    <p:cond delay="0"/>
                                  </p:stCondLst>
                                  <p:childTnLst>
                                    <p:set>
                                      <p:cBhvr>
                                        <p:cTn id="95" dur="1" fill="hold">
                                          <p:stCondLst>
                                            <p:cond delay="0"/>
                                          </p:stCondLst>
                                        </p:cTn>
                                        <p:tgtEl>
                                          <p:spTgt spid="4">
                                            <p:txEl>
                                              <p:pRg st="4" end="4"/>
                                            </p:txEl>
                                          </p:spTgt>
                                        </p:tgtEl>
                                        <p:attrNameLst>
                                          <p:attrName>style.visibility</p:attrName>
                                        </p:attrNameLst>
                                      </p:cBhvr>
                                      <p:to>
                                        <p:strVal val="visible"/>
                                      </p:to>
                                    </p:set>
                                    <p:animEffect transition="in" filter="checkerboard(across)">
                                      <p:cBhvr>
                                        <p:cTn id="96" dur="500"/>
                                        <p:tgtEl>
                                          <p:spTgt spid="4">
                                            <p:txEl>
                                              <p:pRg st="4" end="4"/>
                                            </p:txEl>
                                          </p:spTgt>
                                        </p:tgtEl>
                                      </p:cBhvr>
                                    </p:animEffect>
                                  </p:childTnLst>
                                </p:cTn>
                              </p:par>
                              <p:par>
                                <p:cTn id="97" presetID="5" presetClass="entr" presetSubtype="10" fill="hold" nodeType="withEffect">
                                  <p:stCondLst>
                                    <p:cond delay="0"/>
                                  </p:stCondLst>
                                  <p:childTnLst>
                                    <p:set>
                                      <p:cBhvr>
                                        <p:cTn id="98" dur="1" fill="hold">
                                          <p:stCondLst>
                                            <p:cond delay="0"/>
                                          </p:stCondLst>
                                        </p:cTn>
                                        <p:tgtEl>
                                          <p:spTgt spid="4">
                                            <p:txEl>
                                              <p:pRg st="5" end="5"/>
                                            </p:txEl>
                                          </p:spTgt>
                                        </p:tgtEl>
                                        <p:attrNameLst>
                                          <p:attrName>style.visibility</p:attrName>
                                        </p:attrNameLst>
                                      </p:cBhvr>
                                      <p:to>
                                        <p:strVal val="visible"/>
                                      </p:to>
                                    </p:set>
                                    <p:animEffect transition="in" filter="checkerboard(across)">
                                      <p:cBhvr>
                                        <p:cTn id="99" dur="500"/>
                                        <p:tgtEl>
                                          <p:spTgt spid="4">
                                            <p:txEl>
                                              <p:pRg st="5" end="5"/>
                                            </p:txEl>
                                          </p:spTgt>
                                        </p:tgtEl>
                                      </p:cBhvr>
                                    </p:animEffect>
                                  </p:childTnLst>
                                </p:cTn>
                              </p:par>
                              <p:par>
                                <p:cTn id="100" presetID="5" presetClass="entr" presetSubtype="10" fill="hold" nodeType="withEffect">
                                  <p:stCondLst>
                                    <p:cond delay="0"/>
                                  </p:stCondLst>
                                  <p:childTnLst>
                                    <p:set>
                                      <p:cBhvr>
                                        <p:cTn id="101" dur="1" fill="hold">
                                          <p:stCondLst>
                                            <p:cond delay="0"/>
                                          </p:stCondLst>
                                        </p:cTn>
                                        <p:tgtEl>
                                          <p:spTgt spid="4">
                                            <p:txEl>
                                              <p:pRg st="6" end="6"/>
                                            </p:txEl>
                                          </p:spTgt>
                                        </p:tgtEl>
                                        <p:attrNameLst>
                                          <p:attrName>style.visibility</p:attrName>
                                        </p:attrNameLst>
                                      </p:cBhvr>
                                      <p:to>
                                        <p:strVal val="visible"/>
                                      </p:to>
                                    </p:set>
                                    <p:animEffect transition="in" filter="checkerboard(across)">
                                      <p:cBhvr>
                                        <p:cTn id="10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579E-EEAC-2746-A9EF-0BC54D905E0F}"/>
              </a:ext>
            </a:extLst>
          </p:cNvPr>
          <p:cNvSpPr>
            <a:spLocks noGrp="1"/>
          </p:cNvSpPr>
          <p:nvPr>
            <p:ph type="title"/>
          </p:nvPr>
        </p:nvSpPr>
        <p:spPr>
          <a:xfrm>
            <a:off x="166687" y="85724"/>
            <a:ext cx="10515600" cy="1325563"/>
          </a:xfrm>
        </p:spPr>
        <p:txBody>
          <a:bodyPr/>
          <a:lstStyle/>
          <a:p>
            <a:r>
              <a:rPr lang="en-US" dirty="0"/>
              <a:t>Database Abstraction, Levels </a:t>
            </a:r>
          </a:p>
        </p:txBody>
      </p:sp>
      <p:sp>
        <p:nvSpPr>
          <p:cNvPr id="3" name="Content Placeholder 2">
            <a:extLst>
              <a:ext uri="{FF2B5EF4-FFF2-40B4-BE49-F238E27FC236}">
                <a16:creationId xmlns:a16="http://schemas.microsoft.com/office/drawing/2014/main" id="{780CDDFB-F711-564D-9355-5C2FBAB85F4A}"/>
              </a:ext>
            </a:extLst>
          </p:cNvPr>
          <p:cNvSpPr>
            <a:spLocks noGrp="1"/>
          </p:cNvSpPr>
          <p:nvPr>
            <p:ph idx="1"/>
          </p:nvPr>
        </p:nvSpPr>
        <p:spPr>
          <a:xfrm>
            <a:off x="838200" y="1411287"/>
            <a:ext cx="10977563" cy="4351338"/>
          </a:xfrm>
        </p:spPr>
        <p:txBody>
          <a:bodyPr/>
          <a:lstStyle/>
          <a:p>
            <a:pPr marL="0" indent="0">
              <a:buNone/>
            </a:pPr>
            <a:r>
              <a:rPr lang="en-US" sz="2400" dirty="0">
                <a:solidFill>
                  <a:srgbClr val="C00000"/>
                </a:solidFill>
              </a:rPr>
              <a:t>Data abstraction : </a:t>
            </a:r>
            <a:r>
              <a:rPr lang="en-US" sz="2400" dirty="0"/>
              <a:t>Provides only information that is useful and required  by  users such as DBAs, System Analysts, Programmers, End users</a:t>
            </a:r>
          </a:p>
          <a:p>
            <a:pPr marL="0" indent="0">
              <a:buNone/>
            </a:pPr>
            <a:r>
              <a:rPr lang="en-US" sz="2400" dirty="0">
                <a:solidFill>
                  <a:srgbClr val="C00000"/>
                </a:solidFill>
              </a:rPr>
              <a:t>Levels :  </a:t>
            </a:r>
          </a:p>
          <a:p>
            <a:pPr marL="971550" lvl="1" indent="-514350">
              <a:buAutoNum type="arabicPeriod"/>
            </a:pPr>
            <a:r>
              <a:rPr lang="en-US" sz="2000" dirty="0">
                <a:solidFill>
                  <a:srgbClr val="C00000"/>
                </a:solidFill>
              </a:rPr>
              <a:t>Internal ( physical ) : </a:t>
            </a:r>
            <a:r>
              <a:rPr lang="en-US" sz="2000" dirty="0"/>
              <a:t>System analysts. Closest to storage, describes how data is stored in storage media</a:t>
            </a:r>
          </a:p>
          <a:p>
            <a:pPr marL="971550" lvl="1" indent="-514350">
              <a:buAutoNum type="arabicPeriod"/>
            </a:pPr>
            <a:r>
              <a:rPr lang="en-US" sz="2000" dirty="0">
                <a:solidFill>
                  <a:srgbClr val="C00000"/>
                </a:solidFill>
              </a:rPr>
              <a:t>External  ( View) : </a:t>
            </a:r>
            <a:r>
              <a:rPr lang="en-US" sz="2000" dirty="0"/>
              <a:t>End users – Describes the way data is </a:t>
            </a:r>
            <a:r>
              <a:rPr lang="en-US" sz="2000" dirty="0" err="1"/>
              <a:t>viewd</a:t>
            </a:r>
            <a:r>
              <a:rPr lang="en-US" sz="2000" dirty="0"/>
              <a:t>  by users</a:t>
            </a:r>
          </a:p>
          <a:p>
            <a:pPr marL="971550" lvl="1" indent="-514350">
              <a:buAutoNum type="arabicPeriod"/>
            </a:pPr>
            <a:r>
              <a:rPr lang="en-US" sz="2000" dirty="0">
                <a:solidFill>
                  <a:srgbClr val="C00000"/>
                </a:solidFill>
              </a:rPr>
              <a:t>Conceptual( logical) : </a:t>
            </a:r>
            <a:r>
              <a:rPr lang="en-US" sz="2000" dirty="0"/>
              <a:t>Describes - What data is stored , the relationships among the data, the data structure used in DB</a:t>
            </a:r>
          </a:p>
        </p:txBody>
      </p:sp>
      <p:sp>
        <p:nvSpPr>
          <p:cNvPr id="4" name="Rectangle 3">
            <a:extLst>
              <a:ext uri="{FF2B5EF4-FFF2-40B4-BE49-F238E27FC236}">
                <a16:creationId xmlns:a16="http://schemas.microsoft.com/office/drawing/2014/main" id="{7A8850B5-DE44-4B41-AAA1-B440C139D766}"/>
              </a:ext>
            </a:extLst>
          </p:cNvPr>
          <p:cNvSpPr/>
          <p:nvPr/>
        </p:nvSpPr>
        <p:spPr>
          <a:xfrm>
            <a:off x="3750468" y="5025856"/>
            <a:ext cx="23312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Conceptual/Logical Layer </a:t>
            </a:r>
          </a:p>
        </p:txBody>
      </p:sp>
      <p:sp>
        <p:nvSpPr>
          <p:cNvPr id="5" name="Rectangle 4">
            <a:extLst>
              <a:ext uri="{FF2B5EF4-FFF2-40B4-BE49-F238E27FC236}">
                <a16:creationId xmlns:a16="http://schemas.microsoft.com/office/drawing/2014/main" id="{E443A2D6-B6DE-D544-B2A0-CA9E116F2201}"/>
              </a:ext>
            </a:extLst>
          </p:cNvPr>
          <p:cNvSpPr/>
          <p:nvPr/>
        </p:nvSpPr>
        <p:spPr>
          <a:xfrm>
            <a:off x="3255168" y="4289425"/>
            <a:ext cx="7310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1</a:t>
            </a:r>
          </a:p>
        </p:txBody>
      </p:sp>
      <p:sp>
        <p:nvSpPr>
          <p:cNvPr id="6" name="Rectangle 5">
            <a:extLst>
              <a:ext uri="{FF2B5EF4-FFF2-40B4-BE49-F238E27FC236}">
                <a16:creationId xmlns:a16="http://schemas.microsoft.com/office/drawing/2014/main" id="{D5DF1CBD-4D72-3443-B9FD-9A55A9D8515F}"/>
              </a:ext>
            </a:extLst>
          </p:cNvPr>
          <p:cNvSpPr/>
          <p:nvPr/>
        </p:nvSpPr>
        <p:spPr>
          <a:xfrm>
            <a:off x="4507706" y="4289425"/>
            <a:ext cx="7310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2</a:t>
            </a:r>
          </a:p>
        </p:txBody>
      </p:sp>
      <p:sp>
        <p:nvSpPr>
          <p:cNvPr id="7" name="Rectangle 6">
            <a:extLst>
              <a:ext uri="{FF2B5EF4-FFF2-40B4-BE49-F238E27FC236}">
                <a16:creationId xmlns:a16="http://schemas.microsoft.com/office/drawing/2014/main" id="{4E16D120-59E6-074F-B875-7E83DDA5472D}"/>
              </a:ext>
            </a:extLst>
          </p:cNvPr>
          <p:cNvSpPr/>
          <p:nvPr/>
        </p:nvSpPr>
        <p:spPr>
          <a:xfrm>
            <a:off x="5760244" y="4289425"/>
            <a:ext cx="7310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3 </a:t>
            </a:r>
          </a:p>
        </p:txBody>
      </p:sp>
      <p:sp>
        <p:nvSpPr>
          <p:cNvPr id="8" name="Rectangle 7">
            <a:extLst>
              <a:ext uri="{FF2B5EF4-FFF2-40B4-BE49-F238E27FC236}">
                <a16:creationId xmlns:a16="http://schemas.microsoft.com/office/drawing/2014/main" id="{77CA7404-801F-9141-AB20-4B03EB1E60F5}"/>
              </a:ext>
            </a:extLst>
          </p:cNvPr>
          <p:cNvSpPr/>
          <p:nvPr/>
        </p:nvSpPr>
        <p:spPr>
          <a:xfrm>
            <a:off x="6798760" y="4348748"/>
            <a:ext cx="728084" cy="338554"/>
          </a:xfrm>
          <a:prstGeom prst="rect">
            <a:avLst/>
          </a:prstGeom>
        </p:spPr>
        <p:txBody>
          <a:bodyPr wrap="none">
            <a:spAutoFit/>
          </a:bodyPr>
          <a:lstStyle/>
          <a:p>
            <a:r>
              <a:rPr lang="en-US" sz="1600" dirty="0">
                <a:solidFill>
                  <a:srgbClr val="C00000"/>
                </a:solidFill>
              </a:rPr>
              <a:t>Admin</a:t>
            </a:r>
          </a:p>
        </p:txBody>
      </p:sp>
      <p:sp>
        <p:nvSpPr>
          <p:cNvPr id="9" name="Rectangle 8">
            <a:extLst>
              <a:ext uri="{FF2B5EF4-FFF2-40B4-BE49-F238E27FC236}">
                <a16:creationId xmlns:a16="http://schemas.microsoft.com/office/drawing/2014/main" id="{29D01501-7344-E646-9DA7-32105BB9820B}"/>
              </a:ext>
            </a:extLst>
          </p:cNvPr>
          <p:cNvSpPr/>
          <p:nvPr/>
        </p:nvSpPr>
        <p:spPr>
          <a:xfrm>
            <a:off x="2149132" y="4289425"/>
            <a:ext cx="839974" cy="338554"/>
          </a:xfrm>
          <a:prstGeom prst="rect">
            <a:avLst/>
          </a:prstGeom>
        </p:spPr>
        <p:txBody>
          <a:bodyPr wrap="none">
            <a:spAutoFit/>
          </a:bodyPr>
          <a:lstStyle/>
          <a:p>
            <a:r>
              <a:rPr lang="en-US" sz="1600" dirty="0">
                <a:solidFill>
                  <a:srgbClr val="C00000"/>
                </a:solidFill>
              </a:rPr>
              <a:t>Student</a:t>
            </a:r>
          </a:p>
        </p:txBody>
      </p:sp>
      <p:sp>
        <p:nvSpPr>
          <p:cNvPr id="10" name="Rectangle 9">
            <a:extLst>
              <a:ext uri="{FF2B5EF4-FFF2-40B4-BE49-F238E27FC236}">
                <a16:creationId xmlns:a16="http://schemas.microsoft.com/office/drawing/2014/main" id="{EE7FFDC8-487C-C140-AC28-D7B9D8FE27F9}"/>
              </a:ext>
            </a:extLst>
          </p:cNvPr>
          <p:cNvSpPr/>
          <p:nvPr/>
        </p:nvSpPr>
        <p:spPr>
          <a:xfrm>
            <a:off x="5036635" y="4010194"/>
            <a:ext cx="396391" cy="338554"/>
          </a:xfrm>
          <a:prstGeom prst="rect">
            <a:avLst/>
          </a:prstGeom>
        </p:spPr>
        <p:txBody>
          <a:bodyPr wrap="none">
            <a:spAutoFit/>
          </a:bodyPr>
          <a:lstStyle/>
          <a:p>
            <a:r>
              <a:rPr lang="en-US" sz="1600" dirty="0">
                <a:solidFill>
                  <a:srgbClr val="C00000"/>
                </a:solidFill>
              </a:rPr>
              <a:t>SA</a:t>
            </a:r>
          </a:p>
        </p:txBody>
      </p:sp>
      <p:cxnSp>
        <p:nvCxnSpPr>
          <p:cNvPr id="12" name="Straight Arrow Connector 11">
            <a:extLst>
              <a:ext uri="{FF2B5EF4-FFF2-40B4-BE49-F238E27FC236}">
                <a16:creationId xmlns:a16="http://schemas.microsoft.com/office/drawing/2014/main" id="{210F001C-9C4C-F54F-A5EE-7BCFA086EBE1}"/>
              </a:ext>
            </a:extLst>
          </p:cNvPr>
          <p:cNvCxnSpPr/>
          <p:nvPr/>
        </p:nvCxnSpPr>
        <p:spPr>
          <a:xfrm>
            <a:off x="3829050" y="4746625"/>
            <a:ext cx="157163" cy="24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6E9EB4-844E-404F-88BA-FDB797CEB936}"/>
              </a:ext>
            </a:extLst>
          </p:cNvPr>
          <p:cNvCxnSpPr>
            <a:cxnSpLocks/>
            <a:stCxn id="6" idx="2"/>
            <a:endCxn id="4" idx="0"/>
          </p:cNvCxnSpPr>
          <p:nvPr/>
        </p:nvCxnSpPr>
        <p:spPr>
          <a:xfrm>
            <a:off x="4873229" y="4746625"/>
            <a:ext cx="42862" cy="27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88D180-D531-C049-A43B-6366A60D1E87}"/>
              </a:ext>
            </a:extLst>
          </p:cNvPr>
          <p:cNvCxnSpPr>
            <a:cxnSpLocks/>
          </p:cNvCxnSpPr>
          <p:nvPr/>
        </p:nvCxnSpPr>
        <p:spPr>
          <a:xfrm flipH="1">
            <a:off x="5929314" y="4746625"/>
            <a:ext cx="109538" cy="24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0C9DFD-B382-B64D-8072-256311630F79}"/>
              </a:ext>
            </a:extLst>
          </p:cNvPr>
          <p:cNvSpPr/>
          <p:nvPr/>
        </p:nvSpPr>
        <p:spPr>
          <a:xfrm>
            <a:off x="3707607" y="5793289"/>
            <a:ext cx="23312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Layer </a:t>
            </a:r>
          </a:p>
        </p:txBody>
      </p:sp>
      <p:sp>
        <p:nvSpPr>
          <p:cNvPr id="20" name="Rectangle 19">
            <a:extLst>
              <a:ext uri="{FF2B5EF4-FFF2-40B4-BE49-F238E27FC236}">
                <a16:creationId xmlns:a16="http://schemas.microsoft.com/office/drawing/2014/main" id="{C1F1F259-FE2A-AB44-80AC-B81D23FC3D63}"/>
              </a:ext>
            </a:extLst>
          </p:cNvPr>
          <p:cNvSpPr/>
          <p:nvPr/>
        </p:nvSpPr>
        <p:spPr>
          <a:xfrm>
            <a:off x="6179343" y="5821362"/>
            <a:ext cx="876907" cy="369332"/>
          </a:xfrm>
          <a:prstGeom prst="rect">
            <a:avLst/>
          </a:prstGeom>
        </p:spPr>
        <p:txBody>
          <a:bodyPr wrap="none">
            <a:spAutoFit/>
          </a:bodyPr>
          <a:lstStyle/>
          <a:p>
            <a:r>
              <a:rPr lang="en-US" dirty="0">
                <a:solidFill>
                  <a:srgbClr val="C00000"/>
                </a:solidFill>
              </a:rPr>
              <a:t>storage</a:t>
            </a:r>
          </a:p>
        </p:txBody>
      </p:sp>
      <p:sp>
        <p:nvSpPr>
          <p:cNvPr id="21" name="Rectangle 20">
            <a:extLst>
              <a:ext uri="{FF2B5EF4-FFF2-40B4-BE49-F238E27FC236}">
                <a16:creationId xmlns:a16="http://schemas.microsoft.com/office/drawing/2014/main" id="{7C89FCA5-3CB6-5348-A3D7-2188CBC83D55}"/>
              </a:ext>
            </a:extLst>
          </p:cNvPr>
          <p:cNvSpPr/>
          <p:nvPr/>
        </p:nvSpPr>
        <p:spPr>
          <a:xfrm>
            <a:off x="6179342" y="5051941"/>
            <a:ext cx="2224007" cy="369332"/>
          </a:xfrm>
          <a:prstGeom prst="rect">
            <a:avLst/>
          </a:prstGeom>
        </p:spPr>
        <p:txBody>
          <a:bodyPr wrap="none">
            <a:spAutoFit/>
          </a:bodyPr>
          <a:lstStyle/>
          <a:p>
            <a:r>
              <a:rPr lang="en-US" dirty="0">
                <a:solidFill>
                  <a:srgbClr val="C00000"/>
                </a:solidFill>
              </a:rPr>
              <a:t>Data structure, Tables</a:t>
            </a:r>
          </a:p>
        </p:txBody>
      </p:sp>
      <p:grpSp>
        <p:nvGrpSpPr>
          <p:cNvPr id="27" name="object 5">
            <a:extLst>
              <a:ext uri="{FF2B5EF4-FFF2-40B4-BE49-F238E27FC236}">
                <a16:creationId xmlns:a16="http://schemas.microsoft.com/office/drawing/2014/main" id="{F480E292-CF80-CA4D-BF2F-51B1F63D49B2}"/>
              </a:ext>
            </a:extLst>
          </p:cNvPr>
          <p:cNvGrpSpPr/>
          <p:nvPr/>
        </p:nvGrpSpPr>
        <p:grpSpPr>
          <a:xfrm>
            <a:off x="9443740" y="4583235"/>
            <a:ext cx="2095421" cy="1607459"/>
            <a:chOff x="2225039" y="2554223"/>
            <a:chExt cx="6096000" cy="3561079"/>
          </a:xfrm>
        </p:grpSpPr>
        <p:sp>
          <p:nvSpPr>
            <p:cNvPr id="28" name="object 6">
              <a:extLst>
                <a:ext uri="{FF2B5EF4-FFF2-40B4-BE49-F238E27FC236}">
                  <a16:creationId xmlns:a16="http://schemas.microsoft.com/office/drawing/2014/main" id="{EE15C83C-E60C-6D4C-B6F4-B29CAE1639E3}"/>
                </a:ext>
              </a:extLst>
            </p:cNvPr>
            <p:cNvSpPr/>
            <p:nvPr/>
          </p:nvSpPr>
          <p:spPr>
            <a:xfrm>
              <a:off x="2225039" y="2554223"/>
              <a:ext cx="6096000" cy="1615440"/>
            </a:xfrm>
            <a:prstGeom prst="rect">
              <a:avLst/>
            </a:prstGeom>
            <a:blipFill>
              <a:blip r:embed="rId2" cstate="print"/>
              <a:stretch>
                <a:fillRect/>
              </a:stretch>
            </a:blipFill>
          </p:spPr>
          <p:txBody>
            <a:bodyPr wrap="square" lIns="0" tIns="0" rIns="0" bIns="0" rtlCol="0"/>
            <a:lstStyle/>
            <a:p>
              <a:endParaRPr sz="1588"/>
            </a:p>
          </p:txBody>
        </p:sp>
        <p:sp>
          <p:nvSpPr>
            <p:cNvPr id="29" name="object 7">
              <a:extLst>
                <a:ext uri="{FF2B5EF4-FFF2-40B4-BE49-F238E27FC236}">
                  <a16:creationId xmlns:a16="http://schemas.microsoft.com/office/drawing/2014/main" id="{BB60BCD9-265B-024F-BF84-5B82149F0362}"/>
                </a:ext>
              </a:extLst>
            </p:cNvPr>
            <p:cNvSpPr/>
            <p:nvPr/>
          </p:nvSpPr>
          <p:spPr>
            <a:xfrm>
              <a:off x="5276088" y="4169663"/>
              <a:ext cx="0" cy="262255"/>
            </a:xfrm>
            <a:custGeom>
              <a:avLst/>
              <a:gdLst/>
              <a:ahLst/>
              <a:cxnLst/>
              <a:rect l="l" t="t" r="r" b="b"/>
              <a:pathLst>
                <a:path h="262254">
                  <a:moveTo>
                    <a:pt x="0" y="262127"/>
                  </a:moveTo>
                  <a:lnTo>
                    <a:pt x="0" y="0"/>
                  </a:lnTo>
                </a:path>
              </a:pathLst>
            </a:custGeom>
            <a:ln w="6095">
              <a:solidFill>
                <a:srgbClr val="181817"/>
              </a:solidFill>
            </a:ln>
          </p:spPr>
          <p:txBody>
            <a:bodyPr wrap="square" lIns="0" tIns="0" rIns="0" bIns="0" rtlCol="0"/>
            <a:lstStyle/>
            <a:p>
              <a:endParaRPr sz="1588"/>
            </a:p>
          </p:txBody>
        </p:sp>
        <p:sp>
          <p:nvSpPr>
            <p:cNvPr id="30" name="object 8">
              <a:extLst>
                <a:ext uri="{FF2B5EF4-FFF2-40B4-BE49-F238E27FC236}">
                  <a16:creationId xmlns:a16="http://schemas.microsoft.com/office/drawing/2014/main" id="{A30F9ED3-AAAE-DA41-8ACD-BCF8616785AA}"/>
                </a:ext>
              </a:extLst>
            </p:cNvPr>
            <p:cNvSpPr/>
            <p:nvPr/>
          </p:nvSpPr>
          <p:spPr>
            <a:xfrm>
              <a:off x="5266944" y="4431791"/>
              <a:ext cx="12191" cy="6095"/>
            </a:xfrm>
            <a:prstGeom prst="rect">
              <a:avLst/>
            </a:prstGeom>
            <a:blipFill>
              <a:blip r:embed="rId3" cstate="print"/>
              <a:stretch>
                <a:fillRect/>
              </a:stretch>
            </a:blipFill>
          </p:spPr>
          <p:txBody>
            <a:bodyPr wrap="square" lIns="0" tIns="0" rIns="0" bIns="0" rtlCol="0"/>
            <a:lstStyle/>
            <a:p>
              <a:endParaRPr sz="1588"/>
            </a:p>
          </p:txBody>
        </p:sp>
        <p:sp>
          <p:nvSpPr>
            <p:cNvPr id="31" name="object 9">
              <a:extLst>
                <a:ext uri="{FF2B5EF4-FFF2-40B4-BE49-F238E27FC236}">
                  <a16:creationId xmlns:a16="http://schemas.microsoft.com/office/drawing/2014/main" id="{B7AEF928-595E-5E44-B31E-44C61CB17595}"/>
                </a:ext>
              </a:extLst>
            </p:cNvPr>
            <p:cNvSpPr/>
            <p:nvPr/>
          </p:nvSpPr>
          <p:spPr>
            <a:xfrm>
              <a:off x="4614672" y="4437888"/>
              <a:ext cx="1316736" cy="707136"/>
            </a:xfrm>
            <a:prstGeom prst="rect">
              <a:avLst/>
            </a:prstGeom>
            <a:blipFill>
              <a:blip r:embed="rId4" cstate="print"/>
              <a:stretch>
                <a:fillRect/>
              </a:stretch>
            </a:blipFill>
          </p:spPr>
          <p:txBody>
            <a:bodyPr wrap="square" lIns="0" tIns="0" rIns="0" bIns="0" rtlCol="0"/>
            <a:lstStyle/>
            <a:p>
              <a:endParaRPr sz="1588"/>
            </a:p>
          </p:txBody>
        </p:sp>
        <p:sp>
          <p:nvSpPr>
            <p:cNvPr id="32" name="object 10">
              <a:extLst>
                <a:ext uri="{FF2B5EF4-FFF2-40B4-BE49-F238E27FC236}">
                  <a16:creationId xmlns:a16="http://schemas.microsoft.com/office/drawing/2014/main" id="{A02D4A78-8F21-E144-AB2A-EC0D55A5195F}"/>
                </a:ext>
              </a:extLst>
            </p:cNvPr>
            <p:cNvSpPr/>
            <p:nvPr/>
          </p:nvSpPr>
          <p:spPr>
            <a:xfrm>
              <a:off x="5276088" y="5145023"/>
              <a:ext cx="0" cy="262255"/>
            </a:xfrm>
            <a:custGeom>
              <a:avLst/>
              <a:gdLst/>
              <a:ahLst/>
              <a:cxnLst/>
              <a:rect l="l" t="t" r="r" b="b"/>
              <a:pathLst>
                <a:path h="262254">
                  <a:moveTo>
                    <a:pt x="0" y="262127"/>
                  </a:moveTo>
                  <a:lnTo>
                    <a:pt x="0" y="0"/>
                  </a:lnTo>
                </a:path>
              </a:pathLst>
            </a:custGeom>
            <a:ln w="6095">
              <a:solidFill>
                <a:srgbClr val="181817"/>
              </a:solidFill>
            </a:ln>
          </p:spPr>
          <p:txBody>
            <a:bodyPr wrap="square" lIns="0" tIns="0" rIns="0" bIns="0" rtlCol="0"/>
            <a:lstStyle/>
            <a:p>
              <a:endParaRPr sz="1588"/>
            </a:p>
          </p:txBody>
        </p:sp>
        <p:sp>
          <p:nvSpPr>
            <p:cNvPr id="33" name="object 11">
              <a:extLst>
                <a:ext uri="{FF2B5EF4-FFF2-40B4-BE49-F238E27FC236}">
                  <a16:creationId xmlns:a16="http://schemas.microsoft.com/office/drawing/2014/main" id="{57D0B5DC-CB19-324F-B15C-119C3029CF48}"/>
                </a:ext>
              </a:extLst>
            </p:cNvPr>
            <p:cNvSpPr/>
            <p:nvPr/>
          </p:nvSpPr>
          <p:spPr>
            <a:xfrm>
              <a:off x="4614672" y="5407151"/>
              <a:ext cx="1316736" cy="707897"/>
            </a:xfrm>
            <a:prstGeom prst="rect">
              <a:avLst/>
            </a:prstGeom>
            <a:blipFill>
              <a:blip r:embed="rId5" cstate="print"/>
              <a:stretch>
                <a:fillRect/>
              </a:stretch>
            </a:blipFill>
          </p:spPr>
          <p:txBody>
            <a:bodyPr wrap="square" lIns="0" tIns="0" rIns="0" bIns="0" rtlCol="0"/>
            <a:lstStyle/>
            <a:p>
              <a:endParaRPr sz="1588"/>
            </a:p>
          </p:txBody>
        </p:sp>
      </p:grpSp>
      <p:sp>
        <p:nvSpPr>
          <p:cNvPr id="11" name="Rectangle 10">
            <a:extLst>
              <a:ext uri="{FF2B5EF4-FFF2-40B4-BE49-F238E27FC236}">
                <a16:creationId xmlns:a16="http://schemas.microsoft.com/office/drawing/2014/main" id="{A7876D46-B0CB-F649-B964-0979BBBFC58D}"/>
              </a:ext>
            </a:extLst>
          </p:cNvPr>
          <p:cNvSpPr/>
          <p:nvPr/>
        </p:nvSpPr>
        <p:spPr>
          <a:xfrm>
            <a:off x="5212629" y="6402944"/>
            <a:ext cx="2278637" cy="369332"/>
          </a:xfrm>
          <a:prstGeom prst="rect">
            <a:avLst/>
          </a:prstGeom>
        </p:spPr>
        <p:txBody>
          <a:bodyPr wrap="none">
            <a:spAutoFit/>
          </a:bodyPr>
          <a:lstStyle/>
          <a:p>
            <a:r>
              <a:rPr lang="en-US" spc="13" dirty="0"/>
              <a:t>DBMS –  Architecture </a:t>
            </a:r>
            <a:endParaRPr lang="en-US" dirty="0"/>
          </a:p>
        </p:txBody>
      </p:sp>
      <p:pic>
        <p:nvPicPr>
          <p:cNvPr id="34" name="Picture 2">
            <a:extLst>
              <a:ext uri="{FF2B5EF4-FFF2-40B4-BE49-F238E27FC236}">
                <a16:creationId xmlns:a16="http://schemas.microsoft.com/office/drawing/2014/main" id="{30F476AC-D913-9646-B847-D2F1F8AA56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8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DA96-8FFD-7B4C-9979-BFB59B5B1ECE}"/>
              </a:ext>
            </a:extLst>
          </p:cNvPr>
          <p:cNvSpPr>
            <a:spLocks noGrp="1"/>
          </p:cNvSpPr>
          <p:nvPr>
            <p:ph type="title"/>
          </p:nvPr>
        </p:nvSpPr>
        <p:spPr>
          <a:xfrm>
            <a:off x="633411" y="121864"/>
            <a:ext cx="10515600" cy="1325563"/>
          </a:xfrm>
        </p:spPr>
        <p:txBody>
          <a:bodyPr/>
          <a:lstStyle/>
          <a:p>
            <a:r>
              <a:rPr lang="en-US" dirty="0"/>
              <a:t>Database Architecture </a:t>
            </a:r>
          </a:p>
        </p:txBody>
      </p:sp>
      <p:sp>
        <p:nvSpPr>
          <p:cNvPr id="8" name="Rounded Rectangle 7">
            <a:extLst>
              <a:ext uri="{FF2B5EF4-FFF2-40B4-BE49-F238E27FC236}">
                <a16:creationId xmlns:a16="http://schemas.microsoft.com/office/drawing/2014/main" id="{8F564B78-C11F-CD44-AAD2-F34762184C9A}"/>
              </a:ext>
            </a:extLst>
          </p:cNvPr>
          <p:cNvSpPr/>
          <p:nvPr/>
        </p:nvSpPr>
        <p:spPr>
          <a:xfrm>
            <a:off x="3043238" y="1604967"/>
            <a:ext cx="7186612" cy="24637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20EC18AF-22C6-C749-9088-141C2D306EAE}"/>
              </a:ext>
            </a:extLst>
          </p:cNvPr>
          <p:cNvSpPr/>
          <p:nvPr/>
        </p:nvSpPr>
        <p:spPr>
          <a:xfrm>
            <a:off x="3258031" y="2006229"/>
            <a:ext cx="1794077" cy="69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entry Applications </a:t>
            </a:r>
          </a:p>
        </p:txBody>
      </p:sp>
      <p:sp>
        <p:nvSpPr>
          <p:cNvPr id="5" name="Rectangle 4">
            <a:extLst>
              <a:ext uri="{FF2B5EF4-FFF2-40B4-BE49-F238E27FC236}">
                <a16:creationId xmlns:a16="http://schemas.microsoft.com/office/drawing/2014/main" id="{A9DDEE3D-2FB9-6A43-BD03-B63FDBB59D2F}"/>
              </a:ext>
            </a:extLst>
          </p:cNvPr>
          <p:cNvSpPr/>
          <p:nvPr/>
        </p:nvSpPr>
        <p:spPr>
          <a:xfrm>
            <a:off x="3530278" y="2975503"/>
            <a:ext cx="1469985" cy="69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 Application</a:t>
            </a:r>
          </a:p>
        </p:txBody>
      </p:sp>
      <p:sp>
        <p:nvSpPr>
          <p:cNvPr id="6" name="Can 5">
            <a:extLst>
              <a:ext uri="{FF2B5EF4-FFF2-40B4-BE49-F238E27FC236}">
                <a16:creationId xmlns:a16="http://schemas.microsoft.com/office/drawing/2014/main" id="{0ABE3670-91EA-FA42-AC6D-892D0A415AEC}"/>
              </a:ext>
            </a:extLst>
          </p:cNvPr>
          <p:cNvSpPr/>
          <p:nvPr/>
        </p:nvSpPr>
        <p:spPr>
          <a:xfrm>
            <a:off x="7994908" y="1889422"/>
            <a:ext cx="1337484" cy="16395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storage (data + programs)</a:t>
            </a:r>
          </a:p>
        </p:txBody>
      </p:sp>
      <p:sp>
        <p:nvSpPr>
          <p:cNvPr id="7" name="Rectangle 6">
            <a:extLst>
              <a:ext uri="{FF2B5EF4-FFF2-40B4-BE49-F238E27FC236}">
                <a16:creationId xmlns:a16="http://schemas.microsoft.com/office/drawing/2014/main" id="{943765EC-DC1A-4E40-94D6-6676078BF2F5}"/>
              </a:ext>
            </a:extLst>
          </p:cNvPr>
          <p:cNvSpPr/>
          <p:nvPr/>
        </p:nvSpPr>
        <p:spPr>
          <a:xfrm>
            <a:off x="5552650" y="1800231"/>
            <a:ext cx="1889871" cy="1869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 Software ( Data retrieves and updates)</a:t>
            </a:r>
          </a:p>
          <a:p>
            <a:pPr algn="ctr"/>
            <a:r>
              <a:rPr lang="en-US" b="1" dirty="0"/>
              <a:t>MIDDLEWARE</a:t>
            </a:r>
          </a:p>
        </p:txBody>
      </p:sp>
      <p:cxnSp>
        <p:nvCxnSpPr>
          <p:cNvPr id="11" name="Straight Arrow Connector 10">
            <a:extLst>
              <a:ext uri="{FF2B5EF4-FFF2-40B4-BE49-F238E27FC236}">
                <a16:creationId xmlns:a16="http://schemas.microsoft.com/office/drawing/2014/main" id="{27208C2C-2666-FD49-ABBC-C676F89BDC7B}"/>
              </a:ext>
            </a:extLst>
          </p:cNvPr>
          <p:cNvCxnSpPr>
            <a:cxnSpLocks/>
          </p:cNvCxnSpPr>
          <p:nvPr/>
        </p:nvCxnSpPr>
        <p:spPr>
          <a:xfrm>
            <a:off x="5052108" y="2514600"/>
            <a:ext cx="5005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4C2E3F6-9557-2642-9F6E-68B7C2F08596}"/>
              </a:ext>
            </a:extLst>
          </p:cNvPr>
          <p:cNvCxnSpPr>
            <a:cxnSpLocks/>
          </p:cNvCxnSpPr>
          <p:nvPr/>
        </p:nvCxnSpPr>
        <p:spPr>
          <a:xfrm>
            <a:off x="5000263" y="3209925"/>
            <a:ext cx="552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845FB7-E931-8144-BA92-D3780F42B9A5}"/>
              </a:ext>
            </a:extLst>
          </p:cNvPr>
          <p:cNvCxnSpPr>
            <a:cxnSpLocks/>
          </p:cNvCxnSpPr>
          <p:nvPr/>
        </p:nvCxnSpPr>
        <p:spPr>
          <a:xfrm>
            <a:off x="7442521" y="2801073"/>
            <a:ext cx="552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589A636-23A3-2042-8B70-2FA4B1D6342D}"/>
              </a:ext>
            </a:extLst>
          </p:cNvPr>
          <p:cNvSpPr txBox="1"/>
          <p:nvPr/>
        </p:nvSpPr>
        <p:spPr>
          <a:xfrm>
            <a:off x="704850" y="1614122"/>
            <a:ext cx="2154758" cy="646331"/>
          </a:xfrm>
          <a:prstGeom prst="rect">
            <a:avLst/>
          </a:prstGeom>
          <a:noFill/>
        </p:spPr>
        <p:txBody>
          <a:bodyPr wrap="square" rtlCol="0">
            <a:spAutoFit/>
          </a:bodyPr>
          <a:lstStyle/>
          <a:p>
            <a:r>
              <a:rPr lang="en-US" dirty="0"/>
              <a:t>Application Programmer</a:t>
            </a:r>
          </a:p>
        </p:txBody>
      </p:sp>
      <p:sp>
        <p:nvSpPr>
          <p:cNvPr id="26" name="TextBox 25">
            <a:extLst>
              <a:ext uri="{FF2B5EF4-FFF2-40B4-BE49-F238E27FC236}">
                <a16:creationId xmlns:a16="http://schemas.microsoft.com/office/drawing/2014/main" id="{56D1B065-6766-F349-8EA2-FBF36DBD1168}"/>
              </a:ext>
            </a:extLst>
          </p:cNvPr>
          <p:cNvSpPr txBox="1"/>
          <p:nvPr/>
        </p:nvSpPr>
        <p:spPr>
          <a:xfrm>
            <a:off x="742949" y="2338331"/>
            <a:ext cx="2154758" cy="646331"/>
          </a:xfrm>
          <a:prstGeom prst="rect">
            <a:avLst/>
          </a:prstGeom>
          <a:noFill/>
        </p:spPr>
        <p:txBody>
          <a:bodyPr wrap="square" rtlCol="0">
            <a:spAutoFit/>
          </a:bodyPr>
          <a:lstStyle/>
          <a:p>
            <a:r>
              <a:rPr lang="en-US" dirty="0"/>
              <a:t>Database administrator</a:t>
            </a:r>
          </a:p>
        </p:txBody>
      </p:sp>
      <p:sp>
        <p:nvSpPr>
          <p:cNvPr id="27" name="TextBox 26">
            <a:extLst>
              <a:ext uri="{FF2B5EF4-FFF2-40B4-BE49-F238E27FC236}">
                <a16:creationId xmlns:a16="http://schemas.microsoft.com/office/drawing/2014/main" id="{3A3815C1-79EE-2A48-B90B-49E530E1E3B3}"/>
              </a:ext>
            </a:extLst>
          </p:cNvPr>
          <p:cNvSpPr txBox="1"/>
          <p:nvPr/>
        </p:nvSpPr>
        <p:spPr>
          <a:xfrm>
            <a:off x="742949" y="3262973"/>
            <a:ext cx="2154758" cy="369332"/>
          </a:xfrm>
          <a:prstGeom prst="rect">
            <a:avLst/>
          </a:prstGeom>
          <a:noFill/>
        </p:spPr>
        <p:txBody>
          <a:bodyPr wrap="square" rtlCol="0">
            <a:spAutoFit/>
          </a:bodyPr>
          <a:lstStyle/>
          <a:p>
            <a:r>
              <a:rPr lang="en-US" dirty="0"/>
              <a:t>End user</a:t>
            </a:r>
          </a:p>
        </p:txBody>
      </p:sp>
      <p:cxnSp>
        <p:nvCxnSpPr>
          <p:cNvPr id="30" name="Straight Arrow Connector 29">
            <a:extLst>
              <a:ext uri="{FF2B5EF4-FFF2-40B4-BE49-F238E27FC236}">
                <a16:creationId xmlns:a16="http://schemas.microsoft.com/office/drawing/2014/main" id="{7073F3C0-6383-3F4C-825F-6A891C3064C0}"/>
              </a:ext>
            </a:extLst>
          </p:cNvPr>
          <p:cNvCxnSpPr>
            <a:cxnSpLocks/>
          </p:cNvCxnSpPr>
          <p:nvPr/>
        </p:nvCxnSpPr>
        <p:spPr>
          <a:xfrm>
            <a:off x="1828800" y="1889422"/>
            <a:ext cx="1169974" cy="427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FAE00F-689C-7646-B828-D0E22647F7E9}"/>
              </a:ext>
            </a:extLst>
          </p:cNvPr>
          <p:cNvCxnSpPr>
            <a:cxnSpLocks/>
          </p:cNvCxnSpPr>
          <p:nvPr/>
        </p:nvCxnSpPr>
        <p:spPr>
          <a:xfrm flipV="1">
            <a:off x="1962150" y="2585904"/>
            <a:ext cx="1036624" cy="11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4CDEBBE-F5C3-8145-994B-C50B38CA364F}"/>
              </a:ext>
            </a:extLst>
          </p:cNvPr>
          <p:cNvCxnSpPr>
            <a:cxnSpLocks/>
          </p:cNvCxnSpPr>
          <p:nvPr/>
        </p:nvCxnSpPr>
        <p:spPr>
          <a:xfrm flipV="1">
            <a:off x="1816894" y="2629887"/>
            <a:ext cx="1181880" cy="77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5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heckerboard(across)">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0482378-4F61-164B-BBB5-F1265FE31AC1}"/>
              </a:ext>
            </a:extLst>
          </p:cNvPr>
          <p:cNvSpPr/>
          <p:nvPr/>
        </p:nvSpPr>
        <p:spPr>
          <a:xfrm>
            <a:off x="1957043" y="2337070"/>
            <a:ext cx="7186612" cy="24637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D66BD069-A73D-4E46-AF00-37950F7F0068}"/>
              </a:ext>
            </a:extLst>
          </p:cNvPr>
          <p:cNvSpPr/>
          <p:nvPr/>
        </p:nvSpPr>
        <p:spPr>
          <a:xfrm>
            <a:off x="2257906" y="2749179"/>
            <a:ext cx="1794077" cy="69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entry Applications </a:t>
            </a:r>
          </a:p>
        </p:txBody>
      </p:sp>
      <p:sp>
        <p:nvSpPr>
          <p:cNvPr id="6" name="Rectangle 5">
            <a:extLst>
              <a:ext uri="{FF2B5EF4-FFF2-40B4-BE49-F238E27FC236}">
                <a16:creationId xmlns:a16="http://schemas.microsoft.com/office/drawing/2014/main" id="{87D67996-5438-C147-95FB-C027D9381E01}"/>
              </a:ext>
            </a:extLst>
          </p:cNvPr>
          <p:cNvSpPr/>
          <p:nvPr/>
        </p:nvSpPr>
        <p:spPr>
          <a:xfrm>
            <a:off x="2202323" y="3718453"/>
            <a:ext cx="1797816" cy="69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 Application</a:t>
            </a:r>
          </a:p>
        </p:txBody>
      </p:sp>
      <p:sp>
        <p:nvSpPr>
          <p:cNvPr id="7" name="Can 6">
            <a:extLst>
              <a:ext uri="{FF2B5EF4-FFF2-40B4-BE49-F238E27FC236}">
                <a16:creationId xmlns:a16="http://schemas.microsoft.com/office/drawing/2014/main" id="{579E5F27-778E-E14C-8897-827849BD36C7}"/>
              </a:ext>
            </a:extLst>
          </p:cNvPr>
          <p:cNvSpPr/>
          <p:nvPr/>
        </p:nvSpPr>
        <p:spPr>
          <a:xfrm>
            <a:off x="7416327" y="2773355"/>
            <a:ext cx="1337484" cy="163957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storage (data + programs)</a:t>
            </a:r>
          </a:p>
        </p:txBody>
      </p:sp>
      <p:sp>
        <p:nvSpPr>
          <p:cNvPr id="8" name="Rectangle 7">
            <a:extLst>
              <a:ext uri="{FF2B5EF4-FFF2-40B4-BE49-F238E27FC236}">
                <a16:creationId xmlns:a16="http://schemas.microsoft.com/office/drawing/2014/main" id="{335D3787-A42F-C34A-B224-AF9AAD889A31}"/>
              </a:ext>
            </a:extLst>
          </p:cNvPr>
          <p:cNvSpPr/>
          <p:nvPr/>
        </p:nvSpPr>
        <p:spPr>
          <a:xfrm>
            <a:off x="4552525" y="2485994"/>
            <a:ext cx="1886134" cy="221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 Software ( Data retrieves and updates)</a:t>
            </a:r>
          </a:p>
          <a:p>
            <a:pPr algn="ctr"/>
            <a:r>
              <a:rPr lang="en-US" b="1" dirty="0"/>
              <a:t>MIDDLEWARE</a:t>
            </a:r>
          </a:p>
        </p:txBody>
      </p:sp>
      <p:cxnSp>
        <p:nvCxnSpPr>
          <p:cNvPr id="9" name="Straight Arrow Connector 8">
            <a:extLst>
              <a:ext uri="{FF2B5EF4-FFF2-40B4-BE49-F238E27FC236}">
                <a16:creationId xmlns:a16="http://schemas.microsoft.com/office/drawing/2014/main" id="{9D14A6B0-8A7E-2B4E-81E3-EE3D16D0A086}"/>
              </a:ext>
            </a:extLst>
          </p:cNvPr>
          <p:cNvCxnSpPr>
            <a:cxnSpLocks/>
          </p:cNvCxnSpPr>
          <p:nvPr/>
        </p:nvCxnSpPr>
        <p:spPr>
          <a:xfrm>
            <a:off x="4051983" y="3257550"/>
            <a:ext cx="5005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515665-9B14-0540-8A0F-C887217FF0C8}"/>
              </a:ext>
            </a:extLst>
          </p:cNvPr>
          <p:cNvCxnSpPr>
            <a:cxnSpLocks/>
          </p:cNvCxnSpPr>
          <p:nvPr/>
        </p:nvCxnSpPr>
        <p:spPr>
          <a:xfrm>
            <a:off x="4000138" y="3952875"/>
            <a:ext cx="552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9B701D-C35D-CB4F-88B4-F03543A06F2D}"/>
              </a:ext>
            </a:extLst>
          </p:cNvPr>
          <p:cNvCxnSpPr>
            <a:cxnSpLocks/>
          </p:cNvCxnSpPr>
          <p:nvPr/>
        </p:nvCxnSpPr>
        <p:spPr>
          <a:xfrm>
            <a:off x="6458677" y="3517260"/>
            <a:ext cx="856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A54B9FA6-0176-E64D-A4D3-743CEE5EFDE6}"/>
              </a:ext>
            </a:extLst>
          </p:cNvPr>
          <p:cNvSpPr/>
          <p:nvPr/>
        </p:nvSpPr>
        <p:spPr>
          <a:xfrm>
            <a:off x="391603" y="2222808"/>
            <a:ext cx="968845" cy="526371"/>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User1</a:t>
            </a:r>
          </a:p>
        </p:txBody>
      </p:sp>
      <p:sp>
        <p:nvSpPr>
          <p:cNvPr id="13" name="Can 12">
            <a:extLst>
              <a:ext uri="{FF2B5EF4-FFF2-40B4-BE49-F238E27FC236}">
                <a16:creationId xmlns:a16="http://schemas.microsoft.com/office/drawing/2014/main" id="{E728B7E0-19F7-4441-A02D-28661BF1E2E1}"/>
              </a:ext>
            </a:extLst>
          </p:cNvPr>
          <p:cNvSpPr/>
          <p:nvPr/>
        </p:nvSpPr>
        <p:spPr>
          <a:xfrm>
            <a:off x="211053" y="3058211"/>
            <a:ext cx="1490727" cy="660242"/>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Programmer</a:t>
            </a:r>
          </a:p>
        </p:txBody>
      </p:sp>
      <p:sp>
        <p:nvSpPr>
          <p:cNvPr id="14" name="Can 13">
            <a:extLst>
              <a:ext uri="{FF2B5EF4-FFF2-40B4-BE49-F238E27FC236}">
                <a16:creationId xmlns:a16="http://schemas.microsoft.com/office/drawing/2014/main" id="{48CE0A13-0BD5-5A4F-9DD2-86F3BD9C828B}"/>
              </a:ext>
            </a:extLst>
          </p:cNvPr>
          <p:cNvSpPr/>
          <p:nvPr/>
        </p:nvSpPr>
        <p:spPr>
          <a:xfrm>
            <a:off x="391603" y="3952875"/>
            <a:ext cx="968845" cy="526371"/>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Admin</a:t>
            </a:r>
          </a:p>
        </p:txBody>
      </p:sp>
      <p:cxnSp>
        <p:nvCxnSpPr>
          <p:cNvPr id="16" name="Straight Arrow Connector 15">
            <a:extLst>
              <a:ext uri="{FF2B5EF4-FFF2-40B4-BE49-F238E27FC236}">
                <a16:creationId xmlns:a16="http://schemas.microsoft.com/office/drawing/2014/main" id="{C3827BB2-B0EF-984E-BDEB-EFF08CFAC94E}"/>
              </a:ext>
            </a:extLst>
          </p:cNvPr>
          <p:cNvCxnSpPr>
            <a:stCxn id="12" idx="4"/>
          </p:cNvCxnSpPr>
          <p:nvPr/>
        </p:nvCxnSpPr>
        <p:spPr>
          <a:xfrm>
            <a:off x="1360448" y="2485994"/>
            <a:ext cx="897458" cy="26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618B77-3B18-184D-9270-F3EC46927738}"/>
              </a:ext>
            </a:extLst>
          </p:cNvPr>
          <p:cNvCxnSpPr>
            <a:cxnSpLocks/>
          </p:cNvCxnSpPr>
          <p:nvPr/>
        </p:nvCxnSpPr>
        <p:spPr>
          <a:xfrm flipV="1">
            <a:off x="1382424" y="3257550"/>
            <a:ext cx="871743" cy="25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F8B95A-6129-4048-8C98-792A5B29D016}"/>
              </a:ext>
            </a:extLst>
          </p:cNvPr>
          <p:cNvCxnSpPr>
            <a:cxnSpLocks/>
          </p:cNvCxnSpPr>
          <p:nvPr/>
        </p:nvCxnSpPr>
        <p:spPr>
          <a:xfrm flipV="1">
            <a:off x="1309135" y="4025631"/>
            <a:ext cx="871743" cy="25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6">
            <a:extLst>
              <a:ext uri="{FF2B5EF4-FFF2-40B4-BE49-F238E27FC236}">
                <a16:creationId xmlns:a16="http://schemas.microsoft.com/office/drawing/2014/main" id="{EF90FE8B-0078-A448-8B8A-F33BC7EC358F}"/>
              </a:ext>
            </a:extLst>
          </p:cNvPr>
          <p:cNvGraphicFramePr>
            <a:graphicFrameLocks noGrp="1"/>
          </p:cNvGraphicFramePr>
          <p:nvPr>
            <p:extLst>
              <p:ext uri="{D42A27DB-BD31-4B8C-83A1-F6EECF244321}">
                <p14:modId xmlns:p14="http://schemas.microsoft.com/office/powerpoint/2010/main" val="287835221"/>
              </p:ext>
            </p:extLst>
          </p:nvPr>
        </p:nvGraphicFramePr>
        <p:xfrm>
          <a:off x="4796270" y="771940"/>
          <a:ext cx="3743324" cy="1471272"/>
        </p:xfrm>
        <a:graphic>
          <a:graphicData uri="http://schemas.openxmlformats.org/drawingml/2006/table">
            <a:tbl>
              <a:tblPr firstRow="1" bandRow="1">
                <a:tableStyleId>{5C22544A-7EE6-4342-B048-85BDC9FD1C3A}</a:tableStyleId>
              </a:tblPr>
              <a:tblGrid>
                <a:gridCol w="815585">
                  <a:extLst>
                    <a:ext uri="{9D8B030D-6E8A-4147-A177-3AD203B41FA5}">
                      <a16:colId xmlns:a16="http://schemas.microsoft.com/office/drawing/2014/main" val="2613962349"/>
                    </a:ext>
                  </a:extLst>
                </a:gridCol>
                <a:gridCol w="852196">
                  <a:extLst>
                    <a:ext uri="{9D8B030D-6E8A-4147-A177-3AD203B41FA5}">
                      <a16:colId xmlns:a16="http://schemas.microsoft.com/office/drawing/2014/main" val="1036188885"/>
                    </a:ext>
                  </a:extLst>
                </a:gridCol>
                <a:gridCol w="904447">
                  <a:extLst>
                    <a:ext uri="{9D8B030D-6E8A-4147-A177-3AD203B41FA5}">
                      <a16:colId xmlns:a16="http://schemas.microsoft.com/office/drawing/2014/main" val="951490200"/>
                    </a:ext>
                  </a:extLst>
                </a:gridCol>
                <a:gridCol w="1171096">
                  <a:extLst>
                    <a:ext uri="{9D8B030D-6E8A-4147-A177-3AD203B41FA5}">
                      <a16:colId xmlns:a16="http://schemas.microsoft.com/office/drawing/2014/main" val="2260986146"/>
                    </a:ext>
                  </a:extLst>
                </a:gridCol>
              </a:tblGrid>
              <a:tr h="338024">
                <a:tc>
                  <a:txBody>
                    <a:bodyPr/>
                    <a:lstStyle/>
                    <a:p>
                      <a:r>
                        <a:rPr lang="en-US" sz="1200" dirty="0" err="1">
                          <a:solidFill>
                            <a:srgbClr val="C00000"/>
                          </a:solidFill>
                        </a:rPr>
                        <a:t>Course_id</a:t>
                      </a:r>
                      <a:endParaRPr lang="en-US" sz="1200" dirty="0">
                        <a:solidFill>
                          <a:srgbClr val="C00000"/>
                        </a:solidFill>
                      </a:endParaRPr>
                    </a:p>
                  </a:txBody>
                  <a:tcPr/>
                </a:tc>
                <a:tc>
                  <a:txBody>
                    <a:bodyPr/>
                    <a:lstStyle/>
                    <a:p>
                      <a:r>
                        <a:rPr lang="en-US" sz="1200" dirty="0"/>
                        <a:t>Name</a:t>
                      </a:r>
                    </a:p>
                  </a:txBody>
                  <a:tcPr/>
                </a:tc>
                <a:tc>
                  <a:txBody>
                    <a:bodyPr/>
                    <a:lstStyle/>
                    <a:p>
                      <a:r>
                        <a:rPr lang="en-US" sz="1200" dirty="0"/>
                        <a:t>Faculty advisor</a:t>
                      </a:r>
                    </a:p>
                  </a:txBody>
                  <a:tcPr/>
                </a:tc>
                <a:tc>
                  <a:txBody>
                    <a:bodyPr/>
                    <a:lstStyle/>
                    <a:p>
                      <a:r>
                        <a:rPr lang="en-US" sz="1200" dirty="0"/>
                        <a:t>phone</a:t>
                      </a:r>
                    </a:p>
                  </a:txBody>
                  <a:tcPr/>
                </a:tc>
                <a:extLst>
                  <a:ext uri="{0D108BD9-81ED-4DB2-BD59-A6C34878D82A}">
                    <a16:rowId xmlns:a16="http://schemas.microsoft.com/office/drawing/2014/main" val="3275863850"/>
                  </a:ext>
                </a:extLst>
              </a:tr>
              <a:tr h="338024">
                <a:tc>
                  <a:txBody>
                    <a:bodyPr/>
                    <a:lstStyle/>
                    <a:p>
                      <a:r>
                        <a:rPr lang="en-US" sz="1200" dirty="0">
                          <a:solidFill>
                            <a:srgbClr val="C00000"/>
                          </a:solidFill>
                        </a:rPr>
                        <a:t>1</a:t>
                      </a:r>
                    </a:p>
                  </a:txBody>
                  <a:tcPr/>
                </a:tc>
                <a:tc>
                  <a:txBody>
                    <a:bodyPr/>
                    <a:lstStyle/>
                    <a:p>
                      <a:r>
                        <a:rPr lang="en-US" sz="1200" dirty="0"/>
                        <a:t>ECE</a:t>
                      </a:r>
                    </a:p>
                  </a:txBody>
                  <a:tcPr/>
                </a:tc>
                <a:tc>
                  <a:txBody>
                    <a:bodyPr/>
                    <a:lstStyle/>
                    <a:p>
                      <a:r>
                        <a:rPr lang="en-US" sz="1200" dirty="0"/>
                        <a:t>Dr. Rajesh</a:t>
                      </a:r>
                    </a:p>
                  </a:txBody>
                  <a:tcPr/>
                </a:tc>
                <a:tc>
                  <a:txBody>
                    <a:bodyPr/>
                    <a:lstStyle/>
                    <a:p>
                      <a:r>
                        <a:rPr lang="en-US" sz="1200" dirty="0"/>
                        <a:t>93456890</a:t>
                      </a:r>
                    </a:p>
                  </a:txBody>
                  <a:tcPr/>
                </a:tc>
                <a:extLst>
                  <a:ext uri="{0D108BD9-81ED-4DB2-BD59-A6C34878D82A}">
                    <a16:rowId xmlns:a16="http://schemas.microsoft.com/office/drawing/2014/main" val="1766962445"/>
                  </a:ext>
                </a:extLst>
              </a:tr>
              <a:tr h="338024">
                <a:tc>
                  <a:txBody>
                    <a:bodyPr/>
                    <a:lstStyle/>
                    <a:p>
                      <a:r>
                        <a:rPr lang="en-US" sz="1200" dirty="0">
                          <a:solidFill>
                            <a:srgbClr val="C00000"/>
                          </a:solidFill>
                        </a:rPr>
                        <a:t>2</a:t>
                      </a:r>
                    </a:p>
                  </a:txBody>
                  <a:tcPr/>
                </a:tc>
                <a:tc>
                  <a:txBody>
                    <a:bodyPr/>
                    <a:lstStyle/>
                    <a:p>
                      <a:r>
                        <a:rPr lang="en-US" sz="1200" dirty="0"/>
                        <a:t>CS</a:t>
                      </a:r>
                    </a:p>
                  </a:txBody>
                  <a:tcPr/>
                </a:tc>
                <a:tc>
                  <a:txBody>
                    <a:bodyPr/>
                    <a:lstStyle/>
                    <a:p>
                      <a:r>
                        <a:rPr lang="en-US" sz="1200" dirty="0" err="1"/>
                        <a:t>Dr.Sunita</a:t>
                      </a:r>
                      <a:endParaRPr lang="en-US" sz="1200" dirty="0"/>
                    </a:p>
                  </a:txBody>
                  <a:tcPr/>
                </a:tc>
                <a:tc>
                  <a:txBody>
                    <a:bodyPr/>
                    <a:lstStyle/>
                    <a:p>
                      <a:r>
                        <a:rPr lang="en-US" sz="1200" dirty="0"/>
                        <a:t>97896450</a:t>
                      </a:r>
                    </a:p>
                  </a:txBody>
                  <a:tcPr/>
                </a:tc>
                <a:extLst>
                  <a:ext uri="{0D108BD9-81ED-4DB2-BD59-A6C34878D82A}">
                    <a16:rowId xmlns:a16="http://schemas.microsoft.com/office/drawing/2014/main" val="3643609180"/>
                  </a:ext>
                </a:extLst>
              </a:tr>
              <a:tr h="338024">
                <a:tc>
                  <a:txBody>
                    <a:bodyPr/>
                    <a:lstStyle/>
                    <a:p>
                      <a:r>
                        <a:rPr lang="en-US" sz="1200" dirty="0">
                          <a:solidFill>
                            <a:srgbClr val="C00000"/>
                          </a:solidFill>
                        </a:rPr>
                        <a:t>3</a:t>
                      </a:r>
                    </a:p>
                  </a:txBody>
                  <a:tcPr/>
                </a:tc>
                <a:tc>
                  <a:txBody>
                    <a:bodyPr/>
                    <a:lstStyle/>
                    <a:p>
                      <a:r>
                        <a:rPr lang="en-US" sz="1200" dirty="0"/>
                        <a:t>ECE</a:t>
                      </a:r>
                    </a:p>
                  </a:txBody>
                  <a:tcPr/>
                </a:tc>
                <a:tc>
                  <a:txBody>
                    <a:bodyPr/>
                    <a:lstStyle/>
                    <a:p>
                      <a:r>
                        <a:rPr lang="en-US" sz="1200" dirty="0"/>
                        <a:t>Dr. Ram</a:t>
                      </a:r>
                    </a:p>
                  </a:txBody>
                  <a:tcPr/>
                </a:tc>
                <a:tc>
                  <a:txBody>
                    <a:bodyPr/>
                    <a:lstStyle/>
                    <a:p>
                      <a:r>
                        <a:rPr lang="en-US" sz="1200" dirty="0"/>
                        <a:t>9345690</a:t>
                      </a:r>
                    </a:p>
                  </a:txBody>
                  <a:tcPr/>
                </a:tc>
                <a:extLst>
                  <a:ext uri="{0D108BD9-81ED-4DB2-BD59-A6C34878D82A}">
                    <a16:rowId xmlns:a16="http://schemas.microsoft.com/office/drawing/2014/main" val="2865521761"/>
                  </a:ext>
                </a:extLst>
              </a:tr>
            </a:tbl>
          </a:graphicData>
        </a:graphic>
      </p:graphicFrame>
      <p:sp>
        <p:nvSpPr>
          <p:cNvPr id="30" name="Rectangle 29">
            <a:extLst>
              <a:ext uri="{FF2B5EF4-FFF2-40B4-BE49-F238E27FC236}">
                <a16:creationId xmlns:a16="http://schemas.microsoft.com/office/drawing/2014/main" id="{3A85774F-6E0B-DF4A-8168-F56BB4743EBA}"/>
              </a:ext>
            </a:extLst>
          </p:cNvPr>
          <p:cNvSpPr/>
          <p:nvPr/>
        </p:nvSpPr>
        <p:spPr>
          <a:xfrm>
            <a:off x="5776245" y="363881"/>
            <a:ext cx="1783373" cy="307777"/>
          </a:xfrm>
          <a:prstGeom prst="rect">
            <a:avLst/>
          </a:prstGeom>
        </p:spPr>
        <p:txBody>
          <a:bodyPr wrap="none">
            <a:spAutoFit/>
          </a:bodyPr>
          <a:lstStyle/>
          <a:p>
            <a:r>
              <a:rPr lang="en-US" sz="1400" b="1" dirty="0"/>
              <a:t>Table1: </a:t>
            </a:r>
            <a:r>
              <a:rPr lang="en-US" sz="1400" b="1" dirty="0" err="1"/>
              <a:t>CourseDetails</a:t>
            </a:r>
            <a:endParaRPr lang="en-US" sz="1400" b="1" dirty="0"/>
          </a:p>
        </p:txBody>
      </p:sp>
      <p:sp>
        <p:nvSpPr>
          <p:cNvPr id="31" name="Rectangle 30">
            <a:extLst>
              <a:ext uri="{FF2B5EF4-FFF2-40B4-BE49-F238E27FC236}">
                <a16:creationId xmlns:a16="http://schemas.microsoft.com/office/drawing/2014/main" id="{C7FE926B-1133-A94C-AF69-BA35C1CAA9C3}"/>
              </a:ext>
            </a:extLst>
          </p:cNvPr>
          <p:cNvSpPr/>
          <p:nvPr/>
        </p:nvSpPr>
        <p:spPr>
          <a:xfrm>
            <a:off x="3488949" y="898128"/>
            <a:ext cx="1356782" cy="369332"/>
          </a:xfrm>
          <a:prstGeom prst="rect">
            <a:avLst/>
          </a:prstGeom>
        </p:spPr>
        <p:txBody>
          <a:bodyPr wrap="none">
            <a:spAutoFit/>
          </a:bodyPr>
          <a:lstStyle/>
          <a:p>
            <a:r>
              <a:rPr lang="en-US" dirty="0">
                <a:solidFill>
                  <a:srgbClr val="C00000"/>
                </a:solidFill>
              </a:rPr>
              <a:t>Primary Key </a:t>
            </a:r>
            <a:endParaRPr lang="en-US" dirty="0"/>
          </a:p>
        </p:txBody>
      </p:sp>
      <p:pic>
        <p:nvPicPr>
          <p:cNvPr id="25" name="Picture 2">
            <a:extLst>
              <a:ext uri="{FF2B5EF4-FFF2-40B4-BE49-F238E27FC236}">
                <a16:creationId xmlns:a16="http://schemas.microsoft.com/office/drawing/2014/main" id="{439490FA-1ADA-B843-B04F-D6843A24C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86E3-6456-1343-83B9-39843AE9B6DD}"/>
              </a:ext>
            </a:extLst>
          </p:cNvPr>
          <p:cNvSpPr>
            <a:spLocks noGrp="1"/>
          </p:cNvSpPr>
          <p:nvPr>
            <p:ph type="title"/>
          </p:nvPr>
        </p:nvSpPr>
        <p:spPr>
          <a:xfrm>
            <a:off x="185739" y="138849"/>
            <a:ext cx="10515600" cy="693599"/>
          </a:xfrm>
        </p:spPr>
        <p:txBody>
          <a:bodyPr>
            <a:normAutofit fontScale="90000"/>
          </a:bodyPr>
          <a:lstStyle/>
          <a:p>
            <a:r>
              <a:rPr lang="en-US" dirty="0"/>
              <a:t>Difference between File System and DBMS</a:t>
            </a:r>
          </a:p>
        </p:txBody>
      </p:sp>
      <p:sp>
        <p:nvSpPr>
          <p:cNvPr id="3" name="Content Placeholder 2">
            <a:extLst>
              <a:ext uri="{FF2B5EF4-FFF2-40B4-BE49-F238E27FC236}">
                <a16:creationId xmlns:a16="http://schemas.microsoft.com/office/drawing/2014/main" id="{1AB65598-9034-C244-80C9-9BD6B45435D4}"/>
              </a:ext>
            </a:extLst>
          </p:cNvPr>
          <p:cNvSpPr>
            <a:spLocks noGrp="1"/>
          </p:cNvSpPr>
          <p:nvPr>
            <p:ph idx="1"/>
          </p:nvPr>
        </p:nvSpPr>
        <p:spPr>
          <a:xfrm>
            <a:off x="204493" y="1123036"/>
            <a:ext cx="4735882" cy="2660179"/>
          </a:xfrm>
        </p:spPr>
        <p:txBody>
          <a:bodyPr>
            <a:normAutofit/>
          </a:bodyPr>
          <a:lstStyle/>
          <a:p>
            <a:pPr marL="0" indent="0">
              <a:buNone/>
            </a:pPr>
            <a:r>
              <a:rPr lang="en-US" sz="1200" b="1" dirty="0"/>
              <a:t>File management System  : </a:t>
            </a:r>
          </a:p>
          <a:p>
            <a:pPr lvl="1"/>
            <a:r>
              <a:rPr lang="en-US" sz="1200" dirty="0">
                <a:solidFill>
                  <a:srgbClr val="C00000"/>
                </a:solidFill>
              </a:rPr>
              <a:t>Access Control, Security, Data redundancy , Data Dependency</a:t>
            </a:r>
          </a:p>
          <a:p>
            <a:pPr lvl="1"/>
            <a:r>
              <a:rPr lang="en-US" sz="1200" dirty="0">
                <a:solidFill>
                  <a:srgbClr val="C00000"/>
                </a:solidFill>
              </a:rPr>
              <a:t>Small system</a:t>
            </a:r>
          </a:p>
          <a:p>
            <a:pPr lvl="1"/>
            <a:r>
              <a:rPr lang="en-US" sz="1200" dirty="0">
                <a:solidFill>
                  <a:srgbClr val="C00000"/>
                </a:solidFill>
              </a:rPr>
              <a:t>Simple structure </a:t>
            </a:r>
          </a:p>
          <a:p>
            <a:pPr lvl="1"/>
            <a:r>
              <a:rPr lang="en-US" sz="1200" dirty="0">
                <a:solidFill>
                  <a:srgbClr val="C00000"/>
                </a:solidFill>
              </a:rPr>
              <a:t>Cheap</a:t>
            </a:r>
          </a:p>
          <a:p>
            <a:pPr lvl="1"/>
            <a:r>
              <a:rPr lang="en-US" sz="1200" dirty="0">
                <a:solidFill>
                  <a:srgbClr val="C00000"/>
                </a:solidFill>
              </a:rPr>
              <a:t>Very low design</a:t>
            </a:r>
          </a:p>
          <a:p>
            <a:pPr lvl="1"/>
            <a:r>
              <a:rPr lang="en-US" sz="1200" dirty="0">
                <a:solidFill>
                  <a:srgbClr val="C00000"/>
                </a:solidFill>
              </a:rPr>
              <a:t>Not secure</a:t>
            </a:r>
          </a:p>
          <a:p>
            <a:pPr lvl="1"/>
            <a:r>
              <a:rPr lang="en-US" sz="1200" dirty="0">
                <a:solidFill>
                  <a:srgbClr val="C00000"/>
                </a:solidFill>
              </a:rPr>
              <a:t>Single user</a:t>
            </a:r>
          </a:p>
          <a:p>
            <a:pPr lvl="1"/>
            <a:r>
              <a:rPr lang="en-US" sz="1200" dirty="0">
                <a:solidFill>
                  <a:srgbClr val="C00000"/>
                </a:solidFill>
              </a:rPr>
              <a:t>Isolated data</a:t>
            </a:r>
          </a:p>
          <a:p>
            <a:pPr lvl="1"/>
            <a:r>
              <a:rPr lang="en-US" sz="1200" dirty="0">
                <a:solidFill>
                  <a:srgbClr val="C00000"/>
                </a:solidFill>
              </a:rPr>
              <a:t>Back up mechanism</a:t>
            </a:r>
          </a:p>
          <a:p>
            <a:pPr marL="0" indent="0">
              <a:buNone/>
            </a:pPr>
            <a:endParaRPr lang="en-US" sz="1200" dirty="0">
              <a:solidFill>
                <a:srgbClr val="C00000"/>
              </a:solidFill>
            </a:endParaRPr>
          </a:p>
        </p:txBody>
      </p:sp>
      <p:sp>
        <p:nvSpPr>
          <p:cNvPr id="4" name="Content Placeholder 2">
            <a:extLst>
              <a:ext uri="{FF2B5EF4-FFF2-40B4-BE49-F238E27FC236}">
                <a16:creationId xmlns:a16="http://schemas.microsoft.com/office/drawing/2014/main" id="{8EBFF18D-9755-884D-BAAF-24CC53DB9FB2}"/>
              </a:ext>
            </a:extLst>
          </p:cNvPr>
          <p:cNvSpPr txBox="1">
            <a:spLocks/>
          </p:cNvSpPr>
          <p:nvPr/>
        </p:nvSpPr>
        <p:spPr>
          <a:xfrm>
            <a:off x="5450222" y="1123036"/>
            <a:ext cx="47358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DBMS  management   : </a:t>
            </a:r>
          </a:p>
          <a:p>
            <a:pPr lvl="1"/>
            <a:r>
              <a:rPr lang="en-US" sz="1400" dirty="0">
                <a:solidFill>
                  <a:srgbClr val="C00000"/>
                </a:solidFill>
              </a:rPr>
              <a:t>Access Control, Security, Data redundancy , Data Dependency</a:t>
            </a:r>
          </a:p>
          <a:p>
            <a:pPr lvl="1"/>
            <a:r>
              <a:rPr lang="en-US" sz="1400" dirty="0">
                <a:solidFill>
                  <a:srgbClr val="C00000"/>
                </a:solidFill>
              </a:rPr>
              <a:t>Large system</a:t>
            </a:r>
          </a:p>
          <a:p>
            <a:pPr lvl="1"/>
            <a:r>
              <a:rPr lang="en-US" sz="1400" dirty="0">
                <a:solidFill>
                  <a:srgbClr val="C00000"/>
                </a:solidFill>
              </a:rPr>
              <a:t>Complex structure </a:t>
            </a:r>
          </a:p>
          <a:p>
            <a:pPr lvl="1"/>
            <a:r>
              <a:rPr lang="en-US" sz="1400" dirty="0">
                <a:solidFill>
                  <a:srgbClr val="C00000"/>
                </a:solidFill>
              </a:rPr>
              <a:t>Expensive</a:t>
            </a:r>
          </a:p>
          <a:p>
            <a:pPr lvl="1"/>
            <a:r>
              <a:rPr lang="en-US" sz="1400" dirty="0">
                <a:solidFill>
                  <a:srgbClr val="C00000"/>
                </a:solidFill>
              </a:rPr>
              <a:t>Very low design</a:t>
            </a:r>
          </a:p>
          <a:p>
            <a:pPr lvl="1"/>
            <a:r>
              <a:rPr lang="en-US" sz="1400" dirty="0">
                <a:solidFill>
                  <a:srgbClr val="C00000"/>
                </a:solidFill>
              </a:rPr>
              <a:t>secure</a:t>
            </a:r>
          </a:p>
          <a:p>
            <a:pPr lvl="1"/>
            <a:r>
              <a:rPr lang="en-US" sz="1400" dirty="0">
                <a:solidFill>
                  <a:srgbClr val="C00000"/>
                </a:solidFill>
              </a:rPr>
              <a:t>Multi user</a:t>
            </a:r>
          </a:p>
          <a:p>
            <a:pPr lvl="1"/>
            <a:r>
              <a:rPr lang="en-US" sz="1400" dirty="0">
                <a:solidFill>
                  <a:srgbClr val="C00000"/>
                </a:solidFill>
              </a:rPr>
              <a:t>Shared  data</a:t>
            </a:r>
          </a:p>
          <a:p>
            <a:pPr lvl="1"/>
            <a:r>
              <a:rPr lang="en-US" sz="1400" dirty="0">
                <a:solidFill>
                  <a:srgbClr val="C00000"/>
                </a:solidFill>
              </a:rPr>
              <a:t>Complex Back up mechanism</a:t>
            </a:r>
          </a:p>
        </p:txBody>
      </p:sp>
      <p:sp>
        <p:nvSpPr>
          <p:cNvPr id="5" name="Folded Corner 4">
            <a:extLst>
              <a:ext uri="{FF2B5EF4-FFF2-40B4-BE49-F238E27FC236}">
                <a16:creationId xmlns:a16="http://schemas.microsoft.com/office/drawing/2014/main" id="{90132B58-29B8-D24B-83AE-96757E42DCCE}"/>
              </a:ext>
            </a:extLst>
          </p:cNvPr>
          <p:cNvSpPr/>
          <p:nvPr/>
        </p:nvSpPr>
        <p:spPr>
          <a:xfrm>
            <a:off x="2561112" y="1816035"/>
            <a:ext cx="786580" cy="121341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 1</a:t>
            </a:r>
          </a:p>
        </p:txBody>
      </p:sp>
      <p:sp>
        <p:nvSpPr>
          <p:cNvPr id="7" name="Rounded Rectangle 6">
            <a:extLst>
              <a:ext uri="{FF2B5EF4-FFF2-40B4-BE49-F238E27FC236}">
                <a16:creationId xmlns:a16="http://schemas.microsoft.com/office/drawing/2014/main" id="{A53D59B4-A17A-924A-9C0E-4D7F820952C2}"/>
              </a:ext>
            </a:extLst>
          </p:cNvPr>
          <p:cNvSpPr/>
          <p:nvPr/>
        </p:nvSpPr>
        <p:spPr>
          <a:xfrm>
            <a:off x="4684757" y="4384110"/>
            <a:ext cx="4910180" cy="2473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 name="Rectangle 7">
            <a:extLst>
              <a:ext uri="{FF2B5EF4-FFF2-40B4-BE49-F238E27FC236}">
                <a16:creationId xmlns:a16="http://schemas.microsoft.com/office/drawing/2014/main" id="{1F91C1C4-2BDA-D446-93E1-0AA883E74956}"/>
              </a:ext>
            </a:extLst>
          </p:cNvPr>
          <p:cNvSpPr/>
          <p:nvPr/>
        </p:nvSpPr>
        <p:spPr>
          <a:xfrm>
            <a:off x="4786683" y="4838064"/>
            <a:ext cx="1239618" cy="760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entry Applications </a:t>
            </a:r>
          </a:p>
        </p:txBody>
      </p:sp>
      <p:sp>
        <p:nvSpPr>
          <p:cNvPr id="9" name="Rectangle 8">
            <a:extLst>
              <a:ext uri="{FF2B5EF4-FFF2-40B4-BE49-F238E27FC236}">
                <a16:creationId xmlns:a16="http://schemas.microsoft.com/office/drawing/2014/main" id="{5A7BDCF0-873F-9E4C-9EFF-1CDA7F46718A}"/>
              </a:ext>
            </a:extLst>
          </p:cNvPr>
          <p:cNvSpPr/>
          <p:nvPr/>
        </p:nvSpPr>
        <p:spPr>
          <a:xfrm>
            <a:off x="4731763" y="5807338"/>
            <a:ext cx="1242201" cy="760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 Application</a:t>
            </a:r>
          </a:p>
        </p:txBody>
      </p:sp>
      <p:sp>
        <p:nvSpPr>
          <p:cNvPr id="10" name="Can 9">
            <a:extLst>
              <a:ext uri="{FF2B5EF4-FFF2-40B4-BE49-F238E27FC236}">
                <a16:creationId xmlns:a16="http://schemas.microsoft.com/office/drawing/2014/main" id="{37081D7B-8CC6-814B-81B4-6A0D3B4225DB}"/>
              </a:ext>
            </a:extLst>
          </p:cNvPr>
          <p:cNvSpPr/>
          <p:nvPr/>
        </p:nvSpPr>
        <p:spPr>
          <a:xfrm>
            <a:off x="8468372" y="4743188"/>
            <a:ext cx="924134" cy="1794432"/>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Database storage (data + programs)</a:t>
            </a:r>
          </a:p>
        </p:txBody>
      </p:sp>
      <p:sp>
        <p:nvSpPr>
          <p:cNvPr id="11" name="Rectangle 10">
            <a:extLst>
              <a:ext uri="{FF2B5EF4-FFF2-40B4-BE49-F238E27FC236}">
                <a16:creationId xmlns:a16="http://schemas.microsoft.com/office/drawing/2014/main" id="{75A3FBCE-2BAE-0B4C-95A0-F918F93ECCDC}"/>
              </a:ext>
            </a:extLst>
          </p:cNvPr>
          <p:cNvSpPr/>
          <p:nvPr/>
        </p:nvSpPr>
        <p:spPr>
          <a:xfrm>
            <a:off x="6503836" y="4685848"/>
            <a:ext cx="1327431" cy="202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DBMS Software </a:t>
            </a:r>
            <a:r>
              <a:rPr lang="en-US" sz="1200" b="1" dirty="0"/>
              <a:t>MIDDLEWARE</a:t>
            </a:r>
          </a:p>
        </p:txBody>
      </p:sp>
      <p:cxnSp>
        <p:nvCxnSpPr>
          <p:cNvPr id="12" name="Straight Arrow Connector 11">
            <a:extLst>
              <a:ext uri="{FF2B5EF4-FFF2-40B4-BE49-F238E27FC236}">
                <a16:creationId xmlns:a16="http://schemas.microsoft.com/office/drawing/2014/main" id="{B00E326A-2830-D84A-BAEA-34399396CCBB}"/>
              </a:ext>
            </a:extLst>
          </p:cNvPr>
          <p:cNvCxnSpPr>
            <a:cxnSpLocks/>
          </p:cNvCxnSpPr>
          <p:nvPr/>
        </p:nvCxnSpPr>
        <p:spPr>
          <a:xfrm>
            <a:off x="6044768" y="5352397"/>
            <a:ext cx="34584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B40BA3-453F-BD40-BD72-4A58705C2E06}"/>
              </a:ext>
            </a:extLst>
          </p:cNvPr>
          <p:cNvCxnSpPr>
            <a:cxnSpLocks/>
          </p:cNvCxnSpPr>
          <p:nvPr/>
        </p:nvCxnSpPr>
        <p:spPr>
          <a:xfrm>
            <a:off x="6008946" y="6133471"/>
            <a:ext cx="38167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6A35CA-D4F6-7846-BED1-6E7BB9F50AD6}"/>
              </a:ext>
            </a:extLst>
          </p:cNvPr>
          <p:cNvCxnSpPr>
            <a:cxnSpLocks/>
          </p:cNvCxnSpPr>
          <p:nvPr/>
        </p:nvCxnSpPr>
        <p:spPr>
          <a:xfrm>
            <a:off x="7831267" y="5598137"/>
            <a:ext cx="5918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an 14">
            <a:extLst>
              <a:ext uri="{FF2B5EF4-FFF2-40B4-BE49-F238E27FC236}">
                <a16:creationId xmlns:a16="http://schemas.microsoft.com/office/drawing/2014/main" id="{B36ACAAF-AA2D-D24E-B705-02A57218A2CC}"/>
              </a:ext>
            </a:extLst>
          </p:cNvPr>
          <p:cNvSpPr/>
          <p:nvPr/>
        </p:nvSpPr>
        <p:spPr>
          <a:xfrm>
            <a:off x="3108796" y="4930057"/>
            <a:ext cx="669424" cy="576085"/>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User1</a:t>
            </a:r>
          </a:p>
        </p:txBody>
      </p:sp>
      <p:sp>
        <p:nvSpPr>
          <p:cNvPr id="16" name="Can 15">
            <a:extLst>
              <a:ext uri="{FF2B5EF4-FFF2-40B4-BE49-F238E27FC236}">
                <a16:creationId xmlns:a16="http://schemas.microsoft.com/office/drawing/2014/main" id="{DA820770-F203-5D4F-8438-23B727713185}"/>
              </a:ext>
            </a:extLst>
          </p:cNvPr>
          <p:cNvSpPr/>
          <p:nvPr/>
        </p:nvSpPr>
        <p:spPr>
          <a:xfrm>
            <a:off x="3169857" y="5881640"/>
            <a:ext cx="669424" cy="576085"/>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Admin</a:t>
            </a:r>
          </a:p>
        </p:txBody>
      </p:sp>
      <p:cxnSp>
        <p:nvCxnSpPr>
          <p:cNvPr id="17" name="Straight Arrow Connector 16">
            <a:extLst>
              <a:ext uri="{FF2B5EF4-FFF2-40B4-BE49-F238E27FC236}">
                <a16:creationId xmlns:a16="http://schemas.microsoft.com/office/drawing/2014/main" id="{432DA99A-25EA-7742-AD7C-91988B689DAC}"/>
              </a:ext>
            </a:extLst>
          </p:cNvPr>
          <p:cNvCxnSpPr>
            <a:cxnSpLocks/>
          </p:cNvCxnSpPr>
          <p:nvPr/>
        </p:nvCxnSpPr>
        <p:spPr>
          <a:xfrm>
            <a:off x="3826240" y="5218100"/>
            <a:ext cx="79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2E63EB-913E-3943-954D-9A9E628390F6}"/>
              </a:ext>
            </a:extLst>
          </p:cNvPr>
          <p:cNvCxnSpPr>
            <a:cxnSpLocks/>
          </p:cNvCxnSpPr>
          <p:nvPr/>
        </p:nvCxnSpPr>
        <p:spPr>
          <a:xfrm>
            <a:off x="3841585" y="6135613"/>
            <a:ext cx="786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olded Corner 31">
            <a:extLst>
              <a:ext uri="{FF2B5EF4-FFF2-40B4-BE49-F238E27FC236}">
                <a16:creationId xmlns:a16="http://schemas.microsoft.com/office/drawing/2014/main" id="{80F206A2-0B8B-8D40-AA38-3785A98F6449}"/>
              </a:ext>
            </a:extLst>
          </p:cNvPr>
          <p:cNvSpPr/>
          <p:nvPr/>
        </p:nvSpPr>
        <p:spPr>
          <a:xfrm>
            <a:off x="3464249" y="1816036"/>
            <a:ext cx="786580" cy="121341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 2</a:t>
            </a:r>
          </a:p>
        </p:txBody>
      </p:sp>
    </p:spTree>
    <p:extLst>
      <p:ext uri="{BB962C8B-B14F-4D97-AF65-F5344CB8AC3E}">
        <p14:creationId xmlns:p14="http://schemas.microsoft.com/office/powerpoint/2010/main" val="283854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heckerboard(across)">
                                      <p:cBhvr>
                                        <p:cTn id="27" dur="500"/>
                                        <p:tgtEl>
                                          <p:spTgt spid="4">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checkerboard(across)">
                                      <p:cBhvr>
                                        <p:cTn id="30" dur="500"/>
                                        <p:tgtEl>
                                          <p:spTgt spid="4">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checkerboard(across)">
                                      <p:cBhvr>
                                        <p:cTn id="33" dur="500"/>
                                        <p:tgtEl>
                                          <p:spTgt spid="4">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checkerboard(across)">
                                      <p:cBhvr>
                                        <p:cTn id="36" dur="5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checkerboard(across)">
                                      <p:cBhvr>
                                        <p:cTn id="41" dur="500"/>
                                        <p:tgtEl>
                                          <p:spTgt spid="7"/>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checkerboard(across)">
                                      <p:cBhvr>
                                        <p:cTn id="44" dur="500"/>
                                        <p:tgtEl>
                                          <p:spTgt spid="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checkerboard(across)">
                                      <p:cBhvr>
                                        <p:cTn id="47" dur="500"/>
                                        <p:tgtEl>
                                          <p:spTgt spid="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checkerboard(across)">
                                      <p:cBhvr>
                                        <p:cTn id="50" dur="500"/>
                                        <p:tgtEl>
                                          <p:spTgt spid="1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checkerboard(across)">
                                      <p:cBhvr>
                                        <p:cTn id="53" dur="500"/>
                                        <p:tgtEl>
                                          <p:spTgt spid="11"/>
                                        </p:tgtEl>
                                      </p:cBhvr>
                                    </p:animEffect>
                                  </p:childTnLst>
                                </p:cTn>
                              </p:par>
                              <p:par>
                                <p:cTn id="54" presetID="5" presetClass="entr" presetSubtype="1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heckerboard(across)">
                                      <p:cBhvr>
                                        <p:cTn id="56" dur="500"/>
                                        <p:tgtEl>
                                          <p:spTgt spid="12"/>
                                        </p:tgtEl>
                                      </p:cBhvr>
                                    </p:animEffect>
                                  </p:childTnLst>
                                </p:cTn>
                              </p:par>
                              <p:par>
                                <p:cTn id="57" presetID="5" presetClass="entr" presetSubtype="1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checkerboard(across)">
                                      <p:cBhvr>
                                        <p:cTn id="59" dur="500"/>
                                        <p:tgtEl>
                                          <p:spTgt spid="13"/>
                                        </p:tgtEl>
                                      </p:cBhvr>
                                    </p:animEffect>
                                  </p:childTnLst>
                                </p:cTn>
                              </p:par>
                              <p:par>
                                <p:cTn id="60" presetID="5" presetClass="entr" presetSubtype="1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checkerboard(across)">
                                      <p:cBhvr>
                                        <p:cTn id="62" dur="500"/>
                                        <p:tgtEl>
                                          <p:spTgt spid="14"/>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checkerboard(across)">
                                      <p:cBhvr>
                                        <p:cTn id="65" dur="500"/>
                                        <p:tgtEl>
                                          <p:spTgt spid="15"/>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checkerboard(across)">
                                      <p:cBhvr>
                                        <p:cTn id="68" dur="500"/>
                                        <p:tgtEl>
                                          <p:spTgt spid="16"/>
                                        </p:tgtEl>
                                      </p:cBhvr>
                                    </p:animEffect>
                                  </p:childTnLst>
                                </p:cTn>
                              </p:par>
                              <p:par>
                                <p:cTn id="69" presetID="5" presetClass="entr" presetSubtype="1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checkerboard(across)">
                                      <p:cBhvr>
                                        <p:cTn id="71" dur="500"/>
                                        <p:tgtEl>
                                          <p:spTgt spid="17"/>
                                        </p:tgtEl>
                                      </p:cBhvr>
                                    </p:animEffect>
                                  </p:childTnLst>
                                </p:cTn>
                              </p:par>
                              <p:par>
                                <p:cTn id="72" presetID="5" presetClass="entr" presetSubtype="1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checkerboard(across)">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C51-3D30-5943-A3F9-9D35D978B008}"/>
              </a:ext>
            </a:extLst>
          </p:cNvPr>
          <p:cNvSpPr>
            <a:spLocks noGrp="1"/>
          </p:cNvSpPr>
          <p:nvPr>
            <p:ph type="title"/>
          </p:nvPr>
        </p:nvSpPr>
        <p:spPr>
          <a:xfrm>
            <a:off x="-67388" y="1"/>
            <a:ext cx="10515600" cy="579386"/>
          </a:xfrm>
        </p:spPr>
        <p:txBody>
          <a:bodyPr vert="horz" lIns="91440" tIns="45720" rIns="91440" bIns="45720" rtlCol="0" anchor="ctr">
            <a:normAutofit/>
          </a:bodyPr>
          <a:lstStyle/>
          <a:p>
            <a:r>
              <a:rPr lang="en-US" sz="3200" b="1" dirty="0"/>
              <a:t>Introduction to SQL</a:t>
            </a:r>
          </a:p>
        </p:txBody>
      </p:sp>
      <p:sp>
        <p:nvSpPr>
          <p:cNvPr id="3" name="Content Placeholder 2">
            <a:extLst>
              <a:ext uri="{FF2B5EF4-FFF2-40B4-BE49-F238E27FC236}">
                <a16:creationId xmlns:a16="http://schemas.microsoft.com/office/drawing/2014/main" id="{85C40A9F-54FA-D04B-B559-A21E4D88D198}"/>
              </a:ext>
            </a:extLst>
          </p:cNvPr>
          <p:cNvSpPr>
            <a:spLocks noGrp="1"/>
          </p:cNvSpPr>
          <p:nvPr>
            <p:ph idx="1"/>
          </p:nvPr>
        </p:nvSpPr>
        <p:spPr>
          <a:xfrm>
            <a:off x="130883" y="669107"/>
            <a:ext cx="8617441" cy="5699226"/>
          </a:xfrm>
        </p:spPr>
        <p:txBody>
          <a:bodyPr>
            <a:noAutofit/>
          </a:bodyPr>
          <a:lstStyle/>
          <a:p>
            <a:pPr marL="0" indent="0">
              <a:buNone/>
            </a:pPr>
            <a:br>
              <a:rPr lang="en-IN" sz="1400" dirty="0"/>
            </a:br>
            <a:r>
              <a:rPr lang="en-IN" sz="1400" b="1" dirty="0">
                <a:solidFill>
                  <a:srgbClr val="C00000"/>
                </a:solidFill>
              </a:rPr>
              <a:t>SQL : </a:t>
            </a:r>
          </a:p>
          <a:p>
            <a:pPr lvl="1">
              <a:lnSpc>
                <a:spcPct val="115000"/>
              </a:lnSpc>
            </a:pPr>
            <a:r>
              <a:rPr lang="en-IN" sz="1400" dirty="0"/>
              <a:t>Structured Query language </a:t>
            </a:r>
            <a:r>
              <a:rPr lang="en-IN" sz="1400" dirty="0">
                <a:hlinkClick r:id="rId2">
                  <a:extLst>
                    <a:ext uri="{A12FA001-AC4F-418D-AE19-62706E023703}">
                      <ahyp:hlinkClr xmlns:ahyp="http://schemas.microsoft.com/office/drawing/2018/hyperlinkcolor" val="tx"/>
                    </a:ext>
                  </a:extLst>
                </a:hlinkClick>
              </a:rPr>
              <a:t>SQL</a:t>
            </a:r>
            <a:r>
              <a:rPr lang="en-IN" sz="1400" dirty="0"/>
              <a:t> is pronounced as “S-Q-L” or sometimes as “See-</a:t>
            </a:r>
            <a:r>
              <a:rPr lang="en-IN" sz="1400" dirty="0" err="1"/>
              <a:t>Quel</a:t>
            </a:r>
            <a:r>
              <a:rPr lang="en-IN" sz="1400" dirty="0"/>
              <a:t>”. It is a  standard language for dealing with Relational Databases.</a:t>
            </a:r>
          </a:p>
          <a:p>
            <a:pPr lvl="1">
              <a:lnSpc>
                <a:spcPct val="125000"/>
              </a:lnSpc>
            </a:pPr>
            <a:r>
              <a:rPr lang="en-IN" sz="1400" dirty="0"/>
              <a:t>SQL was developed in the 1970s at IBM Corporation, Inc., by Donald Chamberlin and Raymond F Boyce.</a:t>
            </a:r>
          </a:p>
          <a:p>
            <a:pPr lvl="2">
              <a:lnSpc>
                <a:spcPct val="125000"/>
              </a:lnSpc>
            </a:pPr>
            <a:r>
              <a:rPr lang="en-IN" sz="1400" dirty="0">
                <a:solidFill>
                  <a:srgbClr val="C00000"/>
                </a:solidFill>
              </a:rPr>
              <a:t>1970 - Started with R ,  1986-ANSI ( SQL standard) , 2008 - latest ISO SQL  standard </a:t>
            </a:r>
          </a:p>
          <a:p>
            <a:pPr lvl="1">
              <a:lnSpc>
                <a:spcPct val="115000"/>
              </a:lnSpc>
            </a:pPr>
            <a:r>
              <a:rPr lang="en-IN" sz="1400" dirty="0"/>
              <a:t>Effectively used to </a:t>
            </a:r>
            <a:r>
              <a:rPr lang="en-IN" sz="1400" dirty="0">
                <a:hlinkClick r:id="rId3">
                  <a:extLst>
                    <a:ext uri="{A12FA001-AC4F-418D-AE19-62706E023703}">
                      <ahyp:hlinkClr xmlns:ahyp="http://schemas.microsoft.com/office/drawing/2018/hyperlinkcolor" val="tx"/>
                    </a:ext>
                  </a:extLst>
                </a:hlinkClick>
              </a:rPr>
              <a:t>insert</a:t>
            </a:r>
            <a:r>
              <a:rPr lang="en-IN" sz="1400" dirty="0"/>
              <a:t>, search, update, delete, modify database records  of Relational Databases. </a:t>
            </a:r>
          </a:p>
          <a:p>
            <a:pPr lvl="1">
              <a:lnSpc>
                <a:spcPct val="115000"/>
              </a:lnSpc>
            </a:pPr>
            <a:r>
              <a:rPr lang="en-IN" sz="1400" dirty="0"/>
              <a:t>SQL is regularly used by both database administrators and  developers. </a:t>
            </a:r>
          </a:p>
          <a:p>
            <a:pPr marL="685800" lvl="2">
              <a:spcBef>
                <a:spcPts val="1000"/>
              </a:spcBef>
              <a:buFont typeface="+mj-lt"/>
              <a:buAutoNum type="arabicPeriod"/>
            </a:pPr>
            <a:endParaRPr lang="en-IN" sz="1400" b="1" dirty="0"/>
          </a:p>
          <a:p>
            <a:pPr marL="0" lvl="1" indent="0">
              <a:spcBef>
                <a:spcPts val="1000"/>
              </a:spcBef>
              <a:buNone/>
            </a:pPr>
            <a:r>
              <a:rPr lang="en-IN" sz="1400" b="1" dirty="0">
                <a:solidFill>
                  <a:srgbClr val="C00000"/>
                </a:solidFill>
              </a:rPr>
              <a:t>Difference between SQL and  MySQL:</a:t>
            </a:r>
          </a:p>
          <a:p>
            <a:pPr lvl="1">
              <a:lnSpc>
                <a:spcPct val="115000"/>
              </a:lnSpc>
            </a:pPr>
            <a:r>
              <a:rPr lang="en-IN" sz="1400" dirty="0"/>
              <a:t>SQL is a standard language which is used to operate on database in the form of queries  . </a:t>
            </a:r>
            <a:r>
              <a:rPr lang="en-IN" sz="1400" dirty="0">
                <a:hlinkClick r:id="rId4">
                  <a:extLst>
                    <a:ext uri="{A12FA001-AC4F-418D-AE19-62706E023703}">
                      <ahyp:hlinkClr xmlns:ahyp="http://schemas.microsoft.com/office/drawing/2018/hyperlinkcolor" val="tx"/>
                    </a:ext>
                  </a:extLst>
                </a:hlinkClick>
              </a:rPr>
              <a:t>MySQL</a:t>
            </a:r>
            <a:r>
              <a:rPr lang="en-IN" sz="1400" dirty="0"/>
              <a:t> is Open Source Database Management System or Software. </a:t>
            </a:r>
            <a:r>
              <a:rPr lang="en-IN" sz="1400" dirty="0">
                <a:hlinkClick r:id="rId5">
                  <a:extLst>
                    <a:ext uri="{A12FA001-AC4F-418D-AE19-62706E023703}">
                      <ahyp:hlinkClr xmlns:ahyp="http://schemas.microsoft.com/office/drawing/2018/hyperlinkcolor" val="tx"/>
                    </a:ext>
                  </a:extLst>
                </a:hlinkClick>
              </a:rPr>
              <a:t>MySQL</a:t>
            </a:r>
            <a:r>
              <a:rPr lang="en-IN" sz="1400" dirty="0"/>
              <a:t> will organize and then store the data in its database.</a:t>
            </a:r>
          </a:p>
          <a:p>
            <a:pPr lvl="1">
              <a:lnSpc>
                <a:spcPct val="115000"/>
              </a:lnSpc>
            </a:pPr>
            <a:endParaRPr lang="en-IN" sz="1400" dirty="0"/>
          </a:p>
          <a:p>
            <a:pPr marL="0" indent="0">
              <a:buNone/>
            </a:pPr>
            <a:endParaRPr lang="en-US" sz="1400" dirty="0"/>
          </a:p>
        </p:txBody>
      </p:sp>
      <p:sp>
        <p:nvSpPr>
          <p:cNvPr id="4" name="Rectangle 3">
            <a:extLst>
              <a:ext uri="{FF2B5EF4-FFF2-40B4-BE49-F238E27FC236}">
                <a16:creationId xmlns:a16="http://schemas.microsoft.com/office/drawing/2014/main" id="{11506F9C-ED95-3241-8356-F8CD5100F282}"/>
              </a:ext>
            </a:extLst>
          </p:cNvPr>
          <p:cNvSpPr/>
          <p:nvPr/>
        </p:nvSpPr>
        <p:spPr>
          <a:xfrm>
            <a:off x="8940818" y="1331712"/>
            <a:ext cx="3014788" cy="3131370"/>
          </a:xfrm>
          <a:prstGeom prst="rect">
            <a:avLst/>
          </a:prstGeom>
        </p:spPr>
        <p:txBody>
          <a:bodyPr wrap="square">
            <a:spAutoFit/>
          </a:bodyPr>
          <a:lstStyle/>
          <a:p>
            <a:pPr>
              <a:lnSpc>
                <a:spcPct val="80000"/>
              </a:lnSpc>
              <a:spcBef>
                <a:spcPts val="1000"/>
              </a:spcBef>
            </a:pPr>
            <a:r>
              <a:rPr lang="en-IN" sz="1100" b="1" dirty="0">
                <a:solidFill>
                  <a:srgbClr val="C00000"/>
                </a:solidFill>
              </a:rPr>
              <a:t>SQL Syntax : Examples</a:t>
            </a:r>
            <a:endParaRPr lang="en-IN" sz="1100" b="1" dirty="0">
              <a:solidFill>
                <a:srgbClr val="002060"/>
              </a:solidFill>
            </a:endParaRPr>
          </a:p>
          <a:p>
            <a:pPr>
              <a:lnSpc>
                <a:spcPct val="80000"/>
              </a:lnSpc>
              <a:spcBef>
                <a:spcPts val="1000"/>
              </a:spcBef>
            </a:pPr>
            <a:r>
              <a:rPr lang="en-IN" sz="1100" b="1" dirty="0">
                <a:solidFill>
                  <a:srgbClr val="C00000"/>
                </a:solidFill>
              </a:rPr>
              <a:t>CREATE DATABASE </a:t>
            </a:r>
            <a:r>
              <a:rPr lang="en-IN" sz="1100" b="1" dirty="0" err="1">
                <a:solidFill>
                  <a:srgbClr val="002060"/>
                </a:solidFill>
              </a:rPr>
              <a:t>databasename</a:t>
            </a:r>
            <a:r>
              <a:rPr lang="en-IN" sz="1100" b="1" dirty="0">
                <a:solidFill>
                  <a:srgbClr val="002060"/>
                </a:solidFill>
              </a:rPr>
              <a:t>;</a:t>
            </a:r>
          </a:p>
          <a:p>
            <a:pPr>
              <a:lnSpc>
                <a:spcPct val="80000"/>
              </a:lnSpc>
              <a:spcBef>
                <a:spcPts val="1000"/>
              </a:spcBef>
            </a:pPr>
            <a:r>
              <a:rPr lang="en-IN" sz="1100" b="1" dirty="0">
                <a:solidFill>
                  <a:srgbClr val="C00000"/>
                </a:solidFill>
              </a:rPr>
              <a:t>DROP DATABASE </a:t>
            </a:r>
            <a:r>
              <a:rPr lang="en-IN" sz="1100" b="1" dirty="0" err="1">
                <a:solidFill>
                  <a:srgbClr val="002060"/>
                </a:solidFill>
              </a:rPr>
              <a:t>databasename</a:t>
            </a:r>
            <a:r>
              <a:rPr lang="en-IN" sz="1100" b="1" dirty="0">
                <a:solidFill>
                  <a:srgbClr val="002060"/>
                </a:solidFill>
              </a:rPr>
              <a:t>;</a:t>
            </a:r>
            <a:endParaRPr lang="en-US" dirty="0"/>
          </a:p>
          <a:p>
            <a:pPr fontAlgn="base">
              <a:lnSpc>
                <a:spcPct val="80000"/>
              </a:lnSpc>
              <a:spcBef>
                <a:spcPts val="1000"/>
              </a:spcBef>
            </a:pPr>
            <a:r>
              <a:rPr lang="en-IN" sz="1100" b="1" dirty="0">
                <a:solidFill>
                  <a:srgbClr val="C00000"/>
                </a:solidFill>
              </a:rPr>
              <a:t>CREATE TABLE </a:t>
            </a:r>
            <a:r>
              <a:rPr lang="en-IN" sz="1100" b="1" dirty="0">
                <a:solidFill>
                  <a:srgbClr val="002060"/>
                </a:solidFill>
              </a:rPr>
              <a:t>Student (</a:t>
            </a:r>
          </a:p>
          <a:p>
            <a:pPr lvl="1" fontAlgn="base">
              <a:lnSpc>
                <a:spcPct val="80000"/>
              </a:lnSpc>
              <a:spcBef>
                <a:spcPts val="1000"/>
              </a:spcBef>
            </a:pPr>
            <a:r>
              <a:rPr lang="en-IN" sz="1100" b="1" dirty="0" err="1">
                <a:solidFill>
                  <a:srgbClr val="002060"/>
                </a:solidFill>
              </a:rPr>
              <a:t>studentID</a:t>
            </a:r>
            <a:r>
              <a:rPr lang="en-IN" sz="1100" b="1" dirty="0">
                <a:solidFill>
                  <a:srgbClr val="002060"/>
                </a:solidFill>
              </a:rPr>
              <a:t> int,</a:t>
            </a:r>
          </a:p>
          <a:p>
            <a:pPr lvl="1" fontAlgn="base">
              <a:lnSpc>
                <a:spcPct val="80000"/>
              </a:lnSpc>
              <a:spcBef>
                <a:spcPts val="1000"/>
              </a:spcBef>
            </a:pPr>
            <a:r>
              <a:rPr lang="en-IN" sz="1100" b="1" dirty="0">
                <a:solidFill>
                  <a:srgbClr val="002060"/>
                </a:solidFill>
              </a:rPr>
              <a:t>FName varchar(25),</a:t>
            </a:r>
          </a:p>
          <a:p>
            <a:pPr lvl="1" fontAlgn="base">
              <a:lnSpc>
                <a:spcPct val="80000"/>
              </a:lnSpc>
              <a:spcBef>
                <a:spcPts val="1000"/>
              </a:spcBef>
            </a:pPr>
            <a:r>
              <a:rPr lang="en-IN" sz="1100" b="1" dirty="0" err="1">
                <a:solidFill>
                  <a:srgbClr val="002060"/>
                </a:solidFill>
              </a:rPr>
              <a:t>LName</a:t>
            </a:r>
            <a:r>
              <a:rPr lang="en-IN" sz="1100" b="1" dirty="0">
                <a:solidFill>
                  <a:srgbClr val="002060"/>
                </a:solidFill>
              </a:rPr>
              <a:t> varchar(25),</a:t>
            </a:r>
          </a:p>
          <a:p>
            <a:pPr lvl="1" fontAlgn="base">
              <a:lnSpc>
                <a:spcPct val="80000"/>
              </a:lnSpc>
              <a:spcBef>
                <a:spcPts val="1000"/>
              </a:spcBef>
            </a:pPr>
            <a:r>
              <a:rPr lang="en-IN" sz="1100" b="1" dirty="0">
                <a:solidFill>
                  <a:srgbClr val="002060"/>
                </a:solidFill>
              </a:rPr>
              <a:t>Address varchar(50),</a:t>
            </a:r>
          </a:p>
          <a:p>
            <a:pPr lvl="1" fontAlgn="base">
              <a:lnSpc>
                <a:spcPct val="80000"/>
              </a:lnSpc>
              <a:spcBef>
                <a:spcPts val="1000"/>
              </a:spcBef>
            </a:pPr>
            <a:r>
              <a:rPr lang="en-IN" sz="1100" b="1" dirty="0">
                <a:solidFill>
                  <a:srgbClr val="002060"/>
                </a:solidFill>
              </a:rPr>
              <a:t>City varchar(15),</a:t>
            </a:r>
          </a:p>
          <a:p>
            <a:pPr lvl="1" fontAlgn="base">
              <a:lnSpc>
                <a:spcPct val="80000"/>
              </a:lnSpc>
              <a:spcBef>
                <a:spcPts val="1000"/>
              </a:spcBef>
            </a:pPr>
            <a:r>
              <a:rPr lang="en-IN" sz="1100" b="1" dirty="0">
                <a:solidFill>
                  <a:srgbClr val="002060"/>
                </a:solidFill>
              </a:rPr>
              <a:t>Marks int);</a:t>
            </a:r>
          </a:p>
          <a:p>
            <a:pPr fontAlgn="base">
              <a:lnSpc>
                <a:spcPct val="80000"/>
              </a:lnSpc>
              <a:spcBef>
                <a:spcPts val="1000"/>
              </a:spcBef>
            </a:pPr>
            <a:r>
              <a:rPr lang="en-IN" sz="1100" b="1" dirty="0">
                <a:solidFill>
                  <a:srgbClr val="C00000"/>
                </a:solidFill>
              </a:rPr>
              <a:t>Select </a:t>
            </a:r>
            <a:r>
              <a:rPr lang="en-IN" sz="1100" b="1" dirty="0">
                <a:solidFill>
                  <a:srgbClr val="002060"/>
                </a:solidFill>
              </a:rPr>
              <a:t>column 1, column 2…..column N</a:t>
            </a:r>
          </a:p>
          <a:p>
            <a:pPr fontAlgn="base">
              <a:lnSpc>
                <a:spcPct val="80000"/>
              </a:lnSpc>
              <a:spcBef>
                <a:spcPts val="1000"/>
              </a:spcBef>
            </a:pPr>
            <a:r>
              <a:rPr lang="en-IN" sz="1100" b="1" dirty="0">
                <a:solidFill>
                  <a:srgbClr val="002060"/>
                </a:solidFill>
              </a:rPr>
              <a:t>From Table;</a:t>
            </a:r>
          </a:p>
        </p:txBody>
      </p:sp>
      <p:sp>
        <p:nvSpPr>
          <p:cNvPr id="5" name="Rectangle 4">
            <a:extLst>
              <a:ext uri="{FF2B5EF4-FFF2-40B4-BE49-F238E27FC236}">
                <a16:creationId xmlns:a16="http://schemas.microsoft.com/office/drawing/2014/main" id="{C13263DD-D00E-4E4F-B365-768568E2BF2B}"/>
              </a:ext>
            </a:extLst>
          </p:cNvPr>
          <p:cNvSpPr/>
          <p:nvPr/>
        </p:nvSpPr>
        <p:spPr>
          <a:xfrm>
            <a:off x="271134" y="5176171"/>
            <a:ext cx="3620928" cy="954107"/>
          </a:xfrm>
          <a:prstGeom prst="rect">
            <a:avLst/>
          </a:prstGeom>
        </p:spPr>
        <p:txBody>
          <a:bodyPr wrap="none">
            <a:spAutoFit/>
          </a:bodyPr>
          <a:lstStyle/>
          <a:p>
            <a:r>
              <a:rPr lang="en-IN" sz="1400" b="1" dirty="0">
                <a:solidFill>
                  <a:srgbClr val="00B050"/>
                </a:solidFill>
              </a:rPr>
              <a:t>SQL :</a:t>
            </a:r>
          </a:p>
          <a:p>
            <a:pPr marL="800100" lvl="1" indent="-342900">
              <a:buFont typeface="+mj-lt"/>
              <a:buAutoNum type="arabicPeriod"/>
            </a:pPr>
            <a:r>
              <a:rPr lang="en-IN" sz="1400" b="1" dirty="0">
                <a:solidFill>
                  <a:srgbClr val="00B050"/>
                </a:solidFill>
              </a:rPr>
              <a:t>DML (Data manipulation Language)</a:t>
            </a:r>
          </a:p>
          <a:p>
            <a:pPr marL="800100" lvl="1" indent="-342900">
              <a:buFont typeface="+mj-lt"/>
              <a:buAutoNum type="arabicPeriod"/>
            </a:pPr>
            <a:r>
              <a:rPr lang="en-IN" sz="1400" b="1" dirty="0">
                <a:solidFill>
                  <a:srgbClr val="00B050"/>
                </a:solidFill>
              </a:rPr>
              <a:t>DDL (Data definition Language)</a:t>
            </a:r>
          </a:p>
          <a:p>
            <a:pPr marL="800100" lvl="1" indent="-342900">
              <a:buFont typeface="+mj-lt"/>
              <a:buAutoNum type="arabicPeriod"/>
            </a:pPr>
            <a:r>
              <a:rPr lang="en-IN" sz="1400" b="1" dirty="0">
                <a:solidFill>
                  <a:srgbClr val="00B050"/>
                </a:solidFill>
              </a:rPr>
              <a:t>DCL (Data control language)</a:t>
            </a:r>
          </a:p>
        </p:txBody>
      </p:sp>
      <p:pic>
        <p:nvPicPr>
          <p:cNvPr id="6" name="Picture 2">
            <a:extLst>
              <a:ext uri="{FF2B5EF4-FFF2-40B4-BE49-F238E27FC236}">
                <a16:creationId xmlns:a16="http://schemas.microsoft.com/office/drawing/2014/main" id="{A79BAAAE-0F86-E847-A337-C4DE708D4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21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checkerboard(across)">
                                      <p:cBhvr>
                                        <p:cTn id="27" dur="500"/>
                                        <p:tgtEl>
                                          <p:spTgt spid="4">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checkerboard(across)">
                                      <p:cBhvr>
                                        <p:cTn id="30" dur="500"/>
                                        <p:tgtEl>
                                          <p:spTgt spid="4">
                                            <p:txEl>
                                              <p:pRg st="1" end="1"/>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checkerboard(across)">
                                      <p:cBhvr>
                                        <p:cTn id="33" dur="500"/>
                                        <p:tgtEl>
                                          <p:spTgt spid="4">
                                            <p:txEl>
                                              <p:pRg st="2" end="2"/>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checkerboard(across)">
                                      <p:cBhvr>
                                        <p:cTn id="36" dur="500"/>
                                        <p:tgtEl>
                                          <p:spTgt spid="4">
                                            <p:txEl>
                                              <p:pRg st="3" end="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checkerboard(across)">
                                      <p:cBhvr>
                                        <p:cTn id="39" dur="500"/>
                                        <p:tgtEl>
                                          <p:spTgt spid="4">
                                            <p:txEl>
                                              <p:pRg st="4" end="4"/>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checkerboard(across)">
                                      <p:cBhvr>
                                        <p:cTn id="42" dur="500"/>
                                        <p:tgtEl>
                                          <p:spTgt spid="4">
                                            <p:txEl>
                                              <p:pRg st="5" end="5"/>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checkerboard(across)">
                                      <p:cBhvr>
                                        <p:cTn id="45" dur="500"/>
                                        <p:tgtEl>
                                          <p:spTgt spid="4">
                                            <p:txEl>
                                              <p:pRg st="6" end="6"/>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checkerboard(across)">
                                      <p:cBhvr>
                                        <p:cTn id="48" dur="500"/>
                                        <p:tgtEl>
                                          <p:spTgt spid="4">
                                            <p:txEl>
                                              <p:pRg st="7" end="7"/>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checkerboard(across)">
                                      <p:cBhvr>
                                        <p:cTn id="51" dur="500"/>
                                        <p:tgtEl>
                                          <p:spTgt spid="4">
                                            <p:txEl>
                                              <p:pRg st="8" end="8"/>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checkerboard(across)">
                                      <p:cBhvr>
                                        <p:cTn id="54" dur="500"/>
                                        <p:tgtEl>
                                          <p:spTgt spid="4">
                                            <p:txEl>
                                              <p:pRg st="9" end="9"/>
                                            </p:txEl>
                                          </p:spTgt>
                                        </p:tgtEl>
                                      </p:cBhvr>
                                    </p:animEffect>
                                  </p:childTnLst>
                                </p:cTn>
                              </p:par>
                              <p:par>
                                <p:cTn id="55" presetID="5" presetClass="entr" presetSubtype="1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7" dur="500"/>
                                        <p:tgtEl>
                                          <p:spTgt spid="4">
                                            <p:txEl>
                                              <p:pRg st="10" end="10"/>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60" dur="500"/>
                                        <p:tgtEl>
                                          <p:spTgt spid="4">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animEffect transition="in" filter="checkerboard(across)">
                                      <p:cBhvr>
                                        <p:cTn id="65" dur="500"/>
                                        <p:tgtEl>
                                          <p:spTgt spid="5">
                                            <p:txEl>
                                              <p:pRg st="0" end="0"/>
                                            </p:txEl>
                                          </p:spTgt>
                                        </p:tgtEl>
                                      </p:cBhvr>
                                    </p:animEffect>
                                  </p:childTnLst>
                                </p:cTn>
                              </p:par>
                              <p:par>
                                <p:cTn id="66" presetID="5" presetClass="entr" presetSubtype="10" fill="hold" nodeType="withEffect">
                                  <p:stCondLst>
                                    <p:cond delay="0"/>
                                  </p:stCondLst>
                                  <p:childTnLst>
                                    <p:set>
                                      <p:cBhvr>
                                        <p:cTn id="67" dur="1" fill="hold">
                                          <p:stCondLst>
                                            <p:cond delay="0"/>
                                          </p:stCondLst>
                                        </p:cTn>
                                        <p:tgtEl>
                                          <p:spTgt spid="5">
                                            <p:txEl>
                                              <p:pRg st="1" end="1"/>
                                            </p:txEl>
                                          </p:spTgt>
                                        </p:tgtEl>
                                        <p:attrNameLst>
                                          <p:attrName>style.visibility</p:attrName>
                                        </p:attrNameLst>
                                      </p:cBhvr>
                                      <p:to>
                                        <p:strVal val="visible"/>
                                      </p:to>
                                    </p:set>
                                    <p:animEffect transition="in" filter="checkerboard(across)">
                                      <p:cBhvr>
                                        <p:cTn id="68" dur="500"/>
                                        <p:tgtEl>
                                          <p:spTgt spid="5">
                                            <p:txEl>
                                              <p:pRg st="1" end="1"/>
                                            </p:txEl>
                                          </p:spTgt>
                                        </p:tgtEl>
                                      </p:cBhvr>
                                    </p:animEffect>
                                  </p:childTnLst>
                                </p:cTn>
                              </p:par>
                              <p:par>
                                <p:cTn id="69" presetID="5" presetClass="entr" presetSubtype="1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animEffect transition="in" filter="checkerboard(across)">
                                      <p:cBhvr>
                                        <p:cTn id="71" dur="500"/>
                                        <p:tgtEl>
                                          <p:spTgt spid="5">
                                            <p:txEl>
                                              <p:pRg st="2" end="2"/>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5">
                                            <p:txEl>
                                              <p:pRg st="3" end="3"/>
                                            </p:txEl>
                                          </p:spTgt>
                                        </p:tgtEl>
                                        <p:attrNameLst>
                                          <p:attrName>style.visibility</p:attrName>
                                        </p:attrNameLst>
                                      </p:cBhvr>
                                      <p:to>
                                        <p:strVal val="visible"/>
                                      </p:to>
                                    </p:set>
                                    <p:animEffect transition="in" filter="checkerboard(across)">
                                      <p:cBhvr>
                                        <p:cTn id="74" dur="500"/>
                                        <p:tgtEl>
                                          <p:spTgt spid="5">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checkerboard(across)">
                                      <p:cBhvr>
                                        <p:cTn id="79" dur="500"/>
                                        <p:tgtEl>
                                          <p:spTgt spid="3">
                                            <p:txEl>
                                              <p:pRg st="7" end="7"/>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checkerboard(across)">
                                      <p:cBhvr>
                                        <p:cTn id="8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A7C6F-F204-664B-9E51-FB79D47E10B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No SQL </a:t>
            </a:r>
            <a:endParaRPr lang="en-US" sz="4000" kern="1200" dirty="0">
              <a:solidFill>
                <a:srgbClr val="FFFFFF"/>
              </a:solidFill>
              <a:latin typeface="+mj-lt"/>
              <a:ea typeface="+mj-ea"/>
              <a:cs typeface="+mj-cs"/>
            </a:endParaRPr>
          </a:p>
        </p:txBody>
      </p:sp>
      <p:sp>
        <p:nvSpPr>
          <p:cNvPr id="5" name="Footer Placeholder 4">
            <a:extLst>
              <a:ext uri="{FF2B5EF4-FFF2-40B4-BE49-F238E27FC236}">
                <a16:creationId xmlns:a16="http://schemas.microsoft.com/office/drawing/2014/main" id="{60776261-1FB5-8343-8A86-4CB93FEA1313}"/>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Uma Seshadri, IIIT Dharwad</a:t>
            </a:r>
          </a:p>
        </p:txBody>
      </p:sp>
      <p:sp>
        <p:nvSpPr>
          <p:cNvPr id="6" name="Rectangle 5">
            <a:extLst>
              <a:ext uri="{FF2B5EF4-FFF2-40B4-BE49-F238E27FC236}">
                <a16:creationId xmlns:a16="http://schemas.microsoft.com/office/drawing/2014/main" id="{80E03CDC-1037-8746-A1BC-D705FB904249}"/>
              </a:ext>
            </a:extLst>
          </p:cNvPr>
          <p:cNvSpPr/>
          <p:nvPr/>
        </p:nvSpPr>
        <p:spPr>
          <a:xfrm>
            <a:off x="4810259" y="649480"/>
            <a:ext cx="7250858" cy="5546047"/>
          </a:xfrm>
          <a:prstGeom prst="rect">
            <a:avLst/>
          </a:prstGeom>
        </p:spPr>
        <p:txBody>
          <a:bodyPr vert="horz" lIns="91440" tIns="45720" rIns="91440" bIns="45720" rtlCol="0" anchor="ctr">
            <a:normAutofit/>
          </a:bodyPr>
          <a:lstStyle/>
          <a:p>
            <a:pPr>
              <a:lnSpc>
                <a:spcPct val="90000"/>
              </a:lnSpc>
              <a:spcBef>
                <a:spcPts val="200"/>
              </a:spcBef>
            </a:pPr>
            <a:r>
              <a:rPr lang="en-US" sz="2000" b="1" dirty="0"/>
              <a:t>NO SQL  Database</a:t>
            </a:r>
          </a:p>
          <a:p>
            <a:pPr>
              <a:lnSpc>
                <a:spcPct val="90000"/>
              </a:lnSpc>
              <a:spcBef>
                <a:spcPts val="200"/>
              </a:spcBef>
            </a:pPr>
            <a:endParaRPr lang="en-US" sz="2000" b="1" dirty="0"/>
          </a:p>
          <a:p>
            <a:pPr marL="285750" indent="-228600">
              <a:lnSpc>
                <a:spcPct val="90000"/>
              </a:lnSpc>
              <a:buFont typeface="Arial" panose="020B0604020202020204" pitchFamily="34" charset="0"/>
              <a:buChar char="•"/>
            </a:pPr>
            <a:r>
              <a:rPr lang="en-US" sz="2000" dirty="0"/>
              <a:t>NoSQL databases are called "Not Only SQL" or "Non-relational" databases. </a:t>
            </a:r>
          </a:p>
          <a:p>
            <a:pPr marL="285750" indent="-228600">
              <a:lnSpc>
                <a:spcPct val="90000"/>
              </a:lnSpc>
              <a:buFont typeface="Arial" panose="020B0604020202020204" pitchFamily="34" charset="0"/>
              <a:buChar char="•"/>
            </a:pPr>
            <a:r>
              <a:rPr lang="en-US" sz="2000" dirty="0"/>
              <a:t>NoSQL databases store and retrieve data other than tabular relations such as relation databases.</a:t>
            </a:r>
          </a:p>
          <a:p>
            <a:pPr indent="-228600">
              <a:lnSpc>
                <a:spcPct val="90000"/>
              </a:lnSpc>
              <a:buFont typeface="Arial" panose="020B0604020202020204" pitchFamily="34" charset="0"/>
              <a:buChar char="•"/>
            </a:pPr>
            <a:endParaRPr lang="en-US" sz="2000" dirty="0"/>
          </a:p>
          <a:p>
            <a:pPr>
              <a:lnSpc>
                <a:spcPct val="90000"/>
              </a:lnSpc>
            </a:pPr>
            <a:endParaRPr lang="en-US" sz="2000" dirty="0"/>
          </a:p>
          <a:p>
            <a:pPr>
              <a:lnSpc>
                <a:spcPct val="90000"/>
              </a:lnSpc>
            </a:pPr>
            <a:r>
              <a:rPr lang="en-US" sz="2000" dirty="0" err="1"/>
              <a:t>Eg</a:t>
            </a:r>
            <a:r>
              <a:rPr lang="en-US" sz="2000" dirty="0"/>
              <a:t>: NoSQL databases include MongoDB, HBase, and Cassandra. </a:t>
            </a:r>
            <a:endParaRPr lang="en-US" sz="2000" dirty="0">
              <a:effectLst/>
            </a:endParaRPr>
          </a:p>
        </p:txBody>
      </p:sp>
      <p:sp>
        <p:nvSpPr>
          <p:cNvPr id="4" name="Date Placeholder 3">
            <a:extLst>
              <a:ext uri="{FF2B5EF4-FFF2-40B4-BE49-F238E27FC236}">
                <a16:creationId xmlns:a16="http://schemas.microsoft.com/office/drawing/2014/main" id="{78262977-C08F-A34A-8B77-86E391155072}"/>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A8A9FB40-4DB1-274F-B61F-58F8191472B2}" type="datetime1">
              <a:rPr lang="en-US" sz="1100">
                <a:solidFill>
                  <a:schemeClr val="tx1">
                    <a:lumMod val="50000"/>
                    <a:lumOff val="50000"/>
                  </a:schemeClr>
                </a:solidFill>
              </a:rPr>
              <a:pPr algn="r">
                <a:spcAft>
                  <a:spcPts val="600"/>
                </a:spcAft>
              </a:pPr>
              <a:t>1/23/21</a:t>
            </a:fld>
            <a:endParaRPr lang="en-US" sz="1100">
              <a:solidFill>
                <a:schemeClr val="tx1">
                  <a:lumMod val="50000"/>
                  <a:lumOff val="50000"/>
                </a:schemeClr>
              </a:solidFill>
            </a:endParaRPr>
          </a:p>
        </p:txBody>
      </p:sp>
      <p:pic>
        <p:nvPicPr>
          <p:cNvPr id="7" name="Picture 2">
            <a:extLst>
              <a:ext uri="{FF2B5EF4-FFF2-40B4-BE49-F238E27FC236}">
                <a16:creationId xmlns:a16="http://schemas.microsoft.com/office/drawing/2014/main" id="{8D7AEEC8-A95F-A44D-81E5-AD44ACAEA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15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C51-3D30-5943-A3F9-9D35D978B008}"/>
              </a:ext>
            </a:extLst>
          </p:cNvPr>
          <p:cNvSpPr>
            <a:spLocks noGrp="1"/>
          </p:cNvSpPr>
          <p:nvPr>
            <p:ph type="title"/>
          </p:nvPr>
        </p:nvSpPr>
        <p:spPr>
          <a:xfrm>
            <a:off x="-67388" y="1"/>
            <a:ext cx="10515600" cy="579386"/>
          </a:xfrm>
        </p:spPr>
        <p:txBody>
          <a:bodyPr vert="horz" lIns="91440" tIns="45720" rIns="91440" bIns="45720" rtlCol="0" anchor="ctr">
            <a:normAutofit/>
          </a:bodyPr>
          <a:lstStyle/>
          <a:p>
            <a:r>
              <a:rPr lang="en-US" sz="3200" b="1" dirty="0"/>
              <a:t>No SQL</a:t>
            </a:r>
          </a:p>
        </p:txBody>
      </p:sp>
      <p:sp>
        <p:nvSpPr>
          <p:cNvPr id="3" name="Content Placeholder 2">
            <a:extLst>
              <a:ext uri="{FF2B5EF4-FFF2-40B4-BE49-F238E27FC236}">
                <a16:creationId xmlns:a16="http://schemas.microsoft.com/office/drawing/2014/main" id="{85C40A9F-54FA-D04B-B559-A21E4D88D198}"/>
              </a:ext>
            </a:extLst>
          </p:cNvPr>
          <p:cNvSpPr>
            <a:spLocks noGrp="1"/>
          </p:cNvSpPr>
          <p:nvPr>
            <p:ph idx="1"/>
          </p:nvPr>
        </p:nvSpPr>
        <p:spPr>
          <a:xfrm>
            <a:off x="423960" y="1431106"/>
            <a:ext cx="8617441" cy="2261662"/>
          </a:xfrm>
        </p:spPr>
        <p:txBody>
          <a:bodyPr>
            <a:noAutofit/>
          </a:bodyPr>
          <a:lstStyle/>
          <a:p>
            <a:pPr marL="0" indent="0">
              <a:buNone/>
            </a:pPr>
            <a:r>
              <a:rPr lang="en-IN" dirty="0"/>
              <a:t>There are following properties of NoSQL databases. </a:t>
            </a:r>
          </a:p>
          <a:p>
            <a:pPr lvl="1"/>
            <a:r>
              <a:rPr lang="en-IN" dirty="0"/>
              <a:t>Design Simplicity</a:t>
            </a:r>
          </a:p>
          <a:p>
            <a:pPr lvl="1"/>
            <a:r>
              <a:rPr lang="en-IN" dirty="0"/>
              <a:t>Horizontal Scaling</a:t>
            </a:r>
          </a:p>
          <a:p>
            <a:pPr lvl="1"/>
            <a:r>
              <a:rPr lang="en-IN" dirty="0"/>
              <a:t>High Availability</a:t>
            </a:r>
          </a:p>
          <a:p>
            <a:pPr marL="0" indent="0">
              <a:buNone/>
            </a:pPr>
            <a:endParaRPr lang="en-IN" sz="2000" dirty="0"/>
          </a:p>
          <a:p>
            <a:pPr marL="0" indent="0">
              <a:buNone/>
            </a:pPr>
            <a:r>
              <a:rPr lang="en-IN" sz="2000" dirty="0"/>
              <a:t>NoSQL databases are increasingly used in Big Data and real-time web applications.</a:t>
            </a:r>
          </a:p>
          <a:p>
            <a:pPr marL="0" indent="0">
              <a:buNone/>
            </a:pPr>
            <a:r>
              <a:rPr lang="en-IN" sz="2000" dirty="0"/>
              <a:t>NoSQL databases are sometimes called Not Only</a:t>
            </a:r>
            <a:r>
              <a:rPr lang="en-IN" sz="2000" dirty="0">
                <a:hlinkClick r:id="rId2"/>
              </a:rPr>
              <a:t> </a:t>
            </a:r>
            <a:r>
              <a:rPr lang="en-IN" sz="2000" u="sng" dirty="0">
                <a:hlinkClick r:id="rId2"/>
              </a:rPr>
              <a:t>SQL</a:t>
            </a:r>
            <a:r>
              <a:rPr lang="en-IN" sz="2000" dirty="0">
                <a:hlinkClick r:id="rId2"/>
              </a:rPr>
              <a:t> </a:t>
            </a:r>
            <a:r>
              <a:rPr lang="en-IN" sz="2000" dirty="0"/>
              <a:t>i.e. they may support SQL-like query language.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US" sz="2000" dirty="0"/>
          </a:p>
        </p:txBody>
      </p:sp>
      <p:pic>
        <p:nvPicPr>
          <p:cNvPr id="6" name="Picture 2">
            <a:extLst>
              <a:ext uri="{FF2B5EF4-FFF2-40B4-BE49-F238E27FC236}">
                <a16:creationId xmlns:a16="http://schemas.microsoft.com/office/drawing/2014/main" id="{A79BAAAE-0F86-E847-A337-C4DE708D4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3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C23F-BBE3-894B-A9D6-8BB6ABBF9BFF}"/>
              </a:ext>
            </a:extLst>
          </p:cNvPr>
          <p:cNvSpPr>
            <a:spLocks noGrp="1"/>
          </p:cNvSpPr>
          <p:nvPr>
            <p:ph type="title"/>
          </p:nvPr>
        </p:nvSpPr>
        <p:spPr/>
        <p:txBody>
          <a:bodyPr/>
          <a:lstStyle/>
          <a:p>
            <a:r>
              <a:rPr lang="en-IN" b="1" dirty="0"/>
              <a:t>No SQL (Cassandra) Database Architecture</a:t>
            </a:r>
            <a:endParaRPr lang="en-US" dirty="0"/>
          </a:p>
        </p:txBody>
      </p:sp>
      <p:sp>
        <p:nvSpPr>
          <p:cNvPr id="4" name="Date Placeholder 3">
            <a:extLst>
              <a:ext uri="{FF2B5EF4-FFF2-40B4-BE49-F238E27FC236}">
                <a16:creationId xmlns:a16="http://schemas.microsoft.com/office/drawing/2014/main" id="{1AB3C2BE-3B52-5144-8E39-8D96D18E0F0A}"/>
              </a:ext>
            </a:extLst>
          </p:cNvPr>
          <p:cNvSpPr>
            <a:spLocks noGrp="1"/>
          </p:cNvSpPr>
          <p:nvPr>
            <p:ph type="dt" sz="half" idx="10"/>
          </p:nvPr>
        </p:nvSpPr>
        <p:spPr/>
        <p:txBody>
          <a:bodyPr/>
          <a:lstStyle/>
          <a:p>
            <a:fld id="{A8A9FB40-4DB1-274F-B61F-58F8191472B2}" type="datetime1">
              <a:rPr lang="en-IN" smtClean="0"/>
              <a:t>23/01/21</a:t>
            </a:fld>
            <a:endParaRPr lang="en-US"/>
          </a:p>
        </p:txBody>
      </p:sp>
      <p:sp>
        <p:nvSpPr>
          <p:cNvPr id="5" name="Footer Placeholder 4">
            <a:extLst>
              <a:ext uri="{FF2B5EF4-FFF2-40B4-BE49-F238E27FC236}">
                <a16:creationId xmlns:a16="http://schemas.microsoft.com/office/drawing/2014/main" id="{D54C8DDE-C0BD-5942-9D5F-828ECA81BBED}"/>
              </a:ext>
            </a:extLst>
          </p:cNvPr>
          <p:cNvSpPr>
            <a:spLocks noGrp="1"/>
          </p:cNvSpPr>
          <p:nvPr>
            <p:ph type="ftr" sz="quarter" idx="11"/>
          </p:nvPr>
        </p:nvSpPr>
        <p:spPr/>
        <p:txBody>
          <a:bodyPr/>
          <a:lstStyle/>
          <a:p>
            <a:r>
              <a:rPr lang="en-US"/>
              <a:t>Uma Seshadri, IIIT Dharwad</a:t>
            </a:r>
          </a:p>
        </p:txBody>
      </p:sp>
      <p:pic>
        <p:nvPicPr>
          <p:cNvPr id="3074" name="Picture 2" descr="Architecture of Apache Cassandra - GeeksforGeeks">
            <a:extLst>
              <a:ext uri="{FF2B5EF4-FFF2-40B4-BE49-F238E27FC236}">
                <a16:creationId xmlns:a16="http://schemas.microsoft.com/office/drawing/2014/main" id="{C062F3A8-07B3-A14E-B7C0-F6A2FD68F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419" y="2986088"/>
            <a:ext cx="6311555" cy="34206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31C4B5A-282E-4D4D-AC89-D40C5EC16AE4}"/>
              </a:ext>
            </a:extLst>
          </p:cNvPr>
          <p:cNvSpPr/>
          <p:nvPr/>
        </p:nvSpPr>
        <p:spPr>
          <a:xfrm>
            <a:off x="838200" y="1386377"/>
            <a:ext cx="10820400" cy="1477328"/>
          </a:xfrm>
          <a:prstGeom prst="rect">
            <a:avLst/>
          </a:prstGeom>
        </p:spPr>
        <p:txBody>
          <a:bodyPr wrap="square">
            <a:spAutoFit/>
          </a:bodyPr>
          <a:lstStyle/>
          <a:p>
            <a:r>
              <a:rPr lang="en-IN" b="1" dirty="0">
                <a:solidFill>
                  <a:srgbClr val="222222"/>
                </a:solidFill>
                <a:latin typeface="arial" panose="020B0604020202020204" pitchFamily="34" charset="0"/>
              </a:rPr>
              <a:t>Cassandra</a:t>
            </a:r>
            <a:r>
              <a:rPr lang="en-IN" dirty="0">
                <a:solidFill>
                  <a:srgbClr val="222222"/>
                </a:solidFill>
                <a:latin typeface="arial" panose="020B0604020202020204" pitchFamily="34" charset="0"/>
              </a:rPr>
              <a:t> works with peer to peer </a:t>
            </a:r>
            <a:r>
              <a:rPr lang="en-IN" b="1" dirty="0">
                <a:solidFill>
                  <a:srgbClr val="222222"/>
                </a:solidFill>
                <a:latin typeface="arial" panose="020B0604020202020204" pitchFamily="34" charset="0"/>
              </a:rPr>
              <a:t>architecture</a:t>
            </a:r>
            <a:r>
              <a:rPr lang="en-IN" dirty="0">
                <a:solidFill>
                  <a:srgbClr val="222222"/>
                </a:solidFill>
                <a:latin typeface="arial" panose="020B0604020202020204" pitchFamily="34" charset="0"/>
              </a:rPr>
              <a:t>, with each node connected to all other nodes. Each </a:t>
            </a:r>
            <a:r>
              <a:rPr lang="en-IN" b="1" dirty="0">
                <a:solidFill>
                  <a:srgbClr val="222222"/>
                </a:solidFill>
                <a:latin typeface="arial" panose="020B0604020202020204" pitchFamily="34" charset="0"/>
              </a:rPr>
              <a:t>Cassandra</a:t>
            </a:r>
            <a:r>
              <a:rPr lang="en-IN" dirty="0">
                <a:solidFill>
                  <a:srgbClr val="222222"/>
                </a:solidFill>
                <a:latin typeface="arial" panose="020B0604020202020204" pitchFamily="34" charset="0"/>
              </a:rPr>
              <a:t> node performs all </a:t>
            </a:r>
            <a:r>
              <a:rPr lang="en-IN" b="1" dirty="0">
                <a:solidFill>
                  <a:srgbClr val="222222"/>
                </a:solidFill>
                <a:latin typeface="arial" panose="020B0604020202020204" pitchFamily="34" charset="0"/>
              </a:rPr>
              <a:t>database</a:t>
            </a:r>
            <a:r>
              <a:rPr lang="en-IN" dirty="0">
                <a:solidFill>
                  <a:srgbClr val="222222"/>
                </a:solidFill>
                <a:latin typeface="arial" panose="020B0604020202020204" pitchFamily="34" charset="0"/>
              </a:rPr>
              <a:t> operations and can serve client requests without the need for a master node.</a:t>
            </a:r>
          </a:p>
          <a:p>
            <a:r>
              <a:rPr lang="en-IN" b="1" dirty="0"/>
              <a:t>Cassandra</a:t>
            </a:r>
            <a:r>
              <a:rPr lang="en-IN" dirty="0"/>
              <a:t> is famous for being a </a:t>
            </a:r>
            <a:r>
              <a:rPr lang="en-IN" b="1" dirty="0"/>
              <a:t>Schema</a:t>
            </a:r>
            <a:r>
              <a:rPr lang="en-IN" dirty="0"/>
              <a:t>-</a:t>
            </a:r>
            <a:r>
              <a:rPr lang="en-IN" b="1" dirty="0"/>
              <a:t>less</a:t>
            </a:r>
            <a:r>
              <a:rPr lang="en-IN" dirty="0"/>
              <a:t>/</a:t>
            </a:r>
            <a:r>
              <a:rPr lang="en-IN" b="1" dirty="0"/>
              <a:t>schema</a:t>
            </a:r>
            <a:r>
              <a:rPr lang="en-IN" dirty="0"/>
              <a:t>-</a:t>
            </a:r>
            <a:r>
              <a:rPr lang="en-IN" b="1" dirty="0"/>
              <a:t>free database</a:t>
            </a:r>
            <a:r>
              <a:rPr lang="en-IN" dirty="0"/>
              <a:t> in its column family. </a:t>
            </a:r>
            <a:r>
              <a:rPr lang="en-IN" b="1" dirty="0"/>
              <a:t>Cassandra</a:t>
            </a:r>
            <a:r>
              <a:rPr lang="en-IN" dirty="0"/>
              <a:t> data model is also famously known as a </a:t>
            </a:r>
            <a:r>
              <a:rPr lang="en-IN" b="1" dirty="0"/>
              <a:t>schema</a:t>
            </a:r>
            <a:r>
              <a:rPr lang="en-IN" dirty="0"/>
              <a:t>-optional data model</a:t>
            </a:r>
            <a:endParaRPr lang="en-US" dirty="0"/>
          </a:p>
        </p:txBody>
      </p:sp>
    </p:spTree>
    <p:extLst>
      <p:ext uri="{BB962C8B-B14F-4D97-AF65-F5344CB8AC3E}">
        <p14:creationId xmlns:p14="http://schemas.microsoft.com/office/powerpoint/2010/main" val="255422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C23F-BBE3-894B-A9D6-8BB6ABBF9BFF}"/>
              </a:ext>
            </a:extLst>
          </p:cNvPr>
          <p:cNvSpPr>
            <a:spLocks noGrp="1"/>
          </p:cNvSpPr>
          <p:nvPr>
            <p:ph type="title"/>
          </p:nvPr>
        </p:nvSpPr>
        <p:spPr/>
        <p:txBody>
          <a:bodyPr/>
          <a:lstStyle/>
          <a:p>
            <a:r>
              <a:rPr lang="en-IN" b="1" dirty="0"/>
              <a:t>CQL (Cassandra) </a:t>
            </a:r>
            <a:endParaRPr lang="en-US" dirty="0"/>
          </a:p>
        </p:txBody>
      </p:sp>
      <p:sp>
        <p:nvSpPr>
          <p:cNvPr id="4" name="Date Placeholder 3">
            <a:extLst>
              <a:ext uri="{FF2B5EF4-FFF2-40B4-BE49-F238E27FC236}">
                <a16:creationId xmlns:a16="http://schemas.microsoft.com/office/drawing/2014/main" id="{1AB3C2BE-3B52-5144-8E39-8D96D18E0F0A}"/>
              </a:ext>
            </a:extLst>
          </p:cNvPr>
          <p:cNvSpPr>
            <a:spLocks noGrp="1"/>
          </p:cNvSpPr>
          <p:nvPr>
            <p:ph type="dt" sz="half" idx="10"/>
          </p:nvPr>
        </p:nvSpPr>
        <p:spPr/>
        <p:txBody>
          <a:bodyPr/>
          <a:lstStyle/>
          <a:p>
            <a:fld id="{A8A9FB40-4DB1-274F-B61F-58F8191472B2}" type="datetime1">
              <a:rPr lang="en-IN" smtClean="0"/>
              <a:t>23/01/21</a:t>
            </a:fld>
            <a:endParaRPr lang="en-US"/>
          </a:p>
        </p:txBody>
      </p:sp>
      <p:sp>
        <p:nvSpPr>
          <p:cNvPr id="5" name="Footer Placeholder 4">
            <a:extLst>
              <a:ext uri="{FF2B5EF4-FFF2-40B4-BE49-F238E27FC236}">
                <a16:creationId xmlns:a16="http://schemas.microsoft.com/office/drawing/2014/main" id="{D54C8DDE-C0BD-5942-9D5F-828ECA81BBED}"/>
              </a:ext>
            </a:extLst>
          </p:cNvPr>
          <p:cNvSpPr>
            <a:spLocks noGrp="1"/>
          </p:cNvSpPr>
          <p:nvPr>
            <p:ph type="ftr" sz="quarter" idx="11"/>
          </p:nvPr>
        </p:nvSpPr>
        <p:spPr/>
        <p:txBody>
          <a:bodyPr/>
          <a:lstStyle/>
          <a:p>
            <a:r>
              <a:rPr lang="en-US"/>
              <a:t>Uma Seshadri, IIIT Dharwad</a:t>
            </a:r>
          </a:p>
        </p:txBody>
      </p:sp>
      <p:sp>
        <p:nvSpPr>
          <p:cNvPr id="3" name="Rectangle 2">
            <a:extLst>
              <a:ext uri="{FF2B5EF4-FFF2-40B4-BE49-F238E27FC236}">
                <a16:creationId xmlns:a16="http://schemas.microsoft.com/office/drawing/2014/main" id="{FCD7481E-A623-9240-9321-5F46AD9B0D9F}"/>
              </a:ext>
            </a:extLst>
          </p:cNvPr>
          <p:cNvSpPr/>
          <p:nvPr/>
        </p:nvSpPr>
        <p:spPr>
          <a:xfrm>
            <a:off x="838200" y="1807527"/>
            <a:ext cx="10820400" cy="3416320"/>
          </a:xfrm>
          <a:prstGeom prst="rect">
            <a:avLst/>
          </a:prstGeom>
        </p:spPr>
        <p:txBody>
          <a:bodyPr wrap="square">
            <a:spAutoFit/>
          </a:bodyPr>
          <a:lstStyle/>
          <a:p>
            <a:r>
              <a:rPr lang="en-IN" dirty="0">
                <a:solidFill>
                  <a:srgbClr val="333333"/>
                </a:solidFill>
                <a:latin typeface="Helvetica Neue" panose="02000503000000020004" pitchFamily="2" charset="0"/>
              </a:rPr>
              <a:t>CQL offers a model close to SQL in the sense that data is put in </a:t>
            </a:r>
            <a:r>
              <a:rPr lang="en-IN" i="1" dirty="0">
                <a:solidFill>
                  <a:srgbClr val="333333"/>
                </a:solidFill>
                <a:latin typeface="Helvetica Neue" panose="02000503000000020004" pitchFamily="2" charset="0"/>
              </a:rPr>
              <a:t>tables</a:t>
            </a:r>
            <a:r>
              <a:rPr lang="en-IN" dirty="0">
                <a:solidFill>
                  <a:srgbClr val="333333"/>
                </a:solidFill>
                <a:latin typeface="Helvetica Neue" panose="02000503000000020004" pitchFamily="2" charset="0"/>
              </a:rPr>
              <a:t> containing </a:t>
            </a:r>
            <a:r>
              <a:rPr lang="en-IN" i="1" dirty="0">
                <a:solidFill>
                  <a:srgbClr val="333333"/>
                </a:solidFill>
                <a:latin typeface="Helvetica Neue" panose="02000503000000020004" pitchFamily="2" charset="0"/>
              </a:rPr>
              <a:t>rows</a:t>
            </a:r>
            <a:r>
              <a:rPr lang="en-IN" dirty="0">
                <a:solidFill>
                  <a:srgbClr val="333333"/>
                </a:solidFill>
                <a:latin typeface="Helvetica Neue" panose="02000503000000020004" pitchFamily="2" charset="0"/>
              </a:rPr>
              <a:t> of </a:t>
            </a:r>
            <a:r>
              <a:rPr lang="en-IN" i="1" dirty="0">
                <a:solidFill>
                  <a:srgbClr val="333333"/>
                </a:solidFill>
                <a:latin typeface="Helvetica Neue" panose="02000503000000020004" pitchFamily="2" charset="0"/>
              </a:rPr>
              <a:t>columns</a:t>
            </a:r>
            <a:r>
              <a:rPr lang="en-IN" dirty="0">
                <a:solidFill>
                  <a:srgbClr val="333333"/>
                </a:solidFill>
                <a:latin typeface="Helvetica Neue" panose="02000503000000020004" pitchFamily="2" charset="0"/>
              </a:rPr>
              <a:t>.</a:t>
            </a:r>
          </a:p>
          <a:p>
            <a:endParaRPr lang="en-IN" dirty="0">
              <a:solidFill>
                <a:srgbClr val="333333"/>
              </a:solidFill>
              <a:latin typeface="Helvetica Neue" panose="02000503000000020004" pitchFamily="2" charset="0"/>
            </a:endParaRPr>
          </a:p>
          <a:p>
            <a:r>
              <a:rPr lang="en-IN" dirty="0">
                <a:solidFill>
                  <a:srgbClr val="333333"/>
                </a:solidFill>
                <a:latin typeface="Helvetica Neue" panose="02000503000000020004" pitchFamily="2" charset="0"/>
              </a:rPr>
              <a:t> For that reason, when used in this document, these terms (tables, rows and columns) have the same definition than they have in SQL.</a:t>
            </a:r>
          </a:p>
          <a:p>
            <a:endParaRPr lang="en-IN" dirty="0">
              <a:solidFill>
                <a:srgbClr val="333333"/>
              </a:solidFill>
              <a:latin typeface="Helvetica Neue" panose="02000503000000020004" pitchFamily="2" charset="0"/>
            </a:endParaRPr>
          </a:p>
          <a:p>
            <a:r>
              <a:rPr lang="en-IN" dirty="0">
                <a:solidFill>
                  <a:srgbClr val="333333"/>
                </a:solidFill>
                <a:latin typeface="Helvetica Neue" panose="02000503000000020004" pitchFamily="2" charset="0"/>
              </a:rPr>
              <a:t>Data modelling in Cassandra :</a:t>
            </a:r>
          </a:p>
          <a:p>
            <a:endParaRPr lang="en-IN" dirty="0">
              <a:solidFill>
                <a:srgbClr val="333333"/>
              </a:solidFill>
              <a:latin typeface="Helvetica Neue" panose="02000503000000020004" pitchFamily="2" charset="0"/>
            </a:endParaRPr>
          </a:p>
          <a:p>
            <a:r>
              <a:rPr lang="en-US" dirty="0">
                <a:hlinkClick r:id="rId2"/>
              </a:rPr>
              <a:t>https://cassandra.apache.org/doc/latest/cql/</a:t>
            </a:r>
            <a:endParaRPr lang="en-US" dirty="0"/>
          </a:p>
          <a:p>
            <a:endParaRPr lang="en-US" dirty="0"/>
          </a:p>
          <a:p>
            <a:r>
              <a:rPr lang="en-US" dirty="0">
                <a:hlinkClick r:id="rId3"/>
              </a:rPr>
              <a:t>https://cassandra.apache.org/doc/latest/data_modeling/index.html</a:t>
            </a:r>
            <a:endParaRPr lang="en-US" dirty="0"/>
          </a:p>
          <a:p>
            <a:endParaRPr lang="en-US" dirty="0"/>
          </a:p>
          <a:p>
            <a:endParaRPr lang="en-US" dirty="0"/>
          </a:p>
        </p:txBody>
      </p:sp>
    </p:spTree>
    <p:extLst>
      <p:ext uri="{BB962C8B-B14F-4D97-AF65-F5344CB8AC3E}">
        <p14:creationId xmlns:p14="http://schemas.microsoft.com/office/powerpoint/2010/main" val="75486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99394" y="183457"/>
            <a:ext cx="9810750" cy="997709"/>
          </a:xfrm>
          <a:prstGeom prst="rect">
            <a:avLst/>
          </a:prstGeom>
        </p:spPr>
        <p:txBody>
          <a:bodyPr vert="horz" wrap="square" lIns="0" tIns="12700" rIns="0" bIns="0" rtlCol="0">
            <a:spAutoFit/>
          </a:bodyPr>
          <a:lstStyle/>
          <a:p>
            <a:pPr marL="12700">
              <a:lnSpc>
                <a:spcPct val="100000"/>
              </a:lnSpc>
              <a:spcBef>
                <a:spcPts val="100"/>
              </a:spcBef>
            </a:pPr>
            <a:r>
              <a:rPr lang="en-US" spc="-5" dirty="0"/>
              <a:t>Unit</a:t>
            </a:r>
            <a:r>
              <a:rPr spc="-5" dirty="0"/>
              <a:t> </a:t>
            </a:r>
            <a:r>
              <a:rPr spc="-10" dirty="0"/>
              <a:t>01: </a:t>
            </a:r>
            <a:r>
              <a:rPr spc="-5" dirty="0"/>
              <a:t>Introduction </a:t>
            </a:r>
            <a:r>
              <a:rPr dirty="0"/>
              <a:t>to DBMS &amp; </a:t>
            </a:r>
            <a:r>
              <a:rPr spc="-5" dirty="0"/>
              <a:t>Relational</a:t>
            </a:r>
            <a:r>
              <a:rPr spc="-120" dirty="0"/>
              <a:t> </a:t>
            </a:r>
            <a:r>
              <a:rPr spc="-5" dirty="0"/>
              <a:t>Model</a:t>
            </a:r>
            <a:br>
              <a:rPr lang="en-US" spc="-5" dirty="0"/>
            </a:br>
            <a:r>
              <a:rPr lang="en-US" spc="-5" dirty="0"/>
              <a:t>					</a:t>
            </a:r>
            <a:r>
              <a:rPr lang="en-IN" spc="-5" dirty="0"/>
              <a:t>Recap</a:t>
            </a:r>
            <a:endParaRPr spc="-5" dirty="0"/>
          </a:p>
        </p:txBody>
      </p:sp>
      <p:sp>
        <p:nvSpPr>
          <p:cNvPr id="5" name="object 5"/>
          <p:cNvSpPr txBox="1"/>
          <p:nvPr/>
        </p:nvSpPr>
        <p:spPr>
          <a:xfrm>
            <a:off x="1164591" y="1649780"/>
            <a:ext cx="3747135" cy="4231287"/>
          </a:xfrm>
          <a:prstGeom prst="rect">
            <a:avLst/>
          </a:prstGeom>
        </p:spPr>
        <p:txBody>
          <a:bodyPr vert="horz" wrap="square" lIns="0" tIns="95885" rIns="0" bIns="0" rtlCol="0">
            <a:spAutoFit/>
          </a:bodyPr>
          <a:lstStyle/>
          <a:p>
            <a:pPr marL="12700">
              <a:lnSpc>
                <a:spcPct val="100000"/>
              </a:lnSpc>
              <a:spcBef>
                <a:spcPts val="755"/>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01: Course</a:t>
            </a:r>
            <a:r>
              <a:rPr sz="1600" b="1" spc="25" dirty="0">
                <a:latin typeface="Arial"/>
                <a:cs typeface="Arial"/>
              </a:rPr>
              <a:t> </a:t>
            </a:r>
            <a:r>
              <a:rPr sz="1600" b="1" spc="-10" dirty="0">
                <a:latin typeface="Arial"/>
                <a:cs typeface="Arial"/>
              </a:rPr>
              <a:t>Overview</a:t>
            </a:r>
            <a:endParaRPr sz="16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Why</a:t>
            </a:r>
            <a:r>
              <a:rPr sz="1400" spc="-30" dirty="0">
                <a:latin typeface="Arial"/>
                <a:cs typeface="Arial"/>
              </a:rPr>
              <a:t> </a:t>
            </a:r>
            <a:r>
              <a:rPr sz="1400" spc="-5" dirty="0">
                <a:latin typeface="Arial"/>
                <a:cs typeface="Arial"/>
              </a:rPr>
              <a:t>Databases?</a:t>
            </a:r>
            <a:endParaRPr sz="14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lang="en-US" sz="1400" spc="-10" dirty="0">
                <a:latin typeface="Arial"/>
                <a:cs typeface="Arial"/>
              </a:rPr>
              <a:t>Course Overviews</a:t>
            </a:r>
            <a:endParaRPr sz="1400" dirty="0">
              <a:latin typeface="Arial"/>
              <a:cs typeface="Arial"/>
            </a:endParaRPr>
          </a:p>
          <a:p>
            <a:pPr marL="12700">
              <a:lnSpc>
                <a:spcPct val="100000"/>
              </a:lnSpc>
              <a:spcBef>
                <a:spcPts val="680"/>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02: Introduction to</a:t>
            </a:r>
            <a:r>
              <a:rPr sz="1600" b="1" spc="35" dirty="0">
                <a:latin typeface="Arial"/>
                <a:cs typeface="Arial"/>
              </a:rPr>
              <a:t> </a:t>
            </a:r>
            <a:r>
              <a:rPr sz="1600" b="1" spc="-5" dirty="0">
                <a:latin typeface="Arial"/>
                <a:cs typeface="Arial"/>
              </a:rPr>
              <a:t>DBMS/1</a:t>
            </a:r>
            <a:endParaRPr sz="1600" dirty="0">
              <a:latin typeface="Arial"/>
              <a:cs typeface="Arial"/>
            </a:endParaRPr>
          </a:p>
          <a:p>
            <a:pPr marL="469265">
              <a:lnSpc>
                <a:spcPct val="100000"/>
              </a:lnSpc>
              <a:spcBef>
                <a:spcPts val="58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Levels of</a:t>
            </a:r>
            <a:r>
              <a:rPr sz="1400" spc="-15" dirty="0">
                <a:latin typeface="Arial"/>
                <a:cs typeface="Arial"/>
              </a:rPr>
              <a:t> </a:t>
            </a:r>
            <a:r>
              <a:rPr sz="1400" spc="-5" dirty="0">
                <a:latin typeface="Arial"/>
                <a:cs typeface="Arial"/>
              </a:rPr>
              <a:t>Abstraction</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Schema </a:t>
            </a:r>
            <a:r>
              <a:rPr sz="1400" dirty="0">
                <a:latin typeface="Arial"/>
                <a:cs typeface="Arial"/>
              </a:rPr>
              <a:t>&amp;</a:t>
            </a:r>
            <a:r>
              <a:rPr sz="1400" spc="-30" dirty="0">
                <a:latin typeface="Arial"/>
                <a:cs typeface="Arial"/>
              </a:rPr>
              <a:t> </a:t>
            </a:r>
            <a:r>
              <a:rPr sz="1400" dirty="0">
                <a:latin typeface="Arial"/>
                <a:cs typeface="Arial"/>
              </a:rPr>
              <a:t>Instance</a:t>
            </a: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Data</a:t>
            </a:r>
            <a:r>
              <a:rPr sz="1400" spc="-25" dirty="0">
                <a:latin typeface="Arial"/>
                <a:cs typeface="Arial"/>
              </a:rPr>
              <a:t> </a:t>
            </a:r>
            <a:r>
              <a:rPr sz="1400" spc="-5" dirty="0">
                <a:latin typeface="Arial"/>
                <a:cs typeface="Arial"/>
              </a:rPr>
              <a:t>Models</a:t>
            </a:r>
            <a:endParaRPr sz="14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DDL </a:t>
            </a:r>
            <a:r>
              <a:rPr sz="1400" dirty="0">
                <a:latin typeface="Arial"/>
                <a:cs typeface="Arial"/>
              </a:rPr>
              <a:t>&amp;</a:t>
            </a:r>
            <a:r>
              <a:rPr sz="1400" spc="-5" dirty="0">
                <a:latin typeface="Arial"/>
                <a:cs typeface="Arial"/>
              </a:rPr>
              <a:t> </a:t>
            </a:r>
            <a:r>
              <a:rPr sz="1400" spc="-10" dirty="0">
                <a:latin typeface="Arial"/>
                <a:cs typeface="Arial"/>
              </a:rPr>
              <a:t>DML</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SQL</a:t>
            </a: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Database</a:t>
            </a:r>
            <a:r>
              <a:rPr sz="1400" spc="-50" dirty="0">
                <a:latin typeface="Arial"/>
                <a:cs typeface="Arial"/>
              </a:rPr>
              <a:t> </a:t>
            </a:r>
            <a:r>
              <a:rPr sz="1400" spc="-5" dirty="0">
                <a:latin typeface="Arial"/>
                <a:cs typeface="Arial"/>
              </a:rPr>
              <a:t>Design</a:t>
            </a:r>
            <a:endParaRPr sz="1400" dirty="0">
              <a:latin typeface="Arial"/>
              <a:cs typeface="Arial"/>
            </a:endParaRPr>
          </a:p>
          <a:p>
            <a:pPr marL="12700">
              <a:lnSpc>
                <a:spcPct val="100000"/>
              </a:lnSpc>
              <a:spcBef>
                <a:spcPts val="680"/>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03: Introduction to</a:t>
            </a:r>
            <a:r>
              <a:rPr sz="1600" b="1" spc="35" dirty="0">
                <a:latin typeface="Arial"/>
                <a:cs typeface="Arial"/>
              </a:rPr>
              <a:t> </a:t>
            </a:r>
            <a:r>
              <a:rPr sz="1600" b="1" spc="-5" dirty="0">
                <a:latin typeface="Arial"/>
                <a:cs typeface="Arial"/>
              </a:rPr>
              <a:t>DBMS/2</a:t>
            </a:r>
            <a:endParaRPr sz="1600" dirty="0">
              <a:latin typeface="Arial"/>
              <a:cs typeface="Arial"/>
            </a:endParaRPr>
          </a:p>
          <a:p>
            <a:pPr marL="469265">
              <a:lnSpc>
                <a:spcPct val="100000"/>
              </a:lnSpc>
              <a:spcBef>
                <a:spcPts val="58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Database</a:t>
            </a:r>
            <a:r>
              <a:rPr sz="1400" spc="-50" dirty="0">
                <a:latin typeface="Arial"/>
                <a:cs typeface="Arial"/>
              </a:rPr>
              <a:t> </a:t>
            </a:r>
            <a:r>
              <a:rPr sz="1400" spc="-5" dirty="0">
                <a:latin typeface="Arial"/>
                <a:cs typeface="Arial"/>
              </a:rPr>
              <a:t>Design</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Database Engine, </a:t>
            </a:r>
            <a:r>
              <a:rPr sz="1400" dirty="0">
                <a:latin typeface="Arial"/>
                <a:cs typeface="Arial"/>
              </a:rPr>
              <a:t>Users,</a:t>
            </a:r>
            <a:r>
              <a:rPr sz="1400" spc="-75" dirty="0">
                <a:latin typeface="Arial"/>
                <a:cs typeface="Arial"/>
              </a:rPr>
              <a:t> </a:t>
            </a:r>
            <a:r>
              <a:rPr sz="1400" spc="-5" dirty="0">
                <a:latin typeface="Arial"/>
                <a:cs typeface="Arial"/>
              </a:rPr>
              <a:t>Architecture</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History </a:t>
            </a:r>
            <a:r>
              <a:rPr sz="1400" spc="-5" dirty="0">
                <a:latin typeface="Arial"/>
                <a:cs typeface="Arial"/>
              </a:rPr>
              <a:t>of</a:t>
            </a:r>
            <a:r>
              <a:rPr sz="1400" spc="-45" dirty="0">
                <a:latin typeface="Arial"/>
                <a:cs typeface="Arial"/>
              </a:rPr>
              <a:t> </a:t>
            </a:r>
            <a:r>
              <a:rPr sz="1400" spc="-10" dirty="0">
                <a:latin typeface="Arial"/>
                <a:cs typeface="Arial"/>
              </a:rPr>
              <a:t>DBMS</a:t>
            </a:r>
            <a:endParaRPr sz="1400" dirty="0">
              <a:latin typeface="Arial"/>
              <a:cs typeface="Arial"/>
            </a:endParaRPr>
          </a:p>
        </p:txBody>
      </p:sp>
      <p:sp>
        <p:nvSpPr>
          <p:cNvPr id="6" name="object 6"/>
          <p:cNvSpPr txBox="1"/>
          <p:nvPr/>
        </p:nvSpPr>
        <p:spPr>
          <a:xfrm>
            <a:off x="6284454" y="1871766"/>
            <a:ext cx="4820285" cy="2409825"/>
          </a:xfrm>
          <a:prstGeom prst="rect">
            <a:avLst/>
          </a:prstGeom>
        </p:spPr>
        <p:txBody>
          <a:bodyPr vert="horz" wrap="square" lIns="0" tIns="95885" rIns="0" bIns="0" rtlCol="0">
            <a:spAutoFit/>
          </a:bodyPr>
          <a:lstStyle/>
          <a:p>
            <a:pPr marL="12700">
              <a:lnSpc>
                <a:spcPct val="100000"/>
              </a:lnSpc>
              <a:spcBef>
                <a:spcPts val="755"/>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04: Introduction to Relational</a:t>
            </a:r>
            <a:r>
              <a:rPr sz="1600" b="1" spc="95" dirty="0">
                <a:latin typeface="Arial"/>
                <a:cs typeface="Arial"/>
              </a:rPr>
              <a:t> </a:t>
            </a:r>
            <a:r>
              <a:rPr sz="1600" b="1" spc="-5" dirty="0">
                <a:latin typeface="Arial"/>
                <a:cs typeface="Arial"/>
              </a:rPr>
              <a:t>Model/1</a:t>
            </a:r>
            <a:endParaRPr sz="16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Attribute</a:t>
            </a:r>
            <a:r>
              <a:rPr sz="1400" spc="-50" dirty="0">
                <a:latin typeface="Arial"/>
                <a:cs typeface="Arial"/>
              </a:rPr>
              <a:t> </a:t>
            </a:r>
            <a:r>
              <a:rPr sz="1400" spc="-10" dirty="0">
                <a:latin typeface="Arial"/>
                <a:cs typeface="Arial"/>
              </a:rPr>
              <a:t>Types</a:t>
            </a:r>
            <a:endParaRPr sz="14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Relation Schema and</a:t>
            </a:r>
            <a:r>
              <a:rPr sz="1400" spc="-70" dirty="0">
                <a:latin typeface="Arial"/>
                <a:cs typeface="Arial"/>
              </a:rPr>
              <a:t> </a:t>
            </a:r>
            <a:r>
              <a:rPr sz="1400" dirty="0">
                <a:latin typeface="Arial"/>
                <a:cs typeface="Arial"/>
              </a:rPr>
              <a:t>Instance</a:t>
            </a: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15" dirty="0">
                <a:latin typeface="Arial"/>
                <a:cs typeface="Arial"/>
              </a:rPr>
              <a:t>Keys</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Relational Query</a:t>
            </a:r>
            <a:r>
              <a:rPr sz="1400" spc="-55" dirty="0">
                <a:latin typeface="Arial"/>
                <a:cs typeface="Arial"/>
              </a:rPr>
              <a:t> </a:t>
            </a:r>
            <a:r>
              <a:rPr sz="1400" spc="-5" dirty="0">
                <a:latin typeface="Arial"/>
                <a:cs typeface="Arial"/>
              </a:rPr>
              <a:t>Languages</a:t>
            </a:r>
            <a:endParaRPr sz="1400" dirty="0">
              <a:latin typeface="Arial"/>
              <a:cs typeface="Arial"/>
            </a:endParaRPr>
          </a:p>
          <a:p>
            <a:pPr marL="12700">
              <a:lnSpc>
                <a:spcPct val="100000"/>
              </a:lnSpc>
              <a:spcBef>
                <a:spcPts val="675"/>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05: Introduction to Relational</a:t>
            </a:r>
            <a:r>
              <a:rPr sz="1600" b="1" spc="100" dirty="0">
                <a:latin typeface="Arial"/>
                <a:cs typeface="Arial"/>
              </a:rPr>
              <a:t> </a:t>
            </a:r>
            <a:r>
              <a:rPr sz="1600" b="1" spc="-5" dirty="0">
                <a:latin typeface="Arial"/>
                <a:cs typeface="Arial"/>
              </a:rPr>
              <a:t>Model/2</a:t>
            </a:r>
            <a:endParaRPr sz="16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Relational</a:t>
            </a:r>
            <a:r>
              <a:rPr sz="1400" spc="-35" dirty="0">
                <a:latin typeface="Arial"/>
                <a:cs typeface="Arial"/>
              </a:rPr>
              <a:t> </a:t>
            </a:r>
            <a:r>
              <a:rPr sz="1400" spc="-5" dirty="0">
                <a:latin typeface="Arial"/>
                <a:cs typeface="Arial"/>
              </a:rPr>
              <a:t>Operations</a:t>
            </a:r>
            <a:endParaRPr sz="14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Aggregate</a:t>
            </a:r>
            <a:r>
              <a:rPr sz="1400" spc="-50" dirty="0">
                <a:latin typeface="Arial"/>
                <a:cs typeface="Arial"/>
              </a:rPr>
              <a:t> </a:t>
            </a:r>
            <a:r>
              <a:rPr sz="1400" spc="-5" dirty="0">
                <a:latin typeface="Arial"/>
                <a:cs typeface="Arial"/>
              </a:rPr>
              <a:t>Operations</a:t>
            </a:r>
            <a:endParaRPr sz="14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lang="en-IN" spc="-5"/>
              <a:t>Uma Seshadri, IIIT Dharwad</a:t>
            </a:r>
            <a:endParaRPr sz="1000" dirty="0"/>
          </a:p>
        </p:txBody>
      </p:sp>
      <p:sp>
        <p:nvSpPr>
          <p:cNvPr id="11" name="object 11"/>
          <p:cNvSpPr txBox="1">
            <a:spLocks noGrp="1"/>
          </p:cNvSpPr>
          <p:nvPr>
            <p:ph type="dt" sz="half" idx="6"/>
          </p:nvPr>
        </p:nvSpPr>
        <p:spPr>
          <a:xfrm>
            <a:off x="2053542" y="6356349"/>
            <a:ext cx="2743200" cy="365125"/>
          </a:xfrm>
          <a:prstGeom prst="rect">
            <a:avLst/>
          </a:prstGeom>
        </p:spPr>
        <p:txBody>
          <a:bodyPr vert="horz" wrap="square" lIns="0" tIns="0" rIns="0" bIns="0" rtlCol="0">
            <a:spAutoFit/>
          </a:bodyPr>
          <a:lstStyle/>
          <a:p>
            <a:pPr marL="12700">
              <a:lnSpc>
                <a:spcPct val="100000"/>
              </a:lnSpc>
            </a:pPr>
            <a:fld id="{CEF013AB-50B1-2D45-9D46-6896513990CA}" type="datetime1">
              <a:rPr lang="en-IN" spc="-10" smtClean="0"/>
              <a:t>23/01/21</a:t>
            </a:fld>
            <a:endParaRPr spc="-10" dirty="0"/>
          </a:p>
        </p:txBody>
      </p:sp>
      <p:pic>
        <p:nvPicPr>
          <p:cNvPr id="7" name="Picture 2">
            <a:extLst>
              <a:ext uri="{FF2B5EF4-FFF2-40B4-BE49-F238E27FC236}">
                <a16:creationId xmlns:a16="http://schemas.microsoft.com/office/drawing/2014/main" id="{4DD3B8B7-14FE-1946-9FE9-E7AD5585F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87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C51-3D30-5943-A3F9-9D35D978B008}"/>
              </a:ext>
            </a:extLst>
          </p:cNvPr>
          <p:cNvSpPr>
            <a:spLocks noGrp="1"/>
          </p:cNvSpPr>
          <p:nvPr>
            <p:ph type="title"/>
          </p:nvPr>
        </p:nvSpPr>
        <p:spPr>
          <a:xfrm>
            <a:off x="-67388" y="1"/>
            <a:ext cx="10515600" cy="579386"/>
          </a:xfrm>
        </p:spPr>
        <p:txBody>
          <a:bodyPr vert="horz" lIns="91440" tIns="45720" rIns="91440" bIns="45720" rtlCol="0" anchor="ctr">
            <a:noAutofit/>
          </a:bodyPr>
          <a:lstStyle/>
          <a:p>
            <a:r>
              <a:rPr lang="en-IN" sz="3200" b="1" dirty="0"/>
              <a:t>No SQL (Cassandra) Database Vs Relational databases</a:t>
            </a:r>
            <a:endParaRPr lang="en-US" sz="3200" b="1" dirty="0"/>
          </a:p>
        </p:txBody>
      </p:sp>
      <p:pic>
        <p:nvPicPr>
          <p:cNvPr id="6" name="Picture 2">
            <a:extLst>
              <a:ext uri="{FF2B5EF4-FFF2-40B4-BE49-F238E27FC236}">
                <a16:creationId xmlns:a16="http://schemas.microsoft.com/office/drawing/2014/main" id="{A79BAAAE-0F86-E847-A337-C4DE708D4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86C298B-579C-964A-B87A-E91495227112}"/>
              </a:ext>
            </a:extLst>
          </p:cNvPr>
          <p:cNvGraphicFramePr>
            <a:graphicFrameLocks noGrp="1"/>
          </p:cNvGraphicFramePr>
          <p:nvPr>
            <p:extLst>
              <p:ext uri="{D42A27DB-BD31-4B8C-83A1-F6EECF244321}">
                <p14:modId xmlns:p14="http://schemas.microsoft.com/office/powerpoint/2010/main" val="1978013569"/>
              </p:ext>
            </p:extLst>
          </p:nvPr>
        </p:nvGraphicFramePr>
        <p:xfrm>
          <a:off x="1042986" y="892967"/>
          <a:ext cx="9186864" cy="5522121"/>
        </p:xfrm>
        <a:graphic>
          <a:graphicData uri="http://schemas.openxmlformats.org/drawingml/2006/table">
            <a:tbl>
              <a:tblPr firstRow="1" firstCol="1" bandRow="1">
                <a:tableStyleId>{5C22544A-7EE6-4342-B048-85BDC9FD1C3A}</a:tableStyleId>
              </a:tblPr>
              <a:tblGrid>
                <a:gridCol w="4593432">
                  <a:extLst>
                    <a:ext uri="{9D8B030D-6E8A-4147-A177-3AD203B41FA5}">
                      <a16:colId xmlns:a16="http://schemas.microsoft.com/office/drawing/2014/main" val="978397373"/>
                    </a:ext>
                  </a:extLst>
                </a:gridCol>
                <a:gridCol w="4593432">
                  <a:extLst>
                    <a:ext uri="{9D8B030D-6E8A-4147-A177-3AD203B41FA5}">
                      <a16:colId xmlns:a16="http://schemas.microsoft.com/office/drawing/2014/main" val="3070133275"/>
                    </a:ext>
                  </a:extLst>
                </a:gridCol>
              </a:tblGrid>
              <a:tr h="460058">
                <a:tc>
                  <a:txBody>
                    <a:bodyPr/>
                    <a:lstStyle/>
                    <a:p>
                      <a:pPr>
                        <a:lnSpc>
                          <a:spcPts val="1500"/>
                        </a:lnSpc>
                        <a:spcAft>
                          <a:spcPts val="1500"/>
                        </a:spcAft>
                      </a:pPr>
                      <a:r>
                        <a:rPr lang="en-IN" sz="1200">
                          <a:effectLst/>
                        </a:rPr>
                        <a:t>Relational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NoSQL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105917497"/>
                  </a:ext>
                </a:extLst>
              </a:tr>
              <a:tr h="460058">
                <a:tc>
                  <a:txBody>
                    <a:bodyPr/>
                    <a:lstStyle/>
                    <a:p>
                      <a:pPr>
                        <a:lnSpc>
                          <a:spcPts val="1500"/>
                        </a:lnSpc>
                        <a:spcAft>
                          <a:spcPts val="1500"/>
                        </a:spcAft>
                      </a:pPr>
                      <a:r>
                        <a:rPr lang="en-IN" sz="1200">
                          <a:effectLst/>
                        </a:rPr>
                        <a:t>Handles data coming in low velocity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Handles data coming in high velocity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446017803"/>
                  </a:ext>
                </a:extLst>
              </a:tr>
              <a:tr h="460058">
                <a:tc>
                  <a:txBody>
                    <a:bodyPr/>
                    <a:lstStyle/>
                    <a:p>
                      <a:pPr>
                        <a:lnSpc>
                          <a:spcPts val="1500"/>
                        </a:lnSpc>
                        <a:spcAft>
                          <a:spcPts val="1500"/>
                        </a:spcAft>
                      </a:pPr>
                      <a:r>
                        <a:rPr lang="en-IN" sz="1200" dirty="0">
                          <a:effectLst/>
                        </a:rPr>
                        <a:t>Data arrive from one or few locations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Data arrive from many locations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1697746132"/>
                  </a:ext>
                </a:extLst>
              </a:tr>
              <a:tr h="698289">
                <a:tc>
                  <a:txBody>
                    <a:bodyPr/>
                    <a:lstStyle/>
                    <a:p>
                      <a:pPr>
                        <a:lnSpc>
                          <a:spcPts val="1500"/>
                        </a:lnSpc>
                        <a:spcAft>
                          <a:spcPts val="1500"/>
                        </a:spcAft>
                      </a:pPr>
                      <a:r>
                        <a:rPr lang="en-IN" sz="1200">
                          <a:effectLst/>
                        </a:rPr>
                        <a:t>Manages structured data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Manages structured unstructured and semi-structured data.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358865536"/>
                  </a:ext>
                </a:extLst>
              </a:tr>
              <a:tr h="698289">
                <a:tc>
                  <a:txBody>
                    <a:bodyPr/>
                    <a:lstStyle/>
                    <a:p>
                      <a:pPr>
                        <a:lnSpc>
                          <a:spcPts val="1500"/>
                        </a:lnSpc>
                        <a:spcAft>
                          <a:spcPts val="1500"/>
                        </a:spcAft>
                      </a:pPr>
                      <a:r>
                        <a:rPr lang="en-IN" sz="1200">
                          <a:effectLst/>
                        </a:rPr>
                        <a:t>Supports complex transactions (with joins)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Supports simple transactions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2752958144"/>
                  </a:ext>
                </a:extLst>
              </a:tr>
              <a:tr h="460058">
                <a:tc>
                  <a:txBody>
                    <a:bodyPr/>
                    <a:lstStyle/>
                    <a:p>
                      <a:pPr>
                        <a:lnSpc>
                          <a:spcPts val="1500"/>
                        </a:lnSpc>
                        <a:spcAft>
                          <a:spcPts val="1500"/>
                        </a:spcAft>
                      </a:pPr>
                      <a:r>
                        <a:rPr lang="en-IN" sz="1200">
                          <a:effectLst/>
                        </a:rPr>
                        <a:t>single point of failure with failover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No single point of failure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417439276"/>
                  </a:ext>
                </a:extLst>
              </a:tr>
              <a:tr h="460058">
                <a:tc>
                  <a:txBody>
                    <a:bodyPr/>
                    <a:lstStyle/>
                    <a:p>
                      <a:pPr>
                        <a:lnSpc>
                          <a:spcPts val="1500"/>
                        </a:lnSpc>
                        <a:spcAft>
                          <a:spcPts val="1500"/>
                        </a:spcAft>
                      </a:pPr>
                      <a:r>
                        <a:rPr lang="en-IN" sz="1200">
                          <a:effectLst/>
                        </a:rPr>
                        <a:t>Handles data in the moderate volume.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Handles data in very high volume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113622960"/>
                  </a:ext>
                </a:extLst>
              </a:tr>
              <a:tr h="445079">
                <a:tc>
                  <a:txBody>
                    <a:bodyPr/>
                    <a:lstStyle/>
                    <a:p>
                      <a:pPr>
                        <a:lnSpc>
                          <a:spcPts val="1500"/>
                        </a:lnSpc>
                        <a:spcAft>
                          <a:spcPts val="1500"/>
                        </a:spcAft>
                      </a:pPr>
                      <a:r>
                        <a:rPr lang="en-IN" sz="1200">
                          <a:effectLst/>
                        </a:rPr>
                        <a:t>Centralized deployments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dirty="0">
                          <a:effectLst/>
                        </a:rPr>
                        <a:t>Decentralized deployments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385461271"/>
                  </a:ext>
                </a:extLst>
              </a:tr>
              <a:tr h="460058">
                <a:tc>
                  <a:txBody>
                    <a:bodyPr/>
                    <a:lstStyle/>
                    <a:p>
                      <a:pPr>
                        <a:lnSpc>
                          <a:spcPts val="1500"/>
                        </a:lnSpc>
                        <a:spcAft>
                          <a:spcPts val="1500"/>
                        </a:spcAft>
                      </a:pPr>
                      <a:r>
                        <a:rPr lang="en-IN" sz="1200">
                          <a:effectLst/>
                        </a:rPr>
                        <a:t>Transactions written in one location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Transaction written in many locations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793843110"/>
                  </a:ext>
                </a:extLst>
              </a:tr>
              <a:tr h="460058">
                <a:tc>
                  <a:txBody>
                    <a:bodyPr/>
                    <a:lstStyle/>
                    <a:p>
                      <a:pPr>
                        <a:lnSpc>
                          <a:spcPts val="1500"/>
                        </a:lnSpc>
                        <a:spcAft>
                          <a:spcPts val="1500"/>
                        </a:spcAft>
                      </a:pPr>
                      <a:r>
                        <a:rPr lang="en-IN" sz="1200">
                          <a:effectLst/>
                        </a:rPr>
                        <a:t>Gives read scalability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a:effectLst/>
                        </a:rPr>
                        <a:t>Gives both read and write scalability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845713727"/>
                  </a:ext>
                </a:extLst>
              </a:tr>
              <a:tr h="460058">
                <a:tc>
                  <a:txBody>
                    <a:bodyPr/>
                    <a:lstStyle/>
                    <a:p>
                      <a:pPr>
                        <a:lnSpc>
                          <a:spcPts val="1500"/>
                        </a:lnSpc>
                        <a:spcAft>
                          <a:spcPts val="1500"/>
                        </a:spcAft>
                      </a:pPr>
                      <a:r>
                        <a:rPr lang="en-IN" sz="1200">
                          <a:effectLst/>
                        </a:rPr>
                        <a:t>Deployed in vertical fashion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tc>
                  <a:txBody>
                    <a:bodyPr/>
                    <a:lstStyle/>
                    <a:p>
                      <a:pPr>
                        <a:lnSpc>
                          <a:spcPts val="1500"/>
                        </a:lnSpc>
                        <a:spcAft>
                          <a:spcPts val="1500"/>
                        </a:spcAft>
                      </a:pPr>
                      <a:r>
                        <a:rPr lang="en-IN" sz="1200" dirty="0">
                          <a:effectLst/>
                        </a:rPr>
                        <a:t>Deployed in Horizontal fashion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67445" marB="67445"/>
                </a:tc>
                <a:extLst>
                  <a:ext uri="{0D108BD9-81ED-4DB2-BD59-A6C34878D82A}">
                    <a16:rowId xmlns:a16="http://schemas.microsoft.com/office/drawing/2014/main" val="3656380745"/>
                  </a:ext>
                </a:extLst>
              </a:tr>
            </a:tbl>
          </a:graphicData>
        </a:graphic>
      </p:graphicFrame>
    </p:spTree>
    <p:extLst>
      <p:ext uri="{BB962C8B-B14F-4D97-AF65-F5344CB8AC3E}">
        <p14:creationId xmlns:p14="http://schemas.microsoft.com/office/powerpoint/2010/main" val="266191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C51-3D30-5943-A3F9-9D35D978B008}"/>
              </a:ext>
            </a:extLst>
          </p:cNvPr>
          <p:cNvSpPr>
            <a:spLocks noGrp="1"/>
          </p:cNvSpPr>
          <p:nvPr>
            <p:ph type="title"/>
          </p:nvPr>
        </p:nvSpPr>
        <p:spPr>
          <a:xfrm>
            <a:off x="-67388" y="1"/>
            <a:ext cx="10515600" cy="579386"/>
          </a:xfrm>
        </p:spPr>
        <p:txBody>
          <a:bodyPr vert="horz" lIns="91440" tIns="45720" rIns="91440" bIns="45720" rtlCol="0" anchor="ctr">
            <a:noAutofit/>
          </a:bodyPr>
          <a:lstStyle/>
          <a:p>
            <a:r>
              <a:rPr lang="en-IN" sz="3200" b="1" dirty="0"/>
              <a:t>No SQL  - </a:t>
            </a:r>
            <a:r>
              <a:rPr lang="en-IN" sz="32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Apache Cassandra </a:t>
            </a:r>
            <a:r>
              <a:rPr lang="en-IN" sz="3200" b="1" dirty="0"/>
              <a:t>Database</a:t>
            </a:r>
            <a:endParaRPr lang="en-US" sz="3200" b="1" dirty="0"/>
          </a:p>
        </p:txBody>
      </p:sp>
      <p:pic>
        <p:nvPicPr>
          <p:cNvPr id="6" name="Picture 2">
            <a:extLst>
              <a:ext uri="{FF2B5EF4-FFF2-40B4-BE49-F238E27FC236}">
                <a16:creationId xmlns:a16="http://schemas.microsoft.com/office/drawing/2014/main" id="{A79BAAAE-0F86-E847-A337-C4DE708D4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046" y="351829"/>
            <a:ext cx="1522071" cy="4683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9452AC-0BD3-7C49-817F-B6D1BE2C8631}"/>
              </a:ext>
            </a:extLst>
          </p:cNvPr>
          <p:cNvSpPr/>
          <p:nvPr/>
        </p:nvSpPr>
        <p:spPr>
          <a:xfrm>
            <a:off x="433754" y="1598925"/>
            <a:ext cx="10515600" cy="4524315"/>
          </a:xfrm>
          <a:prstGeom prst="rect">
            <a:avLst/>
          </a:prstGeom>
        </p:spPr>
        <p:txBody>
          <a:bodyPr wrap="square">
            <a:spAutoFit/>
          </a:bodyPr>
          <a:lstStyle/>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Massively Scalable Architecture: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has a (masterless) design where all nodes are at the same level which provides operational simplicity and easy scale out.</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Masterless Architecture: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Data can be written and read on any node.</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Linear Scale Performance: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As more nodes are added, the performance of Cassandra increases.</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No Single point of failure: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replicates data on different nodes that ensures no single point of failure.</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Fault Detection and Recovery: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Failed nodes can easily be restored and recovered.</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Flexible and Dynamic Data Model: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Supports datatypes with Fast writes and reads.</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Data Protection: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Data is protected with commit log design and build in security like backup and restore mechanisms.</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err="1">
                <a:solidFill>
                  <a:srgbClr val="222222"/>
                </a:solidFill>
                <a:latin typeface="Source Sans Pro" panose="020B0503030403020204" pitchFamily="34" charset="0"/>
                <a:ea typeface="Calibri" panose="020F0502020204030204" pitchFamily="34" charset="0"/>
                <a:cs typeface="Times New Roman" panose="02020603050405020304" pitchFamily="18" charset="0"/>
              </a:rPr>
              <a:t>Tunable</a:t>
            </a: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 Data Consistency: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Support for strong data consistency across distributed architecture.</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Multi Data </a:t>
            </a:r>
            <a:r>
              <a:rPr lang="en-IN" b="1" dirty="0" err="1">
                <a:solidFill>
                  <a:srgbClr val="222222"/>
                </a:solidFill>
                <a:latin typeface="Source Sans Pro" panose="020B0503030403020204" pitchFamily="34" charset="0"/>
                <a:ea typeface="Calibri" panose="020F0502020204030204" pitchFamily="34" charset="0"/>
                <a:cs typeface="Times New Roman" panose="02020603050405020304" pitchFamily="18" charset="0"/>
              </a:rPr>
              <a:t>Center</a:t>
            </a: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 Replication: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provides feature to replicate data across multiple data </a:t>
            </a:r>
            <a:r>
              <a:rPr lang="en-IN" dirty="0" err="1">
                <a:solidFill>
                  <a:srgbClr val="222222"/>
                </a:solidFill>
                <a:latin typeface="Source Sans Pro" panose="020B0503030403020204" pitchFamily="34" charset="0"/>
                <a:ea typeface="Calibri" panose="020F0502020204030204" pitchFamily="34" charset="0"/>
                <a:cs typeface="Times New Roman" panose="02020603050405020304" pitchFamily="18" charset="0"/>
              </a:rPr>
              <a:t>center</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Data Compression: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can compress up to 80% data without any overhead.</a:t>
            </a:r>
            <a:endParaRPr lang="en-IN" sz="16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Query language: </a:t>
            </a:r>
            <a:r>
              <a:rPr lang="en-IN"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Cassandra provides query language that is similar like SQL language. It makes very easy for relational database developers moving from relational database to Cassandra.</a:t>
            </a:r>
            <a:endParaRPr lang="en-IN" sz="16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553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E08B-1035-B64F-B2C7-6668E4686BAF}"/>
              </a:ext>
            </a:extLst>
          </p:cNvPr>
          <p:cNvSpPr>
            <a:spLocks noGrp="1"/>
          </p:cNvSpPr>
          <p:nvPr>
            <p:ph type="title"/>
          </p:nvPr>
        </p:nvSpPr>
        <p:spPr>
          <a:xfrm>
            <a:off x="97420" y="165411"/>
            <a:ext cx="10515600" cy="686077"/>
          </a:xfrm>
        </p:spPr>
        <p:txBody>
          <a:bodyPr>
            <a:normAutofit fontScale="90000"/>
          </a:bodyPr>
          <a:lstStyle/>
          <a:p>
            <a:r>
              <a:rPr lang="en-US" dirty="0"/>
              <a:t>SQL ( DDL ,DML and DCL)</a:t>
            </a:r>
          </a:p>
        </p:txBody>
      </p:sp>
      <p:graphicFrame>
        <p:nvGraphicFramePr>
          <p:cNvPr id="4" name="Table 4">
            <a:extLst>
              <a:ext uri="{FF2B5EF4-FFF2-40B4-BE49-F238E27FC236}">
                <a16:creationId xmlns:a16="http://schemas.microsoft.com/office/drawing/2014/main" id="{5AD178E8-14C6-4242-A90B-F431B794DD5A}"/>
              </a:ext>
            </a:extLst>
          </p:cNvPr>
          <p:cNvGraphicFramePr>
            <a:graphicFrameLocks noGrp="1"/>
          </p:cNvGraphicFramePr>
          <p:nvPr/>
        </p:nvGraphicFramePr>
        <p:xfrm>
          <a:off x="310266" y="1656327"/>
          <a:ext cx="5482542" cy="5303520"/>
        </p:xfrm>
        <a:graphic>
          <a:graphicData uri="http://schemas.openxmlformats.org/drawingml/2006/table">
            <a:tbl>
              <a:tblPr firstRow="1" bandRow="1">
                <a:tableStyleId>{7DF18680-E054-41AD-8BC1-D1AEF772440D}</a:tableStyleId>
              </a:tblPr>
              <a:tblGrid>
                <a:gridCol w="5482542">
                  <a:extLst>
                    <a:ext uri="{9D8B030D-6E8A-4147-A177-3AD203B41FA5}">
                      <a16:colId xmlns:a16="http://schemas.microsoft.com/office/drawing/2014/main" val="1437121855"/>
                    </a:ext>
                  </a:extLst>
                </a:gridCol>
              </a:tblGrid>
              <a:tr h="4802187">
                <a:tc>
                  <a:txBody>
                    <a:bodyPr/>
                    <a:lstStyle/>
                    <a:p>
                      <a:pPr marL="342900" indent="-342900">
                        <a:buAutoNum type="arabicPeriod"/>
                      </a:pPr>
                      <a:r>
                        <a:rPr lang="en-US" dirty="0">
                          <a:solidFill>
                            <a:srgbClr val="C00000"/>
                          </a:solidFill>
                        </a:rPr>
                        <a:t>DDL : Manipulation of Data in Tables using SQL query</a:t>
                      </a:r>
                    </a:p>
                    <a:p>
                      <a:pPr marL="342900" indent="-342900">
                        <a:buAutoNum type="arabicPeriod"/>
                      </a:pPr>
                      <a:endParaRPr lang="en-US" dirty="0"/>
                    </a:p>
                    <a:p>
                      <a:r>
                        <a:rPr lang="en-US" dirty="0">
                          <a:solidFill>
                            <a:srgbClr val="C00000"/>
                          </a:solidFill>
                        </a:rPr>
                        <a:t>Various operations of DDL :</a:t>
                      </a:r>
                    </a:p>
                    <a:p>
                      <a:pPr marL="800100" lvl="1" indent="-342900">
                        <a:buFont typeface="+mj-lt"/>
                        <a:buAutoNum type="arabicPeriod"/>
                      </a:pPr>
                      <a:r>
                        <a:rPr lang="en-US" dirty="0">
                          <a:solidFill>
                            <a:schemeClr val="tx1"/>
                          </a:solidFill>
                        </a:rPr>
                        <a:t>Create data tables, views , indexes </a:t>
                      </a:r>
                    </a:p>
                    <a:p>
                      <a:pPr marL="800100" lvl="1" indent="-342900">
                        <a:buFont typeface="+mj-lt"/>
                        <a:buAutoNum type="arabicPeriod"/>
                      </a:pPr>
                      <a:r>
                        <a:rPr lang="en-US" dirty="0">
                          <a:solidFill>
                            <a:schemeClr val="tx1"/>
                          </a:solidFill>
                        </a:rPr>
                        <a:t>Type of data divisions : data items, segments, records </a:t>
                      </a:r>
                    </a:p>
                    <a:p>
                      <a:pPr marL="800100" lvl="1" indent="-342900">
                        <a:buFont typeface="+mj-lt"/>
                        <a:buAutoNum type="arabicPeriod"/>
                      </a:pPr>
                      <a:r>
                        <a:rPr lang="en-US" dirty="0">
                          <a:solidFill>
                            <a:schemeClr val="tx1"/>
                          </a:solidFill>
                        </a:rPr>
                        <a:t>Provide Unique name to data items</a:t>
                      </a:r>
                    </a:p>
                    <a:p>
                      <a:pPr marL="800100" lvl="1" indent="-342900">
                        <a:buFont typeface="+mj-lt"/>
                        <a:buAutoNum type="arabicPeriod"/>
                      </a:pPr>
                      <a:r>
                        <a:rPr lang="en-US" dirty="0">
                          <a:solidFill>
                            <a:schemeClr val="tx1"/>
                          </a:solidFill>
                        </a:rPr>
                        <a:t>Define range of values  </a:t>
                      </a:r>
                    </a:p>
                    <a:p>
                      <a:pPr marL="800100" lvl="1" indent="-342900">
                        <a:buFont typeface="+mj-lt"/>
                        <a:buAutoNum type="arabicPeriod"/>
                      </a:pPr>
                      <a:r>
                        <a:rPr lang="en-US" dirty="0">
                          <a:solidFill>
                            <a:schemeClr val="tx1"/>
                          </a:solidFill>
                        </a:rPr>
                        <a:t>Provide means of checking errors in the database</a:t>
                      </a:r>
                    </a:p>
                    <a:p>
                      <a:pPr marL="800100" lvl="1" indent="-342900">
                        <a:buFont typeface="+mj-lt"/>
                        <a:buAutoNum type="arabicPeriod"/>
                      </a:pPr>
                      <a:r>
                        <a:rPr lang="en-US" dirty="0">
                          <a:solidFill>
                            <a:schemeClr val="tx1"/>
                          </a:solidFill>
                        </a:rPr>
                        <a:t>Provide locks for security</a:t>
                      </a:r>
                    </a:p>
                    <a:p>
                      <a:pPr marL="800100" lvl="1" indent="-342900">
                        <a:buFont typeface="+mj-lt"/>
                        <a:buAutoNum type="arabicPeriod"/>
                      </a:pPr>
                      <a:endParaRPr lang="en-US" dirty="0">
                        <a:solidFill>
                          <a:schemeClr val="tx1"/>
                        </a:solidFill>
                      </a:endParaRPr>
                    </a:p>
                    <a:p>
                      <a:pPr marL="0" lvl="0" indent="0">
                        <a:buFont typeface="Arial" panose="020B0604020202020204" pitchFamily="34" charset="0"/>
                        <a:buNone/>
                      </a:pPr>
                      <a:r>
                        <a:rPr lang="en-US" dirty="0">
                          <a:solidFill>
                            <a:srgbClr val="C00000"/>
                          </a:solidFill>
                        </a:rPr>
                        <a:t>Example of DDL: </a:t>
                      </a:r>
                    </a:p>
                    <a:p>
                      <a:pPr marL="0" indent="0">
                        <a:buFont typeface="Arial" panose="020B0604020202020204" pitchFamily="34" charset="0"/>
                        <a:buNone/>
                      </a:pPr>
                      <a:r>
                        <a:rPr lang="en-US" dirty="0">
                          <a:solidFill>
                            <a:srgbClr val="C00000"/>
                          </a:solidFill>
                        </a:rPr>
                        <a:t>Create Table Student ( </a:t>
                      </a:r>
                      <a:r>
                        <a:rPr lang="en-US" dirty="0" err="1">
                          <a:solidFill>
                            <a:srgbClr val="C00000"/>
                          </a:solidFill>
                        </a:rPr>
                        <a:t>Student_id</a:t>
                      </a:r>
                      <a:r>
                        <a:rPr lang="en-US" dirty="0">
                          <a:solidFill>
                            <a:srgbClr val="C00000"/>
                          </a:solidFill>
                        </a:rPr>
                        <a:t> (int),</a:t>
                      </a:r>
                    </a:p>
                    <a:p>
                      <a:pPr marL="0" indent="0">
                        <a:buFont typeface="Arial" panose="020B0604020202020204" pitchFamily="34" charset="0"/>
                        <a:buNone/>
                      </a:pPr>
                      <a:r>
                        <a:rPr lang="en-US" dirty="0">
                          <a:solidFill>
                            <a:srgbClr val="C00000"/>
                          </a:solidFill>
                        </a:rPr>
                        <a:t>                                          Name varchar(25)</a:t>
                      </a:r>
                    </a:p>
                    <a:p>
                      <a:pPr marL="0" indent="0">
                        <a:buFont typeface="Arial" panose="020B0604020202020204" pitchFamily="34" charset="0"/>
                        <a:buNone/>
                      </a:pPr>
                      <a:r>
                        <a:rPr lang="en-US" dirty="0">
                          <a:solidFill>
                            <a:srgbClr val="C00000"/>
                          </a:solidFill>
                        </a:rPr>
                        <a:t>                                          </a:t>
                      </a:r>
                      <a:r>
                        <a:rPr lang="en-US" dirty="0" err="1">
                          <a:solidFill>
                            <a:srgbClr val="C00000"/>
                          </a:solidFill>
                        </a:rPr>
                        <a:t>Course_id</a:t>
                      </a:r>
                      <a:r>
                        <a:rPr lang="en-US" dirty="0">
                          <a:solidFill>
                            <a:srgbClr val="C00000"/>
                          </a:solidFill>
                        </a:rPr>
                        <a:t> (int) );</a:t>
                      </a:r>
                    </a:p>
                    <a:p>
                      <a:pPr marL="0" lvl="0" indent="0">
                        <a:buFont typeface="Arial" panose="020B0604020202020204" pitchFamily="34" charset="0"/>
                        <a:buNone/>
                      </a:pPr>
                      <a:endParaRPr lang="en-US" dirty="0">
                        <a:solidFill>
                          <a:srgbClr val="C00000"/>
                        </a:solidFill>
                      </a:endParaRPr>
                    </a:p>
                    <a:p>
                      <a:pPr marL="0" lvl="0" indent="0">
                        <a:buFont typeface="Arial" panose="020B0604020202020204" pitchFamily="34" charset="0"/>
                        <a:buNone/>
                      </a:pPr>
                      <a:endParaRPr lang="en-US" dirty="0">
                        <a:solidFill>
                          <a:srgbClr val="C00000"/>
                        </a:solidFill>
                      </a:endParaRPr>
                    </a:p>
                  </a:txBody>
                  <a:tcPr>
                    <a:noFill/>
                  </a:tcPr>
                </a:tc>
                <a:extLst>
                  <a:ext uri="{0D108BD9-81ED-4DB2-BD59-A6C34878D82A}">
                    <a16:rowId xmlns:a16="http://schemas.microsoft.com/office/drawing/2014/main" val="1614346812"/>
                  </a:ext>
                </a:extLst>
              </a:tr>
            </a:tbl>
          </a:graphicData>
        </a:graphic>
      </p:graphicFrame>
      <p:graphicFrame>
        <p:nvGraphicFramePr>
          <p:cNvPr id="5" name="Table 4">
            <a:extLst>
              <a:ext uri="{FF2B5EF4-FFF2-40B4-BE49-F238E27FC236}">
                <a16:creationId xmlns:a16="http://schemas.microsoft.com/office/drawing/2014/main" id="{0855AD2C-B440-9245-9B82-F9F055019B04}"/>
              </a:ext>
            </a:extLst>
          </p:cNvPr>
          <p:cNvGraphicFramePr>
            <a:graphicFrameLocks noGrp="1"/>
          </p:cNvGraphicFramePr>
          <p:nvPr/>
        </p:nvGraphicFramePr>
        <p:xfrm>
          <a:off x="5913376" y="1660368"/>
          <a:ext cx="5834928" cy="5303520"/>
        </p:xfrm>
        <a:graphic>
          <a:graphicData uri="http://schemas.openxmlformats.org/drawingml/2006/table">
            <a:tbl>
              <a:tblPr firstRow="1" bandRow="1">
                <a:tableStyleId>{F5AB1C69-6EDB-4FF4-983F-18BD219EF322}</a:tableStyleId>
              </a:tblPr>
              <a:tblGrid>
                <a:gridCol w="5834928">
                  <a:extLst>
                    <a:ext uri="{9D8B030D-6E8A-4147-A177-3AD203B41FA5}">
                      <a16:colId xmlns:a16="http://schemas.microsoft.com/office/drawing/2014/main" val="1437121855"/>
                    </a:ext>
                  </a:extLst>
                </a:gridCol>
              </a:tblGrid>
              <a:tr h="4802186">
                <a:tc>
                  <a:txBody>
                    <a:bodyPr/>
                    <a:lstStyle/>
                    <a:p>
                      <a:r>
                        <a:rPr lang="en-US" dirty="0">
                          <a:solidFill>
                            <a:srgbClr val="C00000"/>
                          </a:solidFill>
                        </a:rPr>
                        <a:t>2. DML:  Creation and manipulation of Schema of  Views  Database</a:t>
                      </a:r>
                    </a:p>
                    <a:p>
                      <a:endParaRPr lang="en-US" dirty="0">
                        <a:solidFill>
                          <a:schemeClr val="tx1"/>
                        </a:solidFill>
                      </a:endParaRPr>
                    </a:p>
                    <a:p>
                      <a:r>
                        <a:rPr lang="en-US" dirty="0">
                          <a:solidFill>
                            <a:srgbClr val="C00000"/>
                          </a:solidFill>
                        </a:rPr>
                        <a:t>Various operations of DML :</a:t>
                      </a:r>
                    </a:p>
                    <a:p>
                      <a:pPr marL="285750" indent="-285750">
                        <a:buFont typeface="Arial" panose="020B0604020202020204" pitchFamily="34" charset="0"/>
                        <a:buChar char="•"/>
                      </a:pPr>
                      <a:r>
                        <a:rPr lang="en-US" dirty="0">
                          <a:solidFill>
                            <a:schemeClr val="tx1"/>
                          </a:solidFill>
                        </a:rPr>
                        <a:t>Insertion of new record </a:t>
                      </a:r>
                      <a:r>
                        <a:rPr lang="en-US" dirty="0">
                          <a:solidFill>
                            <a:srgbClr val="00B050"/>
                          </a:solidFill>
                        </a:rPr>
                        <a:t>(INSERT)</a:t>
                      </a:r>
                    </a:p>
                    <a:p>
                      <a:pPr marL="285750" indent="-285750">
                        <a:buFont typeface="Arial" panose="020B0604020202020204" pitchFamily="34" charset="0"/>
                        <a:buChar char="•"/>
                      </a:pPr>
                      <a:r>
                        <a:rPr lang="en-US" dirty="0">
                          <a:solidFill>
                            <a:schemeClr val="tx1"/>
                          </a:solidFill>
                        </a:rPr>
                        <a:t>Remove data items </a:t>
                      </a:r>
                      <a:r>
                        <a:rPr lang="en-US" dirty="0">
                          <a:solidFill>
                            <a:srgbClr val="00B050"/>
                          </a:solidFill>
                        </a:rPr>
                        <a:t>(DELETE)</a:t>
                      </a:r>
                    </a:p>
                    <a:p>
                      <a:pPr marL="285750" indent="-285750">
                        <a:buFont typeface="Arial" panose="020B0604020202020204" pitchFamily="34" charset="0"/>
                        <a:buChar char="•"/>
                      </a:pPr>
                      <a:r>
                        <a:rPr lang="en-US" dirty="0">
                          <a:solidFill>
                            <a:schemeClr val="tx1"/>
                          </a:solidFill>
                        </a:rPr>
                        <a:t>Update or modify data items or records (</a:t>
                      </a:r>
                      <a:r>
                        <a:rPr lang="en-US" dirty="0">
                          <a:solidFill>
                            <a:srgbClr val="00B050"/>
                          </a:solidFill>
                        </a:rPr>
                        <a:t>UPDATE/ALTER)</a:t>
                      </a:r>
                    </a:p>
                    <a:p>
                      <a:pPr marL="285750" indent="-285750">
                        <a:buFont typeface="Arial" panose="020B0604020202020204" pitchFamily="34" charset="0"/>
                        <a:buChar char="•"/>
                      </a:pPr>
                      <a:r>
                        <a:rPr lang="en-US" dirty="0">
                          <a:solidFill>
                            <a:schemeClr val="tx1"/>
                          </a:solidFill>
                        </a:rPr>
                        <a:t>Retrieve data items from the tables (</a:t>
                      </a:r>
                      <a:r>
                        <a:rPr lang="en-US" dirty="0">
                          <a:solidFill>
                            <a:srgbClr val="00B050"/>
                          </a:solidFill>
                        </a:rPr>
                        <a:t>SELECT)</a:t>
                      </a:r>
                    </a:p>
                    <a:p>
                      <a:pPr marL="285750" indent="-285750">
                        <a:buFont typeface="Arial" panose="020B0604020202020204" pitchFamily="34" charset="0"/>
                        <a:buChar char="•"/>
                      </a:pPr>
                      <a:endParaRPr lang="en-US" dirty="0">
                        <a:solidFill>
                          <a:schemeClr val="tx1"/>
                        </a:solidFill>
                      </a:endParaRPr>
                    </a:p>
                    <a:p>
                      <a:pPr marL="0" indent="0">
                        <a:buFont typeface="Arial" panose="020B0604020202020204" pitchFamily="34" charset="0"/>
                        <a:buNone/>
                      </a:pPr>
                      <a:r>
                        <a:rPr lang="en-US" dirty="0">
                          <a:solidFill>
                            <a:srgbClr val="C00000"/>
                          </a:solidFill>
                        </a:rPr>
                        <a:t>Example of DML  : </a:t>
                      </a:r>
                    </a:p>
                    <a:p>
                      <a:pPr marL="0" indent="0">
                        <a:buFont typeface="Arial" panose="020B0604020202020204" pitchFamily="34" charset="0"/>
                        <a:buNone/>
                      </a:pPr>
                      <a:endParaRPr lang="en-US" dirty="0">
                        <a:solidFill>
                          <a:srgbClr val="C00000"/>
                        </a:solidFill>
                      </a:endParaRPr>
                    </a:p>
                    <a:p>
                      <a:pPr marL="0" indent="0">
                        <a:buFont typeface="Arial" panose="020B0604020202020204" pitchFamily="34" charset="0"/>
                        <a:buNone/>
                      </a:pPr>
                      <a:endParaRPr lang="en-US" dirty="0">
                        <a:solidFill>
                          <a:srgbClr val="C00000"/>
                        </a:solidFill>
                      </a:endParaRPr>
                    </a:p>
                    <a:p>
                      <a:pPr marL="0" indent="0">
                        <a:buFont typeface="Arial" panose="020B0604020202020204" pitchFamily="34" charset="0"/>
                        <a:buNone/>
                      </a:pPr>
                      <a:endParaRPr lang="en-US" dirty="0">
                        <a:solidFill>
                          <a:srgbClr val="C00000"/>
                        </a:solidFill>
                      </a:endParaRPr>
                    </a:p>
                    <a:p>
                      <a:pPr marL="0" indent="0">
                        <a:buFont typeface="Arial" panose="020B0604020202020204" pitchFamily="34" charset="0"/>
                        <a:buNone/>
                      </a:pPr>
                      <a:r>
                        <a:rPr lang="en-US" dirty="0">
                          <a:solidFill>
                            <a:srgbClr val="C000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3. DCL:  Control Access of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Grant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Revoke </a:t>
                      </a:r>
                    </a:p>
                    <a:p>
                      <a:endParaRPr lang="en-US" dirty="0">
                        <a:solidFill>
                          <a:schemeClr val="tx1"/>
                        </a:solidFill>
                      </a:endParaRPr>
                    </a:p>
                  </a:txBody>
                  <a:tcPr>
                    <a:noFill/>
                  </a:tcPr>
                </a:tc>
                <a:extLst>
                  <a:ext uri="{0D108BD9-81ED-4DB2-BD59-A6C34878D82A}">
                    <a16:rowId xmlns:a16="http://schemas.microsoft.com/office/drawing/2014/main" val="1614346812"/>
                  </a:ext>
                </a:extLst>
              </a:tr>
            </a:tbl>
          </a:graphicData>
        </a:graphic>
      </p:graphicFrame>
      <p:graphicFrame>
        <p:nvGraphicFramePr>
          <p:cNvPr id="6" name="Table 6">
            <a:extLst>
              <a:ext uri="{FF2B5EF4-FFF2-40B4-BE49-F238E27FC236}">
                <a16:creationId xmlns:a16="http://schemas.microsoft.com/office/drawing/2014/main" id="{75EA2267-D1C9-5E42-B578-A15D6BA93DEA}"/>
              </a:ext>
            </a:extLst>
          </p:cNvPr>
          <p:cNvGraphicFramePr>
            <a:graphicFrameLocks noGrp="1"/>
          </p:cNvGraphicFramePr>
          <p:nvPr/>
        </p:nvGraphicFramePr>
        <p:xfrm>
          <a:off x="5792808" y="165411"/>
          <a:ext cx="2552539" cy="1001783"/>
        </p:xfrm>
        <a:graphic>
          <a:graphicData uri="http://schemas.openxmlformats.org/drawingml/2006/table">
            <a:tbl>
              <a:tblPr firstRow="1" bandRow="1">
                <a:tableStyleId>{5C22544A-7EE6-4342-B048-85BDC9FD1C3A}</a:tableStyleId>
              </a:tblPr>
              <a:tblGrid>
                <a:gridCol w="904540">
                  <a:extLst>
                    <a:ext uri="{9D8B030D-6E8A-4147-A177-3AD203B41FA5}">
                      <a16:colId xmlns:a16="http://schemas.microsoft.com/office/drawing/2014/main" val="2613962349"/>
                    </a:ext>
                  </a:extLst>
                </a:gridCol>
                <a:gridCol w="687300">
                  <a:extLst>
                    <a:ext uri="{9D8B030D-6E8A-4147-A177-3AD203B41FA5}">
                      <a16:colId xmlns:a16="http://schemas.microsoft.com/office/drawing/2014/main" val="1036188885"/>
                    </a:ext>
                  </a:extLst>
                </a:gridCol>
                <a:gridCol w="960699">
                  <a:extLst>
                    <a:ext uri="{9D8B030D-6E8A-4147-A177-3AD203B41FA5}">
                      <a16:colId xmlns:a16="http://schemas.microsoft.com/office/drawing/2014/main" val="951490200"/>
                    </a:ext>
                  </a:extLst>
                </a:gridCol>
              </a:tblGrid>
              <a:tr h="453143">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extLst>
                  <a:ext uri="{0D108BD9-81ED-4DB2-BD59-A6C34878D82A}">
                    <a16:rowId xmlns:a16="http://schemas.microsoft.com/office/drawing/2014/main" val="3275863850"/>
                  </a:ext>
                </a:extLst>
              </a:tr>
              <a:tr h="258939">
                <a:tc>
                  <a:txBody>
                    <a:bodyPr/>
                    <a:lstStyle/>
                    <a:p>
                      <a:r>
                        <a:rPr lang="en-US" sz="1200" dirty="0"/>
                        <a:t>1000</a:t>
                      </a:r>
                    </a:p>
                  </a:txBody>
                  <a:tcPr/>
                </a:tc>
                <a:tc>
                  <a:txBody>
                    <a:bodyPr/>
                    <a:lstStyle/>
                    <a:p>
                      <a:r>
                        <a:rPr lang="en-US" sz="1200" dirty="0"/>
                        <a:t>Arun</a:t>
                      </a:r>
                    </a:p>
                  </a:txBody>
                  <a:tcPr/>
                </a:tc>
                <a:tc>
                  <a:txBody>
                    <a:bodyPr/>
                    <a:lstStyle/>
                    <a:p>
                      <a:r>
                        <a:rPr lang="en-US" sz="1200" dirty="0"/>
                        <a:t>1</a:t>
                      </a:r>
                    </a:p>
                  </a:txBody>
                  <a:tcPr/>
                </a:tc>
                <a:extLst>
                  <a:ext uri="{0D108BD9-81ED-4DB2-BD59-A6C34878D82A}">
                    <a16:rowId xmlns:a16="http://schemas.microsoft.com/office/drawing/2014/main" val="1766962445"/>
                  </a:ext>
                </a:extLst>
              </a:tr>
              <a:tr h="258939">
                <a:tc>
                  <a:txBody>
                    <a:bodyPr/>
                    <a:lstStyle/>
                    <a:p>
                      <a:r>
                        <a:rPr lang="en-US" sz="1200" dirty="0"/>
                        <a:t>1200</a:t>
                      </a:r>
                    </a:p>
                  </a:txBody>
                  <a:tcPr/>
                </a:tc>
                <a:tc>
                  <a:txBody>
                    <a:bodyPr/>
                    <a:lstStyle/>
                    <a:p>
                      <a:r>
                        <a:rPr lang="en-US" sz="1200" dirty="0"/>
                        <a:t>Srilatha</a:t>
                      </a:r>
                    </a:p>
                  </a:txBody>
                  <a:tcPr/>
                </a:tc>
                <a:tc>
                  <a:txBody>
                    <a:bodyPr/>
                    <a:lstStyle/>
                    <a:p>
                      <a:r>
                        <a:rPr lang="en-US" sz="1200" dirty="0"/>
                        <a:t>2</a:t>
                      </a:r>
                    </a:p>
                  </a:txBody>
                  <a:tcPr/>
                </a:tc>
                <a:extLst>
                  <a:ext uri="{0D108BD9-81ED-4DB2-BD59-A6C34878D82A}">
                    <a16:rowId xmlns:a16="http://schemas.microsoft.com/office/drawing/2014/main" val="3643609180"/>
                  </a:ext>
                </a:extLst>
              </a:tr>
            </a:tbl>
          </a:graphicData>
        </a:graphic>
      </p:graphicFrame>
      <p:sp>
        <p:nvSpPr>
          <p:cNvPr id="7" name="Rectangle 6">
            <a:extLst>
              <a:ext uri="{FF2B5EF4-FFF2-40B4-BE49-F238E27FC236}">
                <a16:creationId xmlns:a16="http://schemas.microsoft.com/office/drawing/2014/main" id="{5FFC7E09-E47D-EE4F-91DF-00B97BA394FB}"/>
              </a:ext>
            </a:extLst>
          </p:cNvPr>
          <p:cNvSpPr/>
          <p:nvPr/>
        </p:nvSpPr>
        <p:spPr>
          <a:xfrm>
            <a:off x="5792808" y="1229023"/>
            <a:ext cx="1899302" cy="307777"/>
          </a:xfrm>
          <a:prstGeom prst="rect">
            <a:avLst/>
          </a:prstGeom>
        </p:spPr>
        <p:txBody>
          <a:bodyPr wrap="none">
            <a:spAutoFit/>
          </a:bodyPr>
          <a:lstStyle/>
          <a:p>
            <a:r>
              <a:rPr lang="en-US" sz="1400" b="1" dirty="0"/>
              <a:t>Table1: Student Details</a:t>
            </a:r>
          </a:p>
        </p:txBody>
      </p:sp>
      <p:graphicFrame>
        <p:nvGraphicFramePr>
          <p:cNvPr id="8" name="Table 6">
            <a:extLst>
              <a:ext uri="{FF2B5EF4-FFF2-40B4-BE49-F238E27FC236}">
                <a16:creationId xmlns:a16="http://schemas.microsoft.com/office/drawing/2014/main" id="{88ADA020-22BA-7242-A46E-6C8F2CB5EFAE}"/>
              </a:ext>
            </a:extLst>
          </p:cNvPr>
          <p:cNvGraphicFramePr>
            <a:graphicFrameLocks noGrp="1"/>
          </p:cNvGraphicFramePr>
          <p:nvPr/>
        </p:nvGraphicFramePr>
        <p:xfrm>
          <a:off x="8900932" y="138556"/>
          <a:ext cx="2847372" cy="1001783"/>
        </p:xfrm>
        <a:graphic>
          <a:graphicData uri="http://schemas.openxmlformats.org/drawingml/2006/table">
            <a:tbl>
              <a:tblPr firstRow="1" bandRow="1">
                <a:tableStyleId>{5C22544A-7EE6-4342-B048-85BDC9FD1C3A}</a:tableStyleId>
              </a:tblPr>
              <a:tblGrid>
                <a:gridCol w="902825">
                  <a:extLst>
                    <a:ext uri="{9D8B030D-6E8A-4147-A177-3AD203B41FA5}">
                      <a16:colId xmlns:a16="http://schemas.microsoft.com/office/drawing/2014/main" val="2613962349"/>
                    </a:ext>
                  </a:extLst>
                </a:gridCol>
                <a:gridCol w="648182">
                  <a:extLst>
                    <a:ext uri="{9D8B030D-6E8A-4147-A177-3AD203B41FA5}">
                      <a16:colId xmlns:a16="http://schemas.microsoft.com/office/drawing/2014/main" val="1036188885"/>
                    </a:ext>
                  </a:extLst>
                </a:gridCol>
                <a:gridCol w="1296365">
                  <a:extLst>
                    <a:ext uri="{9D8B030D-6E8A-4147-A177-3AD203B41FA5}">
                      <a16:colId xmlns:a16="http://schemas.microsoft.com/office/drawing/2014/main" val="951490200"/>
                    </a:ext>
                  </a:extLst>
                </a:gridCol>
              </a:tblGrid>
              <a:tr h="453143">
                <a:tc>
                  <a:txBody>
                    <a:bodyPr/>
                    <a:lstStyle/>
                    <a:p>
                      <a:r>
                        <a:rPr lang="en-US" sz="1200" dirty="0" err="1"/>
                        <a:t>Course_id</a:t>
                      </a:r>
                      <a:endParaRPr lang="en-US" sz="1200" dirty="0"/>
                    </a:p>
                  </a:txBody>
                  <a:tcPr/>
                </a:tc>
                <a:tc>
                  <a:txBody>
                    <a:bodyPr/>
                    <a:lstStyle/>
                    <a:p>
                      <a:r>
                        <a:rPr lang="en-US" sz="1200" dirty="0"/>
                        <a:t>Name</a:t>
                      </a:r>
                    </a:p>
                  </a:txBody>
                  <a:tcPr/>
                </a:tc>
                <a:tc>
                  <a:txBody>
                    <a:bodyPr/>
                    <a:lstStyle/>
                    <a:p>
                      <a:r>
                        <a:rPr lang="en-US" sz="1200" dirty="0"/>
                        <a:t>Faculty advisor</a:t>
                      </a:r>
                    </a:p>
                  </a:txBody>
                  <a:tcPr/>
                </a:tc>
                <a:extLst>
                  <a:ext uri="{0D108BD9-81ED-4DB2-BD59-A6C34878D82A}">
                    <a16:rowId xmlns:a16="http://schemas.microsoft.com/office/drawing/2014/main" val="3275863850"/>
                  </a:ext>
                </a:extLst>
              </a:tr>
              <a:tr h="258939">
                <a:tc>
                  <a:txBody>
                    <a:bodyPr/>
                    <a:lstStyle/>
                    <a:p>
                      <a:r>
                        <a:rPr lang="en-US" sz="1200" dirty="0"/>
                        <a:t>1</a:t>
                      </a:r>
                    </a:p>
                  </a:txBody>
                  <a:tcPr/>
                </a:tc>
                <a:tc>
                  <a:txBody>
                    <a:bodyPr/>
                    <a:lstStyle/>
                    <a:p>
                      <a:r>
                        <a:rPr lang="en-US" sz="1200" dirty="0"/>
                        <a:t>ECE</a:t>
                      </a:r>
                    </a:p>
                  </a:txBody>
                  <a:tcPr/>
                </a:tc>
                <a:tc>
                  <a:txBody>
                    <a:bodyPr/>
                    <a:lstStyle/>
                    <a:p>
                      <a:r>
                        <a:rPr lang="en-US" sz="1200" dirty="0"/>
                        <a:t>Dr. Rajesh</a:t>
                      </a:r>
                    </a:p>
                  </a:txBody>
                  <a:tcPr/>
                </a:tc>
                <a:extLst>
                  <a:ext uri="{0D108BD9-81ED-4DB2-BD59-A6C34878D82A}">
                    <a16:rowId xmlns:a16="http://schemas.microsoft.com/office/drawing/2014/main" val="1766962445"/>
                  </a:ext>
                </a:extLst>
              </a:tr>
              <a:tr h="258939">
                <a:tc>
                  <a:txBody>
                    <a:bodyPr/>
                    <a:lstStyle/>
                    <a:p>
                      <a:r>
                        <a:rPr lang="en-US" sz="1200" dirty="0"/>
                        <a:t>2</a:t>
                      </a:r>
                    </a:p>
                  </a:txBody>
                  <a:tcPr/>
                </a:tc>
                <a:tc>
                  <a:txBody>
                    <a:bodyPr/>
                    <a:lstStyle/>
                    <a:p>
                      <a:r>
                        <a:rPr lang="en-US" sz="1200" dirty="0"/>
                        <a:t>CS</a:t>
                      </a:r>
                    </a:p>
                  </a:txBody>
                  <a:tcPr/>
                </a:tc>
                <a:tc>
                  <a:txBody>
                    <a:bodyPr/>
                    <a:lstStyle/>
                    <a:p>
                      <a:r>
                        <a:rPr lang="en-US" sz="1200" dirty="0" err="1"/>
                        <a:t>Dr.Sunita</a:t>
                      </a:r>
                      <a:endParaRPr lang="en-US" sz="1200" dirty="0"/>
                    </a:p>
                  </a:txBody>
                  <a:tcPr/>
                </a:tc>
                <a:extLst>
                  <a:ext uri="{0D108BD9-81ED-4DB2-BD59-A6C34878D82A}">
                    <a16:rowId xmlns:a16="http://schemas.microsoft.com/office/drawing/2014/main" val="3643609180"/>
                  </a:ext>
                </a:extLst>
              </a:tr>
            </a:tbl>
          </a:graphicData>
        </a:graphic>
      </p:graphicFrame>
      <p:sp>
        <p:nvSpPr>
          <p:cNvPr id="9" name="Rectangle 8">
            <a:extLst>
              <a:ext uri="{FF2B5EF4-FFF2-40B4-BE49-F238E27FC236}">
                <a16:creationId xmlns:a16="http://schemas.microsoft.com/office/drawing/2014/main" id="{1863C26E-50A6-FD47-87C6-3B622F2B6649}"/>
              </a:ext>
            </a:extLst>
          </p:cNvPr>
          <p:cNvSpPr/>
          <p:nvPr/>
        </p:nvSpPr>
        <p:spPr>
          <a:xfrm>
            <a:off x="8893482" y="1192450"/>
            <a:ext cx="2529219" cy="307777"/>
          </a:xfrm>
          <a:prstGeom prst="rect">
            <a:avLst/>
          </a:prstGeom>
        </p:spPr>
        <p:txBody>
          <a:bodyPr wrap="none">
            <a:spAutoFit/>
          </a:bodyPr>
          <a:lstStyle/>
          <a:p>
            <a:r>
              <a:rPr lang="en-US" sz="1400" b="1" dirty="0"/>
              <a:t>   Table 2: </a:t>
            </a:r>
            <a:r>
              <a:rPr lang="en-US" sz="1400" b="1" dirty="0" err="1"/>
              <a:t>FacultyAdvisorDetails</a:t>
            </a:r>
            <a:endParaRPr lang="en-US" sz="1400" b="1" dirty="0"/>
          </a:p>
        </p:txBody>
      </p:sp>
    </p:spTree>
    <p:extLst>
      <p:ext uri="{BB962C8B-B14F-4D97-AF65-F5344CB8AC3E}">
        <p14:creationId xmlns:p14="http://schemas.microsoft.com/office/powerpoint/2010/main" val="401685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8685" y="537825"/>
            <a:ext cx="8923351" cy="692950"/>
          </a:xfrm>
          <a:prstGeom prst="rect">
            <a:avLst/>
          </a:prstGeom>
        </p:spPr>
        <p:txBody>
          <a:bodyPr vert="horz" wrap="square" lIns="0" tIns="15688" rIns="0" bIns="0" rtlCol="0" anchor="ctr">
            <a:spAutoFit/>
          </a:bodyPr>
          <a:lstStyle/>
          <a:p>
            <a:pPr marL="11206">
              <a:lnSpc>
                <a:spcPct val="100000"/>
              </a:lnSpc>
              <a:spcBef>
                <a:spcPts val="124"/>
              </a:spcBef>
            </a:pPr>
            <a:r>
              <a:rPr lang="en-US" spc="18" dirty="0"/>
              <a:t>DBMS - </a:t>
            </a:r>
            <a:r>
              <a:rPr spc="18" dirty="0"/>
              <a:t>Schemas and</a:t>
            </a:r>
            <a:r>
              <a:rPr spc="-110" dirty="0"/>
              <a:t> </a:t>
            </a:r>
            <a:r>
              <a:rPr spc="13" dirty="0"/>
              <a:t>Instances</a:t>
            </a:r>
          </a:p>
        </p:txBody>
      </p:sp>
      <p:sp>
        <p:nvSpPr>
          <p:cNvPr id="13" name="object 13"/>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CB8353D5-5428-614C-BD06-D20EE1FC071E}" type="datetime1">
              <a:rPr lang="en-IN" spc="9" smtClean="0"/>
              <a:t>23/01/21</a:t>
            </a:fld>
            <a:endParaRPr spc="9" dirty="0"/>
          </a:p>
        </p:txBody>
      </p:sp>
      <p:sp>
        <p:nvSpPr>
          <p:cNvPr id="11" name="object 1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342664" y="1666046"/>
            <a:ext cx="10266744" cy="1855915"/>
          </a:xfrm>
          <a:prstGeom prst="rect">
            <a:avLst/>
          </a:prstGeom>
        </p:spPr>
        <p:txBody>
          <a:bodyPr vert="horz" wrap="square" lIns="0" tIns="84604" rIns="0" bIns="0" rtlCol="0">
            <a:spAutoFit/>
          </a:bodyPr>
          <a:lstStyle/>
          <a:p>
            <a:pPr marL="10646">
              <a:spcBef>
                <a:spcPts val="666"/>
              </a:spcBef>
              <a:buClr>
                <a:srgbClr val="CC3300"/>
              </a:buClr>
              <a:buSzPct val="89655"/>
              <a:tabLst>
                <a:tab pos="260551" algn="l"/>
                <a:tab pos="261111" algn="l"/>
              </a:tabLst>
            </a:pPr>
            <a:r>
              <a:rPr lang="en-IN" sz="1279" b="1" spc="18" dirty="0">
                <a:solidFill>
                  <a:srgbClr val="00009A"/>
                </a:solidFill>
                <a:latin typeface="Arial"/>
                <a:cs typeface="Arial"/>
              </a:rPr>
              <a:t>Schema</a:t>
            </a:r>
            <a:r>
              <a:rPr lang="en-IN" sz="1279" b="1" dirty="0">
                <a:solidFill>
                  <a:srgbClr val="00009A"/>
                </a:solidFill>
                <a:latin typeface="Arial"/>
                <a:cs typeface="Arial"/>
              </a:rPr>
              <a:t>s </a:t>
            </a:r>
            <a:r>
              <a:rPr lang="en-US" sz="1279" spc="13" dirty="0">
                <a:latin typeface="Arial"/>
                <a:cs typeface="Arial"/>
              </a:rPr>
              <a:t> are considered  s</a:t>
            </a:r>
            <a:r>
              <a:rPr sz="1279" spc="13" dirty="0">
                <a:latin typeface="Arial"/>
                <a:cs typeface="Arial"/>
              </a:rPr>
              <a:t>imilar to types </a:t>
            </a:r>
            <a:r>
              <a:rPr sz="1279" spc="18" dirty="0">
                <a:latin typeface="Arial"/>
                <a:cs typeface="Arial"/>
              </a:rPr>
              <a:t>and </a:t>
            </a:r>
            <a:r>
              <a:rPr sz="1279" spc="13" dirty="0">
                <a:latin typeface="Arial"/>
                <a:cs typeface="Arial"/>
              </a:rPr>
              <a:t>variables </a:t>
            </a:r>
            <a:r>
              <a:rPr sz="1279" spc="9" dirty="0">
                <a:latin typeface="Arial"/>
                <a:cs typeface="Arial"/>
              </a:rPr>
              <a:t>in </a:t>
            </a:r>
            <a:r>
              <a:rPr sz="1279" spc="18" dirty="0">
                <a:latin typeface="Arial"/>
                <a:cs typeface="Arial"/>
              </a:rPr>
              <a:t>programming</a:t>
            </a:r>
            <a:r>
              <a:rPr sz="1279" spc="-115" dirty="0">
                <a:latin typeface="Arial"/>
                <a:cs typeface="Arial"/>
              </a:rPr>
              <a:t> </a:t>
            </a:r>
            <a:r>
              <a:rPr sz="1279" spc="13" dirty="0">
                <a:latin typeface="Arial"/>
                <a:cs typeface="Arial"/>
              </a:rPr>
              <a:t>languages</a:t>
            </a:r>
            <a:endParaRPr sz="1279" dirty="0">
              <a:latin typeface="Arial"/>
              <a:cs typeface="Arial"/>
            </a:endParaRPr>
          </a:p>
          <a:p>
            <a:pPr marL="10646">
              <a:spcBef>
                <a:spcPts val="591"/>
              </a:spcBef>
              <a:buClr>
                <a:srgbClr val="CC3300"/>
              </a:buClr>
              <a:buSzPct val="89655"/>
              <a:tabLst>
                <a:tab pos="260551" algn="l"/>
                <a:tab pos="261111" algn="l"/>
              </a:tabLst>
            </a:pPr>
            <a:r>
              <a:rPr lang="en-US" sz="1279" b="1" spc="18" dirty="0">
                <a:solidFill>
                  <a:srgbClr val="00009A"/>
                </a:solidFill>
                <a:latin typeface="Arial"/>
                <a:cs typeface="Arial"/>
              </a:rPr>
              <a:t>1. </a:t>
            </a:r>
            <a:r>
              <a:rPr sz="1279" b="1" spc="18" dirty="0">
                <a:solidFill>
                  <a:srgbClr val="00009A"/>
                </a:solidFill>
                <a:latin typeface="Arial"/>
                <a:cs typeface="Arial"/>
              </a:rPr>
              <a:t>Schema</a:t>
            </a:r>
            <a:endParaRPr sz="1279" dirty="0">
              <a:latin typeface="Arial"/>
              <a:cs typeface="Arial"/>
            </a:endParaRPr>
          </a:p>
          <a:p>
            <a:pPr marL="551359" lvl="1" indent="-207880">
              <a:spcBef>
                <a:spcPts val="587"/>
              </a:spcBef>
              <a:buClr>
                <a:srgbClr val="FF9A33"/>
              </a:buClr>
              <a:buSzPct val="79310"/>
              <a:buFont typeface="Wingdings"/>
              <a:buChar char=""/>
              <a:tabLst>
                <a:tab pos="551359" algn="l"/>
                <a:tab pos="551919" algn="l"/>
              </a:tabLst>
            </a:pPr>
            <a:r>
              <a:rPr sz="1279" b="1" spc="9" dirty="0">
                <a:solidFill>
                  <a:srgbClr val="00009A"/>
                </a:solidFill>
                <a:latin typeface="Arial"/>
                <a:cs typeface="Arial"/>
              </a:rPr>
              <a:t>Logical </a:t>
            </a:r>
            <a:r>
              <a:rPr sz="1279" b="1" spc="18" dirty="0">
                <a:solidFill>
                  <a:srgbClr val="00009A"/>
                </a:solidFill>
                <a:latin typeface="Arial"/>
                <a:cs typeface="Arial"/>
              </a:rPr>
              <a:t>Schema </a:t>
            </a:r>
            <a:r>
              <a:rPr sz="1279" spc="18" dirty="0">
                <a:latin typeface="Arial"/>
                <a:cs typeface="Arial"/>
              </a:rPr>
              <a:t>– </a:t>
            </a:r>
            <a:r>
              <a:rPr sz="1279" spc="13" dirty="0">
                <a:latin typeface="Arial"/>
                <a:cs typeface="Arial"/>
              </a:rPr>
              <a:t>the </a:t>
            </a:r>
            <a:r>
              <a:rPr sz="1279" spc="9" dirty="0">
                <a:latin typeface="Arial"/>
                <a:cs typeface="Arial"/>
              </a:rPr>
              <a:t>overall logical structure of the</a:t>
            </a:r>
            <a:r>
              <a:rPr sz="1279" spc="-84" dirty="0">
                <a:latin typeface="Arial"/>
                <a:cs typeface="Arial"/>
              </a:rPr>
              <a:t> </a:t>
            </a:r>
            <a:r>
              <a:rPr sz="1279" spc="9" dirty="0">
                <a:latin typeface="Arial"/>
                <a:cs typeface="Arial"/>
              </a:rPr>
              <a:t>database</a:t>
            </a:r>
            <a:endParaRPr sz="1279" dirty="0">
              <a:latin typeface="Arial"/>
              <a:cs typeface="Arial"/>
            </a:endParaRPr>
          </a:p>
          <a:p>
            <a:pPr marL="801824" lvl="2" indent="-167537">
              <a:spcBef>
                <a:spcPts val="582"/>
              </a:spcBef>
              <a:buClr>
                <a:srgbClr val="33CC33"/>
              </a:buClr>
              <a:buSzPct val="75862"/>
              <a:buFont typeface="Wingdings"/>
              <a:buChar char=""/>
              <a:tabLst>
                <a:tab pos="802383" algn="l"/>
              </a:tabLst>
            </a:pPr>
            <a:r>
              <a:rPr sz="1279" spc="13" dirty="0">
                <a:latin typeface="Arial"/>
                <a:cs typeface="Arial"/>
              </a:rPr>
              <a:t>Analogous to type information of </a:t>
            </a:r>
            <a:r>
              <a:rPr sz="1279" spc="18" dirty="0">
                <a:latin typeface="Arial"/>
                <a:cs typeface="Arial"/>
              </a:rPr>
              <a:t>a </a:t>
            </a:r>
            <a:r>
              <a:rPr sz="1279" spc="13" dirty="0">
                <a:latin typeface="Arial"/>
                <a:cs typeface="Arial"/>
              </a:rPr>
              <a:t>variable </a:t>
            </a:r>
            <a:r>
              <a:rPr sz="1279" spc="9" dirty="0">
                <a:latin typeface="Arial"/>
                <a:cs typeface="Arial"/>
              </a:rPr>
              <a:t>in </a:t>
            </a:r>
            <a:r>
              <a:rPr sz="1279" spc="18" dirty="0">
                <a:latin typeface="Arial"/>
                <a:cs typeface="Arial"/>
              </a:rPr>
              <a:t>a</a:t>
            </a:r>
            <a:r>
              <a:rPr sz="1279" spc="-110" dirty="0">
                <a:latin typeface="Arial"/>
                <a:cs typeface="Arial"/>
              </a:rPr>
              <a:t> </a:t>
            </a:r>
            <a:r>
              <a:rPr sz="1279" spc="18" dirty="0">
                <a:latin typeface="Arial"/>
                <a:cs typeface="Arial"/>
              </a:rPr>
              <a:t>program</a:t>
            </a:r>
            <a:endParaRPr sz="1279" dirty="0">
              <a:latin typeface="Arial"/>
              <a:cs typeface="Arial"/>
            </a:endParaRPr>
          </a:p>
          <a:p>
            <a:pPr marL="801824" marR="4483" lvl="2" indent="-166977">
              <a:lnSpc>
                <a:spcPct val="102400"/>
              </a:lnSpc>
              <a:spcBef>
                <a:spcPts val="552"/>
              </a:spcBef>
              <a:buClr>
                <a:srgbClr val="33CC33"/>
              </a:buClr>
              <a:buSzPct val="75862"/>
              <a:buFont typeface="Wingdings"/>
              <a:buChar char=""/>
              <a:tabLst>
                <a:tab pos="802383" algn="l"/>
              </a:tabLst>
            </a:pPr>
            <a:r>
              <a:rPr sz="1279" spc="13" dirty="0">
                <a:solidFill>
                  <a:srgbClr val="C00000"/>
                </a:solidFill>
                <a:latin typeface="Arial"/>
                <a:cs typeface="Arial"/>
              </a:rPr>
              <a:t>Example: </a:t>
            </a:r>
            <a:r>
              <a:rPr sz="1279" spc="18" dirty="0">
                <a:latin typeface="Arial"/>
                <a:cs typeface="Arial"/>
              </a:rPr>
              <a:t>The </a:t>
            </a:r>
            <a:r>
              <a:rPr sz="1279" spc="13" dirty="0">
                <a:latin typeface="Arial"/>
                <a:cs typeface="Arial"/>
              </a:rPr>
              <a:t>database consists of information about </a:t>
            </a:r>
            <a:r>
              <a:rPr sz="1279" spc="18" dirty="0">
                <a:latin typeface="Arial"/>
                <a:cs typeface="Arial"/>
              </a:rPr>
              <a:t>a </a:t>
            </a:r>
            <a:r>
              <a:rPr sz="1279" spc="13" dirty="0">
                <a:latin typeface="Arial"/>
                <a:cs typeface="Arial"/>
              </a:rPr>
              <a:t>set of  customers </a:t>
            </a:r>
            <a:r>
              <a:rPr sz="1279" spc="18" dirty="0">
                <a:latin typeface="Arial"/>
                <a:cs typeface="Arial"/>
              </a:rPr>
              <a:t>and </a:t>
            </a:r>
            <a:r>
              <a:rPr sz="1279" spc="13" dirty="0">
                <a:latin typeface="Arial"/>
                <a:cs typeface="Arial"/>
              </a:rPr>
              <a:t>accounts </a:t>
            </a:r>
            <a:r>
              <a:rPr sz="1279" spc="9" dirty="0">
                <a:latin typeface="Arial"/>
                <a:cs typeface="Arial"/>
              </a:rPr>
              <a:t>in </a:t>
            </a:r>
            <a:r>
              <a:rPr sz="1279" spc="18" dirty="0">
                <a:latin typeface="Arial"/>
                <a:cs typeface="Arial"/>
              </a:rPr>
              <a:t>a bank and </a:t>
            </a:r>
            <a:r>
              <a:rPr sz="1279" spc="13" dirty="0">
                <a:latin typeface="Arial"/>
                <a:cs typeface="Arial"/>
              </a:rPr>
              <a:t>the relationship</a:t>
            </a:r>
            <a:r>
              <a:rPr sz="1279" spc="-137" dirty="0">
                <a:latin typeface="Arial"/>
                <a:cs typeface="Arial"/>
              </a:rPr>
              <a:t> </a:t>
            </a:r>
            <a:r>
              <a:rPr sz="1279" spc="18" dirty="0">
                <a:latin typeface="Arial"/>
                <a:cs typeface="Arial"/>
              </a:rPr>
              <a:t>between  them</a:t>
            </a:r>
            <a:endParaRPr sz="1279" dirty="0">
              <a:latin typeface="Arial"/>
              <a:cs typeface="Arial"/>
            </a:endParaRPr>
          </a:p>
          <a:p>
            <a:pPr marL="801824" lvl="2" indent="-167537">
              <a:spcBef>
                <a:spcPts val="587"/>
              </a:spcBef>
              <a:buClr>
                <a:srgbClr val="33CC33"/>
              </a:buClr>
              <a:buSzPct val="75862"/>
              <a:buFont typeface="Wingdings"/>
              <a:buChar char=""/>
              <a:tabLst>
                <a:tab pos="802383" algn="l"/>
              </a:tabLst>
            </a:pPr>
            <a:r>
              <a:rPr sz="1279" b="1" spc="18" dirty="0">
                <a:latin typeface="Arial"/>
                <a:cs typeface="Arial"/>
              </a:rPr>
              <a:t>Customer</a:t>
            </a:r>
            <a:r>
              <a:rPr lang="en-US" sz="1279" b="1" spc="-18" dirty="0">
                <a:latin typeface="Arial"/>
                <a:cs typeface="Arial"/>
              </a:rPr>
              <a:t>- details : </a:t>
            </a:r>
            <a:r>
              <a:rPr sz="1279" b="1" spc="18" dirty="0">
                <a:latin typeface="Arial"/>
                <a:cs typeface="Arial"/>
              </a:rPr>
              <a:t>Schema</a:t>
            </a:r>
            <a:endParaRPr sz="1279" b="1" dirty="0">
              <a:latin typeface="Arial"/>
              <a:cs typeface="Arial"/>
            </a:endParaRPr>
          </a:p>
        </p:txBody>
      </p:sp>
      <p:sp>
        <p:nvSpPr>
          <p:cNvPr id="5" name="object 5"/>
          <p:cNvSpPr txBox="1"/>
          <p:nvPr/>
        </p:nvSpPr>
        <p:spPr>
          <a:xfrm>
            <a:off x="1954564" y="4242095"/>
            <a:ext cx="2883654" cy="212124"/>
          </a:xfrm>
          <a:prstGeom prst="rect">
            <a:avLst/>
          </a:prstGeom>
        </p:spPr>
        <p:txBody>
          <a:bodyPr vert="horz" wrap="square" lIns="0" tIns="15128" rIns="0" bIns="0" rtlCol="0">
            <a:spAutoFit/>
          </a:bodyPr>
          <a:lstStyle/>
          <a:p>
            <a:pPr marL="177623" indent="-166977">
              <a:spcBef>
                <a:spcPts val="119"/>
              </a:spcBef>
              <a:buClr>
                <a:srgbClr val="33CC33"/>
              </a:buClr>
              <a:buSzPct val="75862"/>
              <a:buFont typeface="Wingdings"/>
              <a:buChar char=""/>
              <a:tabLst>
                <a:tab pos="178183" algn="l"/>
              </a:tabLst>
            </a:pPr>
            <a:r>
              <a:rPr sz="1279" b="1" spc="13" dirty="0">
                <a:latin typeface="Arial"/>
                <a:cs typeface="Arial"/>
              </a:rPr>
              <a:t>Account</a:t>
            </a:r>
            <a:r>
              <a:rPr lang="en-US" sz="1279" b="1" spc="13" dirty="0">
                <a:latin typeface="Arial"/>
                <a:cs typeface="Arial"/>
              </a:rPr>
              <a:t> details</a:t>
            </a:r>
            <a:r>
              <a:rPr sz="1279" b="1" spc="-44" dirty="0">
                <a:latin typeface="Arial"/>
                <a:cs typeface="Arial"/>
              </a:rPr>
              <a:t> </a:t>
            </a:r>
            <a:r>
              <a:rPr lang="en-US" sz="1279" b="1" spc="-44" dirty="0">
                <a:latin typeface="Arial"/>
                <a:cs typeface="Arial"/>
              </a:rPr>
              <a:t>: </a:t>
            </a:r>
            <a:r>
              <a:rPr sz="1279" b="1" spc="18" dirty="0">
                <a:latin typeface="Arial"/>
                <a:cs typeface="Arial"/>
              </a:rPr>
              <a:t>Schema</a:t>
            </a:r>
            <a:endParaRPr sz="1279" b="1" dirty="0">
              <a:latin typeface="Arial"/>
              <a:cs typeface="Arial"/>
            </a:endParaRPr>
          </a:p>
        </p:txBody>
      </p:sp>
      <p:sp>
        <p:nvSpPr>
          <p:cNvPr id="6" name="object 6"/>
          <p:cNvSpPr txBox="1"/>
          <p:nvPr/>
        </p:nvSpPr>
        <p:spPr>
          <a:xfrm>
            <a:off x="1342664" y="5100021"/>
            <a:ext cx="7490372" cy="212124"/>
          </a:xfrm>
          <a:prstGeom prst="rect">
            <a:avLst/>
          </a:prstGeom>
        </p:spPr>
        <p:txBody>
          <a:bodyPr vert="horz" wrap="square" lIns="0" tIns="15128" rIns="0" bIns="0" rtlCol="0">
            <a:spAutoFit/>
          </a:bodyPr>
          <a:lstStyle/>
          <a:p>
            <a:pPr marL="10646">
              <a:spcBef>
                <a:spcPts val="119"/>
              </a:spcBef>
              <a:buClr>
                <a:srgbClr val="FF9A33"/>
              </a:buClr>
              <a:buSzPct val="79310"/>
              <a:tabLst>
                <a:tab pos="218526" algn="l"/>
                <a:tab pos="219087" algn="l"/>
              </a:tabLst>
            </a:pPr>
            <a:r>
              <a:rPr lang="en-US" sz="1279" b="1" spc="9" dirty="0">
                <a:solidFill>
                  <a:srgbClr val="00009A"/>
                </a:solidFill>
                <a:latin typeface="Arial"/>
                <a:cs typeface="Arial"/>
              </a:rPr>
              <a:t>2. </a:t>
            </a:r>
            <a:r>
              <a:rPr sz="1279" b="1" spc="9" dirty="0">
                <a:solidFill>
                  <a:srgbClr val="00009A"/>
                </a:solidFill>
                <a:latin typeface="Arial"/>
                <a:cs typeface="Arial"/>
              </a:rPr>
              <a:t>Physical </a:t>
            </a:r>
            <a:r>
              <a:rPr sz="1279" b="1" spc="13" dirty="0">
                <a:solidFill>
                  <a:srgbClr val="00009A"/>
                </a:solidFill>
                <a:latin typeface="Arial"/>
                <a:cs typeface="Arial"/>
              </a:rPr>
              <a:t>Schema</a:t>
            </a:r>
            <a:r>
              <a:rPr sz="1279" spc="13" dirty="0">
                <a:latin typeface="Arial"/>
                <a:cs typeface="Arial"/>
              </a:rPr>
              <a:t>– the </a:t>
            </a:r>
            <a:r>
              <a:rPr sz="1279" spc="9" dirty="0">
                <a:latin typeface="Arial"/>
                <a:cs typeface="Arial"/>
              </a:rPr>
              <a:t>overall physical structure of the</a:t>
            </a:r>
            <a:r>
              <a:rPr sz="1279" spc="-35" dirty="0">
                <a:latin typeface="Arial"/>
                <a:cs typeface="Arial"/>
              </a:rPr>
              <a:t> </a:t>
            </a:r>
            <a:r>
              <a:rPr sz="1279" spc="9" dirty="0">
                <a:latin typeface="Arial"/>
                <a:cs typeface="Arial"/>
              </a:rPr>
              <a:t>database</a:t>
            </a:r>
            <a:endParaRPr sz="1279"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4205279283"/>
              </p:ext>
            </p:extLst>
          </p:nvPr>
        </p:nvGraphicFramePr>
        <p:xfrm>
          <a:off x="2470647" y="3699554"/>
          <a:ext cx="4859429" cy="270285"/>
        </p:xfrm>
        <a:graphic>
          <a:graphicData uri="http://schemas.openxmlformats.org/drawingml/2006/table">
            <a:tbl>
              <a:tblPr firstRow="1" bandRow="1">
                <a:tableStyleId>{2D5ABB26-0587-4C30-8999-92F81FD0307C}</a:tableStyleId>
              </a:tblPr>
              <a:tblGrid>
                <a:gridCol w="632012">
                  <a:extLst>
                    <a:ext uri="{9D8B030D-6E8A-4147-A177-3AD203B41FA5}">
                      <a16:colId xmlns:a16="http://schemas.microsoft.com/office/drawing/2014/main" val="20000"/>
                    </a:ext>
                  </a:extLst>
                </a:gridCol>
                <a:gridCol w="1168773">
                  <a:extLst>
                    <a:ext uri="{9D8B030D-6E8A-4147-A177-3AD203B41FA5}">
                      <a16:colId xmlns:a16="http://schemas.microsoft.com/office/drawing/2014/main" val="20001"/>
                    </a:ext>
                  </a:extLst>
                </a:gridCol>
                <a:gridCol w="1019735">
                  <a:extLst>
                    <a:ext uri="{9D8B030D-6E8A-4147-A177-3AD203B41FA5}">
                      <a16:colId xmlns:a16="http://schemas.microsoft.com/office/drawing/2014/main" val="20002"/>
                    </a:ext>
                  </a:extLst>
                </a:gridCol>
                <a:gridCol w="1019735">
                  <a:extLst>
                    <a:ext uri="{9D8B030D-6E8A-4147-A177-3AD203B41FA5}">
                      <a16:colId xmlns:a16="http://schemas.microsoft.com/office/drawing/2014/main" val="20003"/>
                    </a:ext>
                  </a:extLst>
                </a:gridCol>
                <a:gridCol w="1019174">
                  <a:extLst>
                    <a:ext uri="{9D8B030D-6E8A-4147-A177-3AD203B41FA5}">
                      <a16:colId xmlns:a16="http://schemas.microsoft.com/office/drawing/2014/main" val="20004"/>
                    </a:ext>
                  </a:extLst>
                </a:gridCol>
              </a:tblGrid>
              <a:tr h="270285">
                <a:tc>
                  <a:txBody>
                    <a:bodyPr/>
                    <a:lstStyle/>
                    <a:p>
                      <a:pPr marL="99695">
                        <a:lnSpc>
                          <a:spcPct val="100000"/>
                        </a:lnSpc>
                        <a:spcBef>
                          <a:spcPts val="290"/>
                        </a:spcBef>
                      </a:pPr>
                      <a:r>
                        <a:rPr sz="1300" b="1" spc="20" dirty="0">
                          <a:solidFill>
                            <a:srgbClr val="9A2600"/>
                          </a:solidFill>
                          <a:latin typeface="Arial"/>
                          <a:cs typeface="Arial"/>
                        </a:rPr>
                        <a:t>Name</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9695">
                        <a:lnSpc>
                          <a:spcPct val="100000"/>
                        </a:lnSpc>
                        <a:spcBef>
                          <a:spcPts val="290"/>
                        </a:spcBef>
                      </a:pPr>
                      <a:r>
                        <a:rPr sz="1300" b="1" spc="15" dirty="0">
                          <a:solidFill>
                            <a:srgbClr val="9A2600"/>
                          </a:solidFill>
                          <a:latin typeface="Arial"/>
                          <a:cs typeface="Arial"/>
                        </a:rPr>
                        <a:t>Customer</a:t>
                      </a:r>
                      <a:r>
                        <a:rPr sz="1300" b="1" spc="-30" dirty="0">
                          <a:solidFill>
                            <a:srgbClr val="9A2600"/>
                          </a:solidFill>
                          <a:latin typeface="Arial"/>
                          <a:cs typeface="Arial"/>
                        </a:rPr>
                        <a:t> </a:t>
                      </a:r>
                      <a:r>
                        <a:rPr sz="1300" b="1" spc="10" dirty="0">
                          <a:solidFill>
                            <a:srgbClr val="9A2600"/>
                          </a:solidFill>
                          <a:latin typeface="Arial"/>
                          <a:cs typeface="Arial"/>
                        </a:rPr>
                        <a:t>ID</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20014">
                        <a:lnSpc>
                          <a:spcPct val="100000"/>
                        </a:lnSpc>
                        <a:spcBef>
                          <a:spcPts val="290"/>
                        </a:spcBef>
                      </a:pPr>
                      <a:r>
                        <a:rPr sz="1300" b="1" spc="15" dirty="0">
                          <a:solidFill>
                            <a:srgbClr val="9A2600"/>
                          </a:solidFill>
                          <a:latin typeface="Arial"/>
                          <a:cs typeface="Arial"/>
                        </a:rPr>
                        <a:t>Account</a:t>
                      </a:r>
                      <a:r>
                        <a:rPr sz="1300" b="1" spc="-20" dirty="0">
                          <a:solidFill>
                            <a:srgbClr val="9A2600"/>
                          </a:solidFill>
                          <a:latin typeface="Arial"/>
                          <a:cs typeface="Arial"/>
                        </a:rPr>
                        <a:t> </a:t>
                      </a:r>
                      <a:r>
                        <a:rPr sz="1300" b="1" spc="20" dirty="0">
                          <a:solidFill>
                            <a:srgbClr val="9A2600"/>
                          </a:solidFill>
                          <a:latin typeface="Arial"/>
                          <a:cs typeface="Arial"/>
                        </a:rPr>
                        <a:t>#</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8740">
                        <a:lnSpc>
                          <a:spcPct val="100000"/>
                        </a:lnSpc>
                        <a:spcBef>
                          <a:spcPts val="290"/>
                        </a:spcBef>
                      </a:pPr>
                      <a:r>
                        <a:rPr sz="1300" b="1" spc="15" dirty="0">
                          <a:solidFill>
                            <a:srgbClr val="9A2600"/>
                          </a:solidFill>
                          <a:latin typeface="Arial"/>
                          <a:cs typeface="Arial"/>
                        </a:rPr>
                        <a:t>Aadhaar</a:t>
                      </a:r>
                      <a:r>
                        <a:rPr sz="1300" b="1" spc="-30" dirty="0">
                          <a:solidFill>
                            <a:srgbClr val="9A2600"/>
                          </a:solidFill>
                          <a:latin typeface="Arial"/>
                          <a:cs typeface="Arial"/>
                        </a:rPr>
                        <a:t> </a:t>
                      </a:r>
                      <a:r>
                        <a:rPr sz="1300" b="1" spc="10" dirty="0">
                          <a:solidFill>
                            <a:srgbClr val="9A2600"/>
                          </a:solidFill>
                          <a:latin typeface="Arial"/>
                          <a:cs typeface="Arial"/>
                        </a:rPr>
                        <a:t>ID</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99390">
                        <a:lnSpc>
                          <a:spcPct val="100000"/>
                        </a:lnSpc>
                        <a:spcBef>
                          <a:spcPts val="290"/>
                        </a:spcBef>
                      </a:pPr>
                      <a:r>
                        <a:rPr sz="1300" b="1" spc="15" dirty="0">
                          <a:solidFill>
                            <a:srgbClr val="9A2600"/>
                          </a:solidFill>
                          <a:latin typeface="Arial"/>
                          <a:cs typeface="Arial"/>
                        </a:rPr>
                        <a:t>Mobile</a:t>
                      </a:r>
                      <a:r>
                        <a:rPr sz="1300" b="1" spc="-25" dirty="0">
                          <a:solidFill>
                            <a:srgbClr val="9A2600"/>
                          </a:solidFill>
                          <a:latin typeface="Arial"/>
                          <a:cs typeface="Arial"/>
                        </a:rPr>
                        <a:t> </a:t>
                      </a:r>
                      <a:r>
                        <a:rPr sz="1300" b="1" spc="20" dirty="0">
                          <a:solidFill>
                            <a:srgbClr val="9A2600"/>
                          </a:solidFill>
                          <a:latin typeface="Arial"/>
                          <a:cs typeface="Arial"/>
                        </a:rPr>
                        <a:t>#</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3331775854"/>
              </p:ext>
            </p:extLst>
          </p:nvPr>
        </p:nvGraphicFramePr>
        <p:xfrm>
          <a:off x="2470647" y="4652143"/>
          <a:ext cx="5211295" cy="270958"/>
        </p:xfrm>
        <a:graphic>
          <a:graphicData uri="http://schemas.openxmlformats.org/drawingml/2006/table">
            <a:tbl>
              <a:tblPr firstRow="1" bandRow="1">
                <a:tableStyleId>{2D5ABB26-0587-4C30-8999-92F81FD0307C}</a:tableStyleId>
              </a:tblPr>
              <a:tblGrid>
                <a:gridCol w="982756">
                  <a:extLst>
                    <a:ext uri="{9D8B030D-6E8A-4147-A177-3AD203B41FA5}">
                      <a16:colId xmlns:a16="http://schemas.microsoft.com/office/drawing/2014/main" val="20000"/>
                    </a:ext>
                  </a:extLst>
                </a:gridCol>
                <a:gridCol w="1267385">
                  <a:extLst>
                    <a:ext uri="{9D8B030D-6E8A-4147-A177-3AD203B41FA5}">
                      <a16:colId xmlns:a16="http://schemas.microsoft.com/office/drawing/2014/main" val="20001"/>
                    </a:ext>
                  </a:extLst>
                </a:gridCol>
                <a:gridCol w="1186703">
                  <a:extLst>
                    <a:ext uri="{9D8B030D-6E8A-4147-A177-3AD203B41FA5}">
                      <a16:colId xmlns:a16="http://schemas.microsoft.com/office/drawing/2014/main" val="20002"/>
                    </a:ext>
                  </a:extLst>
                </a:gridCol>
                <a:gridCol w="887505">
                  <a:extLst>
                    <a:ext uri="{9D8B030D-6E8A-4147-A177-3AD203B41FA5}">
                      <a16:colId xmlns:a16="http://schemas.microsoft.com/office/drawing/2014/main" val="20003"/>
                    </a:ext>
                  </a:extLst>
                </a:gridCol>
                <a:gridCol w="886946">
                  <a:extLst>
                    <a:ext uri="{9D8B030D-6E8A-4147-A177-3AD203B41FA5}">
                      <a16:colId xmlns:a16="http://schemas.microsoft.com/office/drawing/2014/main" val="20004"/>
                    </a:ext>
                  </a:extLst>
                </a:gridCol>
              </a:tblGrid>
              <a:tr h="270958">
                <a:tc>
                  <a:txBody>
                    <a:bodyPr/>
                    <a:lstStyle/>
                    <a:p>
                      <a:pPr marL="74295">
                        <a:lnSpc>
                          <a:spcPct val="100000"/>
                        </a:lnSpc>
                        <a:spcBef>
                          <a:spcPts val="295"/>
                        </a:spcBef>
                      </a:pPr>
                      <a:r>
                        <a:rPr sz="1300" b="1" spc="15" dirty="0">
                          <a:solidFill>
                            <a:srgbClr val="9A2600"/>
                          </a:solidFill>
                          <a:latin typeface="Arial"/>
                          <a:cs typeface="Arial"/>
                        </a:rPr>
                        <a:t>Account</a:t>
                      </a:r>
                      <a:r>
                        <a:rPr sz="1300" b="1" spc="-20" dirty="0">
                          <a:solidFill>
                            <a:srgbClr val="9A2600"/>
                          </a:solidFill>
                          <a:latin typeface="Arial"/>
                          <a:cs typeface="Arial"/>
                        </a:rPr>
                        <a:t> </a:t>
                      </a:r>
                      <a:r>
                        <a:rPr sz="1300" b="1" spc="20" dirty="0">
                          <a:solidFill>
                            <a:srgbClr val="9A2600"/>
                          </a:solidFill>
                          <a:latin typeface="Arial"/>
                          <a:cs typeface="Arial"/>
                        </a:rPr>
                        <a:t>#</a:t>
                      </a:r>
                      <a:endParaRPr sz="1300" dirty="0">
                        <a:latin typeface="Arial"/>
                        <a:cs typeface="Arial"/>
                      </a:endParaRPr>
                    </a:p>
                  </a:txBody>
                  <a:tcPr marL="0" marR="0" marT="3305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5565">
                        <a:lnSpc>
                          <a:spcPct val="100000"/>
                        </a:lnSpc>
                        <a:spcBef>
                          <a:spcPts val="295"/>
                        </a:spcBef>
                      </a:pPr>
                      <a:r>
                        <a:rPr sz="1300" b="1" spc="15" dirty="0">
                          <a:solidFill>
                            <a:srgbClr val="9A2600"/>
                          </a:solidFill>
                          <a:latin typeface="Arial"/>
                          <a:cs typeface="Arial"/>
                        </a:rPr>
                        <a:t>Account</a:t>
                      </a:r>
                      <a:r>
                        <a:rPr sz="1300" b="1" spc="-20" dirty="0">
                          <a:solidFill>
                            <a:srgbClr val="9A2600"/>
                          </a:solidFill>
                          <a:latin typeface="Arial"/>
                          <a:cs typeface="Arial"/>
                        </a:rPr>
                        <a:t> </a:t>
                      </a:r>
                      <a:r>
                        <a:rPr sz="1300" b="1" spc="-15" dirty="0">
                          <a:solidFill>
                            <a:srgbClr val="9A2600"/>
                          </a:solidFill>
                          <a:latin typeface="Arial"/>
                          <a:cs typeface="Arial"/>
                        </a:rPr>
                        <a:t>Type</a:t>
                      </a:r>
                      <a:endParaRPr sz="1300">
                        <a:latin typeface="Arial"/>
                        <a:cs typeface="Arial"/>
                      </a:endParaRPr>
                    </a:p>
                  </a:txBody>
                  <a:tcPr marL="0" marR="0" marT="3305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5565">
                        <a:lnSpc>
                          <a:spcPct val="100000"/>
                        </a:lnSpc>
                        <a:spcBef>
                          <a:spcPts val="295"/>
                        </a:spcBef>
                      </a:pPr>
                      <a:r>
                        <a:rPr sz="1300" b="1" spc="10" dirty="0">
                          <a:solidFill>
                            <a:srgbClr val="9A2600"/>
                          </a:solidFill>
                          <a:latin typeface="Arial"/>
                          <a:cs typeface="Arial"/>
                        </a:rPr>
                        <a:t>Interest</a:t>
                      </a:r>
                      <a:r>
                        <a:rPr sz="1300" b="1" spc="-40" dirty="0">
                          <a:solidFill>
                            <a:srgbClr val="9A2600"/>
                          </a:solidFill>
                          <a:latin typeface="Arial"/>
                          <a:cs typeface="Arial"/>
                        </a:rPr>
                        <a:t> </a:t>
                      </a:r>
                      <a:r>
                        <a:rPr sz="1300" b="1" spc="15" dirty="0">
                          <a:solidFill>
                            <a:srgbClr val="9A2600"/>
                          </a:solidFill>
                          <a:latin typeface="Arial"/>
                          <a:cs typeface="Arial"/>
                        </a:rPr>
                        <a:t>Rate</a:t>
                      </a:r>
                      <a:endParaRPr sz="1300">
                        <a:latin typeface="Arial"/>
                        <a:cs typeface="Arial"/>
                      </a:endParaRPr>
                    </a:p>
                  </a:txBody>
                  <a:tcPr marL="0" marR="0" marT="3305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3660">
                        <a:lnSpc>
                          <a:spcPct val="100000"/>
                        </a:lnSpc>
                        <a:spcBef>
                          <a:spcPts val="295"/>
                        </a:spcBef>
                      </a:pPr>
                      <a:r>
                        <a:rPr sz="1300" b="1" spc="15" dirty="0">
                          <a:solidFill>
                            <a:srgbClr val="9A2600"/>
                          </a:solidFill>
                          <a:latin typeface="Arial"/>
                          <a:cs typeface="Arial"/>
                        </a:rPr>
                        <a:t>Min.</a:t>
                      </a:r>
                      <a:r>
                        <a:rPr sz="1300" b="1" spc="-20" dirty="0">
                          <a:solidFill>
                            <a:srgbClr val="9A2600"/>
                          </a:solidFill>
                          <a:latin typeface="Arial"/>
                          <a:cs typeface="Arial"/>
                        </a:rPr>
                        <a:t> </a:t>
                      </a:r>
                      <a:r>
                        <a:rPr sz="1300" b="1" spc="10" dirty="0">
                          <a:solidFill>
                            <a:srgbClr val="9A2600"/>
                          </a:solidFill>
                          <a:latin typeface="Arial"/>
                          <a:cs typeface="Arial"/>
                        </a:rPr>
                        <a:t>Bal.</a:t>
                      </a:r>
                      <a:endParaRPr sz="1300">
                        <a:latin typeface="Arial"/>
                        <a:cs typeface="Arial"/>
                      </a:endParaRPr>
                    </a:p>
                  </a:txBody>
                  <a:tcPr marL="0" marR="0" marT="3305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3025">
                        <a:lnSpc>
                          <a:spcPct val="100000"/>
                        </a:lnSpc>
                        <a:spcBef>
                          <a:spcPts val="295"/>
                        </a:spcBef>
                      </a:pPr>
                      <a:r>
                        <a:rPr sz="1300" b="1" spc="15" dirty="0">
                          <a:solidFill>
                            <a:srgbClr val="9A2600"/>
                          </a:solidFill>
                          <a:latin typeface="Arial"/>
                          <a:cs typeface="Arial"/>
                        </a:rPr>
                        <a:t>Balance</a:t>
                      </a:r>
                      <a:endParaRPr sz="1300" dirty="0">
                        <a:latin typeface="Arial"/>
                        <a:cs typeface="Arial"/>
                      </a:endParaRPr>
                    </a:p>
                  </a:txBody>
                  <a:tcPr marL="0" marR="0" marT="3305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bl>
          </a:graphicData>
        </a:graphic>
      </p:graphicFrame>
      <p:pic>
        <p:nvPicPr>
          <p:cNvPr id="10" name="Picture 2">
            <a:extLst>
              <a:ext uri="{FF2B5EF4-FFF2-40B4-BE49-F238E27FC236}">
                <a16:creationId xmlns:a16="http://schemas.microsoft.com/office/drawing/2014/main" id="{8FC52F4D-F000-2848-BD2E-B466AFF4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125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4258" y="593894"/>
            <a:ext cx="9582777" cy="692950"/>
          </a:xfrm>
          <a:prstGeom prst="rect">
            <a:avLst/>
          </a:prstGeom>
        </p:spPr>
        <p:txBody>
          <a:bodyPr vert="horz" wrap="square" lIns="0" tIns="15688" rIns="0" bIns="0" rtlCol="0" anchor="ctr">
            <a:spAutoFit/>
          </a:bodyPr>
          <a:lstStyle/>
          <a:p>
            <a:pPr marL="11206">
              <a:lnSpc>
                <a:spcPct val="100000"/>
              </a:lnSpc>
              <a:spcBef>
                <a:spcPts val="124"/>
              </a:spcBef>
            </a:pPr>
            <a:r>
              <a:rPr lang="en-US" spc="18" dirty="0"/>
              <a:t>DBMS : </a:t>
            </a:r>
            <a:r>
              <a:rPr spc="18" dirty="0"/>
              <a:t>Schemas and</a:t>
            </a:r>
            <a:r>
              <a:rPr spc="-110" dirty="0"/>
              <a:t> </a:t>
            </a:r>
            <a:r>
              <a:rPr spc="13" dirty="0"/>
              <a:t>Instances</a:t>
            </a:r>
          </a:p>
        </p:txBody>
      </p:sp>
      <p:sp>
        <p:nvSpPr>
          <p:cNvPr id="12" name="object 12"/>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32D12A82-7494-CA43-85ED-D8229F6907B8}" type="datetime1">
              <a:rPr lang="en-IN" spc="9" smtClean="0"/>
              <a:t>23/01/21</a:t>
            </a:fld>
            <a:endParaRPr spc="9" dirty="0"/>
          </a:p>
        </p:txBody>
      </p:sp>
      <p:sp>
        <p:nvSpPr>
          <p:cNvPr id="10" name="object 10"/>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725689" y="1666046"/>
            <a:ext cx="6819916" cy="1103658"/>
          </a:xfrm>
          <a:prstGeom prst="rect">
            <a:avLst/>
          </a:prstGeom>
        </p:spPr>
        <p:txBody>
          <a:bodyPr vert="horz" wrap="square" lIns="0" tIns="84604" rIns="0" bIns="0" rtlCol="0">
            <a:spAutoFit/>
          </a:bodyPr>
          <a:lstStyle/>
          <a:p>
            <a:pPr marL="260551" indent="-249905">
              <a:spcBef>
                <a:spcPts val="666"/>
              </a:spcBef>
              <a:buClr>
                <a:srgbClr val="CC3300"/>
              </a:buClr>
              <a:buSzPct val="89655"/>
              <a:buFont typeface="Wingdings"/>
              <a:buChar char=""/>
              <a:tabLst>
                <a:tab pos="260551" algn="l"/>
                <a:tab pos="261111" algn="l"/>
              </a:tabLst>
            </a:pPr>
            <a:r>
              <a:rPr sz="1279" b="1" spc="9" dirty="0">
                <a:solidFill>
                  <a:srgbClr val="00009A"/>
                </a:solidFill>
                <a:latin typeface="Arial"/>
                <a:cs typeface="Arial"/>
              </a:rPr>
              <a:t>Instance</a:t>
            </a:r>
            <a:endParaRPr sz="1279" dirty="0">
              <a:latin typeface="Arial"/>
              <a:cs typeface="Arial"/>
            </a:endParaRPr>
          </a:p>
          <a:p>
            <a:pPr marL="551359" lvl="1" indent="-207880">
              <a:spcBef>
                <a:spcPts val="591"/>
              </a:spcBef>
              <a:buClr>
                <a:srgbClr val="FF9A33"/>
              </a:buClr>
              <a:buSzPct val="79310"/>
              <a:buFont typeface="Wingdings"/>
              <a:buChar char=""/>
              <a:tabLst>
                <a:tab pos="551359" algn="l"/>
                <a:tab pos="551919" algn="l"/>
              </a:tabLst>
            </a:pPr>
            <a:r>
              <a:rPr sz="1279" spc="18" dirty="0">
                <a:latin typeface="Arial"/>
                <a:cs typeface="Arial"/>
              </a:rPr>
              <a:t>The </a:t>
            </a:r>
            <a:r>
              <a:rPr sz="1279" spc="13" dirty="0">
                <a:latin typeface="Arial"/>
                <a:cs typeface="Arial"/>
              </a:rPr>
              <a:t>actual content of the database at </a:t>
            </a:r>
            <a:r>
              <a:rPr sz="1279" spc="18" dirty="0">
                <a:latin typeface="Arial"/>
                <a:cs typeface="Arial"/>
              </a:rPr>
              <a:t>a </a:t>
            </a:r>
            <a:r>
              <a:rPr sz="1279" spc="13" dirty="0">
                <a:latin typeface="Arial"/>
                <a:cs typeface="Arial"/>
              </a:rPr>
              <a:t>particular point </a:t>
            </a:r>
            <a:r>
              <a:rPr sz="1279" spc="9" dirty="0">
                <a:latin typeface="Arial"/>
                <a:cs typeface="Arial"/>
              </a:rPr>
              <a:t>in</a:t>
            </a:r>
            <a:r>
              <a:rPr sz="1279" spc="-159" dirty="0">
                <a:latin typeface="Arial"/>
                <a:cs typeface="Arial"/>
              </a:rPr>
              <a:t> </a:t>
            </a:r>
            <a:r>
              <a:rPr sz="1279" spc="13" dirty="0">
                <a:latin typeface="Arial"/>
                <a:cs typeface="Arial"/>
              </a:rPr>
              <a:t>time</a:t>
            </a:r>
            <a:endParaRPr sz="1279" dirty="0">
              <a:latin typeface="Arial"/>
              <a:cs typeface="Arial"/>
            </a:endParaRPr>
          </a:p>
          <a:p>
            <a:pPr marL="551359" lvl="1" indent="-207880">
              <a:spcBef>
                <a:spcPts val="587"/>
              </a:spcBef>
              <a:buClr>
                <a:srgbClr val="FF9A33"/>
              </a:buClr>
              <a:buSzPct val="79310"/>
              <a:buFont typeface="Wingdings"/>
              <a:buChar char=""/>
              <a:tabLst>
                <a:tab pos="551359" algn="l"/>
                <a:tab pos="551919" algn="l"/>
              </a:tabLst>
            </a:pPr>
            <a:r>
              <a:rPr lang="en-US" sz="1279" spc="13" dirty="0">
                <a:latin typeface="Arial"/>
                <a:cs typeface="Arial"/>
              </a:rPr>
              <a:t>Similar </a:t>
            </a:r>
            <a:r>
              <a:rPr sz="1279" spc="13" dirty="0">
                <a:latin typeface="Arial"/>
                <a:cs typeface="Arial"/>
              </a:rPr>
              <a:t> to the value of </a:t>
            </a:r>
            <a:r>
              <a:rPr sz="1279" spc="18" dirty="0">
                <a:latin typeface="Arial"/>
                <a:cs typeface="Arial"/>
              </a:rPr>
              <a:t>a</a:t>
            </a:r>
            <a:r>
              <a:rPr sz="1279" spc="-79" dirty="0">
                <a:latin typeface="Arial"/>
                <a:cs typeface="Arial"/>
              </a:rPr>
              <a:t> </a:t>
            </a:r>
            <a:r>
              <a:rPr sz="1279" spc="13" dirty="0">
                <a:latin typeface="Arial"/>
                <a:cs typeface="Arial"/>
              </a:rPr>
              <a:t>variable</a:t>
            </a:r>
            <a:endParaRPr sz="1279" dirty="0">
              <a:latin typeface="Arial"/>
              <a:cs typeface="Arial"/>
            </a:endParaRPr>
          </a:p>
          <a:p>
            <a:pPr marL="551359" lvl="1" indent="-207880">
              <a:spcBef>
                <a:spcPts val="582"/>
              </a:spcBef>
              <a:buClr>
                <a:srgbClr val="FF9A33"/>
              </a:buClr>
              <a:buSzPct val="79310"/>
              <a:buFont typeface="Wingdings"/>
              <a:buChar char=""/>
              <a:tabLst>
                <a:tab pos="551359" algn="l"/>
                <a:tab pos="551919" algn="l"/>
              </a:tabLst>
            </a:pPr>
            <a:r>
              <a:rPr sz="1279" b="1" spc="18" dirty="0">
                <a:solidFill>
                  <a:srgbClr val="C00000"/>
                </a:solidFill>
                <a:latin typeface="Arial"/>
                <a:cs typeface="Arial"/>
              </a:rPr>
              <a:t>Customer</a:t>
            </a:r>
            <a:r>
              <a:rPr sz="1279" b="1" spc="-18" dirty="0">
                <a:solidFill>
                  <a:srgbClr val="C00000"/>
                </a:solidFill>
                <a:latin typeface="Arial"/>
                <a:cs typeface="Arial"/>
              </a:rPr>
              <a:t> </a:t>
            </a:r>
            <a:r>
              <a:rPr sz="1279" b="1" spc="13" dirty="0">
                <a:solidFill>
                  <a:srgbClr val="C00000"/>
                </a:solidFill>
                <a:latin typeface="Arial"/>
                <a:cs typeface="Arial"/>
              </a:rPr>
              <a:t>Instance</a:t>
            </a:r>
            <a:endParaRPr sz="1279" b="1" dirty="0">
              <a:solidFill>
                <a:srgbClr val="C00000"/>
              </a:solidFill>
              <a:latin typeface="Arial"/>
              <a:cs typeface="Arial"/>
            </a:endParaRPr>
          </a:p>
        </p:txBody>
      </p:sp>
      <p:sp>
        <p:nvSpPr>
          <p:cNvPr id="5" name="object 5"/>
          <p:cNvSpPr txBox="1"/>
          <p:nvPr/>
        </p:nvSpPr>
        <p:spPr>
          <a:xfrm>
            <a:off x="2189646" y="4117629"/>
            <a:ext cx="2278182" cy="212124"/>
          </a:xfrm>
          <a:prstGeom prst="rect">
            <a:avLst/>
          </a:prstGeom>
        </p:spPr>
        <p:txBody>
          <a:bodyPr vert="horz" wrap="square" lIns="0" tIns="15128" rIns="0" bIns="0" rtlCol="0">
            <a:spAutoFit/>
          </a:bodyPr>
          <a:lstStyle/>
          <a:p>
            <a:pPr marL="218526" indent="-207880">
              <a:spcBef>
                <a:spcPts val="119"/>
              </a:spcBef>
              <a:buClr>
                <a:srgbClr val="FF9A33"/>
              </a:buClr>
              <a:buSzPct val="79310"/>
              <a:buFont typeface="Wingdings"/>
              <a:buChar char=""/>
              <a:tabLst>
                <a:tab pos="218526" algn="l"/>
                <a:tab pos="219087" algn="l"/>
              </a:tabLst>
            </a:pPr>
            <a:r>
              <a:rPr sz="1279" b="1" spc="13" dirty="0">
                <a:solidFill>
                  <a:srgbClr val="C00000"/>
                </a:solidFill>
                <a:latin typeface="Arial"/>
                <a:cs typeface="Arial"/>
              </a:rPr>
              <a:t>Account</a:t>
            </a:r>
            <a:r>
              <a:rPr sz="1279" b="1" spc="-40" dirty="0">
                <a:solidFill>
                  <a:srgbClr val="C00000"/>
                </a:solidFill>
                <a:latin typeface="Arial"/>
                <a:cs typeface="Arial"/>
              </a:rPr>
              <a:t> </a:t>
            </a:r>
            <a:r>
              <a:rPr sz="1279" b="1" spc="13" dirty="0">
                <a:solidFill>
                  <a:srgbClr val="C00000"/>
                </a:solidFill>
                <a:latin typeface="Arial"/>
                <a:cs typeface="Arial"/>
              </a:rPr>
              <a:t>Instance</a:t>
            </a:r>
            <a:endParaRPr sz="1279" b="1" dirty="0">
              <a:solidFill>
                <a:srgbClr val="C00000"/>
              </a:solidFill>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3870853568"/>
              </p:ext>
            </p:extLst>
          </p:nvPr>
        </p:nvGraphicFramePr>
        <p:xfrm>
          <a:off x="2739024" y="2826656"/>
          <a:ext cx="6221956" cy="1079126"/>
        </p:xfrm>
        <a:graphic>
          <a:graphicData uri="http://schemas.openxmlformats.org/drawingml/2006/table">
            <a:tbl>
              <a:tblPr firstRow="1" bandRow="1">
                <a:tableStyleId>{2D5ABB26-0587-4C30-8999-92F81FD0307C}</a:tableStyleId>
              </a:tblPr>
              <a:tblGrid>
                <a:gridCol w="1256906">
                  <a:extLst>
                    <a:ext uri="{9D8B030D-6E8A-4147-A177-3AD203B41FA5}">
                      <a16:colId xmlns:a16="http://schemas.microsoft.com/office/drawing/2014/main" val="20000"/>
                    </a:ext>
                  </a:extLst>
                </a:gridCol>
                <a:gridCol w="1267234">
                  <a:extLst>
                    <a:ext uri="{9D8B030D-6E8A-4147-A177-3AD203B41FA5}">
                      <a16:colId xmlns:a16="http://schemas.microsoft.com/office/drawing/2014/main" val="20001"/>
                    </a:ext>
                  </a:extLst>
                </a:gridCol>
                <a:gridCol w="1104424">
                  <a:extLst>
                    <a:ext uri="{9D8B030D-6E8A-4147-A177-3AD203B41FA5}">
                      <a16:colId xmlns:a16="http://schemas.microsoft.com/office/drawing/2014/main" val="20002"/>
                    </a:ext>
                  </a:extLst>
                </a:gridCol>
                <a:gridCol w="1397236">
                  <a:extLst>
                    <a:ext uri="{9D8B030D-6E8A-4147-A177-3AD203B41FA5}">
                      <a16:colId xmlns:a16="http://schemas.microsoft.com/office/drawing/2014/main" val="20003"/>
                    </a:ext>
                  </a:extLst>
                </a:gridCol>
                <a:gridCol w="1196156">
                  <a:extLst>
                    <a:ext uri="{9D8B030D-6E8A-4147-A177-3AD203B41FA5}">
                      <a16:colId xmlns:a16="http://schemas.microsoft.com/office/drawing/2014/main" val="20004"/>
                    </a:ext>
                  </a:extLst>
                </a:gridCol>
              </a:tblGrid>
              <a:tr h="269614">
                <a:tc>
                  <a:txBody>
                    <a:bodyPr/>
                    <a:lstStyle/>
                    <a:p>
                      <a:pPr marL="398145">
                        <a:lnSpc>
                          <a:spcPct val="100000"/>
                        </a:lnSpc>
                        <a:spcBef>
                          <a:spcPts val="290"/>
                        </a:spcBef>
                      </a:pPr>
                      <a:r>
                        <a:rPr sz="1300" b="1" spc="20" dirty="0">
                          <a:solidFill>
                            <a:srgbClr val="9A2600"/>
                          </a:solidFill>
                          <a:latin typeface="Arial"/>
                          <a:cs typeface="Arial"/>
                        </a:rPr>
                        <a:t>Name</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algn="ctr">
                        <a:lnSpc>
                          <a:spcPct val="100000"/>
                        </a:lnSpc>
                        <a:spcBef>
                          <a:spcPts val="290"/>
                        </a:spcBef>
                      </a:pPr>
                      <a:r>
                        <a:rPr sz="1300" b="1" spc="15" dirty="0">
                          <a:solidFill>
                            <a:srgbClr val="9A2600"/>
                          </a:solidFill>
                          <a:latin typeface="Arial"/>
                          <a:cs typeface="Arial"/>
                        </a:rPr>
                        <a:t>Customer</a:t>
                      </a:r>
                      <a:r>
                        <a:rPr sz="1300" b="1" spc="-30" dirty="0">
                          <a:solidFill>
                            <a:srgbClr val="9A2600"/>
                          </a:solidFill>
                          <a:latin typeface="Arial"/>
                          <a:cs typeface="Arial"/>
                        </a:rPr>
                        <a:t> </a:t>
                      </a:r>
                      <a:r>
                        <a:rPr sz="1300" b="1" spc="10" dirty="0">
                          <a:solidFill>
                            <a:srgbClr val="9A2600"/>
                          </a:solidFill>
                          <a:latin typeface="Arial"/>
                          <a:cs typeface="Arial"/>
                        </a:rPr>
                        <a:t>ID</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algn="ctr">
                        <a:lnSpc>
                          <a:spcPct val="100000"/>
                        </a:lnSpc>
                        <a:spcBef>
                          <a:spcPts val="290"/>
                        </a:spcBef>
                      </a:pPr>
                      <a:r>
                        <a:rPr sz="1300" b="1" spc="15" dirty="0" err="1">
                          <a:solidFill>
                            <a:srgbClr val="9A2600"/>
                          </a:solidFill>
                          <a:latin typeface="Arial"/>
                          <a:cs typeface="Arial"/>
                        </a:rPr>
                        <a:t>Account</a:t>
                      </a:r>
                      <a:r>
                        <a:rPr lang="en-US" sz="1300" b="1" spc="-20" dirty="0" err="1">
                          <a:solidFill>
                            <a:srgbClr val="9A2600"/>
                          </a:solidFill>
                          <a:latin typeface="Arial"/>
                          <a:cs typeface="Arial"/>
                        </a:rPr>
                        <a:t>_No</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cap="flat" cmpd="sng" algn="ctr">
                      <a:solidFill>
                        <a:srgbClr val="CCECFF"/>
                      </a:solidFill>
                      <a:prstDash val="solid"/>
                      <a:round/>
                      <a:headEnd type="none" w="med" len="med"/>
                      <a:tailEnd type="none" w="med" len="med"/>
                    </a:lnB>
                  </a:tcPr>
                </a:tc>
                <a:tc>
                  <a:txBody>
                    <a:bodyPr/>
                    <a:lstStyle/>
                    <a:p>
                      <a:pPr algn="ctr">
                        <a:lnSpc>
                          <a:spcPct val="100000"/>
                        </a:lnSpc>
                        <a:spcBef>
                          <a:spcPts val="290"/>
                        </a:spcBef>
                      </a:pPr>
                      <a:r>
                        <a:rPr sz="1300" b="1" spc="15" dirty="0" err="1">
                          <a:solidFill>
                            <a:srgbClr val="9A2600"/>
                          </a:solidFill>
                          <a:latin typeface="Arial"/>
                          <a:cs typeface="Arial"/>
                        </a:rPr>
                        <a:t>Aadhaar</a:t>
                      </a:r>
                      <a:r>
                        <a:rPr lang="en-US" sz="1300" b="1" spc="-15" dirty="0" err="1">
                          <a:solidFill>
                            <a:srgbClr val="9A2600"/>
                          </a:solidFill>
                          <a:latin typeface="Arial"/>
                          <a:cs typeface="Arial"/>
                        </a:rPr>
                        <a:t>_no</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algn="ctr">
                        <a:lnSpc>
                          <a:spcPct val="100000"/>
                        </a:lnSpc>
                        <a:spcBef>
                          <a:spcPts val="290"/>
                        </a:spcBef>
                      </a:pPr>
                      <a:r>
                        <a:rPr sz="1300" b="1" spc="15" dirty="0">
                          <a:solidFill>
                            <a:srgbClr val="9A2600"/>
                          </a:solidFill>
                          <a:latin typeface="Arial"/>
                          <a:cs typeface="Arial"/>
                        </a:rPr>
                        <a:t>Mobile</a:t>
                      </a:r>
                      <a:r>
                        <a:rPr sz="1300" b="1" spc="-25" dirty="0">
                          <a:solidFill>
                            <a:srgbClr val="9A2600"/>
                          </a:solidFill>
                          <a:latin typeface="Arial"/>
                          <a:cs typeface="Arial"/>
                        </a:rPr>
                        <a:t> </a:t>
                      </a:r>
                      <a:r>
                        <a:rPr sz="1300" b="1" spc="20" dirty="0">
                          <a:solidFill>
                            <a:srgbClr val="9A2600"/>
                          </a:solidFill>
                          <a:latin typeface="Arial"/>
                          <a:cs typeface="Arial"/>
                        </a:rPr>
                        <a:t>#</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r h="269613">
                <a:tc>
                  <a:txBody>
                    <a:bodyPr/>
                    <a:lstStyle/>
                    <a:p>
                      <a:pPr marL="74295">
                        <a:lnSpc>
                          <a:spcPct val="100000"/>
                        </a:lnSpc>
                        <a:spcBef>
                          <a:spcPts val="290"/>
                        </a:spcBef>
                      </a:pPr>
                      <a:r>
                        <a:rPr lang="en-US" sz="1300" spc="15" dirty="0" err="1">
                          <a:solidFill>
                            <a:srgbClr val="9A2600"/>
                          </a:solidFill>
                          <a:latin typeface="Arial"/>
                          <a:cs typeface="Arial"/>
                        </a:rPr>
                        <a:t>Sindhuja</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15" dirty="0">
                          <a:solidFill>
                            <a:srgbClr val="9A2600"/>
                          </a:solidFill>
                          <a:latin typeface="Arial"/>
                          <a:cs typeface="Arial"/>
                        </a:rPr>
                        <a:t>100020</a:t>
                      </a:r>
                      <a:endParaRPr sz="1300" dirty="0">
                        <a:latin typeface="Arial"/>
                        <a:cs typeface="Arial"/>
                      </a:endParaRPr>
                    </a:p>
                  </a:txBody>
                  <a:tcPr marL="0" marR="0" marT="32497" marB="0">
                    <a:lnL w="12700">
                      <a:solidFill>
                        <a:srgbClr val="CCECFF"/>
                      </a:solidFill>
                      <a:prstDash val="solid"/>
                    </a:lnL>
                    <a:lnR w="12700" cap="flat" cmpd="sng" algn="ctr">
                      <a:solidFill>
                        <a:srgbClr val="CCECFF"/>
                      </a:solidFill>
                      <a:prstDash val="solid"/>
                      <a:round/>
                      <a:headEnd type="none" w="med" len="med"/>
                      <a:tailEnd type="none" w="med" len="med"/>
                    </a:lnR>
                    <a:lnT w="38100">
                      <a:solidFill>
                        <a:srgbClr val="CCECFF"/>
                      </a:solidFill>
                      <a:prstDash val="solid"/>
                    </a:lnT>
                    <a:lnB w="12700">
                      <a:solidFill>
                        <a:srgbClr val="CCECFF"/>
                      </a:solidFill>
                      <a:prstDash val="solid"/>
                    </a:lnB>
                  </a:tcPr>
                </a:tc>
                <a:tc>
                  <a:txBody>
                    <a:bodyPr/>
                    <a:lstStyle/>
                    <a:p>
                      <a:pPr marL="74295">
                        <a:lnSpc>
                          <a:spcPct val="100000"/>
                        </a:lnSpc>
                        <a:spcBef>
                          <a:spcPts val="290"/>
                        </a:spcBef>
                      </a:pPr>
                      <a:r>
                        <a:rPr lang="en-US" sz="1300" spc="20" dirty="0">
                          <a:solidFill>
                            <a:srgbClr val="9A2600"/>
                          </a:solidFill>
                          <a:latin typeface="Arial"/>
                          <a:cs typeface="Arial"/>
                        </a:rPr>
                        <a:t>20000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15" dirty="0">
                          <a:solidFill>
                            <a:srgbClr val="9A2600"/>
                          </a:solidFill>
                          <a:latin typeface="Arial"/>
                          <a:cs typeface="Arial"/>
                        </a:rPr>
                        <a:t>546909</a:t>
                      </a:r>
                      <a:r>
                        <a:rPr sz="1300" spc="15" dirty="0">
                          <a:solidFill>
                            <a:srgbClr val="9A2600"/>
                          </a:solidFill>
                          <a:latin typeface="Arial"/>
                          <a:cs typeface="Arial"/>
                        </a:rPr>
                        <a:t>289372</a:t>
                      </a:r>
                      <a:endParaRPr sz="1300" dirty="0">
                        <a:latin typeface="Arial"/>
                        <a:cs typeface="Arial"/>
                      </a:endParaRPr>
                    </a:p>
                  </a:txBody>
                  <a:tcPr marL="0" marR="0" marT="32497" marB="0">
                    <a:lnL w="12700" cap="flat" cmpd="sng" algn="ctr">
                      <a:solidFill>
                        <a:srgbClr val="CCECFF"/>
                      </a:solidFill>
                      <a:prstDash val="solid"/>
                      <a:round/>
                      <a:headEnd type="none" w="med" len="med"/>
                      <a:tailEnd type="none" w="med" len="me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15" dirty="0">
                          <a:solidFill>
                            <a:srgbClr val="9A2600"/>
                          </a:solidFill>
                          <a:latin typeface="Arial"/>
                          <a:cs typeface="Arial"/>
                        </a:rPr>
                        <a:t>9990809890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extLst>
                  <a:ext uri="{0D108BD9-81ED-4DB2-BD59-A6C34878D82A}">
                    <a16:rowId xmlns:a16="http://schemas.microsoft.com/office/drawing/2014/main" val="10001"/>
                  </a:ext>
                </a:extLst>
              </a:tr>
              <a:tr h="270286">
                <a:tc>
                  <a:txBody>
                    <a:bodyPr/>
                    <a:lstStyle/>
                    <a:p>
                      <a:pPr marL="74295">
                        <a:lnSpc>
                          <a:spcPct val="100000"/>
                        </a:lnSpc>
                        <a:spcBef>
                          <a:spcPts val="290"/>
                        </a:spcBef>
                      </a:pPr>
                      <a:r>
                        <a:rPr lang="en-US" sz="1300" spc="15" dirty="0">
                          <a:solidFill>
                            <a:srgbClr val="9A2600"/>
                          </a:solidFill>
                          <a:latin typeface="Arial"/>
                          <a:cs typeface="Arial"/>
                        </a:rPr>
                        <a:t>Suresh</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100040</a:t>
                      </a:r>
                      <a:endParaRPr sz="1300" dirty="0">
                        <a:latin typeface="Arial"/>
                        <a:cs typeface="Arial"/>
                      </a:endParaRPr>
                    </a:p>
                  </a:txBody>
                  <a:tcPr marL="0" marR="0" marT="32497" marB="0">
                    <a:lnL w="12700">
                      <a:solidFill>
                        <a:srgbClr val="CCECFF"/>
                      </a:solidFill>
                      <a:prstDash val="solid"/>
                    </a:lnL>
                    <a:lnR w="12700" cap="flat" cmpd="sng" algn="ctr">
                      <a:solidFill>
                        <a:srgbClr val="CCECFF"/>
                      </a:solidFill>
                      <a:prstDash val="solid"/>
                      <a:round/>
                      <a:headEnd type="none" w="med" len="med"/>
                      <a:tailEnd type="none" w="med" len="med"/>
                    </a:lnR>
                    <a:lnT w="12700">
                      <a:solidFill>
                        <a:srgbClr val="CCECFF"/>
                      </a:solidFill>
                      <a:prstDash val="solid"/>
                    </a:lnT>
                    <a:lnB w="12700">
                      <a:solidFill>
                        <a:srgbClr val="CCECFF"/>
                      </a:solidFill>
                      <a:prstDash val="solid"/>
                    </a:lnB>
                  </a:tcPr>
                </a:tc>
                <a:tc>
                  <a:txBody>
                    <a:bodyPr/>
                    <a:lstStyle/>
                    <a:p>
                      <a:pPr marL="74295">
                        <a:lnSpc>
                          <a:spcPct val="100000"/>
                        </a:lnSpc>
                        <a:spcBef>
                          <a:spcPts val="290"/>
                        </a:spcBef>
                      </a:pPr>
                      <a:r>
                        <a:rPr lang="en-US" sz="1300" spc="20" dirty="0">
                          <a:solidFill>
                            <a:srgbClr val="9A2600"/>
                          </a:solidFill>
                          <a:latin typeface="Arial"/>
                          <a:cs typeface="Arial"/>
                        </a:rPr>
                        <a:t>25000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44329</a:t>
                      </a:r>
                      <a:r>
                        <a:rPr sz="1300" spc="20" dirty="0">
                          <a:solidFill>
                            <a:srgbClr val="9A2600"/>
                          </a:solidFill>
                          <a:latin typeface="Arial"/>
                          <a:cs typeface="Arial"/>
                        </a:rPr>
                        <a:t>1204829</a:t>
                      </a:r>
                      <a:endParaRPr sz="1300" dirty="0">
                        <a:latin typeface="Arial"/>
                        <a:cs typeface="Arial"/>
                      </a:endParaRPr>
                    </a:p>
                  </a:txBody>
                  <a:tcPr marL="0" marR="0" marT="32497" marB="0">
                    <a:lnL w="12700" cap="flat" cmpd="sng" algn="ctr">
                      <a:solidFill>
                        <a:srgbClr val="CCECFF"/>
                      </a:solidFill>
                      <a:prstDash val="solid"/>
                      <a:round/>
                      <a:headEnd type="none" w="med" len="med"/>
                      <a:tailEnd type="none" w="med" len="me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8890789067</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2"/>
                  </a:ext>
                </a:extLst>
              </a:tr>
              <a:tr h="269613">
                <a:tc>
                  <a:txBody>
                    <a:bodyPr/>
                    <a:lstStyle/>
                    <a:p>
                      <a:pPr marL="74295">
                        <a:lnSpc>
                          <a:spcPct val="100000"/>
                        </a:lnSpc>
                        <a:spcBef>
                          <a:spcPts val="290"/>
                        </a:spcBef>
                      </a:pPr>
                      <a:r>
                        <a:rPr lang="en-US" sz="1300" spc="20" dirty="0">
                          <a:solidFill>
                            <a:srgbClr val="9A2600"/>
                          </a:solidFill>
                          <a:latin typeface="Arial"/>
                          <a:cs typeface="Arial"/>
                        </a:rPr>
                        <a:t>Chandra </a:t>
                      </a:r>
                      <a:r>
                        <a:rPr lang="en-US" sz="1300" spc="20" dirty="0" err="1">
                          <a:solidFill>
                            <a:srgbClr val="9A2600"/>
                          </a:solidFill>
                          <a:latin typeface="Arial"/>
                          <a:cs typeface="Arial"/>
                        </a:rPr>
                        <a:t>Kimar</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100050</a:t>
                      </a:r>
                      <a:endParaRPr sz="1300" dirty="0">
                        <a:latin typeface="Arial"/>
                        <a:cs typeface="Arial"/>
                      </a:endParaRPr>
                    </a:p>
                  </a:txBody>
                  <a:tcPr marL="0" marR="0" marT="32497" marB="0">
                    <a:lnL w="12700">
                      <a:solidFill>
                        <a:srgbClr val="CCECFF"/>
                      </a:solidFill>
                      <a:prstDash val="solid"/>
                    </a:lnL>
                    <a:lnR w="12700" cap="flat" cmpd="sng" algn="ctr">
                      <a:solidFill>
                        <a:srgbClr val="CCECFF"/>
                      </a:solidFill>
                      <a:prstDash val="solid"/>
                      <a:round/>
                      <a:headEnd type="none" w="med" len="med"/>
                      <a:tailEnd type="none" w="med" len="med"/>
                    </a:lnR>
                    <a:lnT w="12700">
                      <a:solidFill>
                        <a:srgbClr val="CCECFF"/>
                      </a:solidFill>
                      <a:prstDash val="solid"/>
                    </a:lnT>
                    <a:lnB w="12700">
                      <a:solidFill>
                        <a:srgbClr val="CCECFF"/>
                      </a:solidFill>
                      <a:prstDash val="solid"/>
                    </a:lnB>
                  </a:tcPr>
                </a:tc>
                <a:tc>
                  <a:txBody>
                    <a:bodyPr/>
                    <a:lstStyle/>
                    <a:p>
                      <a:pPr marL="74295">
                        <a:lnSpc>
                          <a:spcPct val="100000"/>
                        </a:lnSpc>
                        <a:spcBef>
                          <a:spcPts val="290"/>
                        </a:spcBef>
                      </a:pPr>
                      <a:r>
                        <a:rPr lang="en-US" sz="1300" spc="20" dirty="0">
                          <a:solidFill>
                            <a:srgbClr val="9A2600"/>
                          </a:solidFill>
                          <a:latin typeface="Arial"/>
                          <a:cs typeface="Arial"/>
                        </a:rPr>
                        <a:t>27000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345690</a:t>
                      </a:r>
                      <a:r>
                        <a:rPr sz="1300" spc="20" dirty="0">
                          <a:solidFill>
                            <a:srgbClr val="9A2600"/>
                          </a:solidFill>
                          <a:latin typeface="Arial"/>
                          <a:cs typeface="Arial"/>
                        </a:rPr>
                        <a:t>291021</a:t>
                      </a:r>
                      <a:endParaRPr sz="1300" dirty="0">
                        <a:latin typeface="Arial"/>
                        <a:cs typeface="Arial"/>
                      </a:endParaRPr>
                    </a:p>
                  </a:txBody>
                  <a:tcPr marL="0" marR="0" marT="32497" marB="0">
                    <a:lnL w="12700" cap="flat" cmpd="sng" algn="ctr">
                      <a:solidFill>
                        <a:srgbClr val="CCECFF"/>
                      </a:solidFill>
                      <a:prstDash val="solid"/>
                      <a:round/>
                      <a:headEnd type="none" w="med" len="med"/>
                      <a:tailEnd type="none" w="med" len="me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90"/>
                        </a:spcBef>
                      </a:pPr>
                      <a:r>
                        <a:rPr lang="en-US" sz="1300" spc="20" dirty="0">
                          <a:solidFill>
                            <a:srgbClr val="9A2600"/>
                          </a:solidFill>
                          <a:latin typeface="Arial"/>
                          <a:cs typeface="Arial"/>
                        </a:rPr>
                        <a:t>98</a:t>
                      </a:r>
                      <a:r>
                        <a:rPr sz="1300" spc="20" dirty="0">
                          <a:solidFill>
                            <a:srgbClr val="9A2600"/>
                          </a:solidFill>
                          <a:latin typeface="Arial"/>
                          <a:cs typeface="Arial"/>
                        </a:rPr>
                        <a:t>9202</a:t>
                      </a:r>
                      <a:r>
                        <a:rPr lang="en-US" sz="1300" spc="20" dirty="0">
                          <a:solidFill>
                            <a:srgbClr val="9A2600"/>
                          </a:solidFill>
                          <a:latin typeface="Arial"/>
                          <a:cs typeface="Arial"/>
                        </a:rPr>
                        <a:t>90</a:t>
                      </a:r>
                      <a:r>
                        <a:rPr sz="1300" spc="20" dirty="0">
                          <a:solidFill>
                            <a:srgbClr val="9A2600"/>
                          </a:solidFill>
                          <a:latin typeface="Arial"/>
                          <a:cs typeface="Arial"/>
                        </a:rPr>
                        <a:t>92</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3"/>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4121083206"/>
              </p:ext>
            </p:extLst>
          </p:nvPr>
        </p:nvGraphicFramePr>
        <p:xfrm>
          <a:off x="2739024" y="4545002"/>
          <a:ext cx="5738532" cy="1238250"/>
        </p:xfrm>
        <a:graphic>
          <a:graphicData uri="http://schemas.openxmlformats.org/drawingml/2006/table">
            <a:tbl>
              <a:tblPr firstRow="1" bandRow="1">
                <a:tableStyleId>{2D5ABB26-0587-4C30-8999-92F81FD0307C}</a:tableStyleId>
              </a:tblPr>
              <a:tblGrid>
                <a:gridCol w="1082183">
                  <a:extLst>
                    <a:ext uri="{9D8B030D-6E8A-4147-A177-3AD203B41FA5}">
                      <a16:colId xmlns:a16="http://schemas.microsoft.com/office/drawing/2014/main" val="20000"/>
                    </a:ext>
                  </a:extLst>
                </a:gridCol>
                <a:gridCol w="1395609">
                  <a:extLst>
                    <a:ext uri="{9D8B030D-6E8A-4147-A177-3AD203B41FA5}">
                      <a16:colId xmlns:a16="http://schemas.microsoft.com/office/drawing/2014/main" val="20001"/>
                    </a:ext>
                  </a:extLst>
                </a:gridCol>
                <a:gridCol w="1306764">
                  <a:extLst>
                    <a:ext uri="{9D8B030D-6E8A-4147-A177-3AD203B41FA5}">
                      <a16:colId xmlns:a16="http://schemas.microsoft.com/office/drawing/2014/main" val="20002"/>
                    </a:ext>
                  </a:extLst>
                </a:gridCol>
                <a:gridCol w="977296">
                  <a:extLst>
                    <a:ext uri="{9D8B030D-6E8A-4147-A177-3AD203B41FA5}">
                      <a16:colId xmlns:a16="http://schemas.microsoft.com/office/drawing/2014/main" val="20003"/>
                    </a:ext>
                  </a:extLst>
                </a:gridCol>
                <a:gridCol w="976680">
                  <a:extLst>
                    <a:ext uri="{9D8B030D-6E8A-4147-A177-3AD203B41FA5}">
                      <a16:colId xmlns:a16="http://schemas.microsoft.com/office/drawing/2014/main" val="20004"/>
                    </a:ext>
                  </a:extLst>
                </a:gridCol>
              </a:tblGrid>
              <a:tr h="269614">
                <a:tc>
                  <a:txBody>
                    <a:bodyPr/>
                    <a:lstStyle/>
                    <a:p>
                      <a:pPr marL="74295">
                        <a:lnSpc>
                          <a:spcPct val="100000"/>
                        </a:lnSpc>
                        <a:spcBef>
                          <a:spcPts val="290"/>
                        </a:spcBef>
                      </a:pPr>
                      <a:r>
                        <a:rPr sz="1300" b="1" spc="15" dirty="0">
                          <a:solidFill>
                            <a:srgbClr val="9A2600"/>
                          </a:solidFill>
                          <a:latin typeface="Arial"/>
                          <a:cs typeface="Arial"/>
                        </a:rPr>
                        <a:t>Account</a:t>
                      </a:r>
                      <a:r>
                        <a:rPr sz="1300" b="1" spc="-20" dirty="0">
                          <a:solidFill>
                            <a:srgbClr val="9A2600"/>
                          </a:solidFill>
                          <a:latin typeface="Arial"/>
                          <a:cs typeface="Arial"/>
                        </a:rPr>
                        <a:t> </a:t>
                      </a:r>
                      <a:r>
                        <a:rPr sz="1300" b="1" spc="20" dirty="0">
                          <a:solidFill>
                            <a:srgbClr val="9A2600"/>
                          </a:solidFill>
                          <a:latin typeface="Arial"/>
                          <a:cs typeface="Arial"/>
                        </a:rPr>
                        <a:t>#</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5565">
                        <a:lnSpc>
                          <a:spcPct val="100000"/>
                        </a:lnSpc>
                        <a:spcBef>
                          <a:spcPts val="290"/>
                        </a:spcBef>
                      </a:pPr>
                      <a:r>
                        <a:rPr sz="1300" b="1" spc="15" dirty="0" err="1">
                          <a:solidFill>
                            <a:srgbClr val="9A2600"/>
                          </a:solidFill>
                          <a:latin typeface="Arial"/>
                          <a:cs typeface="Arial"/>
                        </a:rPr>
                        <a:t>Account</a:t>
                      </a:r>
                      <a:r>
                        <a:rPr lang="en-US" sz="1300" b="1" spc="-20" dirty="0" err="1">
                          <a:solidFill>
                            <a:srgbClr val="9A2600"/>
                          </a:solidFill>
                          <a:latin typeface="Arial"/>
                          <a:cs typeface="Arial"/>
                        </a:rPr>
                        <a:t>_</a:t>
                      </a:r>
                      <a:r>
                        <a:rPr sz="1300" b="1" spc="-15" dirty="0" err="1">
                          <a:solidFill>
                            <a:srgbClr val="9A2600"/>
                          </a:solidFill>
                          <a:latin typeface="Arial"/>
                          <a:cs typeface="Arial"/>
                        </a:rPr>
                        <a:t>Type</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5565">
                        <a:lnSpc>
                          <a:spcPct val="100000"/>
                        </a:lnSpc>
                        <a:spcBef>
                          <a:spcPts val="290"/>
                        </a:spcBef>
                      </a:pPr>
                      <a:r>
                        <a:rPr lang="en-US" sz="1300" b="1" spc="10" dirty="0">
                          <a:solidFill>
                            <a:srgbClr val="9A2600"/>
                          </a:solidFill>
                          <a:latin typeface="Arial"/>
                          <a:cs typeface="Arial"/>
                        </a:rPr>
                        <a:t>ROI</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3660">
                        <a:lnSpc>
                          <a:spcPct val="100000"/>
                        </a:lnSpc>
                        <a:spcBef>
                          <a:spcPts val="290"/>
                        </a:spcBef>
                      </a:pPr>
                      <a:r>
                        <a:rPr sz="1300" b="1" spc="15" dirty="0">
                          <a:solidFill>
                            <a:srgbClr val="9A2600"/>
                          </a:solidFill>
                          <a:latin typeface="Arial"/>
                          <a:cs typeface="Arial"/>
                        </a:rPr>
                        <a:t>Min.</a:t>
                      </a:r>
                      <a:r>
                        <a:rPr sz="1300" b="1" spc="-20" dirty="0">
                          <a:solidFill>
                            <a:srgbClr val="9A2600"/>
                          </a:solidFill>
                          <a:latin typeface="Arial"/>
                          <a:cs typeface="Arial"/>
                        </a:rPr>
                        <a:t> </a:t>
                      </a:r>
                      <a:r>
                        <a:rPr sz="1300" b="1" spc="10" dirty="0">
                          <a:solidFill>
                            <a:srgbClr val="9A2600"/>
                          </a:solidFill>
                          <a:latin typeface="Arial"/>
                          <a:cs typeface="Arial"/>
                        </a:rPr>
                        <a:t>Bal.</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73025">
                        <a:lnSpc>
                          <a:spcPct val="100000"/>
                        </a:lnSpc>
                        <a:spcBef>
                          <a:spcPts val="290"/>
                        </a:spcBef>
                      </a:pPr>
                      <a:r>
                        <a:rPr lang="en-US" sz="1300" b="1" spc="15" dirty="0">
                          <a:solidFill>
                            <a:srgbClr val="9A2600"/>
                          </a:solidFill>
                          <a:latin typeface="Arial"/>
                          <a:cs typeface="Arial"/>
                        </a:rPr>
                        <a:t>Total </a:t>
                      </a:r>
                      <a:r>
                        <a:rPr sz="1300" b="1" spc="15" dirty="0">
                          <a:solidFill>
                            <a:srgbClr val="9A2600"/>
                          </a:solidFill>
                          <a:latin typeface="Arial"/>
                          <a:cs typeface="Arial"/>
                        </a:rPr>
                        <a:t>Balance</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r h="269614">
                <a:tc>
                  <a:txBody>
                    <a:bodyPr/>
                    <a:lstStyle/>
                    <a:p>
                      <a:pPr marL="74295">
                        <a:lnSpc>
                          <a:spcPct val="100000"/>
                        </a:lnSpc>
                        <a:spcBef>
                          <a:spcPts val="290"/>
                        </a:spcBef>
                      </a:pPr>
                      <a:r>
                        <a:rPr lang="en-US" sz="1300" spc="20" dirty="0">
                          <a:solidFill>
                            <a:srgbClr val="9A2600"/>
                          </a:solidFill>
                          <a:latin typeface="Arial"/>
                          <a:cs typeface="Arial"/>
                        </a:rPr>
                        <a:t>20000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L="74930">
                        <a:lnSpc>
                          <a:spcPct val="100000"/>
                        </a:lnSpc>
                        <a:spcBef>
                          <a:spcPts val="290"/>
                        </a:spcBef>
                      </a:pPr>
                      <a:r>
                        <a:rPr sz="1300" spc="15" dirty="0">
                          <a:solidFill>
                            <a:srgbClr val="9A2600"/>
                          </a:solidFill>
                          <a:latin typeface="Arial"/>
                          <a:cs typeface="Arial"/>
                        </a:rPr>
                        <a:t>Savings</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R="69215" algn="r">
                        <a:lnSpc>
                          <a:spcPct val="100000"/>
                        </a:lnSpc>
                        <a:spcBef>
                          <a:spcPts val="290"/>
                        </a:spcBef>
                      </a:pPr>
                      <a:r>
                        <a:rPr sz="1300" dirty="0">
                          <a:solidFill>
                            <a:srgbClr val="9A2600"/>
                          </a:solidFill>
                          <a:latin typeface="Arial"/>
                          <a:cs typeface="Arial"/>
                        </a:rPr>
                        <a:t>4.0%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R="69215" algn="r">
                        <a:lnSpc>
                          <a:spcPct val="100000"/>
                        </a:lnSpc>
                        <a:spcBef>
                          <a:spcPts val="290"/>
                        </a:spcBef>
                      </a:pPr>
                      <a:r>
                        <a:rPr lang="en-US" sz="1300" dirty="0">
                          <a:solidFill>
                            <a:srgbClr val="9A2600"/>
                          </a:solidFill>
                          <a:latin typeface="Arial"/>
                          <a:cs typeface="Arial"/>
                        </a:rPr>
                        <a:t>40</a:t>
                      </a:r>
                      <a:r>
                        <a:rPr sz="1300" dirty="0">
                          <a:solidFill>
                            <a:srgbClr val="9A2600"/>
                          </a:solidFill>
                          <a:latin typeface="Arial"/>
                          <a:cs typeface="Arial"/>
                        </a:rPr>
                        <a:t>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R="68580" algn="r">
                        <a:lnSpc>
                          <a:spcPct val="100000"/>
                        </a:lnSpc>
                        <a:spcBef>
                          <a:spcPts val="290"/>
                        </a:spcBef>
                      </a:pPr>
                      <a:r>
                        <a:rPr sz="1300" dirty="0">
                          <a:solidFill>
                            <a:srgbClr val="9A2600"/>
                          </a:solidFill>
                          <a:latin typeface="Arial"/>
                          <a:cs typeface="Arial"/>
                        </a:rPr>
                        <a:t>7812</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extLst>
                  <a:ext uri="{0D108BD9-81ED-4DB2-BD59-A6C34878D82A}">
                    <a16:rowId xmlns:a16="http://schemas.microsoft.com/office/drawing/2014/main" val="10001"/>
                  </a:ext>
                </a:extLst>
              </a:tr>
              <a:tr h="270286">
                <a:tc>
                  <a:txBody>
                    <a:bodyPr/>
                    <a:lstStyle/>
                    <a:p>
                      <a:pPr marL="74295">
                        <a:lnSpc>
                          <a:spcPct val="100000"/>
                        </a:lnSpc>
                        <a:spcBef>
                          <a:spcPts val="290"/>
                        </a:spcBef>
                      </a:pPr>
                      <a:r>
                        <a:rPr lang="en-US" sz="1300" spc="20" dirty="0">
                          <a:solidFill>
                            <a:srgbClr val="9A2600"/>
                          </a:solidFill>
                          <a:latin typeface="Arial"/>
                          <a:cs typeface="Arial"/>
                        </a:rPr>
                        <a:t>25000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90"/>
                        </a:spcBef>
                      </a:pPr>
                      <a:r>
                        <a:rPr sz="1300" spc="15" dirty="0">
                          <a:solidFill>
                            <a:srgbClr val="9A2600"/>
                          </a:solidFill>
                          <a:latin typeface="Arial"/>
                          <a:cs typeface="Arial"/>
                        </a:rPr>
                        <a:t>Current</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9850" algn="r">
                        <a:lnSpc>
                          <a:spcPct val="100000"/>
                        </a:lnSpc>
                        <a:spcBef>
                          <a:spcPts val="290"/>
                        </a:spcBef>
                      </a:pPr>
                      <a:r>
                        <a:rPr sz="1300" dirty="0">
                          <a:solidFill>
                            <a:srgbClr val="9A2600"/>
                          </a:solidFill>
                          <a:latin typeface="Arial"/>
                          <a:cs typeface="Arial"/>
                        </a:rPr>
                        <a:t>0.0%</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9850" algn="r">
                        <a:lnSpc>
                          <a:spcPct val="100000"/>
                        </a:lnSpc>
                        <a:spcBef>
                          <a:spcPts val="290"/>
                        </a:spcBef>
                      </a:pPr>
                      <a:r>
                        <a:rPr sz="1300" dirty="0">
                          <a:solidFill>
                            <a:srgbClr val="9A2600"/>
                          </a:solidFill>
                          <a:latin typeface="Arial"/>
                          <a:cs typeface="Arial"/>
                        </a:rPr>
                        <a:t>0</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8580" algn="r">
                        <a:lnSpc>
                          <a:spcPct val="100000"/>
                        </a:lnSpc>
                        <a:spcBef>
                          <a:spcPts val="290"/>
                        </a:spcBef>
                      </a:pPr>
                      <a:r>
                        <a:rPr sz="1300" dirty="0">
                          <a:solidFill>
                            <a:srgbClr val="9A2600"/>
                          </a:solidFill>
                          <a:latin typeface="Arial"/>
                          <a:cs typeface="Arial"/>
                        </a:rPr>
                        <a:t>291820</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2"/>
                  </a:ext>
                </a:extLst>
              </a:tr>
              <a:tr h="269613">
                <a:tc>
                  <a:txBody>
                    <a:bodyPr/>
                    <a:lstStyle/>
                    <a:p>
                      <a:pPr marL="74295">
                        <a:lnSpc>
                          <a:spcPct val="100000"/>
                        </a:lnSpc>
                        <a:spcBef>
                          <a:spcPts val="290"/>
                        </a:spcBef>
                      </a:pPr>
                      <a:r>
                        <a:rPr lang="en-US" sz="1300" spc="20" dirty="0">
                          <a:solidFill>
                            <a:srgbClr val="9A2600"/>
                          </a:solidFill>
                          <a:latin typeface="Arial"/>
                          <a:cs typeface="Arial"/>
                        </a:rPr>
                        <a:t>27000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90"/>
                        </a:spcBef>
                      </a:pPr>
                      <a:r>
                        <a:rPr sz="1300" spc="-20" dirty="0">
                          <a:solidFill>
                            <a:srgbClr val="9A2600"/>
                          </a:solidFill>
                          <a:latin typeface="Arial"/>
                          <a:cs typeface="Arial"/>
                        </a:rPr>
                        <a:t>Term </a:t>
                      </a:r>
                      <a:r>
                        <a:rPr sz="1300" spc="15" dirty="0">
                          <a:solidFill>
                            <a:srgbClr val="9A2600"/>
                          </a:solidFill>
                          <a:latin typeface="Arial"/>
                          <a:cs typeface="Arial"/>
                        </a:rPr>
                        <a:t>Deposit</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9850" algn="r">
                        <a:lnSpc>
                          <a:spcPct val="100000"/>
                        </a:lnSpc>
                        <a:spcBef>
                          <a:spcPts val="290"/>
                        </a:spcBef>
                      </a:pPr>
                      <a:r>
                        <a:rPr sz="1300" dirty="0">
                          <a:solidFill>
                            <a:srgbClr val="9A2600"/>
                          </a:solidFill>
                          <a:latin typeface="Arial"/>
                          <a:cs typeface="Arial"/>
                        </a:rPr>
                        <a:t>6.75%</a:t>
                      </a:r>
                      <a:endParaRPr sz="130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9215" algn="r">
                        <a:lnSpc>
                          <a:spcPct val="100000"/>
                        </a:lnSpc>
                        <a:spcBef>
                          <a:spcPts val="290"/>
                        </a:spcBef>
                      </a:pPr>
                      <a:r>
                        <a:rPr lang="en-US" sz="1300" dirty="0">
                          <a:solidFill>
                            <a:srgbClr val="9A2600"/>
                          </a:solidFill>
                          <a:latin typeface="Arial"/>
                          <a:cs typeface="Arial"/>
                        </a:rPr>
                        <a:t>15</a:t>
                      </a:r>
                      <a:r>
                        <a:rPr sz="1300" dirty="0">
                          <a:solidFill>
                            <a:srgbClr val="9A2600"/>
                          </a:solidFill>
                          <a:latin typeface="Arial"/>
                          <a:cs typeface="Arial"/>
                        </a:rPr>
                        <a:t>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68580" algn="r">
                        <a:lnSpc>
                          <a:spcPct val="100000"/>
                        </a:lnSpc>
                        <a:spcBef>
                          <a:spcPts val="290"/>
                        </a:spcBef>
                      </a:pPr>
                      <a:r>
                        <a:rPr sz="1300" dirty="0">
                          <a:solidFill>
                            <a:srgbClr val="9A2600"/>
                          </a:solidFill>
                          <a:latin typeface="Arial"/>
                          <a:cs typeface="Arial"/>
                        </a:rPr>
                        <a:t>100000</a:t>
                      </a:r>
                      <a:endParaRPr sz="1300" dirty="0">
                        <a:latin typeface="Arial"/>
                        <a:cs typeface="Arial"/>
                      </a:endParaRPr>
                    </a:p>
                  </a:txBody>
                  <a:tcPr marL="0" marR="0" marT="32497"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3"/>
                  </a:ext>
                </a:extLst>
              </a:tr>
            </a:tbl>
          </a:graphicData>
        </a:graphic>
      </p:graphicFrame>
      <p:pic>
        <p:nvPicPr>
          <p:cNvPr id="13" name="Picture 2">
            <a:extLst>
              <a:ext uri="{FF2B5EF4-FFF2-40B4-BE49-F238E27FC236}">
                <a16:creationId xmlns:a16="http://schemas.microsoft.com/office/drawing/2014/main" id="{00E29521-2E25-4449-96FF-CCB45E905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1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41104" y="652205"/>
            <a:ext cx="5090272" cy="324840"/>
          </a:xfrm>
          <a:prstGeom prst="rect">
            <a:avLst/>
          </a:prstGeom>
        </p:spPr>
        <p:txBody>
          <a:bodyPr vert="horz" wrap="square" lIns="0" tIns="12326" rIns="0" bIns="0" rtlCol="0" anchor="ctr">
            <a:spAutoFit/>
          </a:bodyPr>
          <a:lstStyle/>
          <a:p>
            <a:pPr marL="11206">
              <a:lnSpc>
                <a:spcPct val="100000"/>
              </a:lnSpc>
              <a:spcBef>
                <a:spcPts val="97"/>
              </a:spcBef>
            </a:pPr>
            <a:r>
              <a:rPr sz="2030" dirty="0"/>
              <a:t>Schema Diagram for University</a:t>
            </a:r>
            <a:r>
              <a:rPr sz="2030" spc="-18" dirty="0"/>
              <a:t> </a:t>
            </a:r>
            <a:r>
              <a:rPr sz="2030" dirty="0"/>
              <a:t>Database</a:t>
            </a:r>
          </a:p>
        </p:txBody>
      </p:sp>
      <p:sp>
        <p:nvSpPr>
          <p:cNvPr id="8" name="object 8"/>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38E5B747-90CB-C947-8913-C5CCA6BE1067}" type="datetime1">
              <a:rPr lang="en-IN" spc="9" smtClean="0"/>
              <a:t>23/01/21</a:t>
            </a:fld>
            <a:endParaRPr spc="9" dirty="0"/>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p:nvPr/>
        </p:nvSpPr>
        <p:spPr>
          <a:xfrm>
            <a:off x="1934307" y="1266092"/>
            <a:ext cx="9097107" cy="4939703"/>
          </a:xfrm>
          <a:prstGeom prst="rect">
            <a:avLst/>
          </a:prstGeom>
          <a:blipFill>
            <a:blip r:embed="rId2" cstate="print"/>
            <a:stretch>
              <a:fillRect/>
            </a:stretch>
          </a:blipFill>
        </p:spPr>
        <p:txBody>
          <a:bodyPr wrap="square" lIns="0" tIns="0" rIns="0" bIns="0" rtlCol="0"/>
          <a:lstStyle/>
          <a:p>
            <a:endParaRPr sz="1588"/>
          </a:p>
        </p:txBody>
      </p:sp>
      <p:pic>
        <p:nvPicPr>
          <p:cNvPr id="7" name="Picture 2" descr="Text&#10;&#10;Description automatically generated">
            <a:extLst>
              <a:ext uri="{FF2B5EF4-FFF2-40B4-BE49-F238E27FC236}">
                <a16:creationId xmlns:a16="http://schemas.microsoft.com/office/drawing/2014/main" id="{8F20A5F6-4FAF-1C45-8A92-E2785994A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8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2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3" y="962166"/>
            <a:ext cx="8115702" cy="638034"/>
          </a:xfrm>
          <a:prstGeom prst="rect">
            <a:avLst/>
          </a:prstGeom>
        </p:spPr>
        <p:txBody>
          <a:bodyPr vert="horz" lIns="91440" tIns="45720" rIns="91440" bIns="45720" rtlCol="0" anchor="t">
            <a:normAutofit/>
          </a:bodyPr>
          <a:lstStyle/>
          <a:p>
            <a:pPr marL="11206"/>
            <a:r>
              <a:rPr lang="en-US" sz="3700" kern="1200" spc="18" dirty="0">
                <a:solidFill>
                  <a:schemeClr val="tx1"/>
                </a:solidFill>
                <a:latin typeface="+mj-lt"/>
                <a:ea typeface="+mj-ea"/>
                <a:cs typeface="+mj-cs"/>
              </a:rPr>
              <a:t>DBMS – Data modeling </a:t>
            </a:r>
          </a:p>
        </p:txBody>
      </p:sp>
      <p:sp>
        <p:nvSpPr>
          <p:cNvPr id="5" name="Footer Placeholder 4">
            <a:extLst>
              <a:ext uri="{FF2B5EF4-FFF2-40B4-BE49-F238E27FC236}">
                <a16:creationId xmlns:a16="http://schemas.microsoft.com/office/drawing/2014/main" id="{4D2E80CE-F071-7047-A121-778E847798CE}"/>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724695" y="1695548"/>
            <a:ext cx="11087099" cy="3009703"/>
          </a:xfrm>
          <a:prstGeom prst="rect">
            <a:avLst/>
          </a:prstGeom>
        </p:spPr>
        <p:txBody>
          <a:bodyPr vert="horz" lIns="91440" tIns="45720" rIns="91440" bIns="45720" rtlCol="0" anchor="t">
            <a:normAutofit/>
          </a:bodyPr>
          <a:lstStyle/>
          <a:p>
            <a:r>
              <a:rPr lang="en-IN" dirty="0"/>
              <a:t>Data </a:t>
            </a:r>
            <a:r>
              <a:rPr lang="en-IN" dirty="0" err="1"/>
              <a:t>modeling</a:t>
            </a:r>
            <a:r>
              <a:rPr lang="en-IN" dirty="0"/>
              <a:t> is the process of identifying entities and their relationships. </a:t>
            </a:r>
          </a:p>
          <a:p>
            <a:endParaRPr lang="en-IN" dirty="0"/>
          </a:p>
          <a:p>
            <a:r>
              <a:rPr lang="en-IN" dirty="0"/>
              <a:t>In relational databases, </a:t>
            </a:r>
          </a:p>
          <a:p>
            <a:r>
              <a:rPr lang="en-IN" dirty="0"/>
              <a:t>Data is placed in </a:t>
            </a:r>
            <a:r>
              <a:rPr lang="en-IN" dirty="0">
                <a:solidFill>
                  <a:srgbClr val="C00000"/>
                </a:solidFill>
              </a:rPr>
              <a:t>normalized</a:t>
            </a:r>
            <a:r>
              <a:rPr lang="en-IN" dirty="0"/>
              <a:t> tables with foreign keys used to reference related data in other tables. Queries that the application will make are driven by the structure of the tables and related data are queried as table joins.</a:t>
            </a:r>
          </a:p>
          <a:p>
            <a:endParaRPr lang="en-IN" dirty="0"/>
          </a:p>
          <a:p>
            <a:r>
              <a:rPr lang="en-IN" dirty="0"/>
              <a:t>In NoSQL (Cassandra), data </a:t>
            </a:r>
            <a:r>
              <a:rPr lang="en-IN" dirty="0" err="1"/>
              <a:t>modeling</a:t>
            </a:r>
            <a:r>
              <a:rPr lang="en-IN" dirty="0"/>
              <a:t> is </a:t>
            </a:r>
            <a:r>
              <a:rPr lang="en-IN" dirty="0">
                <a:solidFill>
                  <a:srgbClr val="C00000"/>
                </a:solidFill>
              </a:rPr>
              <a:t>query-driven</a:t>
            </a:r>
            <a:r>
              <a:rPr lang="en-IN" dirty="0"/>
              <a:t>. The data access patterns and application </a:t>
            </a:r>
            <a:r>
              <a:rPr lang="en-IN" dirty="0">
                <a:solidFill>
                  <a:srgbClr val="C00000"/>
                </a:solidFill>
              </a:rPr>
              <a:t>queries</a:t>
            </a:r>
            <a:r>
              <a:rPr lang="en-IN" dirty="0"/>
              <a:t> determine the structure and organization of data which then used to design the database tables</a:t>
            </a:r>
          </a:p>
        </p:txBody>
      </p:sp>
      <p:sp>
        <p:nvSpPr>
          <p:cNvPr id="200" name="Rectangle 19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19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51B97B4-D1BE-9448-8C1B-0E1755E5A16F}"/>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A29FB0D5-C2E6-B24B-B4D1-1F43F33565E6}" type="datetime1">
              <a:rPr lang="en-US" sz="1100">
                <a:solidFill>
                  <a:srgbClr val="FFFFFF"/>
                </a:solidFill>
              </a:rPr>
              <a:pPr algn="r">
                <a:spcAft>
                  <a:spcPts val="600"/>
                </a:spcAft>
              </a:pPr>
              <a:t>1/23/21</a:t>
            </a:fld>
            <a:endParaRPr lang="en-US" sz="1100">
              <a:solidFill>
                <a:srgbClr val="FFFFFF"/>
              </a:solidFill>
            </a:endParaRPr>
          </a:p>
        </p:txBody>
      </p:sp>
      <p:pic>
        <p:nvPicPr>
          <p:cNvPr id="7" name="Picture 2">
            <a:extLst>
              <a:ext uri="{FF2B5EF4-FFF2-40B4-BE49-F238E27FC236}">
                <a16:creationId xmlns:a16="http://schemas.microsoft.com/office/drawing/2014/main" id="{FFE4935B-A9B3-8242-9BB1-0757F3C48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44E0D399-C271-0043-879B-418DB60E7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4057552"/>
            <a:ext cx="439420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B45FFE-3078-124D-A9D7-DDB23F50C8D6}"/>
              </a:ext>
            </a:extLst>
          </p:cNvPr>
          <p:cNvSpPr/>
          <p:nvPr/>
        </p:nvSpPr>
        <p:spPr>
          <a:xfrm>
            <a:off x="5371305" y="4577088"/>
            <a:ext cx="6528717" cy="523220"/>
          </a:xfrm>
          <a:prstGeom prst="rect">
            <a:avLst/>
          </a:prstGeom>
        </p:spPr>
        <p:txBody>
          <a:bodyPr wrap="square">
            <a:spAutoFit/>
          </a:bodyPr>
          <a:lstStyle/>
          <a:p>
            <a:r>
              <a:rPr lang="en-IN" sz="1400" dirty="0">
                <a:solidFill>
                  <a:srgbClr val="C00000"/>
                </a:solidFill>
              </a:rPr>
              <a:t>CREATE TABLE </a:t>
            </a:r>
            <a:r>
              <a:rPr lang="en-IN" sz="1400" dirty="0" err="1">
                <a:solidFill>
                  <a:srgbClr val="C00000"/>
                </a:solidFill>
              </a:rPr>
              <a:t>magazine_name</a:t>
            </a:r>
            <a:r>
              <a:rPr lang="en-IN" sz="1400" dirty="0">
                <a:solidFill>
                  <a:srgbClr val="C00000"/>
                </a:solidFill>
              </a:rPr>
              <a:t> (id int PRIMARY KEY, name text, </a:t>
            </a:r>
            <a:r>
              <a:rPr lang="en-IN" sz="1400" dirty="0" err="1">
                <a:solidFill>
                  <a:srgbClr val="C00000"/>
                </a:solidFill>
              </a:rPr>
              <a:t>publicationFrequency</a:t>
            </a:r>
            <a:r>
              <a:rPr lang="en-IN" sz="1400" dirty="0">
                <a:solidFill>
                  <a:srgbClr val="C00000"/>
                </a:solidFill>
              </a:rPr>
              <a:t> text)</a:t>
            </a:r>
            <a:endParaRPr lang="en-US" sz="1400" dirty="0">
              <a:solidFill>
                <a:srgbClr val="C00000"/>
              </a:solidFill>
            </a:endParaRPr>
          </a:p>
        </p:txBody>
      </p:sp>
    </p:spTree>
    <p:extLst>
      <p:ext uri="{BB962C8B-B14F-4D97-AF65-F5344CB8AC3E}">
        <p14:creationId xmlns:p14="http://schemas.microsoft.com/office/powerpoint/2010/main" val="245525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2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3" y="962166"/>
            <a:ext cx="8115702" cy="638034"/>
          </a:xfrm>
          <a:prstGeom prst="rect">
            <a:avLst/>
          </a:prstGeom>
        </p:spPr>
        <p:txBody>
          <a:bodyPr vert="horz" lIns="91440" tIns="45720" rIns="91440" bIns="45720" rtlCol="0" anchor="t">
            <a:normAutofit/>
          </a:bodyPr>
          <a:lstStyle/>
          <a:p>
            <a:pPr marL="11206"/>
            <a:r>
              <a:rPr lang="en-US" sz="3700" kern="1200" spc="18" dirty="0">
                <a:solidFill>
                  <a:schemeClr val="tx1"/>
                </a:solidFill>
                <a:latin typeface="+mj-lt"/>
                <a:ea typeface="+mj-ea"/>
                <a:cs typeface="+mj-cs"/>
              </a:rPr>
              <a:t>DBMS - Data Independence </a:t>
            </a:r>
          </a:p>
        </p:txBody>
      </p:sp>
      <p:sp>
        <p:nvSpPr>
          <p:cNvPr id="5" name="Footer Placeholder 4">
            <a:extLst>
              <a:ext uri="{FF2B5EF4-FFF2-40B4-BE49-F238E27FC236}">
                <a16:creationId xmlns:a16="http://schemas.microsoft.com/office/drawing/2014/main" id="{4D2E80CE-F071-7047-A121-778E847798CE}"/>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800100" y="2207066"/>
            <a:ext cx="11087099" cy="4743174"/>
          </a:xfrm>
          <a:prstGeom prst="rect">
            <a:avLst/>
          </a:prstGeom>
        </p:spPr>
        <p:txBody>
          <a:bodyPr vert="horz" lIns="91440" tIns="45720" rIns="91440" bIns="45720" rtlCol="0" anchor="t">
            <a:normAutofit/>
          </a:bodyPr>
          <a:lstStyle/>
          <a:p>
            <a:pPr marL="31951" marR="7284" indent="-228600">
              <a:lnSpc>
                <a:spcPct val="90000"/>
              </a:lnSpc>
              <a:spcBef>
                <a:spcPts val="84"/>
              </a:spcBef>
              <a:buClr>
                <a:srgbClr val="CC3300"/>
              </a:buClr>
              <a:buSzPct val="89655"/>
              <a:buFont typeface="Arial" panose="020B0604020202020204" pitchFamily="34" charset="0"/>
              <a:buChar char="•"/>
              <a:tabLst>
                <a:tab pos="261111" algn="l"/>
              </a:tabLst>
            </a:pPr>
            <a:r>
              <a:rPr lang="en-US" sz="2000" b="1" spc="9" dirty="0"/>
              <a:t>Physical </a:t>
            </a:r>
            <a:r>
              <a:rPr lang="en-US" sz="2000" b="1" spc="13" dirty="0"/>
              <a:t>Data Independence </a:t>
            </a:r>
            <a:r>
              <a:rPr lang="en-US" sz="2000" spc="18" dirty="0"/>
              <a:t>– </a:t>
            </a:r>
            <a:r>
              <a:rPr lang="en-US" sz="2000" spc="13" dirty="0"/>
              <a:t>the </a:t>
            </a:r>
            <a:r>
              <a:rPr lang="en-US" sz="2000" spc="9" dirty="0"/>
              <a:t>ability </a:t>
            </a:r>
            <a:r>
              <a:rPr lang="en-US" sz="2000" spc="13" dirty="0"/>
              <a:t>to modify the physical </a:t>
            </a:r>
            <a:r>
              <a:rPr lang="en-US" sz="2000" spc="18" dirty="0"/>
              <a:t>schema  </a:t>
            </a:r>
            <a:r>
              <a:rPr lang="en-US" sz="2000" spc="13" dirty="0"/>
              <a:t>without changing the logical</a:t>
            </a:r>
            <a:r>
              <a:rPr lang="en-US" sz="2000" spc="-53" dirty="0"/>
              <a:t> </a:t>
            </a:r>
            <a:r>
              <a:rPr lang="en-US" sz="2000" spc="18" dirty="0"/>
              <a:t>schema</a:t>
            </a:r>
          </a:p>
          <a:p>
            <a:pPr marL="260551" marR="7284" indent="-228600">
              <a:lnSpc>
                <a:spcPct val="90000"/>
              </a:lnSpc>
              <a:spcBef>
                <a:spcPts val="84"/>
              </a:spcBef>
              <a:buClr>
                <a:srgbClr val="CC3300"/>
              </a:buClr>
              <a:buSzPct val="89655"/>
              <a:buFont typeface="Arial" panose="020B0604020202020204" pitchFamily="34" charset="0"/>
              <a:buChar char="•"/>
              <a:tabLst>
                <a:tab pos="261111" algn="l"/>
              </a:tabLst>
            </a:pPr>
            <a:endParaRPr lang="en-US" sz="2000" dirty="0"/>
          </a:p>
          <a:p>
            <a:pPr marL="551359" marR="4483" lvl="1" indent="-228600">
              <a:lnSpc>
                <a:spcPct val="90000"/>
              </a:lnSpc>
              <a:spcBef>
                <a:spcPts val="547"/>
              </a:spcBef>
              <a:buClr>
                <a:srgbClr val="FF9A33"/>
              </a:buClr>
              <a:buSzPct val="79310"/>
              <a:buFont typeface="Arial" panose="020B0604020202020204" pitchFamily="34" charset="0"/>
              <a:buChar char="•"/>
              <a:tabLst>
                <a:tab pos="551919" algn="l"/>
              </a:tabLst>
            </a:pPr>
            <a:r>
              <a:rPr lang="en-US" sz="2000" spc="13" dirty="0"/>
              <a:t>In general, the interfaces </a:t>
            </a:r>
            <a:r>
              <a:rPr lang="en-US" sz="2000" spc="18" dirty="0"/>
              <a:t>between </a:t>
            </a:r>
            <a:r>
              <a:rPr lang="en-US" sz="2000" spc="13" dirty="0"/>
              <a:t>the various levels </a:t>
            </a:r>
            <a:r>
              <a:rPr lang="en-US" sz="2000" spc="18" dirty="0"/>
              <a:t>and</a:t>
            </a:r>
            <a:r>
              <a:rPr lang="en-US" sz="2000" spc="-150" dirty="0"/>
              <a:t> </a:t>
            </a:r>
            <a:r>
              <a:rPr lang="en-US" sz="2000" spc="18" dirty="0"/>
              <a:t>components  </a:t>
            </a:r>
            <a:r>
              <a:rPr lang="en-US" sz="2000" spc="13" dirty="0"/>
              <a:t>should </a:t>
            </a:r>
            <a:r>
              <a:rPr lang="en-US" sz="2000" spc="18" dirty="0"/>
              <a:t>be </a:t>
            </a:r>
            <a:r>
              <a:rPr lang="en-US" sz="2000" spc="13" dirty="0"/>
              <a:t>well defined </a:t>
            </a:r>
            <a:r>
              <a:rPr lang="en-US" sz="2000" spc="18" dirty="0"/>
              <a:t>so </a:t>
            </a:r>
            <a:r>
              <a:rPr lang="en-US" sz="2000" spc="13" dirty="0"/>
              <a:t>that </a:t>
            </a:r>
            <a:r>
              <a:rPr lang="en-US" sz="2000" spc="18" dirty="0"/>
              <a:t>changes </a:t>
            </a:r>
            <a:r>
              <a:rPr lang="en-US" sz="2000" spc="9" dirty="0"/>
              <a:t>in </a:t>
            </a:r>
            <a:r>
              <a:rPr lang="en-US" sz="2000" spc="18" dirty="0"/>
              <a:t>some </a:t>
            </a:r>
            <a:r>
              <a:rPr lang="en-US" sz="2000" spc="13" dirty="0"/>
              <a:t>parts </a:t>
            </a:r>
            <a:r>
              <a:rPr lang="en-US" sz="2000" spc="18" dirty="0"/>
              <a:t>do </a:t>
            </a:r>
            <a:r>
              <a:rPr lang="en-US" sz="2000" spc="13" dirty="0"/>
              <a:t>not</a:t>
            </a:r>
            <a:r>
              <a:rPr lang="en-US" sz="2000" spc="-199" dirty="0"/>
              <a:t> </a:t>
            </a:r>
            <a:r>
              <a:rPr lang="en-US" sz="2000" spc="13" dirty="0"/>
              <a:t>seriously  influence</a:t>
            </a:r>
            <a:r>
              <a:rPr lang="en-US" sz="2000" spc="-13" dirty="0"/>
              <a:t> </a:t>
            </a:r>
            <a:r>
              <a:rPr lang="en-US" sz="2000" spc="13" dirty="0"/>
              <a:t>others.</a:t>
            </a:r>
            <a:endParaRPr lang="en-US" sz="2000" dirty="0"/>
          </a:p>
        </p:txBody>
      </p:sp>
      <p:sp>
        <p:nvSpPr>
          <p:cNvPr id="200" name="Rectangle 19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19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51B97B4-D1BE-9448-8C1B-0E1755E5A16F}"/>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A29FB0D5-C2E6-B24B-B4D1-1F43F33565E6}" type="datetime1">
              <a:rPr lang="en-US" sz="1100">
                <a:solidFill>
                  <a:srgbClr val="FFFFFF"/>
                </a:solidFill>
              </a:rPr>
              <a:pPr algn="r">
                <a:spcAft>
                  <a:spcPts val="600"/>
                </a:spcAft>
              </a:pPr>
              <a:t>1/23/21</a:t>
            </a:fld>
            <a:endParaRPr lang="en-US" sz="1100">
              <a:solidFill>
                <a:srgbClr val="FFFFFF"/>
              </a:solidFill>
            </a:endParaRPr>
          </a:p>
        </p:txBody>
      </p:sp>
      <p:pic>
        <p:nvPicPr>
          <p:cNvPr id="7" name="Picture 2">
            <a:extLst>
              <a:ext uri="{FF2B5EF4-FFF2-40B4-BE49-F238E27FC236}">
                <a16:creationId xmlns:a16="http://schemas.microsoft.com/office/drawing/2014/main" id="{FFE4935B-A9B3-8242-9BB1-0757F3C48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306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D6A8-2EB0-B143-809E-72506CAF21C6}"/>
              </a:ext>
            </a:extLst>
          </p:cNvPr>
          <p:cNvSpPr>
            <a:spLocks noGrp="1"/>
          </p:cNvSpPr>
          <p:nvPr>
            <p:ph type="title"/>
          </p:nvPr>
        </p:nvSpPr>
        <p:spPr>
          <a:xfrm>
            <a:off x="120509" y="148967"/>
            <a:ext cx="10515600" cy="734505"/>
          </a:xfrm>
        </p:spPr>
        <p:txBody>
          <a:bodyPr/>
          <a:lstStyle/>
          <a:p>
            <a:r>
              <a:rPr lang="en-US" dirty="0"/>
              <a:t>Terminologies of Relational Data Model</a:t>
            </a:r>
          </a:p>
        </p:txBody>
      </p:sp>
      <p:graphicFrame>
        <p:nvGraphicFramePr>
          <p:cNvPr id="4" name="Table 6">
            <a:extLst>
              <a:ext uri="{FF2B5EF4-FFF2-40B4-BE49-F238E27FC236}">
                <a16:creationId xmlns:a16="http://schemas.microsoft.com/office/drawing/2014/main" id="{9D239258-B780-5240-86A2-B6D2E5E5F3DC}"/>
              </a:ext>
            </a:extLst>
          </p:cNvPr>
          <p:cNvGraphicFramePr>
            <a:graphicFrameLocks noGrp="1"/>
          </p:cNvGraphicFramePr>
          <p:nvPr/>
        </p:nvGraphicFramePr>
        <p:xfrm>
          <a:off x="670492" y="2165507"/>
          <a:ext cx="5019676" cy="1908242"/>
        </p:xfrm>
        <a:graphic>
          <a:graphicData uri="http://schemas.openxmlformats.org/drawingml/2006/table">
            <a:tbl>
              <a:tblPr firstRow="1" bandRow="1">
                <a:tableStyleId>{5C22544A-7EE6-4342-B048-85BDC9FD1C3A}</a:tableStyleId>
              </a:tblPr>
              <a:tblGrid>
                <a:gridCol w="1778816">
                  <a:extLst>
                    <a:ext uri="{9D8B030D-6E8A-4147-A177-3AD203B41FA5}">
                      <a16:colId xmlns:a16="http://schemas.microsoft.com/office/drawing/2014/main" val="2613962349"/>
                    </a:ext>
                  </a:extLst>
                </a:gridCol>
                <a:gridCol w="1351605">
                  <a:extLst>
                    <a:ext uri="{9D8B030D-6E8A-4147-A177-3AD203B41FA5}">
                      <a16:colId xmlns:a16="http://schemas.microsoft.com/office/drawing/2014/main" val="1036188885"/>
                    </a:ext>
                  </a:extLst>
                </a:gridCol>
                <a:gridCol w="1889255">
                  <a:extLst>
                    <a:ext uri="{9D8B030D-6E8A-4147-A177-3AD203B41FA5}">
                      <a16:colId xmlns:a16="http://schemas.microsoft.com/office/drawing/2014/main" val="951490200"/>
                    </a:ext>
                  </a:extLst>
                </a:gridCol>
              </a:tblGrid>
              <a:tr h="677615">
                <a:tc>
                  <a:txBody>
                    <a:bodyPr/>
                    <a:lstStyle/>
                    <a:p>
                      <a:r>
                        <a:rPr lang="en-US" sz="1600" dirty="0" err="1"/>
                        <a:t>Student_id</a:t>
                      </a:r>
                      <a:endParaRPr lang="en-US" sz="1600" dirty="0"/>
                    </a:p>
                  </a:txBody>
                  <a:tcPr/>
                </a:tc>
                <a:tc>
                  <a:txBody>
                    <a:bodyPr/>
                    <a:lstStyle/>
                    <a:p>
                      <a:r>
                        <a:rPr lang="en-US" sz="1600" dirty="0"/>
                        <a:t>Name</a:t>
                      </a:r>
                    </a:p>
                  </a:txBody>
                  <a:tcPr/>
                </a:tc>
                <a:tc>
                  <a:txBody>
                    <a:bodyPr/>
                    <a:lstStyle/>
                    <a:p>
                      <a:r>
                        <a:rPr lang="en-US" sz="1600" dirty="0" err="1"/>
                        <a:t>Course_id</a:t>
                      </a:r>
                      <a:endParaRPr lang="en-US" sz="1600" dirty="0"/>
                    </a:p>
                  </a:txBody>
                  <a:tcPr/>
                </a:tc>
                <a:extLst>
                  <a:ext uri="{0D108BD9-81ED-4DB2-BD59-A6C34878D82A}">
                    <a16:rowId xmlns:a16="http://schemas.microsoft.com/office/drawing/2014/main" val="3275863850"/>
                  </a:ext>
                </a:extLst>
              </a:tr>
              <a:tr h="410209">
                <a:tc>
                  <a:txBody>
                    <a:bodyPr/>
                    <a:lstStyle/>
                    <a:p>
                      <a:r>
                        <a:rPr lang="en-US" sz="1600" dirty="0"/>
                        <a:t>1000</a:t>
                      </a:r>
                    </a:p>
                  </a:txBody>
                  <a:tcPr/>
                </a:tc>
                <a:tc>
                  <a:txBody>
                    <a:bodyPr/>
                    <a:lstStyle/>
                    <a:p>
                      <a:r>
                        <a:rPr lang="en-US" sz="1600" dirty="0"/>
                        <a:t>Arun</a:t>
                      </a:r>
                    </a:p>
                  </a:txBody>
                  <a:tcPr/>
                </a:tc>
                <a:tc>
                  <a:txBody>
                    <a:bodyPr/>
                    <a:lstStyle/>
                    <a:p>
                      <a:r>
                        <a:rPr lang="en-US" sz="1600" dirty="0"/>
                        <a:t>1</a:t>
                      </a:r>
                    </a:p>
                  </a:txBody>
                  <a:tcPr/>
                </a:tc>
                <a:extLst>
                  <a:ext uri="{0D108BD9-81ED-4DB2-BD59-A6C34878D82A}">
                    <a16:rowId xmlns:a16="http://schemas.microsoft.com/office/drawing/2014/main" val="1766962445"/>
                  </a:ext>
                </a:extLst>
              </a:tr>
              <a:tr h="410209">
                <a:tc>
                  <a:txBody>
                    <a:bodyPr/>
                    <a:lstStyle/>
                    <a:p>
                      <a:r>
                        <a:rPr lang="en-US" sz="1600" dirty="0"/>
                        <a:t>1200</a:t>
                      </a:r>
                    </a:p>
                  </a:txBody>
                  <a:tcPr/>
                </a:tc>
                <a:tc>
                  <a:txBody>
                    <a:bodyPr/>
                    <a:lstStyle/>
                    <a:p>
                      <a:r>
                        <a:rPr lang="en-US" sz="1600" dirty="0"/>
                        <a:t>Srilatha</a:t>
                      </a:r>
                    </a:p>
                  </a:txBody>
                  <a:tcPr/>
                </a:tc>
                <a:tc>
                  <a:txBody>
                    <a:bodyPr/>
                    <a:lstStyle/>
                    <a:p>
                      <a:r>
                        <a:rPr lang="en-US" sz="1600" dirty="0"/>
                        <a:t>2</a:t>
                      </a:r>
                    </a:p>
                  </a:txBody>
                  <a:tcPr/>
                </a:tc>
                <a:extLst>
                  <a:ext uri="{0D108BD9-81ED-4DB2-BD59-A6C34878D82A}">
                    <a16:rowId xmlns:a16="http://schemas.microsoft.com/office/drawing/2014/main" val="3643609180"/>
                  </a:ext>
                </a:extLst>
              </a:tr>
              <a:tr h="410209">
                <a:tc>
                  <a:txBody>
                    <a:bodyPr/>
                    <a:lstStyle/>
                    <a:p>
                      <a:r>
                        <a:rPr lang="en-US" sz="1600" dirty="0"/>
                        <a:t>1250</a:t>
                      </a:r>
                    </a:p>
                  </a:txBody>
                  <a:tcPr/>
                </a:tc>
                <a:tc>
                  <a:txBody>
                    <a:bodyPr/>
                    <a:lstStyle/>
                    <a:p>
                      <a:r>
                        <a:rPr lang="en-US" sz="1600" dirty="0" err="1"/>
                        <a:t>Venu</a:t>
                      </a:r>
                      <a:endParaRPr lang="en-US" sz="1600" dirty="0"/>
                    </a:p>
                  </a:txBody>
                  <a:tcPr/>
                </a:tc>
                <a:tc>
                  <a:txBody>
                    <a:bodyPr/>
                    <a:lstStyle/>
                    <a:p>
                      <a:r>
                        <a:rPr lang="en-US" sz="1600" dirty="0"/>
                        <a:t>3</a:t>
                      </a:r>
                    </a:p>
                  </a:txBody>
                  <a:tcPr/>
                </a:tc>
                <a:extLst>
                  <a:ext uri="{0D108BD9-81ED-4DB2-BD59-A6C34878D82A}">
                    <a16:rowId xmlns:a16="http://schemas.microsoft.com/office/drawing/2014/main" val="1597598340"/>
                  </a:ext>
                </a:extLst>
              </a:tr>
            </a:tbl>
          </a:graphicData>
        </a:graphic>
      </p:graphicFrame>
      <p:sp>
        <p:nvSpPr>
          <p:cNvPr id="5" name="Rectangle 4">
            <a:extLst>
              <a:ext uri="{FF2B5EF4-FFF2-40B4-BE49-F238E27FC236}">
                <a16:creationId xmlns:a16="http://schemas.microsoft.com/office/drawing/2014/main" id="{0DAABD61-1009-E949-83D4-29011336CBA7}"/>
              </a:ext>
            </a:extLst>
          </p:cNvPr>
          <p:cNvSpPr/>
          <p:nvPr/>
        </p:nvSpPr>
        <p:spPr>
          <a:xfrm>
            <a:off x="1838156" y="1509797"/>
            <a:ext cx="2608150" cy="369332"/>
          </a:xfrm>
          <a:prstGeom prst="rect">
            <a:avLst/>
          </a:prstGeom>
        </p:spPr>
        <p:txBody>
          <a:bodyPr wrap="none">
            <a:spAutoFit/>
          </a:bodyPr>
          <a:lstStyle/>
          <a:p>
            <a:r>
              <a:rPr lang="en-US" b="1" dirty="0"/>
              <a:t>Relation  : </a:t>
            </a:r>
            <a:r>
              <a:rPr lang="en-US" b="1" dirty="0" err="1"/>
              <a:t>StudentDetails</a:t>
            </a:r>
            <a:endParaRPr lang="en-US" b="1" dirty="0"/>
          </a:p>
        </p:txBody>
      </p:sp>
      <p:sp>
        <p:nvSpPr>
          <p:cNvPr id="6" name="Rectangle 5">
            <a:extLst>
              <a:ext uri="{FF2B5EF4-FFF2-40B4-BE49-F238E27FC236}">
                <a16:creationId xmlns:a16="http://schemas.microsoft.com/office/drawing/2014/main" id="{283DCDF3-7369-2142-9703-B04FC8FBBE46}"/>
              </a:ext>
            </a:extLst>
          </p:cNvPr>
          <p:cNvSpPr/>
          <p:nvPr/>
        </p:nvSpPr>
        <p:spPr>
          <a:xfrm>
            <a:off x="516478" y="4474159"/>
            <a:ext cx="5019676" cy="2462213"/>
          </a:xfrm>
          <a:prstGeom prst="rect">
            <a:avLst/>
          </a:prstGeom>
        </p:spPr>
        <p:txBody>
          <a:bodyPr wrap="square">
            <a:spAutoFit/>
          </a:bodyPr>
          <a:lstStyle/>
          <a:p>
            <a:r>
              <a:rPr lang="en-US" sz="1400" b="1" dirty="0"/>
              <a:t>Example :</a:t>
            </a:r>
          </a:p>
          <a:p>
            <a:endParaRPr lang="en-US" sz="1400" b="1" dirty="0"/>
          </a:p>
          <a:p>
            <a:r>
              <a:rPr lang="en-US" sz="1400" b="1" dirty="0"/>
              <a:t>Relation : </a:t>
            </a:r>
            <a:r>
              <a:rPr lang="en-US" sz="1400" b="1" dirty="0">
                <a:solidFill>
                  <a:srgbClr val="C00000"/>
                </a:solidFill>
              </a:rPr>
              <a:t>Student Details </a:t>
            </a:r>
          </a:p>
          <a:p>
            <a:r>
              <a:rPr lang="en-US" sz="1400" b="1" dirty="0"/>
              <a:t>Domain of </a:t>
            </a:r>
            <a:r>
              <a:rPr lang="en-US" sz="1400" b="1" dirty="0" err="1">
                <a:solidFill>
                  <a:srgbClr val="C00000"/>
                </a:solidFill>
              </a:rPr>
              <a:t>Student_id</a:t>
            </a:r>
            <a:r>
              <a:rPr lang="en-US" sz="1400" b="1" dirty="0">
                <a:solidFill>
                  <a:srgbClr val="C00000"/>
                </a:solidFill>
              </a:rPr>
              <a:t> =  1000,1200</a:t>
            </a:r>
          </a:p>
          <a:p>
            <a:r>
              <a:rPr lang="en-US" sz="1400" b="1" dirty="0">
                <a:solidFill>
                  <a:srgbClr val="C00000"/>
                </a:solidFill>
              </a:rPr>
              <a:t>                     </a:t>
            </a:r>
            <a:r>
              <a:rPr lang="en-US" sz="1400" b="1" dirty="0" err="1">
                <a:solidFill>
                  <a:srgbClr val="C00000"/>
                </a:solidFill>
              </a:rPr>
              <a:t>Course_id</a:t>
            </a:r>
            <a:r>
              <a:rPr lang="en-US" sz="1400" b="1" dirty="0">
                <a:solidFill>
                  <a:srgbClr val="C00000"/>
                </a:solidFill>
              </a:rPr>
              <a:t>  = 1,2</a:t>
            </a:r>
          </a:p>
          <a:p>
            <a:r>
              <a:rPr lang="en-US" sz="1400" b="1" dirty="0"/>
              <a:t>Tuples = Three rows</a:t>
            </a:r>
          </a:p>
          <a:p>
            <a:r>
              <a:rPr lang="en-US" sz="1400" b="1" dirty="0"/>
              <a:t>Attributes  of Relation “</a:t>
            </a:r>
            <a:r>
              <a:rPr lang="en-US" sz="1400" b="1" dirty="0" err="1"/>
              <a:t>StudentDetails</a:t>
            </a:r>
            <a:r>
              <a:rPr lang="en-US" sz="1400" b="1" dirty="0"/>
              <a:t>” = </a:t>
            </a:r>
            <a:r>
              <a:rPr lang="en-US" sz="1400" b="1" dirty="0" err="1">
                <a:solidFill>
                  <a:srgbClr val="C00000"/>
                </a:solidFill>
              </a:rPr>
              <a:t>Student_id</a:t>
            </a:r>
            <a:r>
              <a:rPr lang="en-US" sz="1400" b="1" dirty="0">
                <a:solidFill>
                  <a:srgbClr val="C00000"/>
                </a:solidFill>
              </a:rPr>
              <a:t>, </a:t>
            </a:r>
          </a:p>
          <a:p>
            <a:r>
              <a:rPr lang="en-US" sz="1400" b="1" dirty="0">
                <a:solidFill>
                  <a:srgbClr val="C00000"/>
                </a:solidFill>
              </a:rPr>
              <a:t>                                                                     </a:t>
            </a:r>
            <a:r>
              <a:rPr lang="en-US" sz="1400" b="1" dirty="0" err="1">
                <a:solidFill>
                  <a:srgbClr val="C00000"/>
                </a:solidFill>
              </a:rPr>
              <a:t>Name,Course_id</a:t>
            </a:r>
            <a:endParaRPr lang="en-US" sz="1400" b="1" dirty="0">
              <a:solidFill>
                <a:srgbClr val="C00000"/>
              </a:solidFill>
            </a:endParaRPr>
          </a:p>
          <a:p>
            <a:r>
              <a:rPr lang="en-US" sz="1400" b="1" dirty="0"/>
              <a:t>Cardinality of Relation “</a:t>
            </a:r>
            <a:r>
              <a:rPr lang="en-US" sz="1400" b="1" dirty="0" err="1"/>
              <a:t>StudentDetails</a:t>
            </a:r>
            <a:r>
              <a:rPr lang="en-US" sz="1400" b="1" dirty="0"/>
              <a:t>”  = </a:t>
            </a:r>
            <a:r>
              <a:rPr lang="en-US" sz="1400" b="1" dirty="0">
                <a:solidFill>
                  <a:srgbClr val="C00000"/>
                </a:solidFill>
              </a:rPr>
              <a:t>3</a:t>
            </a:r>
          </a:p>
          <a:p>
            <a:r>
              <a:rPr lang="en-US" sz="1400" b="1" dirty="0"/>
              <a:t>Degree of Relation “</a:t>
            </a:r>
            <a:r>
              <a:rPr lang="en-US" sz="1400" b="1" dirty="0" err="1"/>
              <a:t>StudentDetails</a:t>
            </a:r>
            <a:r>
              <a:rPr lang="en-US" sz="1400" b="1" dirty="0"/>
              <a:t>” = </a:t>
            </a:r>
            <a:r>
              <a:rPr lang="en-US" sz="1400" b="1" dirty="0">
                <a:solidFill>
                  <a:srgbClr val="C00000"/>
                </a:solidFill>
              </a:rPr>
              <a:t>3</a:t>
            </a:r>
          </a:p>
          <a:p>
            <a:endParaRPr lang="en-US" sz="1400" b="1" dirty="0"/>
          </a:p>
        </p:txBody>
      </p:sp>
      <p:sp>
        <p:nvSpPr>
          <p:cNvPr id="10" name="Content Placeholder 2">
            <a:extLst>
              <a:ext uri="{FF2B5EF4-FFF2-40B4-BE49-F238E27FC236}">
                <a16:creationId xmlns:a16="http://schemas.microsoft.com/office/drawing/2014/main" id="{7FD4DB9B-C575-C841-B9CB-9C811D0525CF}"/>
              </a:ext>
            </a:extLst>
          </p:cNvPr>
          <p:cNvSpPr txBox="1">
            <a:spLocks/>
          </p:cNvSpPr>
          <p:nvPr/>
        </p:nvSpPr>
        <p:spPr>
          <a:xfrm>
            <a:off x="6105525" y="1253331"/>
            <a:ext cx="5276851" cy="4604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Properties </a:t>
            </a:r>
          </a:p>
          <a:p>
            <a:r>
              <a:rPr lang="en-US" sz="1800" dirty="0">
                <a:solidFill>
                  <a:srgbClr val="00B050"/>
                </a:solidFill>
              </a:rPr>
              <a:t>Relation : </a:t>
            </a:r>
            <a:r>
              <a:rPr lang="en-US" sz="1800" dirty="0"/>
              <a:t>A Table arranged in rows and columns </a:t>
            </a:r>
          </a:p>
          <a:p>
            <a:pPr lvl="1"/>
            <a:r>
              <a:rPr lang="en-US" sz="1800" dirty="0"/>
              <a:t>All entries are of same type in columns</a:t>
            </a:r>
          </a:p>
          <a:p>
            <a:pPr lvl="1"/>
            <a:r>
              <a:rPr lang="en-US" sz="1800" dirty="0"/>
              <a:t>For a row, each column should of atom value</a:t>
            </a:r>
          </a:p>
          <a:p>
            <a:pPr lvl="1"/>
            <a:r>
              <a:rPr lang="en-US" sz="1800" dirty="0"/>
              <a:t>All rows are distinct . Two rows are not same</a:t>
            </a:r>
          </a:p>
          <a:p>
            <a:pPr lvl="1"/>
            <a:r>
              <a:rPr lang="en-US" sz="1800" dirty="0"/>
              <a:t>Columns names must be distinct </a:t>
            </a:r>
          </a:p>
          <a:p>
            <a:r>
              <a:rPr lang="en-US" sz="1800" dirty="0">
                <a:solidFill>
                  <a:srgbClr val="00B050"/>
                </a:solidFill>
              </a:rPr>
              <a:t>Domain :</a:t>
            </a:r>
          </a:p>
          <a:p>
            <a:pPr lvl="1"/>
            <a:r>
              <a:rPr lang="en-US" sz="1800" dirty="0">
                <a:solidFill>
                  <a:srgbClr val="C00000"/>
                </a:solidFill>
              </a:rPr>
              <a:t>Pool of values from which column values are derived</a:t>
            </a:r>
          </a:p>
          <a:p>
            <a:r>
              <a:rPr lang="en-US" sz="1800" dirty="0">
                <a:solidFill>
                  <a:srgbClr val="00B050"/>
                </a:solidFill>
              </a:rPr>
              <a:t>Tuple: </a:t>
            </a:r>
            <a:r>
              <a:rPr lang="en-US" sz="1800" dirty="0"/>
              <a:t>Rows of the Table </a:t>
            </a:r>
          </a:p>
          <a:p>
            <a:r>
              <a:rPr lang="en-US" sz="1800" dirty="0">
                <a:solidFill>
                  <a:srgbClr val="00B050"/>
                </a:solidFill>
              </a:rPr>
              <a:t>Attributes : </a:t>
            </a:r>
            <a:r>
              <a:rPr lang="en-US" sz="1800" dirty="0"/>
              <a:t>Columns of the Table </a:t>
            </a:r>
          </a:p>
          <a:p>
            <a:r>
              <a:rPr lang="en-US" sz="1800" dirty="0">
                <a:solidFill>
                  <a:srgbClr val="00B050"/>
                </a:solidFill>
              </a:rPr>
              <a:t>Degree of relation : </a:t>
            </a:r>
            <a:r>
              <a:rPr lang="en-US" sz="1800" dirty="0"/>
              <a:t>Number of attributes </a:t>
            </a:r>
          </a:p>
          <a:p>
            <a:r>
              <a:rPr lang="en-US" sz="1800" dirty="0">
                <a:solidFill>
                  <a:srgbClr val="00B050"/>
                </a:solidFill>
              </a:rPr>
              <a:t>Cardinality of relation  :  </a:t>
            </a:r>
            <a:r>
              <a:rPr lang="en-US" sz="1800" dirty="0"/>
              <a:t>Number of Tuples</a:t>
            </a:r>
          </a:p>
          <a:p>
            <a:pPr lvl="1"/>
            <a:endParaRPr lang="en-US" dirty="0"/>
          </a:p>
        </p:txBody>
      </p:sp>
      <p:cxnSp>
        <p:nvCxnSpPr>
          <p:cNvPr id="12" name="Straight Arrow Connector 11">
            <a:extLst>
              <a:ext uri="{FF2B5EF4-FFF2-40B4-BE49-F238E27FC236}">
                <a16:creationId xmlns:a16="http://schemas.microsoft.com/office/drawing/2014/main" id="{AE5637AA-3D23-0D44-91DC-1035CC373140}"/>
              </a:ext>
            </a:extLst>
          </p:cNvPr>
          <p:cNvCxnSpPr>
            <a:cxnSpLocks/>
          </p:cNvCxnSpPr>
          <p:nvPr/>
        </p:nvCxnSpPr>
        <p:spPr>
          <a:xfrm flipH="1" flipV="1">
            <a:off x="5487848" y="3090918"/>
            <a:ext cx="741504" cy="33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F18FE7-84C8-F24E-BC9E-B21B15302ADD}"/>
              </a:ext>
            </a:extLst>
          </p:cNvPr>
          <p:cNvCxnSpPr>
            <a:cxnSpLocks/>
          </p:cNvCxnSpPr>
          <p:nvPr/>
        </p:nvCxnSpPr>
        <p:spPr>
          <a:xfrm flipH="1" flipV="1">
            <a:off x="5446282" y="3408546"/>
            <a:ext cx="783069" cy="3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4B871D-E4DB-3F48-8741-BF9100B66768}"/>
              </a:ext>
            </a:extLst>
          </p:cNvPr>
          <p:cNvCxnSpPr>
            <a:cxnSpLocks/>
          </p:cNvCxnSpPr>
          <p:nvPr/>
        </p:nvCxnSpPr>
        <p:spPr>
          <a:xfrm flipH="1">
            <a:off x="5487848" y="3429000"/>
            <a:ext cx="741503" cy="332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8D38144-BAE4-2544-A915-31669B1B392E}"/>
              </a:ext>
            </a:extLst>
          </p:cNvPr>
          <p:cNvCxnSpPr>
            <a:cxnSpLocks/>
          </p:cNvCxnSpPr>
          <p:nvPr/>
        </p:nvCxnSpPr>
        <p:spPr>
          <a:xfrm flipH="1" flipV="1">
            <a:off x="4429639" y="1764188"/>
            <a:ext cx="1703950" cy="76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78C9D6-8A6F-0F48-982E-DE9165C47AD0}"/>
              </a:ext>
            </a:extLst>
          </p:cNvPr>
          <p:cNvCxnSpPr>
            <a:cxnSpLocks/>
          </p:cNvCxnSpPr>
          <p:nvPr/>
        </p:nvCxnSpPr>
        <p:spPr>
          <a:xfrm flipH="1" flipV="1">
            <a:off x="3529013" y="2847629"/>
            <a:ext cx="2595567" cy="187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ight Brace 30">
            <a:extLst>
              <a:ext uri="{FF2B5EF4-FFF2-40B4-BE49-F238E27FC236}">
                <a16:creationId xmlns:a16="http://schemas.microsoft.com/office/drawing/2014/main" id="{B7A92A54-B0D6-1E43-B4A8-25A9BB36808B}"/>
              </a:ext>
            </a:extLst>
          </p:cNvPr>
          <p:cNvSpPr/>
          <p:nvPr/>
        </p:nvSpPr>
        <p:spPr>
          <a:xfrm rot="10800000">
            <a:off x="227071" y="2746879"/>
            <a:ext cx="445210" cy="13255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a:extLst>
              <a:ext uri="{FF2B5EF4-FFF2-40B4-BE49-F238E27FC236}">
                <a16:creationId xmlns:a16="http://schemas.microsoft.com/office/drawing/2014/main" id="{8603E174-8BAD-2D4E-BD24-7B75D9EE0D8E}"/>
              </a:ext>
            </a:extLst>
          </p:cNvPr>
          <p:cNvSpPr/>
          <p:nvPr/>
        </p:nvSpPr>
        <p:spPr>
          <a:xfrm rot="5400000">
            <a:off x="2927919" y="2394908"/>
            <a:ext cx="428625" cy="3578256"/>
          </a:xfrm>
          <a:prstGeom prst="rightBrace">
            <a:avLst>
              <a:gd name="adj1" fmla="val 8333"/>
              <a:gd name="adj2" fmla="val 527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CE032FE4-1AEC-C14B-927C-DC13F128883E}"/>
              </a:ext>
            </a:extLst>
          </p:cNvPr>
          <p:cNvCxnSpPr>
            <a:cxnSpLocks/>
          </p:cNvCxnSpPr>
          <p:nvPr/>
        </p:nvCxnSpPr>
        <p:spPr>
          <a:xfrm flipH="1" flipV="1">
            <a:off x="4206383" y="4235043"/>
            <a:ext cx="2022969" cy="88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7C293C0-A561-CB4A-BD0F-C590E65A8A79}"/>
              </a:ext>
            </a:extLst>
          </p:cNvPr>
          <p:cNvCxnSpPr>
            <a:cxnSpLocks/>
          </p:cNvCxnSpPr>
          <p:nvPr/>
        </p:nvCxnSpPr>
        <p:spPr>
          <a:xfrm flipH="1" flipV="1">
            <a:off x="515032" y="4072442"/>
            <a:ext cx="5714319" cy="143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2">
            <a:extLst>
              <a:ext uri="{FF2B5EF4-FFF2-40B4-BE49-F238E27FC236}">
                <a16:creationId xmlns:a16="http://schemas.microsoft.com/office/drawing/2014/main" id="{05044201-EF5D-964C-A496-6065828F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6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heckerboard(across)">
                                      <p:cBhvr>
                                        <p:cTn id="10" dur="500"/>
                                        <p:tgtEl>
                                          <p:spTgt spid="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checkerboard(across)">
                                      <p:cBhvr>
                                        <p:cTn id="13" dur="500"/>
                                        <p:tgtEl>
                                          <p:spTgt spid="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checkerboard(across)">
                                      <p:cBhvr>
                                        <p:cTn id="16" dur="500"/>
                                        <p:tgtEl>
                                          <p:spTgt spid="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heckerboard(across)">
                                      <p:cBhvr>
                                        <p:cTn id="19" dur="500"/>
                                        <p:tgtEl>
                                          <p:spTgt spid="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heckerboard(across)">
                                      <p:cBhvr>
                                        <p:cTn id="22" dur="500"/>
                                        <p:tgtEl>
                                          <p:spTgt spid="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checkerboard(across)">
                                      <p:cBhvr>
                                        <p:cTn id="25" dur="500"/>
                                        <p:tgtEl>
                                          <p:spTgt spid="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checkerboard(across)">
                                      <p:cBhvr>
                                        <p:cTn id="28" dur="500"/>
                                        <p:tgtEl>
                                          <p:spTgt spid="6">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checkerboard(across)">
                                      <p:cBhvr>
                                        <p:cTn id="31"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C4A-D72D-5047-A32F-8071A92116E3}"/>
              </a:ext>
            </a:extLst>
          </p:cNvPr>
          <p:cNvSpPr>
            <a:spLocks noGrp="1"/>
          </p:cNvSpPr>
          <p:nvPr>
            <p:ph type="title"/>
          </p:nvPr>
        </p:nvSpPr>
        <p:spPr>
          <a:xfrm>
            <a:off x="123825" y="188912"/>
            <a:ext cx="10515600" cy="492125"/>
          </a:xfrm>
        </p:spPr>
        <p:txBody>
          <a:bodyPr>
            <a:normAutofit fontScale="90000"/>
          </a:bodyPr>
          <a:lstStyle/>
          <a:p>
            <a:r>
              <a:rPr lang="en-US" dirty="0"/>
              <a:t>Views</a:t>
            </a:r>
          </a:p>
        </p:txBody>
      </p:sp>
      <p:sp>
        <p:nvSpPr>
          <p:cNvPr id="3" name="Content Placeholder 2">
            <a:extLst>
              <a:ext uri="{FF2B5EF4-FFF2-40B4-BE49-F238E27FC236}">
                <a16:creationId xmlns:a16="http://schemas.microsoft.com/office/drawing/2014/main" id="{E38D8F4B-E599-4540-9B3C-1B52D5164FEE}"/>
              </a:ext>
            </a:extLst>
          </p:cNvPr>
          <p:cNvSpPr>
            <a:spLocks noGrp="1"/>
          </p:cNvSpPr>
          <p:nvPr>
            <p:ph idx="1"/>
          </p:nvPr>
        </p:nvSpPr>
        <p:spPr>
          <a:xfrm>
            <a:off x="252413" y="782638"/>
            <a:ext cx="10515600" cy="4351338"/>
          </a:xfrm>
        </p:spPr>
        <p:txBody>
          <a:bodyPr>
            <a:normAutofit fontScale="92500" lnSpcReduction="10000"/>
          </a:bodyPr>
          <a:lstStyle/>
          <a:p>
            <a:pPr marL="0" indent="0">
              <a:buNone/>
            </a:pPr>
            <a:r>
              <a:rPr lang="en-US" dirty="0"/>
              <a:t>View : </a:t>
            </a:r>
          </a:p>
          <a:p>
            <a:pPr lvl="1"/>
            <a:r>
              <a:rPr lang="en-US" dirty="0"/>
              <a:t>It is virtual Table does not exist and derives from physical Table</a:t>
            </a:r>
          </a:p>
          <a:p>
            <a:pPr lvl="1"/>
            <a:r>
              <a:rPr lang="en-US" dirty="0"/>
              <a:t>Names of those Views are stored in the Database</a:t>
            </a:r>
          </a:p>
          <a:p>
            <a:pPr lvl="1"/>
            <a:r>
              <a:rPr lang="en-US" dirty="0"/>
              <a:t>Views can e used as Tables and all the operations of Tables are applicable to Views </a:t>
            </a:r>
          </a:p>
          <a:p>
            <a:pPr marL="0" indent="0">
              <a:buNone/>
            </a:pPr>
            <a:endParaRPr lang="en-US" dirty="0"/>
          </a:p>
          <a:p>
            <a:pPr marL="0" indent="0">
              <a:buNone/>
            </a:pPr>
            <a:r>
              <a:rPr lang="en-US" dirty="0"/>
              <a:t>Examples </a:t>
            </a:r>
          </a:p>
          <a:p>
            <a:pPr marL="0" indent="0">
              <a:buNone/>
            </a:pPr>
            <a:r>
              <a:rPr lang="en-US" sz="2000" dirty="0">
                <a:solidFill>
                  <a:srgbClr val="C00000"/>
                </a:solidFill>
              </a:rPr>
              <a:t>Create View Course1 as </a:t>
            </a:r>
          </a:p>
          <a:p>
            <a:pPr marL="0" indent="0">
              <a:buNone/>
            </a:pPr>
            <a:r>
              <a:rPr lang="en-US" sz="2000" dirty="0">
                <a:solidFill>
                  <a:srgbClr val="C00000"/>
                </a:solidFill>
              </a:rPr>
              <a:t>Select * from </a:t>
            </a:r>
            <a:r>
              <a:rPr lang="en-US" sz="2000" dirty="0" err="1">
                <a:solidFill>
                  <a:srgbClr val="C00000"/>
                </a:solidFill>
              </a:rPr>
              <a:t>StudentDetails</a:t>
            </a:r>
            <a:r>
              <a:rPr lang="en-US" sz="2000" dirty="0">
                <a:solidFill>
                  <a:srgbClr val="C00000"/>
                </a:solidFill>
              </a:rPr>
              <a:t> where </a:t>
            </a:r>
            <a:r>
              <a:rPr lang="en-US" sz="2000" dirty="0" err="1">
                <a:solidFill>
                  <a:srgbClr val="C00000"/>
                </a:solidFill>
              </a:rPr>
              <a:t>Course_id</a:t>
            </a:r>
            <a:r>
              <a:rPr lang="en-US" sz="2000" dirty="0">
                <a:solidFill>
                  <a:srgbClr val="C00000"/>
                </a:solidFill>
              </a:rPr>
              <a:t> = 1</a:t>
            </a:r>
          </a:p>
          <a:p>
            <a:pPr marL="0" indent="0">
              <a:buNone/>
            </a:pPr>
            <a:endParaRPr lang="en-US" sz="2000" dirty="0">
              <a:solidFill>
                <a:srgbClr val="C00000"/>
              </a:solidFill>
            </a:endParaRPr>
          </a:p>
          <a:p>
            <a:pPr marL="0" indent="0">
              <a:buNone/>
            </a:pPr>
            <a:r>
              <a:rPr lang="en-US" sz="2000" dirty="0">
                <a:solidFill>
                  <a:srgbClr val="C00000"/>
                </a:solidFill>
              </a:rPr>
              <a:t>Create View Course1 as </a:t>
            </a:r>
          </a:p>
          <a:p>
            <a:pPr marL="0" indent="0">
              <a:buNone/>
            </a:pPr>
            <a:r>
              <a:rPr lang="en-US" sz="2000" dirty="0">
                <a:solidFill>
                  <a:srgbClr val="C00000"/>
                </a:solidFill>
              </a:rPr>
              <a:t>Select * from </a:t>
            </a:r>
            <a:r>
              <a:rPr lang="en-US" sz="2000" dirty="0" err="1">
                <a:solidFill>
                  <a:srgbClr val="C00000"/>
                </a:solidFill>
              </a:rPr>
              <a:t>StudentDetails</a:t>
            </a:r>
            <a:r>
              <a:rPr lang="en-US" sz="2000" dirty="0">
                <a:solidFill>
                  <a:srgbClr val="C00000"/>
                </a:solidFill>
              </a:rPr>
              <a:t> where </a:t>
            </a:r>
            <a:r>
              <a:rPr lang="en-US" sz="2000" dirty="0" err="1">
                <a:solidFill>
                  <a:srgbClr val="C00000"/>
                </a:solidFill>
              </a:rPr>
              <a:t>Course_id</a:t>
            </a:r>
            <a:r>
              <a:rPr lang="en-US" sz="2000" dirty="0">
                <a:solidFill>
                  <a:srgbClr val="C00000"/>
                </a:solidFill>
              </a:rPr>
              <a:t> = 1</a:t>
            </a:r>
          </a:p>
          <a:p>
            <a:pPr marL="0" indent="0">
              <a:buNone/>
            </a:pPr>
            <a:endParaRPr lang="en-US" dirty="0"/>
          </a:p>
        </p:txBody>
      </p:sp>
      <p:graphicFrame>
        <p:nvGraphicFramePr>
          <p:cNvPr id="4" name="Table 6">
            <a:extLst>
              <a:ext uri="{FF2B5EF4-FFF2-40B4-BE49-F238E27FC236}">
                <a16:creationId xmlns:a16="http://schemas.microsoft.com/office/drawing/2014/main" id="{237122FE-6EA6-AD41-849A-FF5EA351C3A8}"/>
              </a:ext>
            </a:extLst>
          </p:cNvPr>
          <p:cNvGraphicFramePr>
            <a:graphicFrameLocks noGrp="1"/>
          </p:cNvGraphicFramePr>
          <p:nvPr/>
        </p:nvGraphicFramePr>
        <p:xfrm>
          <a:off x="6896261" y="2794311"/>
          <a:ext cx="3743163" cy="1891987"/>
        </p:xfrm>
        <a:graphic>
          <a:graphicData uri="http://schemas.openxmlformats.org/drawingml/2006/table">
            <a:tbl>
              <a:tblPr firstRow="1" bandRow="1">
                <a:tableStyleId>{5C22544A-7EE6-4342-B048-85BDC9FD1C3A}</a:tableStyleId>
              </a:tblPr>
              <a:tblGrid>
                <a:gridCol w="1326460">
                  <a:extLst>
                    <a:ext uri="{9D8B030D-6E8A-4147-A177-3AD203B41FA5}">
                      <a16:colId xmlns:a16="http://schemas.microsoft.com/office/drawing/2014/main" val="2613962349"/>
                    </a:ext>
                  </a:extLst>
                </a:gridCol>
                <a:gridCol w="1007889">
                  <a:extLst>
                    <a:ext uri="{9D8B030D-6E8A-4147-A177-3AD203B41FA5}">
                      <a16:colId xmlns:a16="http://schemas.microsoft.com/office/drawing/2014/main" val="1036188885"/>
                    </a:ext>
                  </a:extLst>
                </a:gridCol>
                <a:gridCol w="1408814">
                  <a:extLst>
                    <a:ext uri="{9D8B030D-6E8A-4147-A177-3AD203B41FA5}">
                      <a16:colId xmlns:a16="http://schemas.microsoft.com/office/drawing/2014/main" val="951490200"/>
                    </a:ext>
                  </a:extLst>
                </a:gridCol>
              </a:tblGrid>
              <a:tr h="469842">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extLst>
                  <a:ext uri="{0D108BD9-81ED-4DB2-BD59-A6C34878D82A}">
                    <a16:rowId xmlns:a16="http://schemas.microsoft.com/office/drawing/2014/main" val="3275863850"/>
                  </a:ext>
                </a:extLst>
              </a:tr>
              <a:tr h="284429">
                <a:tc>
                  <a:txBody>
                    <a:bodyPr/>
                    <a:lstStyle/>
                    <a:p>
                      <a:r>
                        <a:rPr lang="en-US" sz="1200" dirty="0"/>
                        <a:t>1000</a:t>
                      </a:r>
                    </a:p>
                  </a:txBody>
                  <a:tcPr/>
                </a:tc>
                <a:tc>
                  <a:txBody>
                    <a:bodyPr/>
                    <a:lstStyle/>
                    <a:p>
                      <a:r>
                        <a:rPr lang="en-US" sz="1200" dirty="0"/>
                        <a:t>Arun</a:t>
                      </a:r>
                    </a:p>
                  </a:txBody>
                  <a:tcPr/>
                </a:tc>
                <a:tc>
                  <a:txBody>
                    <a:bodyPr/>
                    <a:lstStyle/>
                    <a:p>
                      <a:r>
                        <a:rPr lang="en-US" sz="1200" dirty="0"/>
                        <a:t>1</a:t>
                      </a:r>
                    </a:p>
                  </a:txBody>
                  <a:tcPr/>
                </a:tc>
                <a:extLst>
                  <a:ext uri="{0D108BD9-81ED-4DB2-BD59-A6C34878D82A}">
                    <a16:rowId xmlns:a16="http://schemas.microsoft.com/office/drawing/2014/main" val="1766962445"/>
                  </a:ext>
                </a:extLst>
              </a:tr>
              <a:tr h="284429">
                <a:tc>
                  <a:txBody>
                    <a:bodyPr/>
                    <a:lstStyle/>
                    <a:p>
                      <a:r>
                        <a:rPr lang="en-US" sz="1200" dirty="0"/>
                        <a:t>1200</a:t>
                      </a:r>
                    </a:p>
                  </a:txBody>
                  <a:tcPr/>
                </a:tc>
                <a:tc>
                  <a:txBody>
                    <a:bodyPr/>
                    <a:lstStyle/>
                    <a:p>
                      <a:r>
                        <a:rPr lang="en-US" sz="1200" dirty="0"/>
                        <a:t>Srilatha</a:t>
                      </a:r>
                    </a:p>
                  </a:txBody>
                  <a:tcPr/>
                </a:tc>
                <a:tc>
                  <a:txBody>
                    <a:bodyPr/>
                    <a:lstStyle/>
                    <a:p>
                      <a:r>
                        <a:rPr lang="en-US" sz="1200" dirty="0"/>
                        <a:t>2</a:t>
                      </a:r>
                    </a:p>
                  </a:txBody>
                  <a:tcPr/>
                </a:tc>
                <a:extLst>
                  <a:ext uri="{0D108BD9-81ED-4DB2-BD59-A6C34878D82A}">
                    <a16:rowId xmlns:a16="http://schemas.microsoft.com/office/drawing/2014/main" val="3643609180"/>
                  </a:ext>
                </a:extLst>
              </a:tr>
              <a:tr h="284429">
                <a:tc>
                  <a:txBody>
                    <a:bodyPr/>
                    <a:lstStyle/>
                    <a:p>
                      <a:r>
                        <a:rPr lang="en-US" sz="1200" dirty="0"/>
                        <a:t>1300</a:t>
                      </a:r>
                    </a:p>
                  </a:txBody>
                  <a:tcPr/>
                </a:tc>
                <a:tc>
                  <a:txBody>
                    <a:bodyPr/>
                    <a:lstStyle/>
                    <a:p>
                      <a:r>
                        <a:rPr lang="en-US" sz="1200" dirty="0"/>
                        <a:t>Vasu</a:t>
                      </a:r>
                    </a:p>
                  </a:txBody>
                  <a:tcPr/>
                </a:tc>
                <a:tc>
                  <a:txBody>
                    <a:bodyPr/>
                    <a:lstStyle/>
                    <a:p>
                      <a:r>
                        <a:rPr lang="en-US" sz="1200" dirty="0"/>
                        <a:t>1</a:t>
                      </a:r>
                    </a:p>
                  </a:txBody>
                  <a:tcPr/>
                </a:tc>
                <a:extLst>
                  <a:ext uri="{0D108BD9-81ED-4DB2-BD59-A6C34878D82A}">
                    <a16:rowId xmlns:a16="http://schemas.microsoft.com/office/drawing/2014/main" val="2018107884"/>
                  </a:ext>
                </a:extLst>
              </a:tr>
              <a:tr h="284429">
                <a:tc>
                  <a:txBody>
                    <a:bodyPr/>
                    <a:lstStyle/>
                    <a:p>
                      <a:r>
                        <a:rPr lang="en-US" sz="1200" dirty="0"/>
                        <a:t>1250</a:t>
                      </a:r>
                    </a:p>
                  </a:txBody>
                  <a:tcPr/>
                </a:tc>
                <a:tc>
                  <a:txBody>
                    <a:bodyPr/>
                    <a:lstStyle/>
                    <a:p>
                      <a:r>
                        <a:rPr lang="en-US" sz="1200" dirty="0"/>
                        <a:t>Joy</a:t>
                      </a:r>
                    </a:p>
                  </a:txBody>
                  <a:tcPr/>
                </a:tc>
                <a:tc>
                  <a:txBody>
                    <a:bodyPr/>
                    <a:lstStyle/>
                    <a:p>
                      <a:r>
                        <a:rPr lang="en-US" sz="1200" dirty="0"/>
                        <a:t>1</a:t>
                      </a:r>
                    </a:p>
                  </a:txBody>
                  <a:tcPr/>
                </a:tc>
                <a:extLst>
                  <a:ext uri="{0D108BD9-81ED-4DB2-BD59-A6C34878D82A}">
                    <a16:rowId xmlns:a16="http://schemas.microsoft.com/office/drawing/2014/main" val="1893841814"/>
                  </a:ext>
                </a:extLst>
              </a:tr>
              <a:tr h="284429">
                <a:tc>
                  <a:txBody>
                    <a:bodyPr/>
                    <a:lstStyle/>
                    <a:p>
                      <a:r>
                        <a:rPr lang="en-US" sz="1200" dirty="0"/>
                        <a:t>1400</a:t>
                      </a:r>
                    </a:p>
                  </a:txBody>
                  <a:tcPr/>
                </a:tc>
                <a:tc>
                  <a:txBody>
                    <a:bodyPr/>
                    <a:lstStyle/>
                    <a:p>
                      <a:r>
                        <a:rPr lang="en-US" sz="1200" dirty="0"/>
                        <a:t>Abdul</a:t>
                      </a:r>
                    </a:p>
                  </a:txBody>
                  <a:tcPr/>
                </a:tc>
                <a:tc>
                  <a:txBody>
                    <a:bodyPr/>
                    <a:lstStyle/>
                    <a:p>
                      <a:r>
                        <a:rPr lang="en-US" sz="1200" dirty="0"/>
                        <a:t>2</a:t>
                      </a:r>
                    </a:p>
                  </a:txBody>
                  <a:tcPr/>
                </a:tc>
                <a:extLst>
                  <a:ext uri="{0D108BD9-81ED-4DB2-BD59-A6C34878D82A}">
                    <a16:rowId xmlns:a16="http://schemas.microsoft.com/office/drawing/2014/main" val="490984060"/>
                  </a:ext>
                </a:extLst>
              </a:tr>
            </a:tbl>
          </a:graphicData>
        </a:graphic>
      </p:graphicFrame>
      <p:sp>
        <p:nvSpPr>
          <p:cNvPr id="5" name="Rectangle 4">
            <a:extLst>
              <a:ext uri="{FF2B5EF4-FFF2-40B4-BE49-F238E27FC236}">
                <a16:creationId xmlns:a16="http://schemas.microsoft.com/office/drawing/2014/main" id="{490E70D1-BBF0-C340-90F6-197D86E88FA5}"/>
              </a:ext>
            </a:extLst>
          </p:cNvPr>
          <p:cNvSpPr/>
          <p:nvPr/>
        </p:nvSpPr>
        <p:spPr>
          <a:xfrm>
            <a:off x="6868540" y="5050037"/>
            <a:ext cx="1530675" cy="338554"/>
          </a:xfrm>
          <a:prstGeom prst="rect">
            <a:avLst/>
          </a:prstGeom>
        </p:spPr>
        <p:txBody>
          <a:bodyPr wrap="none">
            <a:spAutoFit/>
          </a:bodyPr>
          <a:lstStyle/>
          <a:p>
            <a:r>
              <a:rPr lang="en-US" sz="1600" b="1" dirty="0"/>
              <a:t> Student Details</a:t>
            </a:r>
          </a:p>
        </p:txBody>
      </p:sp>
      <p:pic>
        <p:nvPicPr>
          <p:cNvPr id="6" name="Picture 2">
            <a:extLst>
              <a:ext uri="{FF2B5EF4-FFF2-40B4-BE49-F238E27FC236}">
                <a16:creationId xmlns:a16="http://schemas.microsoft.com/office/drawing/2014/main" id="{8B739215-6AD5-194D-9EF8-047487A7A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checkerboard(across)">
                                      <p:cBhvr>
                                        <p:cTn id="16" dur="500"/>
                                        <p:tgtEl>
                                          <p:spTgt spid="3">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9621" y="595055"/>
            <a:ext cx="8191500" cy="513715"/>
          </a:xfrm>
          <a:prstGeom prst="rect">
            <a:avLst/>
          </a:prstGeom>
        </p:spPr>
        <p:txBody>
          <a:bodyPr vert="horz" wrap="square" lIns="0" tIns="12700" rIns="0" bIns="0" rtlCol="0">
            <a:spAutoFit/>
          </a:bodyPr>
          <a:lstStyle/>
          <a:p>
            <a:pPr marL="12700">
              <a:lnSpc>
                <a:spcPct val="100000"/>
              </a:lnSpc>
              <a:spcBef>
                <a:spcPts val="100"/>
              </a:spcBef>
            </a:pPr>
            <a:r>
              <a:rPr lang="en-US" spc="-5" dirty="0"/>
              <a:t>Unit</a:t>
            </a:r>
            <a:r>
              <a:rPr spc="-5" dirty="0"/>
              <a:t> </a:t>
            </a:r>
            <a:r>
              <a:rPr spc="-10" dirty="0"/>
              <a:t>0</a:t>
            </a:r>
            <a:r>
              <a:rPr lang="en-US" spc="-10" dirty="0"/>
              <a:t>2</a:t>
            </a:r>
            <a:r>
              <a:rPr spc="-10" dirty="0"/>
              <a:t>:</a:t>
            </a:r>
            <a:r>
              <a:rPr lang="en-US" spc="-10" dirty="0"/>
              <a:t> </a:t>
            </a:r>
            <a:r>
              <a:rPr dirty="0"/>
              <a:t>ER</a:t>
            </a:r>
            <a:r>
              <a:rPr spc="-90" dirty="0"/>
              <a:t> </a:t>
            </a:r>
            <a:r>
              <a:rPr spc="-5" dirty="0"/>
              <a:t>Modeling</a:t>
            </a:r>
          </a:p>
        </p:txBody>
      </p:sp>
      <p:sp>
        <p:nvSpPr>
          <p:cNvPr id="6" name="object 6"/>
          <p:cNvSpPr txBox="1"/>
          <p:nvPr/>
        </p:nvSpPr>
        <p:spPr>
          <a:xfrm>
            <a:off x="2209800" y="1354911"/>
            <a:ext cx="4152265" cy="2769348"/>
          </a:xfrm>
          <a:prstGeom prst="rect">
            <a:avLst/>
          </a:prstGeom>
        </p:spPr>
        <p:txBody>
          <a:bodyPr vert="horz" wrap="square" lIns="0" tIns="95885" rIns="0" bIns="0" rtlCol="0">
            <a:spAutoFit/>
          </a:bodyPr>
          <a:lstStyle/>
          <a:p>
            <a:pPr marL="12700">
              <a:lnSpc>
                <a:spcPct val="100000"/>
              </a:lnSpc>
              <a:spcBef>
                <a:spcPts val="755"/>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a:t>
            </a:r>
            <a:r>
              <a:rPr lang="en-US" sz="1600" b="1" spc="-5" dirty="0">
                <a:latin typeface="Arial"/>
                <a:cs typeface="Arial"/>
              </a:rPr>
              <a:t>6</a:t>
            </a:r>
            <a:r>
              <a:rPr sz="1600" b="1" spc="-5" dirty="0">
                <a:latin typeface="Arial"/>
                <a:cs typeface="Arial"/>
              </a:rPr>
              <a:t>: Entity-Relationship</a:t>
            </a:r>
            <a:r>
              <a:rPr sz="1600" b="1" spc="45" dirty="0">
                <a:latin typeface="Arial"/>
                <a:cs typeface="Arial"/>
              </a:rPr>
              <a:t> </a:t>
            </a:r>
            <a:r>
              <a:rPr sz="1600" b="1" spc="-5" dirty="0">
                <a:latin typeface="Arial"/>
                <a:cs typeface="Arial"/>
              </a:rPr>
              <a:t>Model/1</a:t>
            </a:r>
            <a:endParaRPr sz="16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Design</a:t>
            </a:r>
            <a:r>
              <a:rPr sz="1400" spc="-25" dirty="0">
                <a:latin typeface="Arial"/>
                <a:cs typeface="Arial"/>
              </a:rPr>
              <a:t> </a:t>
            </a:r>
            <a:r>
              <a:rPr sz="1400" dirty="0">
                <a:latin typeface="Arial"/>
                <a:cs typeface="Arial"/>
              </a:rPr>
              <a:t>Process</a:t>
            </a: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E-R</a:t>
            </a:r>
            <a:r>
              <a:rPr sz="1400" spc="-20" dirty="0">
                <a:latin typeface="Arial"/>
                <a:cs typeface="Arial"/>
              </a:rPr>
              <a:t> </a:t>
            </a:r>
            <a:r>
              <a:rPr sz="1400" spc="-5" dirty="0">
                <a:latin typeface="Arial"/>
                <a:cs typeface="Arial"/>
              </a:rPr>
              <a:t>Model</a:t>
            </a:r>
            <a:endParaRPr sz="1400" dirty="0">
              <a:latin typeface="Arial"/>
              <a:cs typeface="Arial"/>
            </a:endParaRPr>
          </a:p>
          <a:p>
            <a:pPr marL="12700">
              <a:lnSpc>
                <a:spcPct val="100000"/>
              </a:lnSpc>
              <a:spcBef>
                <a:spcPts val="680"/>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a:t>
            </a:r>
            <a:r>
              <a:rPr lang="en-US" sz="1600" b="1" spc="-5" dirty="0">
                <a:latin typeface="Arial"/>
                <a:cs typeface="Arial"/>
              </a:rPr>
              <a:t>7</a:t>
            </a:r>
            <a:r>
              <a:rPr sz="1600" b="1" spc="-5" dirty="0">
                <a:latin typeface="Arial"/>
                <a:cs typeface="Arial"/>
              </a:rPr>
              <a:t>: Entity-Relationship</a:t>
            </a:r>
            <a:r>
              <a:rPr sz="1600" b="1" spc="50" dirty="0">
                <a:latin typeface="Arial"/>
                <a:cs typeface="Arial"/>
              </a:rPr>
              <a:t> </a:t>
            </a:r>
            <a:r>
              <a:rPr sz="1600" b="1" spc="-5" dirty="0">
                <a:latin typeface="Arial"/>
                <a:cs typeface="Arial"/>
              </a:rPr>
              <a:t>Model/2</a:t>
            </a:r>
            <a:endParaRPr sz="1600" dirty="0">
              <a:latin typeface="Arial"/>
              <a:cs typeface="Arial"/>
            </a:endParaRPr>
          </a:p>
          <a:p>
            <a:pPr marL="469265">
              <a:lnSpc>
                <a:spcPct val="100000"/>
              </a:lnSpc>
              <a:spcBef>
                <a:spcPts val="58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E-R</a:t>
            </a:r>
            <a:r>
              <a:rPr sz="1400" spc="-20" dirty="0">
                <a:latin typeface="Arial"/>
                <a:cs typeface="Arial"/>
              </a:rPr>
              <a:t> </a:t>
            </a:r>
            <a:r>
              <a:rPr sz="1400" spc="-5" dirty="0">
                <a:latin typeface="Arial"/>
                <a:cs typeface="Arial"/>
              </a:rPr>
              <a:t>Diagram</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dirty="0">
                <a:latin typeface="Arial"/>
                <a:cs typeface="Arial"/>
              </a:rPr>
              <a:t>E-R </a:t>
            </a:r>
            <a:r>
              <a:rPr sz="1400" spc="-5" dirty="0">
                <a:latin typeface="Arial"/>
                <a:cs typeface="Arial"/>
              </a:rPr>
              <a:t>Model </a:t>
            </a:r>
            <a:r>
              <a:rPr sz="1400" dirty="0">
                <a:latin typeface="Arial"/>
                <a:cs typeface="Arial"/>
              </a:rPr>
              <a:t>to </a:t>
            </a:r>
            <a:r>
              <a:rPr sz="1400" spc="-5" dirty="0">
                <a:latin typeface="Arial"/>
                <a:cs typeface="Arial"/>
              </a:rPr>
              <a:t>Relational</a:t>
            </a:r>
            <a:r>
              <a:rPr sz="1400" spc="-85" dirty="0">
                <a:latin typeface="Arial"/>
                <a:cs typeface="Arial"/>
              </a:rPr>
              <a:t> </a:t>
            </a:r>
            <a:r>
              <a:rPr sz="1400" spc="-5" dirty="0">
                <a:latin typeface="Arial"/>
                <a:cs typeface="Arial"/>
              </a:rPr>
              <a:t>Schema</a:t>
            </a:r>
            <a:endParaRPr sz="1400" dirty="0">
              <a:latin typeface="Arial"/>
              <a:cs typeface="Arial"/>
            </a:endParaRPr>
          </a:p>
          <a:p>
            <a:pPr marL="12700">
              <a:lnSpc>
                <a:spcPct val="100000"/>
              </a:lnSpc>
              <a:spcBef>
                <a:spcPts val="675"/>
              </a:spcBef>
              <a:tabLst>
                <a:tab pos="354965" algn="l"/>
              </a:tabLst>
            </a:pPr>
            <a:r>
              <a:rPr sz="1450" spc="-5" dirty="0">
                <a:solidFill>
                  <a:srgbClr val="CC3300"/>
                </a:solidFill>
                <a:latin typeface="Wingdings"/>
                <a:cs typeface="Wingdings"/>
              </a:rPr>
              <a:t></a:t>
            </a:r>
            <a:r>
              <a:rPr sz="1450" spc="-5" dirty="0">
                <a:solidFill>
                  <a:srgbClr val="CC3300"/>
                </a:solidFill>
                <a:latin typeface="Times New Roman"/>
                <a:cs typeface="Times New Roman"/>
              </a:rPr>
              <a:t>	</a:t>
            </a:r>
            <a:r>
              <a:rPr sz="1600" b="1" spc="-5" dirty="0">
                <a:latin typeface="Arial"/>
                <a:cs typeface="Arial"/>
              </a:rPr>
              <a:t>Module </a:t>
            </a:r>
            <a:r>
              <a:rPr lang="en-US" sz="1600" b="1" spc="-5" dirty="0">
                <a:latin typeface="Arial"/>
                <a:cs typeface="Arial"/>
              </a:rPr>
              <a:t>8</a:t>
            </a:r>
            <a:r>
              <a:rPr sz="1600" b="1" spc="-5" dirty="0">
                <a:latin typeface="Arial"/>
                <a:cs typeface="Arial"/>
              </a:rPr>
              <a:t>: Entity-Relationship</a:t>
            </a:r>
            <a:r>
              <a:rPr sz="1600" b="1" spc="50" dirty="0">
                <a:latin typeface="Arial"/>
                <a:cs typeface="Arial"/>
              </a:rPr>
              <a:t> </a:t>
            </a:r>
            <a:r>
              <a:rPr sz="1600" b="1" spc="-5" dirty="0">
                <a:latin typeface="Arial"/>
                <a:cs typeface="Arial"/>
              </a:rPr>
              <a:t>Model/3</a:t>
            </a:r>
            <a:endParaRPr sz="1600" dirty="0">
              <a:latin typeface="Arial"/>
              <a:cs typeface="Arial"/>
            </a:endParaRPr>
          </a:p>
          <a:p>
            <a:pPr marL="469265">
              <a:lnSpc>
                <a:spcPct val="100000"/>
              </a:lnSpc>
              <a:spcBef>
                <a:spcPts val="585"/>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Extended </a:t>
            </a:r>
            <a:r>
              <a:rPr sz="1400" dirty="0">
                <a:latin typeface="Arial"/>
                <a:cs typeface="Arial"/>
              </a:rPr>
              <a:t>E-R</a:t>
            </a:r>
            <a:r>
              <a:rPr sz="1400" spc="-35" dirty="0">
                <a:latin typeface="Arial"/>
                <a:cs typeface="Arial"/>
              </a:rPr>
              <a:t> </a:t>
            </a:r>
            <a:r>
              <a:rPr sz="1400" spc="-5" dirty="0">
                <a:latin typeface="Arial"/>
                <a:cs typeface="Arial"/>
              </a:rPr>
              <a:t>Features</a:t>
            </a:r>
            <a:endParaRPr sz="1400" dirty="0">
              <a:latin typeface="Arial"/>
              <a:cs typeface="Arial"/>
            </a:endParaRPr>
          </a:p>
          <a:p>
            <a:pPr marL="469265">
              <a:lnSpc>
                <a:spcPct val="100000"/>
              </a:lnSpc>
              <a:spcBef>
                <a:spcPts val="590"/>
              </a:spcBef>
              <a:tabLst>
                <a:tab pos="756285" algn="l"/>
              </a:tabLst>
            </a:pPr>
            <a:r>
              <a:rPr sz="1100" spc="5" dirty="0">
                <a:solidFill>
                  <a:srgbClr val="FF9933"/>
                </a:solidFill>
                <a:latin typeface="Wingdings"/>
                <a:cs typeface="Wingdings"/>
              </a:rPr>
              <a:t></a:t>
            </a:r>
            <a:r>
              <a:rPr sz="1100" spc="5" dirty="0">
                <a:solidFill>
                  <a:srgbClr val="FF9933"/>
                </a:solidFill>
                <a:latin typeface="Times New Roman"/>
                <a:cs typeface="Times New Roman"/>
              </a:rPr>
              <a:t>	</a:t>
            </a:r>
            <a:r>
              <a:rPr sz="1400" spc="-5" dirty="0">
                <a:latin typeface="Arial"/>
                <a:cs typeface="Arial"/>
              </a:rPr>
              <a:t>Design</a:t>
            </a:r>
            <a:r>
              <a:rPr sz="1400" spc="-25" dirty="0">
                <a:latin typeface="Arial"/>
                <a:cs typeface="Arial"/>
              </a:rPr>
              <a:t> </a:t>
            </a:r>
            <a:r>
              <a:rPr sz="1400" dirty="0">
                <a:latin typeface="Arial"/>
                <a:cs typeface="Arial"/>
              </a:rPr>
              <a:t>Issues</a:t>
            </a:r>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lang="en-IN" spc="-5"/>
              <a:t>Uma Seshadri, IIIT Dharwad</a:t>
            </a:r>
            <a:endParaRPr sz="1000"/>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fld id="{CB7DD8A5-EE1A-544A-B618-8D0ACBC9CD0F}" type="datetime1">
              <a:rPr lang="en-IN" spc="-10" smtClean="0"/>
              <a:t>23/01/21</a:t>
            </a:fld>
            <a:endParaRPr spc="-10" dirty="0"/>
          </a:p>
        </p:txBody>
      </p:sp>
      <p:pic>
        <p:nvPicPr>
          <p:cNvPr id="7" name="Picture 2">
            <a:extLst>
              <a:ext uri="{FF2B5EF4-FFF2-40B4-BE49-F238E27FC236}">
                <a16:creationId xmlns:a16="http://schemas.microsoft.com/office/drawing/2014/main" id="{AA9B7CE5-4566-A544-880D-F86ADD807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43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C021-C89B-0840-B55E-48E81B1F46EE}"/>
              </a:ext>
            </a:extLst>
          </p:cNvPr>
          <p:cNvSpPr>
            <a:spLocks noGrp="1"/>
          </p:cNvSpPr>
          <p:nvPr>
            <p:ph type="title"/>
          </p:nvPr>
        </p:nvSpPr>
        <p:spPr>
          <a:xfrm>
            <a:off x="76281" y="113922"/>
            <a:ext cx="10515600" cy="516215"/>
          </a:xfrm>
        </p:spPr>
        <p:txBody>
          <a:bodyPr>
            <a:normAutofit fontScale="90000"/>
          </a:bodyPr>
          <a:lstStyle/>
          <a:p>
            <a:r>
              <a:rPr lang="en-US" dirty="0"/>
              <a:t>Types of keys in relation </a:t>
            </a:r>
          </a:p>
        </p:txBody>
      </p:sp>
      <p:sp>
        <p:nvSpPr>
          <p:cNvPr id="3" name="Content Placeholder 2">
            <a:extLst>
              <a:ext uri="{FF2B5EF4-FFF2-40B4-BE49-F238E27FC236}">
                <a16:creationId xmlns:a16="http://schemas.microsoft.com/office/drawing/2014/main" id="{7E856215-FF68-E24C-A400-6BAA1E7B7D70}"/>
              </a:ext>
            </a:extLst>
          </p:cNvPr>
          <p:cNvSpPr>
            <a:spLocks noGrp="1"/>
          </p:cNvSpPr>
          <p:nvPr>
            <p:ph idx="1"/>
          </p:nvPr>
        </p:nvSpPr>
        <p:spPr>
          <a:xfrm>
            <a:off x="172765" y="978168"/>
            <a:ext cx="6397107" cy="4901663"/>
          </a:xfrm>
        </p:spPr>
        <p:txBody>
          <a:bodyPr>
            <a:normAutofit lnSpcReduction="10000"/>
          </a:bodyPr>
          <a:lstStyle/>
          <a:p>
            <a:pPr marL="457200" indent="-457200">
              <a:buAutoNum type="arabicPeriod"/>
            </a:pPr>
            <a:r>
              <a:rPr lang="en-US" sz="2000" dirty="0">
                <a:solidFill>
                  <a:srgbClr val="C00000"/>
                </a:solidFill>
              </a:rPr>
              <a:t>Primary Keys :</a:t>
            </a:r>
          </a:p>
          <a:p>
            <a:r>
              <a:rPr lang="en-US" sz="2000" dirty="0">
                <a:solidFill>
                  <a:srgbClr val="C00000"/>
                </a:solidFill>
              </a:rPr>
              <a:t> </a:t>
            </a:r>
            <a:r>
              <a:rPr lang="en-US" sz="2000" dirty="0"/>
              <a:t>It is set of one or more attributes having unique values within the relation and thus uniquely able to identify the tuple or record. Relation may have more than one Primary Key . Other keys are called Alternate key</a:t>
            </a:r>
          </a:p>
          <a:p>
            <a:pPr marL="0" indent="0">
              <a:buNone/>
            </a:pPr>
            <a:r>
              <a:rPr lang="en-US" sz="2000" dirty="0">
                <a:solidFill>
                  <a:srgbClr val="C00000"/>
                </a:solidFill>
              </a:rPr>
              <a:t>2. Candidate Key : </a:t>
            </a:r>
          </a:p>
          <a:p>
            <a:r>
              <a:rPr lang="en-US" sz="2000" dirty="0"/>
              <a:t>All attribute combinations that can serve as Primary keys are called candidate keys </a:t>
            </a:r>
          </a:p>
          <a:p>
            <a:pPr marL="457200" lvl="1" indent="0">
              <a:buNone/>
            </a:pPr>
            <a:r>
              <a:rPr lang="en-US" sz="1400" dirty="0" err="1">
                <a:solidFill>
                  <a:srgbClr val="C00000"/>
                </a:solidFill>
              </a:rPr>
              <a:t>Eg</a:t>
            </a:r>
            <a:r>
              <a:rPr lang="en-US" sz="1400" dirty="0">
                <a:solidFill>
                  <a:srgbClr val="C00000"/>
                </a:solidFill>
              </a:rPr>
              <a:t> :  1. Candidate Keys -&gt; (</a:t>
            </a:r>
            <a:r>
              <a:rPr lang="en-US" sz="1400" dirty="0" err="1">
                <a:solidFill>
                  <a:srgbClr val="C00000"/>
                </a:solidFill>
              </a:rPr>
              <a:t>Student_id</a:t>
            </a:r>
            <a:r>
              <a:rPr lang="en-US" sz="1400" dirty="0">
                <a:solidFill>
                  <a:srgbClr val="C00000"/>
                </a:solidFill>
              </a:rPr>
              <a:t>, </a:t>
            </a:r>
            <a:r>
              <a:rPr lang="en-US" sz="1400" dirty="0" err="1">
                <a:solidFill>
                  <a:srgbClr val="C00000"/>
                </a:solidFill>
              </a:rPr>
              <a:t>Book_id</a:t>
            </a:r>
            <a:r>
              <a:rPr lang="en-US" sz="1400" dirty="0">
                <a:solidFill>
                  <a:srgbClr val="C00000"/>
                </a:solidFill>
              </a:rPr>
              <a:t>)</a:t>
            </a:r>
          </a:p>
          <a:p>
            <a:pPr marL="457200" lvl="1" indent="0">
              <a:buNone/>
            </a:pPr>
            <a:r>
              <a:rPr lang="en-US" sz="1400" dirty="0">
                <a:solidFill>
                  <a:srgbClr val="C00000"/>
                </a:solidFill>
              </a:rPr>
              <a:t>        2. Combination of Candidates keys  (Super Key)</a:t>
            </a:r>
            <a:endParaRPr lang="en-US" sz="1600" dirty="0">
              <a:solidFill>
                <a:srgbClr val="C00000"/>
              </a:solidFill>
            </a:endParaRPr>
          </a:p>
          <a:p>
            <a:pPr marL="0" indent="0">
              <a:buNone/>
            </a:pPr>
            <a:r>
              <a:rPr lang="en-US" sz="2000" dirty="0">
                <a:solidFill>
                  <a:srgbClr val="C00000"/>
                </a:solidFill>
              </a:rPr>
              <a:t>3. Alternate Keys:</a:t>
            </a:r>
          </a:p>
          <a:p>
            <a:r>
              <a:rPr lang="en-US" sz="2000" dirty="0"/>
              <a:t> It is a Primary key  but not selected as Primary key </a:t>
            </a:r>
          </a:p>
          <a:p>
            <a:pPr marL="0" indent="0">
              <a:buNone/>
            </a:pPr>
            <a:r>
              <a:rPr lang="en-US" sz="2000" dirty="0">
                <a:solidFill>
                  <a:srgbClr val="C00000"/>
                </a:solidFill>
              </a:rPr>
              <a:t>4. Foreign Key  : </a:t>
            </a:r>
          </a:p>
          <a:p>
            <a:r>
              <a:rPr lang="en-US" sz="2000" dirty="0"/>
              <a:t>IT represents relation ship between two Relations and Key is used to connect between two relations.</a:t>
            </a:r>
          </a:p>
          <a:p>
            <a:pPr marL="0" indent="0">
              <a:buNone/>
            </a:pPr>
            <a:endParaRPr lang="en-US" sz="1600" dirty="0">
              <a:solidFill>
                <a:srgbClr val="C00000"/>
              </a:solidFill>
            </a:endParaRPr>
          </a:p>
          <a:p>
            <a:pPr marL="0" indent="0">
              <a:buNone/>
            </a:pPr>
            <a:endParaRPr lang="en-US" sz="2000" dirty="0"/>
          </a:p>
        </p:txBody>
      </p:sp>
      <p:graphicFrame>
        <p:nvGraphicFramePr>
          <p:cNvPr id="4" name="Table 6">
            <a:extLst>
              <a:ext uri="{FF2B5EF4-FFF2-40B4-BE49-F238E27FC236}">
                <a16:creationId xmlns:a16="http://schemas.microsoft.com/office/drawing/2014/main" id="{92E54BCB-DE55-BA43-BADB-D14E5B14CBB7}"/>
              </a:ext>
            </a:extLst>
          </p:cNvPr>
          <p:cNvGraphicFramePr>
            <a:graphicFrameLocks noGrp="1"/>
          </p:cNvGraphicFramePr>
          <p:nvPr/>
        </p:nvGraphicFramePr>
        <p:xfrm>
          <a:off x="7982112" y="1283650"/>
          <a:ext cx="3576475" cy="1891987"/>
        </p:xfrm>
        <a:graphic>
          <a:graphicData uri="http://schemas.openxmlformats.org/drawingml/2006/table">
            <a:tbl>
              <a:tblPr firstRow="1" bandRow="1">
                <a:tableStyleId>{5C22544A-7EE6-4342-B048-85BDC9FD1C3A}</a:tableStyleId>
              </a:tblPr>
              <a:tblGrid>
                <a:gridCol w="847563">
                  <a:extLst>
                    <a:ext uri="{9D8B030D-6E8A-4147-A177-3AD203B41FA5}">
                      <a16:colId xmlns:a16="http://schemas.microsoft.com/office/drawing/2014/main" val="2613962349"/>
                    </a:ext>
                  </a:extLst>
                </a:gridCol>
                <a:gridCol w="757238">
                  <a:extLst>
                    <a:ext uri="{9D8B030D-6E8A-4147-A177-3AD203B41FA5}">
                      <a16:colId xmlns:a16="http://schemas.microsoft.com/office/drawing/2014/main" val="1036188885"/>
                    </a:ext>
                  </a:extLst>
                </a:gridCol>
                <a:gridCol w="928444">
                  <a:extLst>
                    <a:ext uri="{9D8B030D-6E8A-4147-A177-3AD203B41FA5}">
                      <a16:colId xmlns:a16="http://schemas.microsoft.com/office/drawing/2014/main" val="951490200"/>
                    </a:ext>
                  </a:extLst>
                </a:gridCol>
                <a:gridCol w="1043230">
                  <a:extLst>
                    <a:ext uri="{9D8B030D-6E8A-4147-A177-3AD203B41FA5}">
                      <a16:colId xmlns:a16="http://schemas.microsoft.com/office/drawing/2014/main" val="797080058"/>
                    </a:ext>
                  </a:extLst>
                </a:gridCol>
              </a:tblGrid>
              <a:tr h="469842">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tc>
                  <a:txBody>
                    <a:bodyPr/>
                    <a:lstStyle/>
                    <a:p>
                      <a:r>
                        <a:rPr lang="en-US" sz="1200" dirty="0" err="1"/>
                        <a:t>Book_id</a:t>
                      </a:r>
                      <a:endParaRPr lang="en-US" sz="1200" dirty="0"/>
                    </a:p>
                  </a:txBody>
                  <a:tcPr/>
                </a:tc>
                <a:extLst>
                  <a:ext uri="{0D108BD9-81ED-4DB2-BD59-A6C34878D82A}">
                    <a16:rowId xmlns:a16="http://schemas.microsoft.com/office/drawing/2014/main" val="3275863850"/>
                  </a:ext>
                </a:extLst>
              </a:tr>
              <a:tr h="284429">
                <a:tc>
                  <a:txBody>
                    <a:bodyPr/>
                    <a:lstStyle/>
                    <a:p>
                      <a:r>
                        <a:rPr lang="en-US" sz="1200" dirty="0"/>
                        <a:t>1000</a:t>
                      </a:r>
                    </a:p>
                  </a:txBody>
                  <a:tcPr/>
                </a:tc>
                <a:tc>
                  <a:txBody>
                    <a:bodyPr/>
                    <a:lstStyle/>
                    <a:p>
                      <a:r>
                        <a:rPr lang="en-US" sz="1200" dirty="0"/>
                        <a:t>Arun</a:t>
                      </a:r>
                    </a:p>
                  </a:txBody>
                  <a:tcPr/>
                </a:tc>
                <a:tc>
                  <a:txBody>
                    <a:bodyPr/>
                    <a:lstStyle/>
                    <a:p>
                      <a:r>
                        <a:rPr lang="en-US" sz="1200" dirty="0"/>
                        <a:t>1</a:t>
                      </a:r>
                    </a:p>
                  </a:txBody>
                  <a:tcPr/>
                </a:tc>
                <a:tc>
                  <a:txBody>
                    <a:bodyPr/>
                    <a:lstStyle/>
                    <a:p>
                      <a:r>
                        <a:rPr lang="en-US" sz="1200" dirty="0"/>
                        <a:t>21</a:t>
                      </a:r>
                    </a:p>
                  </a:txBody>
                  <a:tcPr/>
                </a:tc>
                <a:extLst>
                  <a:ext uri="{0D108BD9-81ED-4DB2-BD59-A6C34878D82A}">
                    <a16:rowId xmlns:a16="http://schemas.microsoft.com/office/drawing/2014/main" val="1766962445"/>
                  </a:ext>
                </a:extLst>
              </a:tr>
              <a:tr h="284429">
                <a:tc>
                  <a:txBody>
                    <a:bodyPr/>
                    <a:lstStyle/>
                    <a:p>
                      <a:r>
                        <a:rPr lang="en-US" sz="1200" dirty="0"/>
                        <a:t>1200</a:t>
                      </a:r>
                    </a:p>
                  </a:txBody>
                  <a:tcPr/>
                </a:tc>
                <a:tc>
                  <a:txBody>
                    <a:bodyPr/>
                    <a:lstStyle/>
                    <a:p>
                      <a:r>
                        <a:rPr lang="en-US" sz="1200" dirty="0">
                          <a:solidFill>
                            <a:srgbClr val="C00000"/>
                          </a:solidFill>
                        </a:rPr>
                        <a:t>Joy</a:t>
                      </a:r>
                    </a:p>
                  </a:txBody>
                  <a:tcPr/>
                </a:tc>
                <a:tc>
                  <a:txBody>
                    <a:bodyPr/>
                    <a:lstStyle/>
                    <a:p>
                      <a:r>
                        <a:rPr lang="en-US" sz="1200" dirty="0"/>
                        <a:t>2</a:t>
                      </a:r>
                    </a:p>
                  </a:txBody>
                  <a:tcPr/>
                </a:tc>
                <a:tc>
                  <a:txBody>
                    <a:bodyPr/>
                    <a:lstStyle/>
                    <a:p>
                      <a:r>
                        <a:rPr lang="en-US" sz="1200" dirty="0"/>
                        <a:t>40</a:t>
                      </a:r>
                    </a:p>
                  </a:txBody>
                  <a:tcPr/>
                </a:tc>
                <a:extLst>
                  <a:ext uri="{0D108BD9-81ED-4DB2-BD59-A6C34878D82A}">
                    <a16:rowId xmlns:a16="http://schemas.microsoft.com/office/drawing/2014/main" val="3643609180"/>
                  </a:ext>
                </a:extLst>
              </a:tr>
              <a:tr h="284429">
                <a:tc>
                  <a:txBody>
                    <a:bodyPr/>
                    <a:lstStyle/>
                    <a:p>
                      <a:r>
                        <a:rPr lang="en-US" sz="1200" dirty="0"/>
                        <a:t>1300</a:t>
                      </a:r>
                    </a:p>
                  </a:txBody>
                  <a:tcPr/>
                </a:tc>
                <a:tc>
                  <a:txBody>
                    <a:bodyPr/>
                    <a:lstStyle/>
                    <a:p>
                      <a:r>
                        <a:rPr lang="en-US" sz="1200" dirty="0"/>
                        <a:t>Vasu</a:t>
                      </a:r>
                    </a:p>
                  </a:txBody>
                  <a:tcPr/>
                </a:tc>
                <a:tc>
                  <a:txBody>
                    <a:bodyPr/>
                    <a:lstStyle/>
                    <a:p>
                      <a:r>
                        <a:rPr lang="en-US" sz="1200" dirty="0"/>
                        <a:t>1</a:t>
                      </a:r>
                    </a:p>
                  </a:txBody>
                  <a:tcPr/>
                </a:tc>
                <a:tc>
                  <a:txBody>
                    <a:bodyPr/>
                    <a:lstStyle/>
                    <a:p>
                      <a:r>
                        <a:rPr lang="en-US" sz="1200" dirty="0"/>
                        <a:t>200</a:t>
                      </a:r>
                    </a:p>
                  </a:txBody>
                  <a:tcPr/>
                </a:tc>
                <a:extLst>
                  <a:ext uri="{0D108BD9-81ED-4DB2-BD59-A6C34878D82A}">
                    <a16:rowId xmlns:a16="http://schemas.microsoft.com/office/drawing/2014/main" val="2018107884"/>
                  </a:ext>
                </a:extLst>
              </a:tr>
              <a:tr h="284429">
                <a:tc>
                  <a:txBody>
                    <a:bodyPr/>
                    <a:lstStyle/>
                    <a:p>
                      <a:r>
                        <a:rPr lang="en-US" sz="1200" dirty="0"/>
                        <a:t>1250</a:t>
                      </a:r>
                    </a:p>
                  </a:txBody>
                  <a:tcPr/>
                </a:tc>
                <a:tc>
                  <a:txBody>
                    <a:bodyPr/>
                    <a:lstStyle/>
                    <a:p>
                      <a:r>
                        <a:rPr lang="en-US" sz="1200" dirty="0">
                          <a:solidFill>
                            <a:srgbClr val="C00000"/>
                          </a:solidFill>
                        </a:rPr>
                        <a:t>Joy</a:t>
                      </a:r>
                    </a:p>
                  </a:txBody>
                  <a:tcPr/>
                </a:tc>
                <a:tc>
                  <a:txBody>
                    <a:bodyPr/>
                    <a:lstStyle/>
                    <a:p>
                      <a:r>
                        <a:rPr lang="en-US" sz="1200" dirty="0"/>
                        <a:t>1</a:t>
                      </a:r>
                    </a:p>
                  </a:txBody>
                  <a:tcPr/>
                </a:tc>
                <a:tc>
                  <a:txBody>
                    <a:bodyPr/>
                    <a:lstStyle/>
                    <a:p>
                      <a:r>
                        <a:rPr lang="en-US" sz="1200" dirty="0"/>
                        <a:t>130</a:t>
                      </a:r>
                    </a:p>
                  </a:txBody>
                  <a:tcPr/>
                </a:tc>
                <a:extLst>
                  <a:ext uri="{0D108BD9-81ED-4DB2-BD59-A6C34878D82A}">
                    <a16:rowId xmlns:a16="http://schemas.microsoft.com/office/drawing/2014/main" val="1893841814"/>
                  </a:ext>
                </a:extLst>
              </a:tr>
              <a:tr h="284429">
                <a:tc>
                  <a:txBody>
                    <a:bodyPr/>
                    <a:lstStyle/>
                    <a:p>
                      <a:r>
                        <a:rPr lang="en-US" sz="1200" dirty="0"/>
                        <a:t>1400</a:t>
                      </a:r>
                    </a:p>
                  </a:txBody>
                  <a:tcPr/>
                </a:tc>
                <a:tc>
                  <a:txBody>
                    <a:bodyPr/>
                    <a:lstStyle/>
                    <a:p>
                      <a:r>
                        <a:rPr lang="en-US" sz="1200" dirty="0"/>
                        <a:t>Abdul</a:t>
                      </a:r>
                    </a:p>
                  </a:txBody>
                  <a:tcPr/>
                </a:tc>
                <a:tc>
                  <a:txBody>
                    <a:bodyPr/>
                    <a:lstStyle/>
                    <a:p>
                      <a:r>
                        <a:rPr lang="en-US" sz="1200" dirty="0"/>
                        <a:t>2</a:t>
                      </a:r>
                    </a:p>
                  </a:txBody>
                  <a:tcPr/>
                </a:tc>
                <a:tc>
                  <a:txBody>
                    <a:bodyPr/>
                    <a:lstStyle/>
                    <a:p>
                      <a:r>
                        <a:rPr lang="en-US" sz="1200" dirty="0"/>
                        <a:t>150</a:t>
                      </a:r>
                    </a:p>
                  </a:txBody>
                  <a:tcPr/>
                </a:tc>
                <a:extLst>
                  <a:ext uri="{0D108BD9-81ED-4DB2-BD59-A6C34878D82A}">
                    <a16:rowId xmlns:a16="http://schemas.microsoft.com/office/drawing/2014/main" val="490984060"/>
                  </a:ext>
                </a:extLst>
              </a:tr>
            </a:tbl>
          </a:graphicData>
        </a:graphic>
      </p:graphicFrame>
      <p:sp>
        <p:nvSpPr>
          <p:cNvPr id="5" name="Rectangle 4">
            <a:extLst>
              <a:ext uri="{FF2B5EF4-FFF2-40B4-BE49-F238E27FC236}">
                <a16:creationId xmlns:a16="http://schemas.microsoft.com/office/drawing/2014/main" id="{EB4C20F5-8DCB-734E-8CCF-EE329A8D8BEC}"/>
              </a:ext>
            </a:extLst>
          </p:cNvPr>
          <p:cNvSpPr/>
          <p:nvPr/>
        </p:nvSpPr>
        <p:spPr>
          <a:xfrm>
            <a:off x="6570936" y="2202318"/>
            <a:ext cx="1444434" cy="369332"/>
          </a:xfrm>
          <a:prstGeom prst="rect">
            <a:avLst/>
          </a:prstGeom>
        </p:spPr>
        <p:txBody>
          <a:bodyPr wrap="none">
            <a:spAutoFit/>
          </a:bodyPr>
          <a:lstStyle/>
          <a:p>
            <a:r>
              <a:rPr lang="en-US" dirty="0">
                <a:solidFill>
                  <a:srgbClr val="C00000"/>
                </a:solidFill>
              </a:rPr>
              <a:t>Primary Keys </a:t>
            </a:r>
            <a:endParaRPr lang="en-US" dirty="0"/>
          </a:p>
        </p:txBody>
      </p:sp>
      <p:cxnSp>
        <p:nvCxnSpPr>
          <p:cNvPr id="7" name="Straight Arrow Connector 6">
            <a:extLst>
              <a:ext uri="{FF2B5EF4-FFF2-40B4-BE49-F238E27FC236}">
                <a16:creationId xmlns:a16="http://schemas.microsoft.com/office/drawing/2014/main" id="{74D0CBBE-23BB-D44A-9C6E-5E03E1CBFB8B}"/>
              </a:ext>
            </a:extLst>
          </p:cNvPr>
          <p:cNvCxnSpPr>
            <a:cxnSpLocks/>
          </p:cNvCxnSpPr>
          <p:nvPr/>
        </p:nvCxnSpPr>
        <p:spPr>
          <a:xfrm flipH="1">
            <a:off x="8415338" y="843136"/>
            <a:ext cx="392554" cy="44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EAE8A02-6D40-4F4B-A27D-9C334A3E6350}"/>
              </a:ext>
            </a:extLst>
          </p:cNvPr>
          <p:cNvCxnSpPr>
            <a:cxnSpLocks/>
          </p:cNvCxnSpPr>
          <p:nvPr/>
        </p:nvCxnSpPr>
        <p:spPr>
          <a:xfrm>
            <a:off x="7483606" y="2494239"/>
            <a:ext cx="566497" cy="154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80F05D-196A-504E-806F-E4612F3A49FA}"/>
              </a:ext>
            </a:extLst>
          </p:cNvPr>
          <p:cNvSpPr/>
          <p:nvPr/>
        </p:nvSpPr>
        <p:spPr>
          <a:xfrm>
            <a:off x="8050103" y="4216949"/>
            <a:ext cx="3471279" cy="338554"/>
          </a:xfrm>
          <a:prstGeom prst="rect">
            <a:avLst/>
          </a:prstGeom>
        </p:spPr>
        <p:txBody>
          <a:bodyPr wrap="square">
            <a:spAutoFit/>
          </a:bodyPr>
          <a:lstStyle/>
          <a:p>
            <a:r>
              <a:rPr lang="en-US" sz="1600" b="1" dirty="0"/>
              <a:t>Relation :  Book Details</a:t>
            </a:r>
          </a:p>
        </p:txBody>
      </p:sp>
      <p:sp>
        <p:nvSpPr>
          <p:cNvPr id="12" name="Rectangle 11">
            <a:extLst>
              <a:ext uri="{FF2B5EF4-FFF2-40B4-BE49-F238E27FC236}">
                <a16:creationId xmlns:a16="http://schemas.microsoft.com/office/drawing/2014/main" id="{C2D16DF2-2C16-D840-A695-68975B6F41F1}"/>
              </a:ext>
            </a:extLst>
          </p:cNvPr>
          <p:cNvSpPr/>
          <p:nvPr/>
        </p:nvSpPr>
        <p:spPr>
          <a:xfrm>
            <a:off x="8298219" y="561595"/>
            <a:ext cx="1715983" cy="369332"/>
          </a:xfrm>
          <a:prstGeom prst="rect">
            <a:avLst/>
          </a:prstGeom>
        </p:spPr>
        <p:txBody>
          <a:bodyPr wrap="none">
            <a:spAutoFit/>
          </a:bodyPr>
          <a:lstStyle/>
          <a:p>
            <a:r>
              <a:rPr lang="en-US" dirty="0">
                <a:solidFill>
                  <a:srgbClr val="C00000"/>
                </a:solidFill>
              </a:rPr>
              <a:t>Candidate  Keys </a:t>
            </a:r>
            <a:endParaRPr lang="en-US" dirty="0"/>
          </a:p>
        </p:txBody>
      </p:sp>
      <p:cxnSp>
        <p:nvCxnSpPr>
          <p:cNvPr id="13" name="Straight Arrow Connector 12">
            <a:extLst>
              <a:ext uri="{FF2B5EF4-FFF2-40B4-BE49-F238E27FC236}">
                <a16:creationId xmlns:a16="http://schemas.microsoft.com/office/drawing/2014/main" id="{5EC82E4D-3E6E-8C4B-A250-67FEA09F4491}"/>
              </a:ext>
            </a:extLst>
          </p:cNvPr>
          <p:cNvCxnSpPr/>
          <p:nvPr/>
        </p:nvCxnSpPr>
        <p:spPr>
          <a:xfrm flipV="1">
            <a:off x="7483606" y="1978025"/>
            <a:ext cx="638336" cy="516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E6A858-E5F8-F14C-AF26-B3B835E7E634}"/>
              </a:ext>
            </a:extLst>
          </p:cNvPr>
          <p:cNvCxnSpPr>
            <a:cxnSpLocks/>
          </p:cNvCxnSpPr>
          <p:nvPr/>
        </p:nvCxnSpPr>
        <p:spPr>
          <a:xfrm>
            <a:off x="9096686" y="810030"/>
            <a:ext cx="1704664" cy="47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183AD7-C255-0249-9F85-E44747B4469D}"/>
              </a:ext>
            </a:extLst>
          </p:cNvPr>
          <p:cNvSpPr/>
          <p:nvPr/>
        </p:nvSpPr>
        <p:spPr>
          <a:xfrm>
            <a:off x="7399725" y="3829150"/>
            <a:ext cx="3859005" cy="369332"/>
          </a:xfrm>
          <a:prstGeom prst="rect">
            <a:avLst/>
          </a:prstGeom>
        </p:spPr>
        <p:txBody>
          <a:bodyPr wrap="none">
            <a:spAutoFit/>
          </a:bodyPr>
          <a:lstStyle/>
          <a:p>
            <a:r>
              <a:rPr lang="en-US" dirty="0">
                <a:solidFill>
                  <a:srgbClr val="C00000"/>
                </a:solidFill>
              </a:rPr>
              <a:t>Super Key -&gt; (</a:t>
            </a:r>
            <a:r>
              <a:rPr lang="en-US" dirty="0" err="1">
                <a:solidFill>
                  <a:srgbClr val="C00000"/>
                </a:solidFill>
              </a:rPr>
              <a:t>Student_Id</a:t>
            </a:r>
            <a:r>
              <a:rPr lang="en-US" dirty="0">
                <a:solidFill>
                  <a:srgbClr val="C00000"/>
                </a:solidFill>
              </a:rPr>
              <a:t> and </a:t>
            </a:r>
            <a:r>
              <a:rPr lang="en-US" dirty="0" err="1">
                <a:solidFill>
                  <a:srgbClr val="C00000"/>
                </a:solidFill>
              </a:rPr>
              <a:t>Book_id</a:t>
            </a:r>
            <a:r>
              <a:rPr lang="en-US" dirty="0">
                <a:solidFill>
                  <a:srgbClr val="C00000"/>
                </a:solidFill>
              </a:rPr>
              <a:t>) </a:t>
            </a:r>
            <a:endParaRPr lang="en-US" dirty="0"/>
          </a:p>
        </p:txBody>
      </p:sp>
      <p:cxnSp>
        <p:nvCxnSpPr>
          <p:cNvPr id="19" name="Straight Arrow Connector 18">
            <a:extLst>
              <a:ext uri="{FF2B5EF4-FFF2-40B4-BE49-F238E27FC236}">
                <a16:creationId xmlns:a16="http://schemas.microsoft.com/office/drawing/2014/main" id="{F5598FC0-2787-324F-8889-3251CF097A53}"/>
              </a:ext>
            </a:extLst>
          </p:cNvPr>
          <p:cNvCxnSpPr>
            <a:cxnSpLocks/>
          </p:cNvCxnSpPr>
          <p:nvPr/>
        </p:nvCxnSpPr>
        <p:spPr>
          <a:xfrm flipH="1" flipV="1">
            <a:off x="8415338" y="3175638"/>
            <a:ext cx="1355011" cy="65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F11A03-FE2A-8248-8C71-8BCDB02CCFC1}"/>
              </a:ext>
            </a:extLst>
          </p:cNvPr>
          <p:cNvCxnSpPr>
            <a:cxnSpLocks/>
          </p:cNvCxnSpPr>
          <p:nvPr/>
        </p:nvCxnSpPr>
        <p:spPr>
          <a:xfrm flipV="1">
            <a:off x="9770349" y="3175637"/>
            <a:ext cx="828790" cy="65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6">
            <a:extLst>
              <a:ext uri="{FF2B5EF4-FFF2-40B4-BE49-F238E27FC236}">
                <a16:creationId xmlns:a16="http://schemas.microsoft.com/office/drawing/2014/main" id="{4E3E2490-8707-7240-944D-DA7BB50C2137}"/>
              </a:ext>
            </a:extLst>
          </p:cNvPr>
          <p:cNvGraphicFramePr>
            <a:graphicFrameLocks noGrp="1"/>
          </p:cNvGraphicFramePr>
          <p:nvPr/>
        </p:nvGraphicFramePr>
        <p:xfrm>
          <a:off x="7938739" y="4667231"/>
          <a:ext cx="3576475" cy="1891987"/>
        </p:xfrm>
        <a:graphic>
          <a:graphicData uri="http://schemas.openxmlformats.org/drawingml/2006/table">
            <a:tbl>
              <a:tblPr firstRow="1" bandRow="1">
                <a:tableStyleId>{5C22544A-7EE6-4342-B048-85BDC9FD1C3A}</a:tableStyleId>
              </a:tblPr>
              <a:tblGrid>
                <a:gridCol w="847563">
                  <a:extLst>
                    <a:ext uri="{9D8B030D-6E8A-4147-A177-3AD203B41FA5}">
                      <a16:colId xmlns:a16="http://schemas.microsoft.com/office/drawing/2014/main" val="2613962349"/>
                    </a:ext>
                  </a:extLst>
                </a:gridCol>
                <a:gridCol w="757238">
                  <a:extLst>
                    <a:ext uri="{9D8B030D-6E8A-4147-A177-3AD203B41FA5}">
                      <a16:colId xmlns:a16="http://schemas.microsoft.com/office/drawing/2014/main" val="1036188885"/>
                    </a:ext>
                  </a:extLst>
                </a:gridCol>
                <a:gridCol w="928444">
                  <a:extLst>
                    <a:ext uri="{9D8B030D-6E8A-4147-A177-3AD203B41FA5}">
                      <a16:colId xmlns:a16="http://schemas.microsoft.com/office/drawing/2014/main" val="951490200"/>
                    </a:ext>
                  </a:extLst>
                </a:gridCol>
                <a:gridCol w="1043230">
                  <a:extLst>
                    <a:ext uri="{9D8B030D-6E8A-4147-A177-3AD203B41FA5}">
                      <a16:colId xmlns:a16="http://schemas.microsoft.com/office/drawing/2014/main" val="797080058"/>
                    </a:ext>
                  </a:extLst>
                </a:gridCol>
              </a:tblGrid>
              <a:tr h="469842">
                <a:tc>
                  <a:txBody>
                    <a:bodyPr/>
                    <a:lstStyle/>
                    <a:p>
                      <a:r>
                        <a:rPr lang="en-US" sz="1200" dirty="0" err="1"/>
                        <a:t>Book_id</a:t>
                      </a:r>
                      <a:endParaRPr lang="en-US" sz="1200" dirty="0"/>
                    </a:p>
                  </a:txBody>
                  <a:tcPr/>
                </a:tc>
                <a:tc>
                  <a:txBody>
                    <a:bodyPr/>
                    <a:lstStyle/>
                    <a:p>
                      <a:r>
                        <a:rPr lang="en-US" sz="1200" dirty="0"/>
                        <a:t>Author name</a:t>
                      </a:r>
                    </a:p>
                  </a:txBody>
                  <a:tcPr/>
                </a:tc>
                <a:tc>
                  <a:txBody>
                    <a:bodyPr/>
                    <a:lstStyle/>
                    <a:p>
                      <a:r>
                        <a:rPr lang="en-US" sz="1200" dirty="0" err="1"/>
                        <a:t>Issue_date</a:t>
                      </a:r>
                      <a:endParaRPr lang="en-US" sz="1200" dirty="0"/>
                    </a:p>
                  </a:txBody>
                  <a:tcPr/>
                </a:tc>
                <a:tc>
                  <a:txBody>
                    <a:bodyPr/>
                    <a:lstStyle/>
                    <a:p>
                      <a:r>
                        <a:rPr lang="en-US" sz="1200" dirty="0"/>
                        <a:t>Price(Rs)</a:t>
                      </a:r>
                    </a:p>
                  </a:txBody>
                  <a:tcPr/>
                </a:tc>
                <a:extLst>
                  <a:ext uri="{0D108BD9-81ED-4DB2-BD59-A6C34878D82A}">
                    <a16:rowId xmlns:a16="http://schemas.microsoft.com/office/drawing/2014/main" val="3275863850"/>
                  </a:ext>
                </a:extLst>
              </a:tr>
              <a:tr h="284429">
                <a:tc>
                  <a:txBody>
                    <a:bodyPr/>
                    <a:lstStyle/>
                    <a:p>
                      <a:r>
                        <a:rPr lang="en-US" sz="1200" dirty="0"/>
                        <a:t>21</a:t>
                      </a:r>
                    </a:p>
                  </a:txBody>
                  <a:tcPr/>
                </a:tc>
                <a:tc>
                  <a:txBody>
                    <a:bodyPr/>
                    <a:lstStyle/>
                    <a:p>
                      <a:r>
                        <a:rPr lang="en-US" sz="1200" dirty="0"/>
                        <a:t>Krishna</a:t>
                      </a:r>
                    </a:p>
                  </a:txBody>
                  <a:tcPr/>
                </a:tc>
                <a:tc>
                  <a:txBody>
                    <a:bodyPr/>
                    <a:lstStyle/>
                    <a:p>
                      <a:r>
                        <a:rPr lang="en-US" sz="1200" dirty="0"/>
                        <a:t>05032020</a:t>
                      </a:r>
                    </a:p>
                  </a:txBody>
                  <a:tcPr/>
                </a:tc>
                <a:tc>
                  <a:txBody>
                    <a:bodyPr/>
                    <a:lstStyle/>
                    <a:p>
                      <a:r>
                        <a:rPr lang="en-US" sz="1200" dirty="0"/>
                        <a:t>500</a:t>
                      </a:r>
                    </a:p>
                  </a:txBody>
                  <a:tcPr/>
                </a:tc>
                <a:extLst>
                  <a:ext uri="{0D108BD9-81ED-4DB2-BD59-A6C34878D82A}">
                    <a16:rowId xmlns:a16="http://schemas.microsoft.com/office/drawing/2014/main" val="1766962445"/>
                  </a:ext>
                </a:extLst>
              </a:tr>
              <a:tr h="284429">
                <a:tc>
                  <a:txBody>
                    <a:bodyPr/>
                    <a:lstStyle/>
                    <a:p>
                      <a:r>
                        <a:rPr lang="en-US" sz="1200" dirty="0"/>
                        <a:t>40</a:t>
                      </a:r>
                    </a:p>
                  </a:txBody>
                  <a:tcPr/>
                </a:tc>
                <a:tc>
                  <a:txBody>
                    <a:bodyPr/>
                    <a:lstStyle/>
                    <a:p>
                      <a:r>
                        <a:rPr lang="en-US" sz="1200" dirty="0">
                          <a:solidFill>
                            <a:srgbClr val="C00000"/>
                          </a:solidFill>
                        </a:rPr>
                        <a:t>Ram</a:t>
                      </a:r>
                    </a:p>
                  </a:txBody>
                  <a:tcPr/>
                </a:tc>
                <a:tc>
                  <a:txBody>
                    <a:bodyPr/>
                    <a:lstStyle/>
                    <a:p>
                      <a:r>
                        <a:rPr lang="en-US" sz="1200" dirty="0"/>
                        <a:t>18072020</a:t>
                      </a:r>
                    </a:p>
                  </a:txBody>
                  <a:tcPr/>
                </a:tc>
                <a:tc>
                  <a:txBody>
                    <a:bodyPr/>
                    <a:lstStyle/>
                    <a:p>
                      <a:r>
                        <a:rPr lang="en-US" sz="1200" dirty="0"/>
                        <a:t>250</a:t>
                      </a:r>
                    </a:p>
                  </a:txBody>
                  <a:tcPr/>
                </a:tc>
                <a:extLst>
                  <a:ext uri="{0D108BD9-81ED-4DB2-BD59-A6C34878D82A}">
                    <a16:rowId xmlns:a16="http://schemas.microsoft.com/office/drawing/2014/main" val="3643609180"/>
                  </a:ext>
                </a:extLst>
              </a:tr>
              <a:tr h="284429">
                <a:tc>
                  <a:txBody>
                    <a:bodyPr/>
                    <a:lstStyle/>
                    <a:p>
                      <a:r>
                        <a:rPr lang="en-US" sz="1200" dirty="0"/>
                        <a:t>200</a:t>
                      </a:r>
                    </a:p>
                  </a:txBody>
                  <a:tcPr/>
                </a:tc>
                <a:tc>
                  <a:txBody>
                    <a:bodyPr/>
                    <a:lstStyle/>
                    <a:p>
                      <a:r>
                        <a:rPr lang="en-US" sz="1200" dirty="0" err="1"/>
                        <a:t>Jaan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10052020</a:t>
                      </a:r>
                    </a:p>
                  </a:txBody>
                  <a:tcPr/>
                </a:tc>
                <a:tc>
                  <a:txBody>
                    <a:bodyPr/>
                    <a:lstStyle/>
                    <a:p>
                      <a:r>
                        <a:rPr lang="en-US" sz="1200" dirty="0"/>
                        <a:t>450</a:t>
                      </a:r>
                    </a:p>
                  </a:txBody>
                  <a:tcPr/>
                </a:tc>
                <a:extLst>
                  <a:ext uri="{0D108BD9-81ED-4DB2-BD59-A6C34878D82A}">
                    <a16:rowId xmlns:a16="http://schemas.microsoft.com/office/drawing/2014/main" val="2018107884"/>
                  </a:ext>
                </a:extLst>
              </a:tr>
              <a:tr h="284429">
                <a:tc>
                  <a:txBody>
                    <a:bodyPr/>
                    <a:lstStyle/>
                    <a:p>
                      <a:r>
                        <a:rPr lang="en-US" sz="1200" dirty="0"/>
                        <a:t>130</a:t>
                      </a:r>
                    </a:p>
                  </a:txBody>
                  <a:tcPr/>
                </a:tc>
                <a:tc>
                  <a:txBody>
                    <a:bodyPr/>
                    <a:lstStyle/>
                    <a:p>
                      <a:r>
                        <a:rPr lang="en-US" sz="1200" dirty="0">
                          <a:solidFill>
                            <a:srgbClr val="C00000"/>
                          </a:solidFill>
                        </a:rPr>
                        <a:t>Reta</a:t>
                      </a:r>
                    </a:p>
                  </a:txBody>
                  <a:tcPr/>
                </a:tc>
                <a:tc>
                  <a:txBody>
                    <a:bodyPr/>
                    <a:lstStyle/>
                    <a:p>
                      <a:r>
                        <a:rPr lang="en-US" sz="1200" dirty="0"/>
                        <a:t>10072020</a:t>
                      </a:r>
                    </a:p>
                  </a:txBody>
                  <a:tcPr/>
                </a:tc>
                <a:tc>
                  <a:txBody>
                    <a:bodyPr/>
                    <a:lstStyle/>
                    <a:p>
                      <a:r>
                        <a:rPr lang="en-US" sz="1200" dirty="0"/>
                        <a:t>1100</a:t>
                      </a:r>
                    </a:p>
                  </a:txBody>
                  <a:tcPr/>
                </a:tc>
                <a:extLst>
                  <a:ext uri="{0D108BD9-81ED-4DB2-BD59-A6C34878D82A}">
                    <a16:rowId xmlns:a16="http://schemas.microsoft.com/office/drawing/2014/main" val="1893841814"/>
                  </a:ext>
                </a:extLst>
              </a:tr>
              <a:tr h="284429">
                <a:tc>
                  <a:txBody>
                    <a:bodyPr/>
                    <a:lstStyle/>
                    <a:p>
                      <a:r>
                        <a:rPr lang="en-US" sz="1200" dirty="0"/>
                        <a:t>150</a:t>
                      </a:r>
                    </a:p>
                  </a:txBody>
                  <a:tcPr/>
                </a:tc>
                <a:tc>
                  <a:txBody>
                    <a:bodyPr/>
                    <a:lstStyle/>
                    <a:p>
                      <a:r>
                        <a:rPr lang="en-US" sz="1200" dirty="0"/>
                        <a:t>Sham</a:t>
                      </a:r>
                    </a:p>
                  </a:txBody>
                  <a:tcPr/>
                </a:tc>
                <a:tc>
                  <a:txBody>
                    <a:bodyPr/>
                    <a:lstStyle/>
                    <a:p>
                      <a:r>
                        <a:rPr lang="en-US" sz="1200" dirty="0"/>
                        <a:t>12032020</a:t>
                      </a:r>
                    </a:p>
                  </a:txBody>
                  <a:tcPr/>
                </a:tc>
                <a:tc>
                  <a:txBody>
                    <a:bodyPr/>
                    <a:lstStyle/>
                    <a:p>
                      <a:r>
                        <a:rPr lang="en-US" sz="1200" dirty="0"/>
                        <a:t>700</a:t>
                      </a:r>
                    </a:p>
                  </a:txBody>
                  <a:tcPr/>
                </a:tc>
                <a:extLst>
                  <a:ext uri="{0D108BD9-81ED-4DB2-BD59-A6C34878D82A}">
                    <a16:rowId xmlns:a16="http://schemas.microsoft.com/office/drawing/2014/main" val="490984060"/>
                  </a:ext>
                </a:extLst>
              </a:tr>
            </a:tbl>
          </a:graphicData>
        </a:graphic>
      </p:graphicFrame>
      <p:sp>
        <p:nvSpPr>
          <p:cNvPr id="28" name="Rectangle 27">
            <a:extLst>
              <a:ext uri="{FF2B5EF4-FFF2-40B4-BE49-F238E27FC236}">
                <a16:creationId xmlns:a16="http://schemas.microsoft.com/office/drawing/2014/main" id="{B8B0AB30-62F5-704D-B968-2F5B23B35E8E}"/>
              </a:ext>
            </a:extLst>
          </p:cNvPr>
          <p:cNvSpPr/>
          <p:nvPr/>
        </p:nvSpPr>
        <p:spPr>
          <a:xfrm>
            <a:off x="7184739" y="268554"/>
            <a:ext cx="2461198" cy="338554"/>
          </a:xfrm>
          <a:prstGeom prst="rect">
            <a:avLst/>
          </a:prstGeom>
        </p:spPr>
        <p:txBody>
          <a:bodyPr wrap="square">
            <a:spAutoFit/>
          </a:bodyPr>
          <a:lstStyle/>
          <a:p>
            <a:r>
              <a:rPr lang="en-US" sz="1600" b="1" dirty="0"/>
              <a:t>Relation :  Student Details</a:t>
            </a:r>
          </a:p>
        </p:txBody>
      </p:sp>
      <p:sp>
        <p:nvSpPr>
          <p:cNvPr id="29" name="Rectangle 28">
            <a:extLst>
              <a:ext uri="{FF2B5EF4-FFF2-40B4-BE49-F238E27FC236}">
                <a16:creationId xmlns:a16="http://schemas.microsoft.com/office/drawing/2014/main" id="{D977B537-B192-EB4B-BB76-1F08C8348D77}"/>
              </a:ext>
            </a:extLst>
          </p:cNvPr>
          <p:cNvSpPr/>
          <p:nvPr/>
        </p:nvSpPr>
        <p:spPr>
          <a:xfrm>
            <a:off x="6532089" y="5613225"/>
            <a:ext cx="1444434" cy="369332"/>
          </a:xfrm>
          <a:prstGeom prst="rect">
            <a:avLst/>
          </a:prstGeom>
        </p:spPr>
        <p:txBody>
          <a:bodyPr wrap="none">
            <a:spAutoFit/>
          </a:bodyPr>
          <a:lstStyle/>
          <a:p>
            <a:r>
              <a:rPr lang="en-US" dirty="0">
                <a:solidFill>
                  <a:srgbClr val="C00000"/>
                </a:solidFill>
              </a:rPr>
              <a:t>Primary Keys </a:t>
            </a:r>
            <a:endParaRPr lang="en-US" dirty="0"/>
          </a:p>
        </p:txBody>
      </p:sp>
      <p:cxnSp>
        <p:nvCxnSpPr>
          <p:cNvPr id="30" name="Straight Arrow Connector 29">
            <a:extLst>
              <a:ext uri="{FF2B5EF4-FFF2-40B4-BE49-F238E27FC236}">
                <a16:creationId xmlns:a16="http://schemas.microsoft.com/office/drawing/2014/main" id="{767A2B2B-AE34-DA43-8B54-B9A3671B7A7F}"/>
              </a:ext>
            </a:extLst>
          </p:cNvPr>
          <p:cNvCxnSpPr>
            <a:cxnSpLocks/>
          </p:cNvCxnSpPr>
          <p:nvPr/>
        </p:nvCxnSpPr>
        <p:spPr>
          <a:xfrm flipV="1">
            <a:off x="7245964" y="5378570"/>
            <a:ext cx="692775" cy="316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C7C2F28-9224-D841-B81D-9892EA9A722C}"/>
              </a:ext>
            </a:extLst>
          </p:cNvPr>
          <p:cNvSpPr/>
          <p:nvPr/>
        </p:nvSpPr>
        <p:spPr>
          <a:xfrm>
            <a:off x="10488171" y="3268633"/>
            <a:ext cx="1465979" cy="369332"/>
          </a:xfrm>
          <a:prstGeom prst="rect">
            <a:avLst/>
          </a:prstGeom>
        </p:spPr>
        <p:txBody>
          <a:bodyPr wrap="none">
            <a:spAutoFit/>
          </a:bodyPr>
          <a:lstStyle/>
          <a:p>
            <a:r>
              <a:rPr lang="en-US" dirty="0">
                <a:solidFill>
                  <a:srgbClr val="C00000"/>
                </a:solidFill>
              </a:rPr>
              <a:t>Foreign  Keys </a:t>
            </a:r>
            <a:endParaRPr lang="en-US" dirty="0"/>
          </a:p>
        </p:txBody>
      </p:sp>
      <p:cxnSp>
        <p:nvCxnSpPr>
          <p:cNvPr id="33" name="Straight Arrow Connector 32">
            <a:extLst>
              <a:ext uri="{FF2B5EF4-FFF2-40B4-BE49-F238E27FC236}">
                <a16:creationId xmlns:a16="http://schemas.microsoft.com/office/drawing/2014/main" id="{3E86C276-3CB3-CF4B-9617-5B19964DF45C}"/>
              </a:ext>
            </a:extLst>
          </p:cNvPr>
          <p:cNvCxnSpPr>
            <a:cxnSpLocks/>
          </p:cNvCxnSpPr>
          <p:nvPr/>
        </p:nvCxnSpPr>
        <p:spPr>
          <a:xfrm flipH="1" flipV="1">
            <a:off x="11399875" y="1585913"/>
            <a:ext cx="373025" cy="177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971DFC00-9777-CA45-9273-674F1C0ED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5557" y="105066"/>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5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heckerboard(across)">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heckerboard(across)">
                                      <p:cBhvr>
                                        <p:cTn id="40" dur="500"/>
                                        <p:tgtEl>
                                          <p:spTgt spid="3">
                                            <p:txEl>
                                              <p:pRg st="8" end="8"/>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heckerboard(across)">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3A45-6523-D54A-9C80-48A65EFFB197}"/>
              </a:ext>
            </a:extLst>
          </p:cNvPr>
          <p:cNvSpPr>
            <a:spLocks noGrp="1"/>
          </p:cNvSpPr>
          <p:nvPr>
            <p:ph type="title"/>
          </p:nvPr>
        </p:nvSpPr>
        <p:spPr>
          <a:xfrm>
            <a:off x="166687" y="150813"/>
            <a:ext cx="10515600" cy="663575"/>
          </a:xfrm>
        </p:spPr>
        <p:txBody>
          <a:bodyPr>
            <a:normAutofit fontScale="90000"/>
          </a:bodyPr>
          <a:lstStyle/>
          <a:p>
            <a:r>
              <a:rPr lang="en-US" dirty="0"/>
              <a:t>Data Models</a:t>
            </a:r>
          </a:p>
        </p:txBody>
      </p:sp>
      <p:sp>
        <p:nvSpPr>
          <p:cNvPr id="3" name="Content Placeholder 2">
            <a:extLst>
              <a:ext uri="{FF2B5EF4-FFF2-40B4-BE49-F238E27FC236}">
                <a16:creationId xmlns:a16="http://schemas.microsoft.com/office/drawing/2014/main" id="{206EFF9F-8D98-0A4D-B5AD-6DBA3035DF5B}"/>
              </a:ext>
            </a:extLst>
          </p:cNvPr>
          <p:cNvSpPr>
            <a:spLocks noGrp="1"/>
          </p:cNvSpPr>
          <p:nvPr>
            <p:ph idx="1"/>
          </p:nvPr>
        </p:nvSpPr>
        <p:spPr>
          <a:xfrm>
            <a:off x="166687" y="939800"/>
            <a:ext cx="5748338" cy="4351338"/>
          </a:xfrm>
        </p:spPr>
        <p:txBody>
          <a:bodyPr/>
          <a:lstStyle/>
          <a:p>
            <a:pPr marL="0" indent="0">
              <a:buNone/>
            </a:pPr>
            <a:r>
              <a:rPr lang="en-US" dirty="0">
                <a:solidFill>
                  <a:srgbClr val="C00000"/>
                </a:solidFill>
              </a:rPr>
              <a:t>Relational Data Model : </a:t>
            </a:r>
          </a:p>
          <a:p>
            <a:r>
              <a:rPr lang="en-US" sz="2000" dirty="0"/>
              <a:t>Data is organized into Tables as Rows and Columns. Table is called as Relation. Rows are called Tuples and Columns are called Attributes </a:t>
            </a:r>
          </a:p>
        </p:txBody>
      </p:sp>
      <p:sp>
        <p:nvSpPr>
          <p:cNvPr id="30" name="Content Placeholder 2">
            <a:extLst>
              <a:ext uri="{FF2B5EF4-FFF2-40B4-BE49-F238E27FC236}">
                <a16:creationId xmlns:a16="http://schemas.microsoft.com/office/drawing/2014/main" id="{4D7AEA62-C135-3F4F-B32A-68A22F296FE9}"/>
              </a:ext>
            </a:extLst>
          </p:cNvPr>
          <p:cNvSpPr txBox="1">
            <a:spLocks/>
          </p:cNvSpPr>
          <p:nvPr/>
        </p:nvSpPr>
        <p:spPr>
          <a:xfrm>
            <a:off x="6276977" y="493712"/>
            <a:ext cx="5395911" cy="4224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C00000"/>
                </a:solidFill>
              </a:rPr>
              <a:t>Network  Data Model : </a:t>
            </a:r>
          </a:p>
          <a:p>
            <a:r>
              <a:rPr lang="en-US" sz="2400" dirty="0"/>
              <a:t>Data is organized as records  and relationship among data is represented as links. </a:t>
            </a:r>
          </a:p>
          <a:p>
            <a:pPr lvl="1"/>
            <a:r>
              <a:rPr lang="en-US" sz="2000" dirty="0"/>
              <a:t>Record is a collection of attributes. Each contains one data value </a:t>
            </a:r>
          </a:p>
          <a:p>
            <a:pPr lvl="1"/>
            <a:r>
              <a:rPr lang="en-US" sz="2000" dirty="0"/>
              <a:t>Link is associated between two records </a:t>
            </a:r>
          </a:p>
        </p:txBody>
      </p:sp>
      <p:graphicFrame>
        <p:nvGraphicFramePr>
          <p:cNvPr id="55" name="Table 6">
            <a:extLst>
              <a:ext uri="{FF2B5EF4-FFF2-40B4-BE49-F238E27FC236}">
                <a16:creationId xmlns:a16="http://schemas.microsoft.com/office/drawing/2014/main" id="{6137125E-121D-D84D-8C0F-A2941785265D}"/>
              </a:ext>
            </a:extLst>
          </p:cNvPr>
          <p:cNvGraphicFramePr>
            <a:graphicFrameLocks noGrp="1"/>
          </p:cNvGraphicFramePr>
          <p:nvPr/>
        </p:nvGraphicFramePr>
        <p:xfrm>
          <a:off x="309643" y="2889876"/>
          <a:ext cx="3076495" cy="1828800"/>
        </p:xfrm>
        <a:graphic>
          <a:graphicData uri="http://schemas.openxmlformats.org/drawingml/2006/table">
            <a:tbl>
              <a:tblPr firstRow="1" bandRow="1">
                <a:tableStyleId>{5C22544A-7EE6-4342-B048-85BDC9FD1C3A}</a:tableStyleId>
              </a:tblPr>
              <a:tblGrid>
                <a:gridCol w="729076">
                  <a:extLst>
                    <a:ext uri="{9D8B030D-6E8A-4147-A177-3AD203B41FA5}">
                      <a16:colId xmlns:a16="http://schemas.microsoft.com/office/drawing/2014/main" val="2613962349"/>
                    </a:ext>
                  </a:extLst>
                </a:gridCol>
                <a:gridCol w="651379">
                  <a:extLst>
                    <a:ext uri="{9D8B030D-6E8A-4147-A177-3AD203B41FA5}">
                      <a16:colId xmlns:a16="http://schemas.microsoft.com/office/drawing/2014/main" val="1036188885"/>
                    </a:ext>
                  </a:extLst>
                </a:gridCol>
                <a:gridCol w="798650">
                  <a:extLst>
                    <a:ext uri="{9D8B030D-6E8A-4147-A177-3AD203B41FA5}">
                      <a16:colId xmlns:a16="http://schemas.microsoft.com/office/drawing/2014/main" val="951490200"/>
                    </a:ext>
                  </a:extLst>
                </a:gridCol>
                <a:gridCol w="897390">
                  <a:extLst>
                    <a:ext uri="{9D8B030D-6E8A-4147-A177-3AD203B41FA5}">
                      <a16:colId xmlns:a16="http://schemas.microsoft.com/office/drawing/2014/main" val="797080058"/>
                    </a:ext>
                  </a:extLst>
                </a:gridCol>
              </a:tblGrid>
              <a:tr h="369016">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tc>
                  <a:txBody>
                    <a:bodyPr/>
                    <a:lstStyle/>
                    <a:p>
                      <a:r>
                        <a:rPr lang="en-US" sz="1200" dirty="0" err="1"/>
                        <a:t>Book_id</a:t>
                      </a:r>
                      <a:endParaRPr lang="en-US" sz="1200" dirty="0"/>
                    </a:p>
                  </a:txBody>
                  <a:tcPr/>
                </a:tc>
                <a:extLst>
                  <a:ext uri="{0D108BD9-81ED-4DB2-BD59-A6C34878D82A}">
                    <a16:rowId xmlns:a16="http://schemas.microsoft.com/office/drawing/2014/main" val="3275863850"/>
                  </a:ext>
                </a:extLst>
              </a:tr>
              <a:tr h="221409">
                <a:tc>
                  <a:txBody>
                    <a:bodyPr/>
                    <a:lstStyle/>
                    <a:p>
                      <a:r>
                        <a:rPr lang="en-US" sz="1200" dirty="0"/>
                        <a:t>1000</a:t>
                      </a:r>
                    </a:p>
                  </a:txBody>
                  <a:tcPr/>
                </a:tc>
                <a:tc>
                  <a:txBody>
                    <a:bodyPr/>
                    <a:lstStyle/>
                    <a:p>
                      <a:r>
                        <a:rPr lang="en-US" sz="1200" dirty="0"/>
                        <a:t>Arun</a:t>
                      </a:r>
                    </a:p>
                  </a:txBody>
                  <a:tcPr/>
                </a:tc>
                <a:tc>
                  <a:txBody>
                    <a:bodyPr/>
                    <a:lstStyle/>
                    <a:p>
                      <a:r>
                        <a:rPr lang="en-US" sz="1200" dirty="0"/>
                        <a:t>1</a:t>
                      </a:r>
                    </a:p>
                  </a:txBody>
                  <a:tcPr/>
                </a:tc>
                <a:tc>
                  <a:txBody>
                    <a:bodyPr/>
                    <a:lstStyle/>
                    <a:p>
                      <a:r>
                        <a:rPr lang="en-US" sz="1200" dirty="0"/>
                        <a:t>21</a:t>
                      </a:r>
                    </a:p>
                  </a:txBody>
                  <a:tcPr/>
                </a:tc>
                <a:extLst>
                  <a:ext uri="{0D108BD9-81ED-4DB2-BD59-A6C34878D82A}">
                    <a16:rowId xmlns:a16="http://schemas.microsoft.com/office/drawing/2014/main" val="1766962445"/>
                  </a:ext>
                </a:extLst>
              </a:tr>
              <a:tr h="221409">
                <a:tc>
                  <a:txBody>
                    <a:bodyPr/>
                    <a:lstStyle/>
                    <a:p>
                      <a:r>
                        <a:rPr lang="en-US" sz="1200" dirty="0"/>
                        <a:t>1200</a:t>
                      </a:r>
                    </a:p>
                  </a:txBody>
                  <a:tcPr/>
                </a:tc>
                <a:tc>
                  <a:txBody>
                    <a:bodyPr/>
                    <a:lstStyle/>
                    <a:p>
                      <a:r>
                        <a:rPr lang="en-US" sz="1200" dirty="0">
                          <a:solidFill>
                            <a:srgbClr val="C00000"/>
                          </a:solidFill>
                        </a:rPr>
                        <a:t>Joy</a:t>
                      </a:r>
                    </a:p>
                  </a:txBody>
                  <a:tcPr/>
                </a:tc>
                <a:tc>
                  <a:txBody>
                    <a:bodyPr/>
                    <a:lstStyle/>
                    <a:p>
                      <a:r>
                        <a:rPr lang="en-US" sz="1200" dirty="0"/>
                        <a:t>2</a:t>
                      </a:r>
                    </a:p>
                  </a:txBody>
                  <a:tcPr/>
                </a:tc>
                <a:tc>
                  <a:txBody>
                    <a:bodyPr/>
                    <a:lstStyle/>
                    <a:p>
                      <a:r>
                        <a:rPr lang="en-US" sz="1200" dirty="0"/>
                        <a:t>40</a:t>
                      </a:r>
                    </a:p>
                  </a:txBody>
                  <a:tcPr/>
                </a:tc>
                <a:extLst>
                  <a:ext uri="{0D108BD9-81ED-4DB2-BD59-A6C34878D82A}">
                    <a16:rowId xmlns:a16="http://schemas.microsoft.com/office/drawing/2014/main" val="3643609180"/>
                  </a:ext>
                </a:extLst>
              </a:tr>
              <a:tr h="221409">
                <a:tc>
                  <a:txBody>
                    <a:bodyPr/>
                    <a:lstStyle/>
                    <a:p>
                      <a:r>
                        <a:rPr lang="en-US" sz="1200" dirty="0"/>
                        <a:t>1300</a:t>
                      </a:r>
                    </a:p>
                  </a:txBody>
                  <a:tcPr/>
                </a:tc>
                <a:tc>
                  <a:txBody>
                    <a:bodyPr/>
                    <a:lstStyle/>
                    <a:p>
                      <a:r>
                        <a:rPr lang="en-US" sz="1200" dirty="0"/>
                        <a:t>Vasu</a:t>
                      </a:r>
                    </a:p>
                  </a:txBody>
                  <a:tcPr/>
                </a:tc>
                <a:tc>
                  <a:txBody>
                    <a:bodyPr/>
                    <a:lstStyle/>
                    <a:p>
                      <a:r>
                        <a:rPr lang="en-US" sz="1200" dirty="0"/>
                        <a:t>1</a:t>
                      </a:r>
                    </a:p>
                  </a:txBody>
                  <a:tcPr/>
                </a:tc>
                <a:tc>
                  <a:txBody>
                    <a:bodyPr/>
                    <a:lstStyle/>
                    <a:p>
                      <a:r>
                        <a:rPr lang="en-US" sz="1200" dirty="0"/>
                        <a:t>200</a:t>
                      </a:r>
                    </a:p>
                  </a:txBody>
                  <a:tcPr/>
                </a:tc>
                <a:extLst>
                  <a:ext uri="{0D108BD9-81ED-4DB2-BD59-A6C34878D82A}">
                    <a16:rowId xmlns:a16="http://schemas.microsoft.com/office/drawing/2014/main" val="2018107884"/>
                  </a:ext>
                </a:extLst>
              </a:tr>
              <a:tr h="221409">
                <a:tc>
                  <a:txBody>
                    <a:bodyPr/>
                    <a:lstStyle/>
                    <a:p>
                      <a:r>
                        <a:rPr lang="en-US" sz="1200" dirty="0"/>
                        <a:t>1250</a:t>
                      </a:r>
                    </a:p>
                  </a:txBody>
                  <a:tcPr/>
                </a:tc>
                <a:tc>
                  <a:txBody>
                    <a:bodyPr/>
                    <a:lstStyle/>
                    <a:p>
                      <a:r>
                        <a:rPr lang="en-US" sz="1200" dirty="0">
                          <a:solidFill>
                            <a:srgbClr val="C00000"/>
                          </a:solidFill>
                        </a:rPr>
                        <a:t>Joy</a:t>
                      </a:r>
                    </a:p>
                  </a:txBody>
                  <a:tcPr/>
                </a:tc>
                <a:tc>
                  <a:txBody>
                    <a:bodyPr/>
                    <a:lstStyle/>
                    <a:p>
                      <a:r>
                        <a:rPr lang="en-US" sz="1200" dirty="0"/>
                        <a:t>1</a:t>
                      </a:r>
                    </a:p>
                  </a:txBody>
                  <a:tcPr/>
                </a:tc>
                <a:tc>
                  <a:txBody>
                    <a:bodyPr/>
                    <a:lstStyle/>
                    <a:p>
                      <a:r>
                        <a:rPr lang="en-US" sz="1200" dirty="0"/>
                        <a:t>130</a:t>
                      </a:r>
                    </a:p>
                  </a:txBody>
                  <a:tcPr/>
                </a:tc>
                <a:extLst>
                  <a:ext uri="{0D108BD9-81ED-4DB2-BD59-A6C34878D82A}">
                    <a16:rowId xmlns:a16="http://schemas.microsoft.com/office/drawing/2014/main" val="1893841814"/>
                  </a:ext>
                </a:extLst>
              </a:tr>
              <a:tr h="221409">
                <a:tc>
                  <a:txBody>
                    <a:bodyPr/>
                    <a:lstStyle/>
                    <a:p>
                      <a:r>
                        <a:rPr lang="en-US" sz="1200" dirty="0"/>
                        <a:t>1400</a:t>
                      </a:r>
                    </a:p>
                  </a:txBody>
                  <a:tcPr/>
                </a:tc>
                <a:tc>
                  <a:txBody>
                    <a:bodyPr/>
                    <a:lstStyle/>
                    <a:p>
                      <a:r>
                        <a:rPr lang="en-US" sz="1200" dirty="0"/>
                        <a:t>Abdul</a:t>
                      </a:r>
                    </a:p>
                  </a:txBody>
                  <a:tcPr/>
                </a:tc>
                <a:tc>
                  <a:txBody>
                    <a:bodyPr/>
                    <a:lstStyle/>
                    <a:p>
                      <a:r>
                        <a:rPr lang="en-US" sz="1200" dirty="0"/>
                        <a:t>2</a:t>
                      </a:r>
                    </a:p>
                  </a:txBody>
                  <a:tcPr/>
                </a:tc>
                <a:tc>
                  <a:txBody>
                    <a:bodyPr/>
                    <a:lstStyle/>
                    <a:p>
                      <a:r>
                        <a:rPr lang="en-US" sz="1200" dirty="0"/>
                        <a:t>150</a:t>
                      </a:r>
                    </a:p>
                  </a:txBody>
                  <a:tcPr/>
                </a:tc>
                <a:extLst>
                  <a:ext uri="{0D108BD9-81ED-4DB2-BD59-A6C34878D82A}">
                    <a16:rowId xmlns:a16="http://schemas.microsoft.com/office/drawing/2014/main" val="490984060"/>
                  </a:ext>
                </a:extLst>
              </a:tr>
            </a:tbl>
          </a:graphicData>
        </a:graphic>
      </p:graphicFrame>
      <p:graphicFrame>
        <p:nvGraphicFramePr>
          <p:cNvPr id="56" name="Table 6">
            <a:extLst>
              <a:ext uri="{FF2B5EF4-FFF2-40B4-BE49-F238E27FC236}">
                <a16:creationId xmlns:a16="http://schemas.microsoft.com/office/drawing/2014/main" id="{11D0864E-C940-194F-9465-77EBA0BE9736}"/>
              </a:ext>
            </a:extLst>
          </p:cNvPr>
          <p:cNvGraphicFramePr>
            <a:graphicFrameLocks noGrp="1"/>
          </p:cNvGraphicFramePr>
          <p:nvPr/>
        </p:nvGraphicFramePr>
        <p:xfrm>
          <a:off x="2509919" y="4878387"/>
          <a:ext cx="3262232" cy="1828800"/>
        </p:xfrm>
        <a:graphic>
          <a:graphicData uri="http://schemas.openxmlformats.org/drawingml/2006/table">
            <a:tbl>
              <a:tblPr firstRow="1" bandRow="1">
                <a:tableStyleId>{5C22544A-7EE6-4342-B048-85BDC9FD1C3A}</a:tableStyleId>
              </a:tblPr>
              <a:tblGrid>
                <a:gridCol w="773093">
                  <a:extLst>
                    <a:ext uri="{9D8B030D-6E8A-4147-A177-3AD203B41FA5}">
                      <a16:colId xmlns:a16="http://schemas.microsoft.com/office/drawing/2014/main" val="2613962349"/>
                    </a:ext>
                  </a:extLst>
                </a:gridCol>
                <a:gridCol w="690704">
                  <a:extLst>
                    <a:ext uri="{9D8B030D-6E8A-4147-A177-3AD203B41FA5}">
                      <a16:colId xmlns:a16="http://schemas.microsoft.com/office/drawing/2014/main" val="1036188885"/>
                    </a:ext>
                  </a:extLst>
                </a:gridCol>
                <a:gridCol w="846867">
                  <a:extLst>
                    <a:ext uri="{9D8B030D-6E8A-4147-A177-3AD203B41FA5}">
                      <a16:colId xmlns:a16="http://schemas.microsoft.com/office/drawing/2014/main" val="951490200"/>
                    </a:ext>
                  </a:extLst>
                </a:gridCol>
                <a:gridCol w="951568">
                  <a:extLst>
                    <a:ext uri="{9D8B030D-6E8A-4147-A177-3AD203B41FA5}">
                      <a16:colId xmlns:a16="http://schemas.microsoft.com/office/drawing/2014/main" val="797080058"/>
                    </a:ext>
                  </a:extLst>
                </a:gridCol>
              </a:tblGrid>
              <a:tr h="421308">
                <a:tc>
                  <a:txBody>
                    <a:bodyPr/>
                    <a:lstStyle/>
                    <a:p>
                      <a:r>
                        <a:rPr lang="en-US" sz="1200" dirty="0" err="1"/>
                        <a:t>Book_id</a:t>
                      </a:r>
                      <a:endParaRPr lang="en-US" sz="1200" dirty="0"/>
                    </a:p>
                  </a:txBody>
                  <a:tcPr/>
                </a:tc>
                <a:tc>
                  <a:txBody>
                    <a:bodyPr/>
                    <a:lstStyle/>
                    <a:p>
                      <a:r>
                        <a:rPr lang="en-US" sz="1200" dirty="0"/>
                        <a:t>Author name</a:t>
                      </a:r>
                    </a:p>
                  </a:txBody>
                  <a:tcPr/>
                </a:tc>
                <a:tc>
                  <a:txBody>
                    <a:bodyPr/>
                    <a:lstStyle/>
                    <a:p>
                      <a:r>
                        <a:rPr lang="en-US" sz="1200" dirty="0" err="1"/>
                        <a:t>Issue_date</a:t>
                      </a:r>
                      <a:endParaRPr lang="en-US" sz="1200" dirty="0"/>
                    </a:p>
                  </a:txBody>
                  <a:tcPr/>
                </a:tc>
                <a:tc>
                  <a:txBody>
                    <a:bodyPr/>
                    <a:lstStyle/>
                    <a:p>
                      <a:r>
                        <a:rPr lang="en-US" sz="1200" dirty="0"/>
                        <a:t>Price(Rs)</a:t>
                      </a:r>
                    </a:p>
                  </a:txBody>
                  <a:tcPr/>
                </a:tc>
                <a:extLst>
                  <a:ext uri="{0D108BD9-81ED-4DB2-BD59-A6C34878D82A}">
                    <a16:rowId xmlns:a16="http://schemas.microsoft.com/office/drawing/2014/main" val="3275863850"/>
                  </a:ext>
                </a:extLst>
              </a:tr>
              <a:tr h="255048">
                <a:tc>
                  <a:txBody>
                    <a:bodyPr/>
                    <a:lstStyle/>
                    <a:p>
                      <a:r>
                        <a:rPr lang="en-US" sz="1200" dirty="0"/>
                        <a:t>21</a:t>
                      </a:r>
                    </a:p>
                  </a:txBody>
                  <a:tcPr/>
                </a:tc>
                <a:tc>
                  <a:txBody>
                    <a:bodyPr/>
                    <a:lstStyle/>
                    <a:p>
                      <a:r>
                        <a:rPr lang="en-US" sz="1200" dirty="0"/>
                        <a:t>Krishna</a:t>
                      </a:r>
                    </a:p>
                  </a:txBody>
                  <a:tcPr/>
                </a:tc>
                <a:tc>
                  <a:txBody>
                    <a:bodyPr/>
                    <a:lstStyle/>
                    <a:p>
                      <a:r>
                        <a:rPr lang="en-US" sz="1200" dirty="0"/>
                        <a:t>05032020</a:t>
                      </a:r>
                    </a:p>
                  </a:txBody>
                  <a:tcPr/>
                </a:tc>
                <a:tc>
                  <a:txBody>
                    <a:bodyPr/>
                    <a:lstStyle/>
                    <a:p>
                      <a:r>
                        <a:rPr lang="en-US" sz="1200" dirty="0"/>
                        <a:t>500</a:t>
                      </a:r>
                    </a:p>
                  </a:txBody>
                  <a:tcPr/>
                </a:tc>
                <a:extLst>
                  <a:ext uri="{0D108BD9-81ED-4DB2-BD59-A6C34878D82A}">
                    <a16:rowId xmlns:a16="http://schemas.microsoft.com/office/drawing/2014/main" val="1766962445"/>
                  </a:ext>
                </a:extLst>
              </a:tr>
              <a:tr h="255048">
                <a:tc>
                  <a:txBody>
                    <a:bodyPr/>
                    <a:lstStyle/>
                    <a:p>
                      <a:r>
                        <a:rPr lang="en-US" sz="1200" dirty="0"/>
                        <a:t>40</a:t>
                      </a:r>
                    </a:p>
                  </a:txBody>
                  <a:tcPr/>
                </a:tc>
                <a:tc>
                  <a:txBody>
                    <a:bodyPr/>
                    <a:lstStyle/>
                    <a:p>
                      <a:r>
                        <a:rPr lang="en-US" sz="1200" dirty="0">
                          <a:solidFill>
                            <a:srgbClr val="C00000"/>
                          </a:solidFill>
                        </a:rPr>
                        <a:t>Ram</a:t>
                      </a:r>
                    </a:p>
                  </a:txBody>
                  <a:tcPr/>
                </a:tc>
                <a:tc>
                  <a:txBody>
                    <a:bodyPr/>
                    <a:lstStyle/>
                    <a:p>
                      <a:r>
                        <a:rPr lang="en-US" sz="1200" dirty="0"/>
                        <a:t>18072020</a:t>
                      </a:r>
                    </a:p>
                  </a:txBody>
                  <a:tcPr/>
                </a:tc>
                <a:tc>
                  <a:txBody>
                    <a:bodyPr/>
                    <a:lstStyle/>
                    <a:p>
                      <a:r>
                        <a:rPr lang="en-US" sz="1200" dirty="0"/>
                        <a:t>250</a:t>
                      </a:r>
                    </a:p>
                  </a:txBody>
                  <a:tcPr/>
                </a:tc>
                <a:extLst>
                  <a:ext uri="{0D108BD9-81ED-4DB2-BD59-A6C34878D82A}">
                    <a16:rowId xmlns:a16="http://schemas.microsoft.com/office/drawing/2014/main" val="3643609180"/>
                  </a:ext>
                </a:extLst>
              </a:tr>
              <a:tr h="255048">
                <a:tc>
                  <a:txBody>
                    <a:bodyPr/>
                    <a:lstStyle/>
                    <a:p>
                      <a:r>
                        <a:rPr lang="en-US" sz="1200" dirty="0"/>
                        <a:t>200</a:t>
                      </a:r>
                    </a:p>
                  </a:txBody>
                  <a:tcPr/>
                </a:tc>
                <a:tc>
                  <a:txBody>
                    <a:bodyPr/>
                    <a:lstStyle/>
                    <a:p>
                      <a:r>
                        <a:rPr lang="en-US" sz="1200" dirty="0" err="1"/>
                        <a:t>Jaan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10052020</a:t>
                      </a:r>
                    </a:p>
                  </a:txBody>
                  <a:tcPr/>
                </a:tc>
                <a:tc>
                  <a:txBody>
                    <a:bodyPr/>
                    <a:lstStyle/>
                    <a:p>
                      <a:r>
                        <a:rPr lang="en-US" sz="1200" dirty="0"/>
                        <a:t>450</a:t>
                      </a:r>
                    </a:p>
                  </a:txBody>
                  <a:tcPr/>
                </a:tc>
                <a:extLst>
                  <a:ext uri="{0D108BD9-81ED-4DB2-BD59-A6C34878D82A}">
                    <a16:rowId xmlns:a16="http://schemas.microsoft.com/office/drawing/2014/main" val="2018107884"/>
                  </a:ext>
                </a:extLst>
              </a:tr>
              <a:tr h="255048">
                <a:tc>
                  <a:txBody>
                    <a:bodyPr/>
                    <a:lstStyle/>
                    <a:p>
                      <a:r>
                        <a:rPr lang="en-US" sz="1200" dirty="0"/>
                        <a:t>130</a:t>
                      </a:r>
                    </a:p>
                  </a:txBody>
                  <a:tcPr/>
                </a:tc>
                <a:tc>
                  <a:txBody>
                    <a:bodyPr/>
                    <a:lstStyle/>
                    <a:p>
                      <a:r>
                        <a:rPr lang="en-US" sz="1200" dirty="0">
                          <a:solidFill>
                            <a:srgbClr val="C00000"/>
                          </a:solidFill>
                        </a:rPr>
                        <a:t>Reta</a:t>
                      </a:r>
                    </a:p>
                  </a:txBody>
                  <a:tcPr/>
                </a:tc>
                <a:tc>
                  <a:txBody>
                    <a:bodyPr/>
                    <a:lstStyle/>
                    <a:p>
                      <a:r>
                        <a:rPr lang="en-US" sz="1200" dirty="0"/>
                        <a:t>10072020</a:t>
                      </a:r>
                    </a:p>
                  </a:txBody>
                  <a:tcPr/>
                </a:tc>
                <a:tc>
                  <a:txBody>
                    <a:bodyPr/>
                    <a:lstStyle/>
                    <a:p>
                      <a:r>
                        <a:rPr lang="en-US" sz="1200" dirty="0"/>
                        <a:t>1100</a:t>
                      </a:r>
                    </a:p>
                  </a:txBody>
                  <a:tcPr/>
                </a:tc>
                <a:extLst>
                  <a:ext uri="{0D108BD9-81ED-4DB2-BD59-A6C34878D82A}">
                    <a16:rowId xmlns:a16="http://schemas.microsoft.com/office/drawing/2014/main" val="1893841814"/>
                  </a:ext>
                </a:extLst>
              </a:tr>
              <a:tr h="255048">
                <a:tc>
                  <a:txBody>
                    <a:bodyPr/>
                    <a:lstStyle/>
                    <a:p>
                      <a:r>
                        <a:rPr lang="en-US" sz="1200" dirty="0"/>
                        <a:t>150</a:t>
                      </a:r>
                    </a:p>
                  </a:txBody>
                  <a:tcPr/>
                </a:tc>
                <a:tc>
                  <a:txBody>
                    <a:bodyPr/>
                    <a:lstStyle/>
                    <a:p>
                      <a:r>
                        <a:rPr lang="en-US" sz="1200" dirty="0"/>
                        <a:t>Sham</a:t>
                      </a:r>
                    </a:p>
                  </a:txBody>
                  <a:tcPr/>
                </a:tc>
                <a:tc>
                  <a:txBody>
                    <a:bodyPr/>
                    <a:lstStyle/>
                    <a:p>
                      <a:r>
                        <a:rPr lang="en-US" sz="1200" dirty="0"/>
                        <a:t>12032020</a:t>
                      </a:r>
                    </a:p>
                  </a:txBody>
                  <a:tcPr/>
                </a:tc>
                <a:tc>
                  <a:txBody>
                    <a:bodyPr/>
                    <a:lstStyle/>
                    <a:p>
                      <a:r>
                        <a:rPr lang="en-US" sz="1200" dirty="0"/>
                        <a:t>700</a:t>
                      </a:r>
                    </a:p>
                  </a:txBody>
                  <a:tcPr/>
                </a:tc>
                <a:extLst>
                  <a:ext uri="{0D108BD9-81ED-4DB2-BD59-A6C34878D82A}">
                    <a16:rowId xmlns:a16="http://schemas.microsoft.com/office/drawing/2014/main" val="490984060"/>
                  </a:ext>
                </a:extLst>
              </a:tr>
            </a:tbl>
          </a:graphicData>
        </a:graphic>
      </p:graphicFrame>
      <p:sp>
        <p:nvSpPr>
          <p:cNvPr id="57" name="Rectangle 56">
            <a:extLst>
              <a:ext uri="{FF2B5EF4-FFF2-40B4-BE49-F238E27FC236}">
                <a16:creationId xmlns:a16="http://schemas.microsoft.com/office/drawing/2014/main" id="{AD2B64D8-F556-084E-96EB-F4A66CC47E1A}"/>
              </a:ext>
            </a:extLst>
          </p:cNvPr>
          <p:cNvSpPr/>
          <p:nvPr/>
        </p:nvSpPr>
        <p:spPr>
          <a:xfrm>
            <a:off x="3419982" y="3090446"/>
            <a:ext cx="2461198" cy="338554"/>
          </a:xfrm>
          <a:prstGeom prst="rect">
            <a:avLst/>
          </a:prstGeom>
        </p:spPr>
        <p:txBody>
          <a:bodyPr wrap="square">
            <a:spAutoFit/>
          </a:bodyPr>
          <a:lstStyle/>
          <a:p>
            <a:r>
              <a:rPr lang="en-US" sz="1600" b="1" dirty="0"/>
              <a:t>Relation :  Student Details</a:t>
            </a:r>
          </a:p>
        </p:txBody>
      </p:sp>
      <p:sp>
        <p:nvSpPr>
          <p:cNvPr id="58" name="Rectangle 57">
            <a:extLst>
              <a:ext uri="{FF2B5EF4-FFF2-40B4-BE49-F238E27FC236}">
                <a16:creationId xmlns:a16="http://schemas.microsoft.com/office/drawing/2014/main" id="{BB89C2ED-F1A1-0F47-80BA-EA8D0F2B985E}"/>
              </a:ext>
            </a:extLst>
          </p:cNvPr>
          <p:cNvSpPr/>
          <p:nvPr/>
        </p:nvSpPr>
        <p:spPr>
          <a:xfrm>
            <a:off x="309643" y="5508000"/>
            <a:ext cx="3471279" cy="338554"/>
          </a:xfrm>
          <a:prstGeom prst="rect">
            <a:avLst/>
          </a:prstGeom>
        </p:spPr>
        <p:txBody>
          <a:bodyPr wrap="square">
            <a:spAutoFit/>
          </a:bodyPr>
          <a:lstStyle/>
          <a:p>
            <a:r>
              <a:rPr lang="en-US" sz="1600" b="1" dirty="0"/>
              <a:t>Relation :  Book Details</a:t>
            </a:r>
          </a:p>
        </p:txBody>
      </p:sp>
      <p:cxnSp>
        <p:nvCxnSpPr>
          <p:cNvPr id="62" name="Elbow Connector 61">
            <a:extLst>
              <a:ext uri="{FF2B5EF4-FFF2-40B4-BE49-F238E27FC236}">
                <a16:creationId xmlns:a16="http://schemas.microsoft.com/office/drawing/2014/main" id="{99A0282A-5B50-2A4C-BFD7-A6B9C77AE835}"/>
              </a:ext>
            </a:extLst>
          </p:cNvPr>
          <p:cNvCxnSpPr>
            <a:cxnSpLocks/>
            <a:stCxn id="55" idx="3"/>
          </p:cNvCxnSpPr>
          <p:nvPr/>
        </p:nvCxnSpPr>
        <p:spPr>
          <a:xfrm>
            <a:off x="3386138" y="3804276"/>
            <a:ext cx="960603" cy="10741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25C10175-B566-B64B-89DF-A9C03C36CCAA}"/>
              </a:ext>
            </a:extLst>
          </p:cNvPr>
          <p:cNvSpPr/>
          <p:nvPr/>
        </p:nvSpPr>
        <p:spPr>
          <a:xfrm>
            <a:off x="633566" y="4952584"/>
            <a:ext cx="2008114" cy="338554"/>
          </a:xfrm>
          <a:prstGeom prst="rect">
            <a:avLst/>
          </a:prstGeom>
        </p:spPr>
        <p:txBody>
          <a:bodyPr wrap="none">
            <a:spAutoFit/>
          </a:bodyPr>
          <a:lstStyle/>
          <a:p>
            <a:r>
              <a:rPr lang="en-US" sz="1600" dirty="0">
                <a:solidFill>
                  <a:srgbClr val="C00000"/>
                </a:solidFill>
              </a:rPr>
              <a:t>Primary Key: </a:t>
            </a:r>
            <a:r>
              <a:rPr lang="en-US" sz="1600" dirty="0" err="1"/>
              <a:t>Book_id</a:t>
            </a:r>
            <a:r>
              <a:rPr lang="en-US" sz="1600" dirty="0"/>
              <a:t> </a:t>
            </a:r>
          </a:p>
        </p:txBody>
      </p:sp>
      <p:sp>
        <p:nvSpPr>
          <p:cNvPr id="67" name="Rectangle 66">
            <a:extLst>
              <a:ext uri="{FF2B5EF4-FFF2-40B4-BE49-F238E27FC236}">
                <a16:creationId xmlns:a16="http://schemas.microsoft.com/office/drawing/2014/main" id="{A8F5213A-0B73-3749-B94F-0F1F999BC9D2}"/>
              </a:ext>
            </a:extLst>
          </p:cNvPr>
          <p:cNvSpPr/>
          <p:nvPr/>
        </p:nvSpPr>
        <p:spPr>
          <a:xfrm>
            <a:off x="3539572" y="2687435"/>
            <a:ext cx="1979132" cy="338554"/>
          </a:xfrm>
          <a:prstGeom prst="rect">
            <a:avLst/>
          </a:prstGeom>
        </p:spPr>
        <p:txBody>
          <a:bodyPr wrap="none">
            <a:spAutoFit/>
          </a:bodyPr>
          <a:lstStyle/>
          <a:p>
            <a:r>
              <a:rPr lang="en-US" sz="1600" dirty="0">
                <a:solidFill>
                  <a:srgbClr val="C00000"/>
                </a:solidFill>
              </a:rPr>
              <a:t>Foreign Key: </a:t>
            </a:r>
            <a:r>
              <a:rPr lang="en-US" sz="1600" dirty="0" err="1"/>
              <a:t>Book_id</a:t>
            </a:r>
            <a:r>
              <a:rPr lang="en-US" sz="1600" dirty="0"/>
              <a:t> </a:t>
            </a:r>
          </a:p>
        </p:txBody>
      </p:sp>
      <p:cxnSp>
        <p:nvCxnSpPr>
          <p:cNvPr id="69" name="Straight Arrow Connector 68">
            <a:extLst>
              <a:ext uri="{FF2B5EF4-FFF2-40B4-BE49-F238E27FC236}">
                <a16:creationId xmlns:a16="http://schemas.microsoft.com/office/drawing/2014/main" id="{967472DC-4567-774B-AA4C-FE75348F17FB}"/>
              </a:ext>
            </a:extLst>
          </p:cNvPr>
          <p:cNvCxnSpPr/>
          <p:nvPr/>
        </p:nvCxnSpPr>
        <p:spPr>
          <a:xfrm flipV="1">
            <a:off x="3386138" y="2928254"/>
            <a:ext cx="242887" cy="18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0" name="Table 69">
            <a:extLst>
              <a:ext uri="{FF2B5EF4-FFF2-40B4-BE49-F238E27FC236}">
                <a16:creationId xmlns:a16="http://schemas.microsoft.com/office/drawing/2014/main" id="{CE752BCA-B542-DB4D-BEBB-150C34E3DABD}"/>
              </a:ext>
            </a:extLst>
          </p:cNvPr>
          <p:cNvGraphicFramePr>
            <a:graphicFrameLocks noGrp="1"/>
          </p:cNvGraphicFramePr>
          <p:nvPr/>
        </p:nvGraphicFramePr>
        <p:xfrm>
          <a:off x="7348458" y="3259723"/>
          <a:ext cx="3781505" cy="375276"/>
        </p:xfrm>
        <a:graphic>
          <a:graphicData uri="http://schemas.openxmlformats.org/drawingml/2006/table">
            <a:tbl>
              <a:tblPr firstRow="1" bandRow="1">
                <a:tableStyleId>{5C22544A-7EE6-4342-B048-85BDC9FD1C3A}</a:tableStyleId>
              </a:tblPr>
              <a:tblGrid>
                <a:gridCol w="896151">
                  <a:extLst>
                    <a:ext uri="{9D8B030D-6E8A-4147-A177-3AD203B41FA5}">
                      <a16:colId xmlns:a16="http://schemas.microsoft.com/office/drawing/2014/main" val="812480075"/>
                    </a:ext>
                  </a:extLst>
                </a:gridCol>
                <a:gridCol w="800649">
                  <a:extLst>
                    <a:ext uri="{9D8B030D-6E8A-4147-A177-3AD203B41FA5}">
                      <a16:colId xmlns:a16="http://schemas.microsoft.com/office/drawing/2014/main" val="28500009"/>
                    </a:ext>
                  </a:extLst>
                </a:gridCol>
                <a:gridCol w="981669">
                  <a:extLst>
                    <a:ext uri="{9D8B030D-6E8A-4147-A177-3AD203B41FA5}">
                      <a16:colId xmlns:a16="http://schemas.microsoft.com/office/drawing/2014/main" val="1018291296"/>
                    </a:ext>
                  </a:extLst>
                </a:gridCol>
                <a:gridCol w="1103036">
                  <a:extLst>
                    <a:ext uri="{9D8B030D-6E8A-4147-A177-3AD203B41FA5}">
                      <a16:colId xmlns:a16="http://schemas.microsoft.com/office/drawing/2014/main" val="4246900385"/>
                    </a:ext>
                  </a:extLst>
                </a:gridCol>
              </a:tblGrid>
              <a:tr h="375276">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tc>
                  <a:txBody>
                    <a:bodyPr/>
                    <a:lstStyle/>
                    <a:p>
                      <a:r>
                        <a:rPr lang="en-US" sz="1200" dirty="0" err="1"/>
                        <a:t>Book_id</a:t>
                      </a:r>
                      <a:endParaRPr lang="en-US" sz="1200" dirty="0"/>
                    </a:p>
                  </a:txBody>
                  <a:tcPr/>
                </a:tc>
                <a:extLst>
                  <a:ext uri="{0D108BD9-81ED-4DB2-BD59-A6C34878D82A}">
                    <a16:rowId xmlns:a16="http://schemas.microsoft.com/office/drawing/2014/main" val="845140186"/>
                  </a:ext>
                </a:extLst>
              </a:tr>
            </a:tbl>
          </a:graphicData>
        </a:graphic>
      </p:graphicFrame>
      <p:graphicFrame>
        <p:nvGraphicFramePr>
          <p:cNvPr id="71" name="Table 70">
            <a:extLst>
              <a:ext uri="{FF2B5EF4-FFF2-40B4-BE49-F238E27FC236}">
                <a16:creationId xmlns:a16="http://schemas.microsoft.com/office/drawing/2014/main" id="{9EB89390-B880-3B4E-9C34-0F36FC448CD0}"/>
              </a:ext>
            </a:extLst>
          </p:cNvPr>
          <p:cNvGraphicFramePr>
            <a:graphicFrameLocks noGrp="1"/>
          </p:cNvGraphicFramePr>
          <p:nvPr/>
        </p:nvGraphicFramePr>
        <p:xfrm>
          <a:off x="7423236" y="4083236"/>
          <a:ext cx="3262232" cy="457200"/>
        </p:xfrm>
        <a:graphic>
          <a:graphicData uri="http://schemas.openxmlformats.org/drawingml/2006/table">
            <a:tbl>
              <a:tblPr firstRow="1" bandRow="1">
                <a:tableStyleId>{5C22544A-7EE6-4342-B048-85BDC9FD1C3A}</a:tableStyleId>
              </a:tblPr>
              <a:tblGrid>
                <a:gridCol w="773093">
                  <a:extLst>
                    <a:ext uri="{9D8B030D-6E8A-4147-A177-3AD203B41FA5}">
                      <a16:colId xmlns:a16="http://schemas.microsoft.com/office/drawing/2014/main" val="2372178994"/>
                    </a:ext>
                  </a:extLst>
                </a:gridCol>
                <a:gridCol w="690704">
                  <a:extLst>
                    <a:ext uri="{9D8B030D-6E8A-4147-A177-3AD203B41FA5}">
                      <a16:colId xmlns:a16="http://schemas.microsoft.com/office/drawing/2014/main" val="390601564"/>
                    </a:ext>
                  </a:extLst>
                </a:gridCol>
                <a:gridCol w="846867">
                  <a:extLst>
                    <a:ext uri="{9D8B030D-6E8A-4147-A177-3AD203B41FA5}">
                      <a16:colId xmlns:a16="http://schemas.microsoft.com/office/drawing/2014/main" val="3599184564"/>
                    </a:ext>
                  </a:extLst>
                </a:gridCol>
                <a:gridCol w="951568">
                  <a:extLst>
                    <a:ext uri="{9D8B030D-6E8A-4147-A177-3AD203B41FA5}">
                      <a16:colId xmlns:a16="http://schemas.microsoft.com/office/drawing/2014/main" val="1739887966"/>
                    </a:ext>
                  </a:extLst>
                </a:gridCol>
              </a:tblGrid>
              <a:tr h="421308">
                <a:tc>
                  <a:txBody>
                    <a:bodyPr/>
                    <a:lstStyle/>
                    <a:p>
                      <a:r>
                        <a:rPr lang="en-US" sz="1200" dirty="0" err="1"/>
                        <a:t>Book_id</a:t>
                      </a:r>
                      <a:endParaRPr lang="en-US" sz="1200" dirty="0"/>
                    </a:p>
                  </a:txBody>
                  <a:tcPr/>
                </a:tc>
                <a:tc>
                  <a:txBody>
                    <a:bodyPr/>
                    <a:lstStyle/>
                    <a:p>
                      <a:r>
                        <a:rPr lang="en-US" sz="1200" dirty="0"/>
                        <a:t>Author name</a:t>
                      </a:r>
                    </a:p>
                  </a:txBody>
                  <a:tcPr/>
                </a:tc>
                <a:tc>
                  <a:txBody>
                    <a:bodyPr/>
                    <a:lstStyle/>
                    <a:p>
                      <a:r>
                        <a:rPr lang="en-US" sz="1200" dirty="0" err="1"/>
                        <a:t>Issue_date</a:t>
                      </a:r>
                      <a:endParaRPr lang="en-US" sz="1200" dirty="0"/>
                    </a:p>
                  </a:txBody>
                  <a:tcPr/>
                </a:tc>
                <a:tc>
                  <a:txBody>
                    <a:bodyPr/>
                    <a:lstStyle/>
                    <a:p>
                      <a:r>
                        <a:rPr lang="en-US" sz="1200" dirty="0"/>
                        <a:t>Price(Rs)</a:t>
                      </a:r>
                    </a:p>
                  </a:txBody>
                  <a:tcPr/>
                </a:tc>
                <a:extLst>
                  <a:ext uri="{0D108BD9-81ED-4DB2-BD59-A6C34878D82A}">
                    <a16:rowId xmlns:a16="http://schemas.microsoft.com/office/drawing/2014/main" val="1907736150"/>
                  </a:ext>
                </a:extLst>
              </a:tr>
            </a:tbl>
          </a:graphicData>
        </a:graphic>
      </p:graphicFrame>
      <p:cxnSp>
        <p:nvCxnSpPr>
          <p:cNvPr id="79" name="Straight Connector 78">
            <a:extLst>
              <a:ext uri="{FF2B5EF4-FFF2-40B4-BE49-F238E27FC236}">
                <a16:creationId xmlns:a16="http://schemas.microsoft.com/office/drawing/2014/main" id="{93E8A203-CFAE-B947-BFF2-408865194A4C}"/>
              </a:ext>
            </a:extLst>
          </p:cNvPr>
          <p:cNvCxnSpPr/>
          <p:nvPr/>
        </p:nvCxnSpPr>
        <p:spPr>
          <a:xfrm>
            <a:off x="7960479" y="3789174"/>
            <a:ext cx="2557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84C8754-99A5-A64C-9C59-C595F03B9BE1}"/>
              </a:ext>
            </a:extLst>
          </p:cNvPr>
          <p:cNvCxnSpPr/>
          <p:nvPr/>
        </p:nvCxnSpPr>
        <p:spPr>
          <a:xfrm>
            <a:off x="10501313" y="3634999"/>
            <a:ext cx="0" cy="30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93A46DE-F966-4B43-B6B1-FFA4A0845490}"/>
              </a:ext>
            </a:extLst>
          </p:cNvPr>
          <p:cNvCxnSpPr/>
          <p:nvPr/>
        </p:nvCxnSpPr>
        <p:spPr>
          <a:xfrm>
            <a:off x="7960479" y="3729037"/>
            <a:ext cx="0" cy="30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le 82">
            <a:extLst>
              <a:ext uri="{FF2B5EF4-FFF2-40B4-BE49-F238E27FC236}">
                <a16:creationId xmlns:a16="http://schemas.microsoft.com/office/drawing/2014/main" id="{8355725C-5D96-A148-B0C3-7CCAA4F2ED3A}"/>
              </a:ext>
            </a:extLst>
          </p:cNvPr>
          <p:cNvGraphicFramePr>
            <a:graphicFrameLocks noGrp="1"/>
          </p:cNvGraphicFramePr>
          <p:nvPr/>
        </p:nvGraphicFramePr>
        <p:xfrm>
          <a:off x="9434168" y="4973481"/>
          <a:ext cx="2071807" cy="422482"/>
        </p:xfrm>
        <a:graphic>
          <a:graphicData uri="http://schemas.openxmlformats.org/drawingml/2006/table">
            <a:tbl>
              <a:tblPr firstRow="1" bandRow="1">
                <a:tableStyleId>{5C22544A-7EE6-4342-B048-85BDC9FD1C3A}</a:tableStyleId>
              </a:tblPr>
              <a:tblGrid>
                <a:gridCol w="490982">
                  <a:extLst>
                    <a:ext uri="{9D8B030D-6E8A-4147-A177-3AD203B41FA5}">
                      <a16:colId xmlns:a16="http://schemas.microsoft.com/office/drawing/2014/main" val="812480075"/>
                    </a:ext>
                  </a:extLst>
                </a:gridCol>
                <a:gridCol w="289209">
                  <a:extLst>
                    <a:ext uri="{9D8B030D-6E8A-4147-A177-3AD203B41FA5}">
                      <a16:colId xmlns:a16="http://schemas.microsoft.com/office/drawing/2014/main" val="28500009"/>
                    </a:ext>
                  </a:extLst>
                </a:gridCol>
                <a:gridCol w="687286">
                  <a:extLst>
                    <a:ext uri="{9D8B030D-6E8A-4147-A177-3AD203B41FA5}">
                      <a16:colId xmlns:a16="http://schemas.microsoft.com/office/drawing/2014/main" val="1018291296"/>
                    </a:ext>
                  </a:extLst>
                </a:gridCol>
                <a:gridCol w="604330">
                  <a:extLst>
                    <a:ext uri="{9D8B030D-6E8A-4147-A177-3AD203B41FA5}">
                      <a16:colId xmlns:a16="http://schemas.microsoft.com/office/drawing/2014/main" val="4246900385"/>
                    </a:ext>
                  </a:extLst>
                </a:gridCol>
              </a:tblGrid>
              <a:tr h="422482">
                <a:tc>
                  <a:txBody>
                    <a:bodyPr/>
                    <a:lstStyle/>
                    <a:p>
                      <a:r>
                        <a:rPr lang="en-US" sz="1200" dirty="0"/>
                        <a:t>21</a:t>
                      </a:r>
                    </a:p>
                  </a:txBody>
                  <a:tcPr/>
                </a:tc>
                <a:tc>
                  <a:txBody>
                    <a:bodyPr/>
                    <a:lstStyle/>
                    <a:p>
                      <a:r>
                        <a:rPr lang="en-US" sz="1200" dirty="0"/>
                        <a:t>A</a:t>
                      </a:r>
                    </a:p>
                  </a:txBody>
                  <a:tcPr/>
                </a:tc>
                <a:tc>
                  <a:txBody>
                    <a:bodyPr/>
                    <a:lstStyle/>
                    <a:p>
                      <a:r>
                        <a:rPr lang="en-US" sz="1200" dirty="0"/>
                        <a:t>200320</a:t>
                      </a:r>
                    </a:p>
                  </a:txBody>
                  <a:tcPr/>
                </a:tc>
                <a:tc>
                  <a:txBody>
                    <a:bodyPr/>
                    <a:lstStyle/>
                    <a:p>
                      <a:r>
                        <a:rPr lang="en-US" sz="1200" dirty="0"/>
                        <a:t>150</a:t>
                      </a:r>
                    </a:p>
                  </a:txBody>
                  <a:tcPr/>
                </a:tc>
                <a:extLst>
                  <a:ext uri="{0D108BD9-81ED-4DB2-BD59-A6C34878D82A}">
                    <a16:rowId xmlns:a16="http://schemas.microsoft.com/office/drawing/2014/main" val="845140186"/>
                  </a:ext>
                </a:extLst>
              </a:tr>
            </a:tbl>
          </a:graphicData>
        </a:graphic>
      </p:graphicFrame>
      <p:graphicFrame>
        <p:nvGraphicFramePr>
          <p:cNvPr id="84" name="Table 83">
            <a:extLst>
              <a:ext uri="{FF2B5EF4-FFF2-40B4-BE49-F238E27FC236}">
                <a16:creationId xmlns:a16="http://schemas.microsoft.com/office/drawing/2014/main" id="{6D7C66A2-E8DA-524A-8800-A6294F97E670}"/>
              </a:ext>
            </a:extLst>
          </p:cNvPr>
          <p:cNvGraphicFramePr>
            <a:graphicFrameLocks noGrp="1"/>
          </p:cNvGraphicFramePr>
          <p:nvPr/>
        </p:nvGraphicFramePr>
        <p:xfrm>
          <a:off x="7222353" y="4970735"/>
          <a:ext cx="2071807" cy="457200"/>
        </p:xfrm>
        <a:graphic>
          <a:graphicData uri="http://schemas.openxmlformats.org/drawingml/2006/table">
            <a:tbl>
              <a:tblPr firstRow="1" bandRow="1">
                <a:tableStyleId>{5C22544A-7EE6-4342-B048-85BDC9FD1C3A}</a:tableStyleId>
              </a:tblPr>
              <a:tblGrid>
                <a:gridCol w="490982">
                  <a:extLst>
                    <a:ext uri="{9D8B030D-6E8A-4147-A177-3AD203B41FA5}">
                      <a16:colId xmlns:a16="http://schemas.microsoft.com/office/drawing/2014/main" val="812480075"/>
                    </a:ext>
                  </a:extLst>
                </a:gridCol>
                <a:gridCol w="459115">
                  <a:extLst>
                    <a:ext uri="{9D8B030D-6E8A-4147-A177-3AD203B41FA5}">
                      <a16:colId xmlns:a16="http://schemas.microsoft.com/office/drawing/2014/main" val="28500009"/>
                    </a:ext>
                  </a:extLst>
                </a:gridCol>
                <a:gridCol w="517380">
                  <a:extLst>
                    <a:ext uri="{9D8B030D-6E8A-4147-A177-3AD203B41FA5}">
                      <a16:colId xmlns:a16="http://schemas.microsoft.com/office/drawing/2014/main" val="1018291296"/>
                    </a:ext>
                  </a:extLst>
                </a:gridCol>
                <a:gridCol w="604330">
                  <a:extLst>
                    <a:ext uri="{9D8B030D-6E8A-4147-A177-3AD203B41FA5}">
                      <a16:colId xmlns:a16="http://schemas.microsoft.com/office/drawing/2014/main" val="4246900385"/>
                    </a:ext>
                  </a:extLst>
                </a:gridCol>
              </a:tblGrid>
              <a:tr h="422482">
                <a:tc>
                  <a:txBody>
                    <a:bodyPr/>
                    <a:lstStyle/>
                    <a:p>
                      <a:r>
                        <a:rPr lang="en-US" sz="1200" dirty="0"/>
                        <a:t>1000</a:t>
                      </a:r>
                    </a:p>
                  </a:txBody>
                  <a:tcPr/>
                </a:tc>
                <a:tc>
                  <a:txBody>
                    <a:bodyPr/>
                    <a:lstStyle/>
                    <a:p>
                      <a:r>
                        <a:rPr lang="en-US" sz="1200" dirty="0"/>
                        <a:t>AA</a:t>
                      </a:r>
                    </a:p>
                  </a:txBody>
                  <a:tcPr/>
                </a:tc>
                <a:tc>
                  <a:txBody>
                    <a:bodyPr/>
                    <a:lstStyle/>
                    <a:p>
                      <a:r>
                        <a:rPr lang="en-US" sz="1200" dirty="0"/>
                        <a:t>c11</a:t>
                      </a:r>
                    </a:p>
                  </a:txBody>
                  <a:tcPr/>
                </a:tc>
                <a:tc>
                  <a:txBody>
                    <a:bodyPr/>
                    <a:lstStyle/>
                    <a:p>
                      <a:r>
                        <a:rPr lang="en-US" sz="1200" dirty="0"/>
                        <a:t>21</a:t>
                      </a:r>
                    </a:p>
                  </a:txBody>
                  <a:tcPr/>
                </a:tc>
                <a:extLst>
                  <a:ext uri="{0D108BD9-81ED-4DB2-BD59-A6C34878D82A}">
                    <a16:rowId xmlns:a16="http://schemas.microsoft.com/office/drawing/2014/main" val="845140186"/>
                  </a:ext>
                </a:extLst>
              </a:tr>
            </a:tbl>
          </a:graphicData>
        </a:graphic>
      </p:graphicFrame>
      <p:graphicFrame>
        <p:nvGraphicFramePr>
          <p:cNvPr id="85" name="Table 84">
            <a:extLst>
              <a:ext uri="{FF2B5EF4-FFF2-40B4-BE49-F238E27FC236}">
                <a16:creationId xmlns:a16="http://schemas.microsoft.com/office/drawing/2014/main" id="{C7E10D00-A0BE-AC4B-A8E8-6B453BBA8DDD}"/>
              </a:ext>
            </a:extLst>
          </p:cNvPr>
          <p:cNvGraphicFramePr>
            <a:graphicFrameLocks noGrp="1"/>
          </p:cNvGraphicFramePr>
          <p:nvPr/>
        </p:nvGraphicFramePr>
        <p:xfrm>
          <a:off x="7255618" y="5508000"/>
          <a:ext cx="2071807" cy="457200"/>
        </p:xfrm>
        <a:graphic>
          <a:graphicData uri="http://schemas.openxmlformats.org/drawingml/2006/table">
            <a:tbl>
              <a:tblPr firstRow="1" bandRow="1">
                <a:tableStyleId>{5C22544A-7EE6-4342-B048-85BDC9FD1C3A}</a:tableStyleId>
              </a:tblPr>
              <a:tblGrid>
                <a:gridCol w="490982">
                  <a:extLst>
                    <a:ext uri="{9D8B030D-6E8A-4147-A177-3AD203B41FA5}">
                      <a16:colId xmlns:a16="http://schemas.microsoft.com/office/drawing/2014/main" val="812480075"/>
                    </a:ext>
                  </a:extLst>
                </a:gridCol>
                <a:gridCol w="459115">
                  <a:extLst>
                    <a:ext uri="{9D8B030D-6E8A-4147-A177-3AD203B41FA5}">
                      <a16:colId xmlns:a16="http://schemas.microsoft.com/office/drawing/2014/main" val="28500009"/>
                    </a:ext>
                  </a:extLst>
                </a:gridCol>
                <a:gridCol w="517380">
                  <a:extLst>
                    <a:ext uri="{9D8B030D-6E8A-4147-A177-3AD203B41FA5}">
                      <a16:colId xmlns:a16="http://schemas.microsoft.com/office/drawing/2014/main" val="1018291296"/>
                    </a:ext>
                  </a:extLst>
                </a:gridCol>
                <a:gridCol w="604330">
                  <a:extLst>
                    <a:ext uri="{9D8B030D-6E8A-4147-A177-3AD203B41FA5}">
                      <a16:colId xmlns:a16="http://schemas.microsoft.com/office/drawing/2014/main" val="4246900385"/>
                    </a:ext>
                  </a:extLst>
                </a:gridCol>
              </a:tblGrid>
              <a:tr h="422482">
                <a:tc>
                  <a:txBody>
                    <a:bodyPr/>
                    <a:lstStyle/>
                    <a:p>
                      <a:r>
                        <a:rPr lang="en-US" sz="1200" dirty="0"/>
                        <a:t>11200</a:t>
                      </a:r>
                    </a:p>
                  </a:txBody>
                  <a:tcPr/>
                </a:tc>
                <a:tc>
                  <a:txBody>
                    <a:bodyPr/>
                    <a:lstStyle/>
                    <a:p>
                      <a:r>
                        <a:rPr lang="en-US" sz="1200" dirty="0"/>
                        <a:t>AA</a:t>
                      </a:r>
                    </a:p>
                  </a:txBody>
                  <a:tcPr/>
                </a:tc>
                <a:tc>
                  <a:txBody>
                    <a:bodyPr/>
                    <a:lstStyle/>
                    <a:p>
                      <a:r>
                        <a:rPr lang="en-US" sz="1200" dirty="0"/>
                        <a:t>c11</a:t>
                      </a:r>
                    </a:p>
                  </a:txBody>
                  <a:tcPr/>
                </a:tc>
                <a:tc>
                  <a:txBody>
                    <a:bodyPr/>
                    <a:lstStyle/>
                    <a:p>
                      <a:r>
                        <a:rPr lang="en-US" sz="1200" dirty="0"/>
                        <a:t>21</a:t>
                      </a:r>
                    </a:p>
                  </a:txBody>
                  <a:tcPr/>
                </a:tc>
                <a:extLst>
                  <a:ext uri="{0D108BD9-81ED-4DB2-BD59-A6C34878D82A}">
                    <a16:rowId xmlns:a16="http://schemas.microsoft.com/office/drawing/2014/main" val="845140186"/>
                  </a:ext>
                </a:extLst>
              </a:tr>
            </a:tbl>
          </a:graphicData>
        </a:graphic>
      </p:graphicFrame>
      <p:graphicFrame>
        <p:nvGraphicFramePr>
          <p:cNvPr id="86" name="Table 85">
            <a:extLst>
              <a:ext uri="{FF2B5EF4-FFF2-40B4-BE49-F238E27FC236}">
                <a16:creationId xmlns:a16="http://schemas.microsoft.com/office/drawing/2014/main" id="{FAC7D424-D934-154A-950C-F0DD0253DD5C}"/>
              </a:ext>
            </a:extLst>
          </p:cNvPr>
          <p:cNvGraphicFramePr>
            <a:graphicFrameLocks noGrp="1"/>
          </p:cNvGraphicFramePr>
          <p:nvPr/>
        </p:nvGraphicFramePr>
        <p:xfrm>
          <a:off x="9448536" y="5466036"/>
          <a:ext cx="2071807" cy="457200"/>
        </p:xfrm>
        <a:graphic>
          <a:graphicData uri="http://schemas.openxmlformats.org/drawingml/2006/table">
            <a:tbl>
              <a:tblPr firstRow="1" bandRow="1">
                <a:tableStyleId>{5C22544A-7EE6-4342-B048-85BDC9FD1C3A}</a:tableStyleId>
              </a:tblPr>
              <a:tblGrid>
                <a:gridCol w="490982">
                  <a:extLst>
                    <a:ext uri="{9D8B030D-6E8A-4147-A177-3AD203B41FA5}">
                      <a16:colId xmlns:a16="http://schemas.microsoft.com/office/drawing/2014/main" val="812480075"/>
                    </a:ext>
                  </a:extLst>
                </a:gridCol>
                <a:gridCol w="459115">
                  <a:extLst>
                    <a:ext uri="{9D8B030D-6E8A-4147-A177-3AD203B41FA5}">
                      <a16:colId xmlns:a16="http://schemas.microsoft.com/office/drawing/2014/main" val="28500009"/>
                    </a:ext>
                  </a:extLst>
                </a:gridCol>
                <a:gridCol w="517380">
                  <a:extLst>
                    <a:ext uri="{9D8B030D-6E8A-4147-A177-3AD203B41FA5}">
                      <a16:colId xmlns:a16="http://schemas.microsoft.com/office/drawing/2014/main" val="1018291296"/>
                    </a:ext>
                  </a:extLst>
                </a:gridCol>
                <a:gridCol w="604330">
                  <a:extLst>
                    <a:ext uri="{9D8B030D-6E8A-4147-A177-3AD203B41FA5}">
                      <a16:colId xmlns:a16="http://schemas.microsoft.com/office/drawing/2014/main" val="4246900385"/>
                    </a:ext>
                  </a:extLst>
                </a:gridCol>
              </a:tblGrid>
              <a:tr h="422482">
                <a:tc>
                  <a:txBody>
                    <a:bodyPr/>
                    <a:lstStyle/>
                    <a:p>
                      <a:r>
                        <a:rPr lang="en-US" sz="1200" dirty="0"/>
                        <a:t>40</a:t>
                      </a:r>
                    </a:p>
                  </a:txBody>
                  <a:tcPr/>
                </a:tc>
                <a:tc>
                  <a:txBody>
                    <a:bodyPr/>
                    <a:lstStyle/>
                    <a:p>
                      <a:r>
                        <a:rPr lang="en-US" sz="1200" dirty="0"/>
                        <a:t>200320</a:t>
                      </a:r>
                    </a:p>
                  </a:txBody>
                  <a:tcPr/>
                </a:tc>
                <a:tc>
                  <a:txBody>
                    <a:bodyPr/>
                    <a:lstStyle/>
                    <a:p>
                      <a:r>
                        <a:rPr lang="en-US" sz="1200" dirty="0"/>
                        <a:t>150</a:t>
                      </a:r>
                    </a:p>
                  </a:txBody>
                  <a:tcPr/>
                </a:tc>
                <a:tc>
                  <a:txBody>
                    <a:bodyPr/>
                    <a:lstStyle/>
                    <a:p>
                      <a:r>
                        <a:rPr lang="en-US" sz="1200" dirty="0"/>
                        <a:t>200320</a:t>
                      </a:r>
                    </a:p>
                  </a:txBody>
                  <a:tcPr/>
                </a:tc>
                <a:extLst>
                  <a:ext uri="{0D108BD9-81ED-4DB2-BD59-A6C34878D82A}">
                    <a16:rowId xmlns:a16="http://schemas.microsoft.com/office/drawing/2014/main" val="845140186"/>
                  </a:ext>
                </a:extLst>
              </a:tr>
            </a:tbl>
          </a:graphicData>
        </a:graphic>
      </p:graphicFrame>
      <p:sp>
        <p:nvSpPr>
          <p:cNvPr id="87" name="Rectangle 86">
            <a:extLst>
              <a:ext uri="{FF2B5EF4-FFF2-40B4-BE49-F238E27FC236}">
                <a16:creationId xmlns:a16="http://schemas.microsoft.com/office/drawing/2014/main" id="{E82ED9AA-4D58-2A46-96F6-AF2814F63151}"/>
              </a:ext>
            </a:extLst>
          </p:cNvPr>
          <p:cNvSpPr/>
          <p:nvPr/>
        </p:nvSpPr>
        <p:spPr>
          <a:xfrm>
            <a:off x="7222353" y="6195011"/>
            <a:ext cx="2461198" cy="338554"/>
          </a:xfrm>
          <a:prstGeom prst="rect">
            <a:avLst/>
          </a:prstGeom>
        </p:spPr>
        <p:txBody>
          <a:bodyPr wrap="square">
            <a:spAutoFit/>
          </a:bodyPr>
          <a:lstStyle/>
          <a:p>
            <a:r>
              <a:rPr lang="en-US" sz="1600" b="1" dirty="0"/>
              <a:t>Relation :  Student Details</a:t>
            </a:r>
          </a:p>
        </p:txBody>
      </p:sp>
      <p:sp>
        <p:nvSpPr>
          <p:cNvPr id="88" name="Rectangle 87">
            <a:extLst>
              <a:ext uri="{FF2B5EF4-FFF2-40B4-BE49-F238E27FC236}">
                <a16:creationId xmlns:a16="http://schemas.microsoft.com/office/drawing/2014/main" id="{2436B0CF-2983-7C4E-BCE9-6E1C08996B4E}"/>
              </a:ext>
            </a:extLst>
          </p:cNvPr>
          <p:cNvSpPr/>
          <p:nvPr/>
        </p:nvSpPr>
        <p:spPr>
          <a:xfrm>
            <a:off x="9562518" y="6187630"/>
            <a:ext cx="1681745" cy="338554"/>
          </a:xfrm>
          <a:prstGeom prst="rect">
            <a:avLst/>
          </a:prstGeom>
        </p:spPr>
        <p:txBody>
          <a:bodyPr wrap="square">
            <a:spAutoFit/>
          </a:bodyPr>
          <a:lstStyle/>
          <a:p>
            <a:r>
              <a:rPr lang="en-US" sz="1600" b="1" dirty="0"/>
              <a:t> Book Details</a:t>
            </a:r>
          </a:p>
        </p:txBody>
      </p:sp>
      <mc:AlternateContent xmlns:mc="http://schemas.openxmlformats.org/markup-compatibility/2006" xmlns:p14="http://schemas.microsoft.com/office/powerpoint/2010/main">
        <mc:Choice Requires="p14">
          <p:contentPart p14:bwMode="auto" r:id="rId2">
            <p14:nvContentPartPr>
              <p14:cNvPr id="89" name="Ink 88">
                <a:extLst>
                  <a:ext uri="{FF2B5EF4-FFF2-40B4-BE49-F238E27FC236}">
                    <a16:creationId xmlns:a16="http://schemas.microsoft.com/office/drawing/2014/main" id="{B19D8186-F023-6346-B44A-0EE646D84381}"/>
                  </a:ext>
                </a:extLst>
              </p14:cNvPr>
              <p14:cNvContentPartPr/>
              <p14:nvPr/>
            </p14:nvContentPartPr>
            <p14:xfrm>
              <a:off x="7972222" y="3825495"/>
              <a:ext cx="360" cy="268200"/>
            </p14:xfrm>
          </p:contentPart>
        </mc:Choice>
        <mc:Fallback xmlns="">
          <p:pic>
            <p:nvPicPr>
              <p:cNvPr id="89" name="Ink 88">
                <a:extLst>
                  <a:ext uri="{FF2B5EF4-FFF2-40B4-BE49-F238E27FC236}">
                    <a16:creationId xmlns:a16="http://schemas.microsoft.com/office/drawing/2014/main" id="{B19D8186-F023-6346-B44A-0EE646D84381}"/>
                  </a:ext>
                </a:extLst>
              </p:cNvPr>
              <p:cNvPicPr/>
              <p:nvPr/>
            </p:nvPicPr>
            <p:blipFill>
              <a:blip r:embed="rId3"/>
              <a:stretch>
                <a:fillRect/>
              </a:stretch>
            </p:blipFill>
            <p:spPr>
              <a:xfrm>
                <a:off x="7954222" y="3807855"/>
                <a:ext cx="360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0" name="Ink 89">
                <a:extLst>
                  <a:ext uri="{FF2B5EF4-FFF2-40B4-BE49-F238E27FC236}">
                    <a16:creationId xmlns:a16="http://schemas.microsoft.com/office/drawing/2014/main" id="{0A15EB1B-64DF-854D-8910-9E9B3323613F}"/>
                  </a:ext>
                </a:extLst>
              </p14:cNvPr>
              <p14:cNvContentPartPr/>
              <p14:nvPr/>
            </p14:nvContentPartPr>
            <p14:xfrm>
              <a:off x="10520662" y="3616695"/>
              <a:ext cx="360" cy="154080"/>
            </p14:xfrm>
          </p:contentPart>
        </mc:Choice>
        <mc:Fallback xmlns="">
          <p:pic>
            <p:nvPicPr>
              <p:cNvPr id="90" name="Ink 89">
                <a:extLst>
                  <a:ext uri="{FF2B5EF4-FFF2-40B4-BE49-F238E27FC236}">
                    <a16:creationId xmlns:a16="http://schemas.microsoft.com/office/drawing/2014/main" id="{0A15EB1B-64DF-854D-8910-9E9B3323613F}"/>
                  </a:ext>
                </a:extLst>
              </p:cNvPr>
              <p:cNvPicPr/>
              <p:nvPr/>
            </p:nvPicPr>
            <p:blipFill>
              <a:blip r:embed="rId5"/>
              <a:stretch>
                <a:fillRect/>
              </a:stretch>
            </p:blipFill>
            <p:spPr>
              <a:xfrm>
                <a:off x="10503022" y="3598695"/>
                <a:ext cx="360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1" name="Ink 90">
                <a:extLst>
                  <a:ext uri="{FF2B5EF4-FFF2-40B4-BE49-F238E27FC236}">
                    <a16:creationId xmlns:a16="http://schemas.microsoft.com/office/drawing/2014/main" id="{AEACD3EE-7098-F545-85C0-FBDEEE87190E}"/>
                  </a:ext>
                </a:extLst>
              </p14:cNvPr>
              <p14:cNvContentPartPr/>
              <p14:nvPr/>
            </p14:nvContentPartPr>
            <p14:xfrm>
              <a:off x="7923262" y="4025295"/>
              <a:ext cx="112320" cy="61920"/>
            </p14:xfrm>
          </p:contentPart>
        </mc:Choice>
        <mc:Fallback xmlns="">
          <p:pic>
            <p:nvPicPr>
              <p:cNvPr id="91" name="Ink 90">
                <a:extLst>
                  <a:ext uri="{FF2B5EF4-FFF2-40B4-BE49-F238E27FC236}">
                    <a16:creationId xmlns:a16="http://schemas.microsoft.com/office/drawing/2014/main" id="{AEACD3EE-7098-F545-85C0-FBDEEE87190E}"/>
                  </a:ext>
                </a:extLst>
              </p:cNvPr>
              <p:cNvPicPr/>
              <p:nvPr/>
            </p:nvPicPr>
            <p:blipFill>
              <a:blip r:embed="rId7"/>
              <a:stretch>
                <a:fillRect/>
              </a:stretch>
            </p:blipFill>
            <p:spPr>
              <a:xfrm>
                <a:off x="7905622" y="4007655"/>
                <a:ext cx="1479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 name="Ink 91">
                <a:extLst>
                  <a:ext uri="{FF2B5EF4-FFF2-40B4-BE49-F238E27FC236}">
                    <a16:creationId xmlns:a16="http://schemas.microsoft.com/office/drawing/2014/main" id="{8FD58980-574D-FA4B-9C7F-06BCAD82790B}"/>
                  </a:ext>
                </a:extLst>
              </p14:cNvPr>
              <p14:cNvContentPartPr/>
              <p14:nvPr/>
            </p14:nvContentPartPr>
            <p14:xfrm>
              <a:off x="10466302" y="3586095"/>
              <a:ext cx="132120" cy="75600"/>
            </p14:xfrm>
          </p:contentPart>
        </mc:Choice>
        <mc:Fallback xmlns="">
          <p:pic>
            <p:nvPicPr>
              <p:cNvPr id="92" name="Ink 91">
                <a:extLst>
                  <a:ext uri="{FF2B5EF4-FFF2-40B4-BE49-F238E27FC236}">
                    <a16:creationId xmlns:a16="http://schemas.microsoft.com/office/drawing/2014/main" id="{8FD58980-574D-FA4B-9C7F-06BCAD82790B}"/>
                  </a:ext>
                </a:extLst>
              </p:cNvPr>
              <p:cNvPicPr/>
              <p:nvPr/>
            </p:nvPicPr>
            <p:blipFill>
              <a:blip r:embed="rId9"/>
              <a:stretch>
                <a:fillRect/>
              </a:stretch>
            </p:blipFill>
            <p:spPr>
              <a:xfrm>
                <a:off x="10448662" y="3568095"/>
                <a:ext cx="167760" cy="111240"/>
              </a:xfrm>
              <a:prstGeom prst="rect">
                <a:avLst/>
              </a:prstGeom>
            </p:spPr>
          </p:pic>
        </mc:Fallback>
      </mc:AlternateContent>
      <p:pic>
        <p:nvPicPr>
          <p:cNvPr id="28" name="Picture 2">
            <a:extLst>
              <a:ext uri="{FF2B5EF4-FFF2-40B4-BE49-F238E27FC236}">
                <a16:creationId xmlns:a16="http://schemas.microsoft.com/office/drawing/2014/main" id="{94F83C1E-C647-794E-8358-8B5E867BC5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par>
                                <p:cTn id="8" presetID="5" presetClass="entr" presetSubtype="1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checkerboard(across)">
                                      <p:cBhvr>
                                        <p:cTn id="10" dur="500"/>
                                        <p:tgtEl>
                                          <p:spTgt spid="5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checkerboard(across)">
                                      <p:cBhvr>
                                        <p:cTn id="13" dur="500"/>
                                        <p:tgtEl>
                                          <p:spTgt spid="5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checkerboard(across)">
                                      <p:cBhvr>
                                        <p:cTn id="16" dur="500"/>
                                        <p:tgtEl>
                                          <p:spTgt spid="58"/>
                                        </p:tgtEl>
                                      </p:cBhvr>
                                    </p:animEffect>
                                  </p:childTnLst>
                                </p:cTn>
                              </p:par>
                              <p:par>
                                <p:cTn id="17" presetID="5" presetClass="entr" presetSubtype="1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checkerboard(across)">
                                      <p:cBhvr>
                                        <p:cTn id="19" dur="500"/>
                                        <p:tgtEl>
                                          <p:spTgt spid="6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checkerboard(across)">
                                      <p:cBhvr>
                                        <p:cTn id="22" dur="500"/>
                                        <p:tgtEl>
                                          <p:spTgt spid="6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checkerboard(across)">
                                      <p:cBhvr>
                                        <p:cTn id="25" dur="500"/>
                                        <p:tgtEl>
                                          <p:spTgt spid="67"/>
                                        </p:tgtEl>
                                      </p:cBhvr>
                                    </p:animEffect>
                                  </p:childTnLst>
                                </p:cTn>
                              </p:par>
                              <p:par>
                                <p:cTn id="26" presetID="5" presetClass="entr" presetSubtype="1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checkerboard(across)">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Effect transition="in" filter="checkerboard(across)">
                                      <p:cBhvr>
                                        <p:cTn id="33" dur="500"/>
                                        <p:tgtEl>
                                          <p:spTgt spid="30">
                                            <p:txEl>
                                              <p:pRg st="0" end="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0">
                                            <p:txEl>
                                              <p:pRg st="1" end="1"/>
                                            </p:txEl>
                                          </p:spTgt>
                                        </p:tgtEl>
                                        <p:attrNameLst>
                                          <p:attrName>style.visibility</p:attrName>
                                        </p:attrNameLst>
                                      </p:cBhvr>
                                      <p:to>
                                        <p:strVal val="visible"/>
                                      </p:to>
                                    </p:set>
                                    <p:animEffect transition="in" filter="checkerboard(across)">
                                      <p:cBhvr>
                                        <p:cTn id="36" dur="500"/>
                                        <p:tgtEl>
                                          <p:spTgt spid="30">
                                            <p:txEl>
                                              <p:pRg st="1" end="1"/>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0">
                                            <p:txEl>
                                              <p:pRg st="2" end="2"/>
                                            </p:txEl>
                                          </p:spTgt>
                                        </p:tgtEl>
                                        <p:attrNameLst>
                                          <p:attrName>style.visibility</p:attrName>
                                        </p:attrNameLst>
                                      </p:cBhvr>
                                      <p:to>
                                        <p:strVal val="visible"/>
                                      </p:to>
                                    </p:set>
                                    <p:animEffect transition="in" filter="checkerboard(across)">
                                      <p:cBhvr>
                                        <p:cTn id="39" dur="500"/>
                                        <p:tgtEl>
                                          <p:spTgt spid="30">
                                            <p:txEl>
                                              <p:pRg st="2" end="2"/>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0">
                                            <p:txEl>
                                              <p:pRg st="3" end="3"/>
                                            </p:txEl>
                                          </p:spTgt>
                                        </p:tgtEl>
                                        <p:attrNameLst>
                                          <p:attrName>style.visibility</p:attrName>
                                        </p:attrNameLst>
                                      </p:cBhvr>
                                      <p:to>
                                        <p:strVal val="visible"/>
                                      </p:to>
                                    </p:set>
                                    <p:animEffect transition="in" filter="checkerboard(across)">
                                      <p:cBhvr>
                                        <p:cTn id="42" dur="500"/>
                                        <p:tgtEl>
                                          <p:spTgt spid="3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checkerboard(across)">
                                      <p:cBhvr>
                                        <p:cTn id="47" dur="500"/>
                                        <p:tgtEl>
                                          <p:spTgt spid="70"/>
                                        </p:tgtEl>
                                      </p:cBhvr>
                                    </p:animEffect>
                                  </p:childTnLst>
                                </p:cTn>
                              </p:par>
                              <p:par>
                                <p:cTn id="48" presetID="5" presetClass="entr" presetSubtype="10"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checkerboard(across)">
                                      <p:cBhvr>
                                        <p:cTn id="50" dur="500"/>
                                        <p:tgtEl>
                                          <p:spTgt spid="71"/>
                                        </p:tgtEl>
                                      </p:cBhvr>
                                    </p:animEffect>
                                  </p:childTnLst>
                                </p:cTn>
                              </p:par>
                              <p:par>
                                <p:cTn id="51" presetID="5" presetClass="entr" presetSubtype="1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checkerboard(across)">
                                      <p:cBhvr>
                                        <p:cTn id="53" dur="500"/>
                                        <p:tgtEl>
                                          <p:spTgt spid="79"/>
                                        </p:tgtEl>
                                      </p:cBhvr>
                                    </p:animEffect>
                                  </p:childTnLst>
                                </p:cTn>
                              </p:par>
                              <p:par>
                                <p:cTn id="54" presetID="5" presetClass="entr" presetSubtype="10" fill="hold"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checkerboard(across)">
                                      <p:cBhvr>
                                        <p:cTn id="56" dur="500"/>
                                        <p:tgtEl>
                                          <p:spTgt spid="81"/>
                                        </p:tgtEl>
                                      </p:cBhvr>
                                    </p:animEffect>
                                  </p:childTnLst>
                                </p:cTn>
                              </p:par>
                              <p:par>
                                <p:cTn id="57" presetID="5" presetClass="entr" presetSubtype="10"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checkerboard(across)">
                                      <p:cBhvr>
                                        <p:cTn id="59" dur="500"/>
                                        <p:tgtEl>
                                          <p:spTgt spid="82"/>
                                        </p:tgtEl>
                                      </p:cBhvr>
                                    </p:animEffect>
                                  </p:childTnLst>
                                </p:cTn>
                              </p:par>
                              <p:par>
                                <p:cTn id="60" presetID="5" presetClass="entr" presetSubtype="10" fill="hold"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checkerboard(across)">
                                      <p:cBhvr>
                                        <p:cTn id="62" dur="500"/>
                                        <p:tgtEl>
                                          <p:spTgt spid="89"/>
                                        </p:tgtEl>
                                      </p:cBhvr>
                                    </p:animEffect>
                                  </p:childTnLst>
                                </p:cTn>
                              </p:par>
                              <p:par>
                                <p:cTn id="63" presetID="5" presetClass="entr" presetSubtype="1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checkerboard(across)">
                                      <p:cBhvr>
                                        <p:cTn id="65" dur="500"/>
                                        <p:tgtEl>
                                          <p:spTgt spid="90"/>
                                        </p:tgtEl>
                                      </p:cBhvr>
                                    </p:animEffect>
                                  </p:childTnLst>
                                </p:cTn>
                              </p:par>
                              <p:par>
                                <p:cTn id="66" presetID="5" presetClass="entr" presetSubtype="10" fill="hold"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checkerboard(across)">
                                      <p:cBhvr>
                                        <p:cTn id="68" dur="500"/>
                                        <p:tgtEl>
                                          <p:spTgt spid="91"/>
                                        </p:tgtEl>
                                      </p:cBhvr>
                                    </p:animEffect>
                                  </p:childTnLst>
                                </p:cTn>
                              </p:par>
                              <p:par>
                                <p:cTn id="69" presetID="5" presetClass="entr" presetSubtype="1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checkerboard(across)">
                                      <p:cBhvr>
                                        <p:cTn id="71" dur="5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checkerboard(across)">
                                      <p:cBhvr>
                                        <p:cTn id="76" dur="500"/>
                                        <p:tgtEl>
                                          <p:spTgt spid="83"/>
                                        </p:tgtEl>
                                      </p:cBhvr>
                                    </p:animEffect>
                                  </p:childTnLst>
                                </p:cTn>
                              </p:par>
                              <p:par>
                                <p:cTn id="77" presetID="5" presetClass="entr" presetSubtype="1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checkerboard(across)">
                                      <p:cBhvr>
                                        <p:cTn id="79" dur="500"/>
                                        <p:tgtEl>
                                          <p:spTgt spid="84"/>
                                        </p:tgtEl>
                                      </p:cBhvr>
                                    </p:animEffect>
                                  </p:childTnLst>
                                </p:cTn>
                              </p:par>
                              <p:par>
                                <p:cTn id="80" presetID="5" presetClass="entr" presetSubtype="10"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checkerboard(across)">
                                      <p:cBhvr>
                                        <p:cTn id="82" dur="500"/>
                                        <p:tgtEl>
                                          <p:spTgt spid="85"/>
                                        </p:tgtEl>
                                      </p:cBhvr>
                                    </p:animEffect>
                                  </p:childTnLst>
                                </p:cTn>
                              </p:par>
                              <p:par>
                                <p:cTn id="83" presetID="5" presetClass="entr" presetSubtype="1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checkerboard(across)">
                                      <p:cBhvr>
                                        <p:cTn id="85" dur="500"/>
                                        <p:tgtEl>
                                          <p:spTgt spid="86"/>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checkerboard(across)">
                                      <p:cBhvr>
                                        <p:cTn id="88" dur="500"/>
                                        <p:tgtEl>
                                          <p:spTgt spid="87"/>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checkerboard(across)">
                                      <p:cBhvr>
                                        <p:cTn id="9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6" grpId="0"/>
      <p:bldP spid="67" grpId="0"/>
      <p:bldP spid="87" grpId="0"/>
      <p:bldP spid="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22D3-F0AE-CD40-8792-FD61A0A47F56}"/>
              </a:ext>
            </a:extLst>
          </p:cNvPr>
          <p:cNvSpPr>
            <a:spLocks noGrp="1"/>
          </p:cNvSpPr>
          <p:nvPr>
            <p:ph type="title"/>
          </p:nvPr>
        </p:nvSpPr>
        <p:spPr/>
        <p:txBody>
          <a:bodyPr/>
          <a:lstStyle/>
          <a:p>
            <a:r>
              <a:rPr lang="en-US" dirty="0"/>
              <a:t>Data models</a:t>
            </a:r>
          </a:p>
        </p:txBody>
      </p:sp>
      <p:sp>
        <p:nvSpPr>
          <p:cNvPr id="3" name="Content Placeholder 2">
            <a:extLst>
              <a:ext uri="{FF2B5EF4-FFF2-40B4-BE49-F238E27FC236}">
                <a16:creationId xmlns:a16="http://schemas.microsoft.com/office/drawing/2014/main" id="{99E78E2F-C906-5840-810A-123E27701631}"/>
              </a:ext>
            </a:extLst>
          </p:cNvPr>
          <p:cNvSpPr>
            <a:spLocks noGrp="1"/>
          </p:cNvSpPr>
          <p:nvPr>
            <p:ph idx="1"/>
          </p:nvPr>
        </p:nvSpPr>
        <p:spPr/>
        <p:txBody>
          <a:bodyPr/>
          <a:lstStyle/>
          <a:p>
            <a:pPr marL="0" indent="0">
              <a:buNone/>
            </a:pPr>
            <a:r>
              <a:rPr lang="en-US" dirty="0">
                <a:solidFill>
                  <a:srgbClr val="C00000"/>
                </a:solidFill>
              </a:rPr>
              <a:t>3. Hierarchical Data Models:</a:t>
            </a:r>
          </a:p>
          <a:p>
            <a:r>
              <a:rPr lang="en-US" dirty="0"/>
              <a:t>Data or records are   organized as Tree structure. It is otherwise similar to Network Data model( Arbitrary graphs)</a:t>
            </a:r>
          </a:p>
          <a:p>
            <a:r>
              <a:rPr lang="en-US" dirty="0"/>
              <a:t>Each entity has one Parent and many children ( parent child relationship)</a:t>
            </a:r>
          </a:p>
        </p:txBody>
      </p:sp>
      <p:graphicFrame>
        <p:nvGraphicFramePr>
          <p:cNvPr id="4" name="Table 3">
            <a:extLst>
              <a:ext uri="{FF2B5EF4-FFF2-40B4-BE49-F238E27FC236}">
                <a16:creationId xmlns:a16="http://schemas.microsoft.com/office/drawing/2014/main" id="{DAA82E23-43EB-D544-88CF-7F5C54AA2CDA}"/>
              </a:ext>
            </a:extLst>
          </p:cNvPr>
          <p:cNvGraphicFramePr>
            <a:graphicFrameLocks noGrp="1"/>
          </p:cNvGraphicFramePr>
          <p:nvPr/>
        </p:nvGraphicFramePr>
        <p:xfrm>
          <a:off x="7062708" y="4001294"/>
          <a:ext cx="3781505" cy="375276"/>
        </p:xfrm>
        <a:graphic>
          <a:graphicData uri="http://schemas.openxmlformats.org/drawingml/2006/table">
            <a:tbl>
              <a:tblPr firstRow="1" bandRow="1">
                <a:tableStyleId>{5C22544A-7EE6-4342-B048-85BDC9FD1C3A}</a:tableStyleId>
              </a:tblPr>
              <a:tblGrid>
                <a:gridCol w="896151">
                  <a:extLst>
                    <a:ext uri="{9D8B030D-6E8A-4147-A177-3AD203B41FA5}">
                      <a16:colId xmlns:a16="http://schemas.microsoft.com/office/drawing/2014/main" val="812480075"/>
                    </a:ext>
                  </a:extLst>
                </a:gridCol>
                <a:gridCol w="800649">
                  <a:extLst>
                    <a:ext uri="{9D8B030D-6E8A-4147-A177-3AD203B41FA5}">
                      <a16:colId xmlns:a16="http://schemas.microsoft.com/office/drawing/2014/main" val="28500009"/>
                    </a:ext>
                  </a:extLst>
                </a:gridCol>
                <a:gridCol w="981669">
                  <a:extLst>
                    <a:ext uri="{9D8B030D-6E8A-4147-A177-3AD203B41FA5}">
                      <a16:colId xmlns:a16="http://schemas.microsoft.com/office/drawing/2014/main" val="1018291296"/>
                    </a:ext>
                  </a:extLst>
                </a:gridCol>
                <a:gridCol w="1103036">
                  <a:extLst>
                    <a:ext uri="{9D8B030D-6E8A-4147-A177-3AD203B41FA5}">
                      <a16:colId xmlns:a16="http://schemas.microsoft.com/office/drawing/2014/main" val="4246900385"/>
                    </a:ext>
                  </a:extLst>
                </a:gridCol>
              </a:tblGrid>
              <a:tr h="375276">
                <a:tc>
                  <a:txBody>
                    <a:bodyPr/>
                    <a:lstStyle/>
                    <a:p>
                      <a:r>
                        <a:rPr lang="en-US" sz="1200" dirty="0" err="1"/>
                        <a:t>Student_id</a:t>
                      </a:r>
                      <a:endParaRPr lang="en-US" sz="1200" dirty="0"/>
                    </a:p>
                  </a:txBody>
                  <a:tcPr/>
                </a:tc>
                <a:tc>
                  <a:txBody>
                    <a:bodyPr/>
                    <a:lstStyle/>
                    <a:p>
                      <a:r>
                        <a:rPr lang="en-US" sz="1200" dirty="0"/>
                        <a:t>Name</a:t>
                      </a:r>
                    </a:p>
                  </a:txBody>
                  <a:tcPr/>
                </a:tc>
                <a:tc>
                  <a:txBody>
                    <a:bodyPr/>
                    <a:lstStyle/>
                    <a:p>
                      <a:r>
                        <a:rPr lang="en-US" sz="1200" dirty="0" err="1"/>
                        <a:t>Course_id</a:t>
                      </a:r>
                      <a:endParaRPr lang="en-US" sz="1200" dirty="0"/>
                    </a:p>
                  </a:txBody>
                  <a:tcPr/>
                </a:tc>
                <a:tc>
                  <a:txBody>
                    <a:bodyPr/>
                    <a:lstStyle/>
                    <a:p>
                      <a:r>
                        <a:rPr lang="en-US" sz="1200" dirty="0" err="1"/>
                        <a:t>Book_id</a:t>
                      </a:r>
                      <a:endParaRPr lang="en-US" sz="1200" dirty="0"/>
                    </a:p>
                  </a:txBody>
                  <a:tcPr/>
                </a:tc>
                <a:extLst>
                  <a:ext uri="{0D108BD9-81ED-4DB2-BD59-A6C34878D82A}">
                    <a16:rowId xmlns:a16="http://schemas.microsoft.com/office/drawing/2014/main" val="845140186"/>
                  </a:ext>
                </a:extLst>
              </a:tr>
            </a:tbl>
          </a:graphicData>
        </a:graphic>
      </p:graphicFrame>
      <p:graphicFrame>
        <p:nvGraphicFramePr>
          <p:cNvPr id="5" name="Table 4">
            <a:extLst>
              <a:ext uri="{FF2B5EF4-FFF2-40B4-BE49-F238E27FC236}">
                <a16:creationId xmlns:a16="http://schemas.microsoft.com/office/drawing/2014/main" id="{05DC910B-2968-FA4F-AA28-EA3D3C1EC224}"/>
              </a:ext>
            </a:extLst>
          </p:cNvPr>
          <p:cNvGraphicFramePr>
            <a:graphicFrameLocks noGrp="1"/>
          </p:cNvGraphicFramePr>
          <p:nvPr/>
        </p:nvGraphicFramePr>
        <p:xfrm>
          <a:off x="4829336" y="4838532"/>
          <a:ext cx="3262232" cy="457200"/>
        </p:xfrm>
        <a:graphic>
          <a:graphicData uri="http://schemas.openxmlformats.org/drawingml/2006/table">
            <a:tbl>
              <a:tblPr firstRow="1" bandRow="1">
                <a:tableStyleId>{5C22544A-7EE6-4342-B048-85BDC9FD1C3A}</a:tableStyleId>
              </a:tblPr>
              <a:tblGrid>
                <a:gridCol w="773093">
                  <a:extLst>
                    <a:ext uri="{9D8B030D-6E8A-4147-A177-3AD203B41FA5}">
                      <a16:colId xmlns:a16="http://schemas.microsoft.com/office/drawing/2014/main" val="2372178994"/>
                    </a:ext>
                  </a:extLst>
                </a:gridCol>
                <a:gridCol w="690704">
                  <a:extLst>
                    <a:ext uri="{9D8B030D-6E8A-4147-A177-3AD203B41FA5}">
                      <a16:colId xmlns:a16="http://schemas.microsoft.com/office/drawing/2014/main" val="390601564"/>
                    </a:ext>
                  </a:extLst>
                </a:gridCol>
                <a:gridCol w="846867">
                  <a:extLst>
                    <a:ext uri="{9D8B030D-6E8A-4147-A177-3AD203B41FA5}">
                      <a16:colId xmlns:a16="http://schemas.microsoft.com/office/drawing/2014/main" val="3599184564"/>
                    </a:ext>
                  </a:extLst>
                </a:gridCol>
                <a:gridCol w="951568">
                  <a:extLst>
                    <a:ext uri="{9D8B030D-6E8A-4147-A177-3AD203B41FA5}">
                      <a16:colId xmlns:a16="http://schemas.microsoft.com/office/drawing/2014/main" val="1739887966"/>
                    </a:ext>
                  </a:extLst>
                </a:gridCol>
              </a:tblGrid>
              <a:tr h="421308">
                <a:tc>
                  <a:txBody>
                    <a:bodyPr/>
                    <a:lstStyle/>
                    <a:p>
                      <a:r>
                        <a:rPr lang="en-US" sz="1200" dirty="0" err="1"/>
                        <a:t>Book_id</a:t>
                      </a:r>
                      <a:endParaRPr lang="en-US" sz="1200" dirty="0"/>
                    </a:p>
                  </a:txBody>
                  <a:tcPr/>
                </a:tc>
                <a:tc>
                  <a:txBody>
                    <a:bodyPr/>
                    <a:lstStyle/>
                    <a:p>
                      <a:r>
                        <a:rPr lang="en-US" sz="1200" dirty="0"/>
                        <a:t>Author name</a:t>
                      </a:r>
                    </a:p>
                  </a:txBody>
                  <a:tcPr/>
                </a:tc>
                <a:tc>
                  <a:txBody>
                    <a:bodyPr/>
                    <a:lstStyle/>
                    <a:p>
                      <a:r>
                        <a:rPr lang="en-US" sz="1200" dirty="0" err="1"/>
                        <a:t>Issue_date</a:t>
                      </a:r>
                      <a:endParaRPr lang="en-US" sz="1200" dirty="0"/>
                    </a:p>
                  </a:txBody>
                  <a:tcPr/>
                </a:tc>
                <a:tc>
                  <a:txBody>
                    <a:bodyPr/>
                    <a:lstStyle/>
                    <a:p>
                      <a:r>
                        <a:rPr lang="en-US" sz="1200" dirty="0"/>
                        <a:t>Price(Rs)</a:t>
                      </a:r>
                    </a:p>
                  </a:txBody>
                  <a:tcPr/>
                </a:tc>
                <a:extLst>
                  <a:ext uri="{0D108BD9-81ED-4DB2-BD59-A6C34878D82A}">
                    <a16:rowId xmlns:a16="http://schemas.microsoft.com/office/drawing/2014/main" val="1907736150"/>
                  </a:ext>
                </a:extLst>
              </a:tr>
            </a:tbl>
          </a:graphicData>
        </a:graphic>
      </p:graphicFrame>
      <p:graphicFrame>
        <p:nvGraphicFramePr>
          <p:cNvPr id="6" name="Table 5">
            <a:extLst>
              <a:ext uri="{FF2B5EF4-FFF2-40B4-BE49-F238E27FC236}">
                <a16:creationId xmlns:a16="http://schemas.microsoft.com/office/drawing/2014/main" id="{D6093EAC-4B8E-2343-B657-6C4C3FE5E6DB}"/>
              </a:ext>
            </a:extLst>
          </p:cNvPr>
          <p:cNvGraphicFramePr>
            <a:graphicFrameLocks noGrp="1"/>
          </p:cNvGraphicFramePr>
          <p:nvPr/>
        </p:nvGraphicFramePr>
        <p:xfrm>
          <a:off x="8243888" y="4819566"/>
          <a:ext cx="3495594" cy="421308"/>
        </p:xfrm>
        <a:graphic>
          <a:graphicData uri="http://schemas.openxmlformats.org/drawingml/2006/table">
            <a:tbl>
              <a:tblPr firstRow="1" bandRow="1">
                <a:tableStyleId>{5C22544A-7EE6-4342-B048-85BDC9FD1C3A}</a:tableStyleId>
              </a:tblPr>
              <a:tblGrid>
                <a:gridCol w="828396">
                  <a:extLst>
                    <a:ext uri="{9D8B030D-6E8A-4147-A177-3AD203B41FA5}">
                      <a16:colId xmlns:a16="http://schemas.microsoft.com/office/drawing/2014/main" val="2372178994"/>
                    </a:ext>
                  </a:extLst>
                </a:gridCol>
                <a:gridCol w="740113">
                  <a:extLst>
                    <a:ext uri="{9D8B030D-6E8A-4147-A177-3AD203B41FA5}">
                      <a16:colId xmlns:a16="http://schemas.microsoft.com/office/drawing/2014/main" val="390601564"/>
                    </a:ext>
                  </a:extLst>
                </a:gridCol>
                <a:gridCol w="907447">
                  <a:extLst>
                    <a:ext uri="{9D8B030D-6E8A-4147-A177-3AD203B41FA5}">
                      <a16:colId xmlns:a16="http://schemas.microsoft.com/office/drawing/2014/main" val="3599184564"/>
                    </a:ext>
                  </a:extLst>
                </a:gridCol>
                <a:gridCol w="1019638">
                  <a:extLst>
                    <a:ext uri="{9D8B030D-6E8A-4147-A177-3AD203B41FA5}">
                      <a16:colId xmlns:a16="http://schemas.microsoft.com/office/drawing/2014/main" val="1739887966"/>
                    </a:ext>
                  </a:extLst>
                </a:gridCol>
              </a:tblGrid>
              <a:tr h="421308">
                <a:tc>
                  <a:txBody>
                    <a:bodyPr/>
                    <a:lstStyle/>
                    <a:p>
                      <a:r>
                        <a:rPr lang="en-US" sz="1200" dirty="0" err="1"/>
                        <a:t>Course_id</a:t>
                      </a:r>
                      <a:endParaRPr lang="en-US" sz="1200" dirty="0"/>
                    </a:p>
                  </a:txBody>
                  <a:tcPr/>
                </a:tc>
                <a:tc>
                  <a:txBody>
                    <a:bodyPr/>
                    <a:lstStyle/>
                    <a:p>
                      <a:r>
                        <a:rPr lang="en-US" sz="1200" dirty="0"/>
                        <a:t>name</a:t>
                      </a:r>
                    </a:p>
                  </a:txBody>
                  <a:tcPr/>
                </a:tc>
                <a:tc>
                  <a:txBody>
                    <a:bodyPr/>
                    <a:lstStyle/>
                    <a:p>
                      <a:r>
                        <a:rPr lang="en-US" sz="1200" dirty="0"/>
                        <a:t>Faculty</a:t>
                      </a:r>
                    </a:p>
                  </a:txBody>
                  <a:tcPr/>
                </a:tc>
                <a:tc>
                  <a:txBody>
                    <a:bodyPr/>
                    <a:lstStyle/>
                    <a:p>
                      <a:r>
                        <a:rPr lang="en-US" sz="1200" dirty="0"/>
                        <a:t>Credits</a:t>
                      </a:r>
                    </a:p>
                  </a:txBody>
                  <a:tcPr/>
                </a:tc>
                <a:extLst>
                  <a:ext uri="{0D108BD9-81ED-4DB2-BD59-A6C34878D82A}">
                    <a16:rowId xmlns:a16="http://schemas.microsoft.com/office/drawing/2014/main" val="1907736150"/>
                  </a:ext>
                </a:extLst>
              </a:tr>
            </a:tbl>
          </a:graphicData>
        </a:graphic>
      </p:graphicFrame>
      <p:graphicFrame>
        <p:nvGraphicFramePr>
          <p:cNvPr id="7" name="Table 6">
            <a:extLst>
              <a:ext uri="{FF2B5EF4-FFF2-40B4-BE49-F238E27FC236}">
                <a16:creationId xmlns:a16="http://schemas.microsoft.com/office/drawing/2014/main" id="{7A4901ED-8C4B-914C-BA8B-3D8E94A79BE2}"/>
              </a:ext>
            </a:extLst>
          </p:cNvPr>
          <p:cNvGraphicFramePr>
            <a:graphicFrameLocks noGrp="1"/>
          </p:cNvGraphicFramePr>
          <p:nvPr/>
        </p:nvGraphicFramePr>
        <p:xfrm>
          <a:off x="4829336" y="5712661"/>
          <a:ext cx="3262232" cy="457200"/>
        </p:xfrm>
        <a:graphic>
          <a:graphicData uri="http://schemas.openxmlformats.org/drawingml/2006/table">
            <a:tbl>
              <a:tblPr firstRow="1" bandRow="1">
                <a:tableStyleId>{5C22544A-7EE6-4342-B048-85BDC9FD1C3A}</a:tableStyleId>
              </a:tblPr>
              <a:tblGrid>
                <a:gridCol w="773093">
                  <a:extLst>
                    <a:ext uri="{9D8B030D-6E8A-4147-A177-3AD203B41FA5}">
                      <a16:colId xmlns:a16="http://schemas.microsoft.com/office/drawing/2014/main" val="2372178994"/>
                    </a:ext>
                  </a:extLst>
                </a:gridCol>
                <a:gridCol w="812659">
                  <a:extLst>
                    <a:ext uri="{9D8B030D-6E8A-4147-A177-3AD203B41FA5}">
                      <a16:colId xmlns:a16="http://schemas.microsoft.com/office/drawing/2014/main" val="390601564"/>
                    </a:ext>
                  </a:extLst>
                </a:gridCol>
                <a:gridCol w="971550">
                  <a:extLst>
                    <a:ext uri="{9D8B030D-6E8A-4147-A177-3AD203B41FA5}">
                      <a16:colId xmlns:a16="http://schemas.microsoft.com/office/drawing/2014/main" val="3599184564"/>
                    </a:ext>
                  </a:extLst>
                </a:gridCol>
                <a:gridCol w="704930">
                  <a:extLst>
                    <a:ext uri="{9D8B030D-6E8A-4147-A177-3AD203B41FA5}">
                      <a16:colId xmlns:a16="http://schemas.microsoft.com/office/drawing/2014/main" val="1739887966"/>
                    </a:ext>
                  </a:extLst>
                </a:gridCol>
              </a:tblGrid>
              <a:tr h="421308">
                <a:tc>
                  <a:txBody>
                    <a:bodyPr/>
                    <a:lstStyle/>
                    <a:p>
                      <a:r>
                        <a:rPr lang="en-US" sz="1200" dirty="0" err="1"/>
                        <a:t>Book_id</a:t>
                      </a:r>
                      <a:endParaRPr lang="en-US" sz="1200" dirty="0"/>
                    </a:p>
                  </a:txBody>
                  <a:tcPr/>
                </a:tc>
                <a:tc>
                  <a:txBody>
                    <a:bodyPr/>
                    <a:lstStyle/>
                    <a:p>
                      <a:r>
                        <a:rPr lang="en-US" sz="1200" dirty="0"/>
                        <a:t>Publisher name</a:t>
                      </a:r>
                    </a:p>
                  </a:txBody>
                  <a:tcPr/>
                </a:tc>
                <a:tc>
                  <a:txBody>
                    <a:bodyPr/>
                    <a:lstStyle/>
                    <a:p>
                      <a:r>
                        <a:rPr lang="en-US" sz="1200" dirty="0"/>
                        <a:t>Publication year </a:t>
                      </a:r>
                    </a:p>
                  </a:txBody>
                  <a:tcPr/>
                </a:tc>
                <a:tc>
                  <a:txBody>
                    <a:bodyPr/>
                    <a:lstStyle/>
                    <a:p>
                      <a:r>
                        <a:rPr lang="en-US" sz="1200" dirty="0"/>
                        <a:t>location</a:t>
                      </a:r>
                    </a:p>
                  </a:txBody>
                  <a:tcPr/>
                </a:tc>
                <a:extLst>
                  <a:ext uri="{0D108BD9-81ED-4DB2-BD59-A6C34878D82A}">
                    <a16:rowId xmlns:a16="http://schemas.microsoft.com/office/drawing/2014/main" val="1907736150"/>
                  </a:ext>
                </a:extLst>
              </a:tr>
            </a:tbl>
          </a:graphicData>
        </a:graphic>
      </p:graphicFrame>
      <p:graphicFrame>
        <p:nvGraphicFramePr>
          <p:cNvPr id="8" name="Table 7">
            <a:extLst>
              <a:ext uri="{FF2B5EF4-FFF2-40B4-BE49-F238E27FC236}">
                <a16:creationId xmlns:a16="http://schemas.microsoft.com/office/drawing/2014/main" id="{019B5DE8-9422-A642-8474-E7D0A4F39939}"/>
              </a:ext>
            </a:extLst>
          </p:cNvPr>
          <p:cNvGraphicFramePr>
            <a:graphicFrameLocks noGrp="1"/>
          </p:cNvGraphicFramePr>
          <p:nvPr/>
        </p:nvGraphicFramePr>
        <p:xfrm>
          <a:off x="8396288" y="5712661"/>
          <a:ext cx="3495594" cy="457200"/>
        </p:xfrm>
        <a:graphic>
          <a:graphicData uri="http://schemas.openxmlformats.org/drawingml/2006/table">
            <a:tbl>
              <a:tblPr firstRow="1" bandRow="1">
                <a:tableStyleId>{5C22544A-7EE6-4342-B048-85BDC9FD1C3A}</a:tableStyleId>
              </a:tblPr>
              <a:tblGrid>
                <a:gridCol w="828396">
                  <a:extLst>
                    <a:ext uri="{9D8B030D-6E8A-4147-A177-3AD203B41FA5}">
                      <a16:colId xmlns:a16="http://schemas.microsoft.com/office/drawing/2014/main" val="2372178994"/>
                    </a:ext>
                  </a:extLst>
                </a:gridCol>
                <a:gridCol w="740113">
                  <a:extLst>
                    <a:ext uri="{9D8B030D-6E8A-4147-A177-3AD203B41FA5}">
                      <a16:colId xmlns:a16="http://schemas.microsoft.com/office/drawing/2014/main" val="390601564"/>
                    </a:ext>
                  </a:extLst>
                </a:gridCol>
                <a:gridCol w="907447">
                  <a:extLst>
                    <a:ext uri="{9D8B030D-6E8A-4147-A177-3AD203B41FA5}">
                      <a16:colId xmlns:a16="http://schemas.microsoft.com/office/drawing/2014/main" val="3599184564"/>
                    </a:ext>
                  </a:extLst>
                </a:gridCol>
                <a:gridCol w="1019638">
                  <a:extLst>
                    <a:ext uri="{9D8B030D-6E8A-4147-A177-3AD203B41FA5}">
                      <a16:colId xmlns:a16="http://schemas.microsoft.com/office/drawing/2014/main" val="1739887966"/>
                    </a:ext>
                  </a:extLst>
                </a:gridCol>
              </a:tblGrid>
              <a:tr h="421308">
                <a:tc>
                  <a:txBody>
                    <a:bodyPr/>
                    <a:lstStyle/>
                    <a:p>
                      <a:r>
                        <a:rPr lang="en-US" sz="1200" dirty="0" err="1"/>
                        <a:t>Course_id</a:t>
                      </a:r>
                      <a:endParaRPr lang="en-US" sz="1200" dirty="0"/>
                    </a:p>
                  </a:txBody>
                  <a:tcPr/>
                </a:tc>
                <a:tc>
                  <a:txBody>
                    <a:bodyPr/>
                    <a:lstStyle/>
                    <a:p>
                      <a:r>
                        <a:rPr lang="en-US" sz="1200" dirty="0"/>
                        <a:t>Dep name</a:t>
                      </a:r>
                    </a:p>
                  </a:txBody>
                  <a:tcPr/>
                </a:tc>
                <a:tc>
                  <a:txBody>
                    <a:bodyPr/>
                    <a:lstStyle/>
                    <a:p>
                      <a:r>
                        <a:rPr lang="en-US" sz="1200" dirty="0"/>
                        <a:t>Faculty</a:t>
                      </a:r>
                    </a:p>
                  </a:txBody>
                  <a:tcPr/>
                </a:tc>
                <a:tc>
                  <a:txBody>
                    <a:bodyPr/>
                    <a:lstStyle/>
                    <a:p>
                      <a:r>
                        <a:rPr lang="en-US" sz="1200" dirty="0"/>
                        <a:t>exp</a:t>
                      </a:r>
                    </a:p>
                  </a:txBody>
                  <a:tcPr/>
                </a:tc>
                <a:extLst>
                  <a:ext uri="{0D108BD9-81ED-4DB2-BD59-A6C34878D82A}">
                    <a16:rowId xmlns:a16="http://schemas.microsoft.com/office/drawing/2014/main" val="190773615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2C1533E-381C-2944-8803-1DEE36BD8443}"/>
                  </a:ext>
                </a:extLst>
              </p14:cNvPr>
              <p14:cNvContentPartPr/>
              <p14:nvPr/>
            </p14:nvContentPartPr>
            <p14:xfrm>
              <a:off x="8647222" y="4365135"/>
              <a:ext cx="360" cy="224280"/>
            </p14:xfrm>
          </p:contentPart>
        </mc:Choice>
        <mc:Fallback xmlns="">
          <p:pic>
            <p:nvPicPr>
              <p:cNvPr id="9" name="Ink 8">
                <a:extLst>
                  <a:ext uri="{FF2B5EF4-FFF2-40B4-BE49-F238E27FC236}">
                    <a16:creationId xmlns:a16="http://schemas.microsoft.com/office/drawing/2014/main" id="{72C1533E-381C-2944-8803-1DEE36BD8443}"/>
                  </a:ext>
                </a:extLst>
              </p:cNvPr>
              <p:cNvPicPr/>
              <p:nvPr/>
            </p:nvPicPr>
            <p:blipFill>
              <a:blip r:embed="rId3"/>
              <a:stretch>
                <a:fillRect/>
              </a:stretch>
            </p:blipFill>
            <p:spPr>
              <a:xfrm>
                <a:off x="8629222" y="4347495"/>
                <a:ext cx="360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FB20E54-AA23-0741-8961-B0F27796AAA2}"/>
                  </a:ext>
                </a:extLst>
              </p14:cNvPr>
              <p14:cNvContentPartPr/>
              <p14:nvPr/>
            </p14:nvContentPartPr>
            <p14:xfrm>
              <a:off x="6267262" y="5336415"/>
              <a:ext cx="15480" cy="357480"/>
            </p14:xfrm>
          </p:contentPart>
        </mc:Choice>
        <mc:Fallback xmlns="">
          <p:pic>
            <p:nvPicPr>
              <p:cNvPr id="13" name="Ink 12">
                <a:extLst>
                  <a:ext uri="{FF2B5EF4-FFF2-40B4-BE49-F238E27FC236}">
                    <a16:creationId xmlns:a16="http://schemas.microsoft.com/office/drawing/2014/main" id="{AFB20E54-AA23-0741-8961-B0F27796AAA2}"/>
                  </a:ext>
                </a:extLst>
              </p:cNvPr>
              <p:cNvPicPr/>
              <p:nvPr/>
            </p:nvPicPr>
            <p:blipFill>
              <a:blip r:embed="rId5"/>
              <a:stretch>
                <a:fillRect/>
              </a:stretch>
            </p:blipFill>
            <p:spPr>
              <a:xfrm>
                <a:off x="6249262" y="5318775"/>
                <a:ext cx="5112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73BB986-0270-A647-AB36-E9687AD10292}"/>
                  </a:ext>
                </a:extLst>
              </p14:cNvPr>
              <p14:cNvContentPartPr/>
              <p14:nvPr/>
            </p14:nvContentPartPr>
            <p14:xfrm>
              <a:off x="9609142" y="5271975"/>
              <a:ext cx="12240" cy="439920"/>
            </p14:xfrm>
          </p:contentPart>
        </mc:Choice>
        <mc:Fallback xmlns="">
          <p:pic>
            <p:nvPicPr>
              <p:cNvPr id="14" name="Ink 13">
                <a:extLst>
                  <a:ext uri="{FF2B5EF4-FFF2-40B4-BE49-F238E27FC236}">
                    <a16:creationId xmlns:a16="http://schemas.microsoft.com/office/drawing/2014/main" id="{973BB986-0270-A647-AB36-E9687AD10292}"/>
                  </a:ext>
                </a:extLst>
              </p:cNvPr>
              <p:cNvPicPr/>
              <p:nvPr/>
            </p:nvPicPr>
            <p:blipFill>
              <a:blip r:embed="rId7"/>
              <a:stretch>
                <a:fillRect/>
              </a:stretch>
            </p:blipFill>
            <p:spPr>
              <a:xfrm>
                <a:off x="9591142" y="5254335"/>
                <a:ext cx="4788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07A3C8D-0615-2446-AA8C-8DB593EDF454}"/>
                  </a:ext>
                </a:extLst>
              </p14:cNvPr>
              <p14:cNvContentPartPr/>
              <p14:nvPr/>
            </p14:nvContentPartPr>
            <p14:xfrm>
              <a:off x="9533542" y="5667255"/>
              <a:ext cx="186840" cy="61200"/>
            </p14:xfrm>
          </p:contentPart>
        </mc:Choice>
        <mc:Fallback xmlns="">
          <p:pic>
            <p:nvPicPr>
              <p:cNvPr id="15" name="Ink 14">
                <a:extLst>
                  <a:ext uri="{FF2B5EF4-FFF2-40B4-BE49-F238E27FC236}">
                    <a16:creationId xmlns:a16="http://schemas.microsoft.com/office/drawing/2014/main" id="{107A3C8D-0615-2446-AA8C-8DB593EDF454}"/>
                  </a:ext>
                </a:extLst>
              </p:cNvPr>
              <p:cNvPicPr/>
              <p:nvPr/>
            </p:nvPicPr>
            <p:blipFill>
              <a:blip r:embed="rId9"/>
              <a:stretch>
                <a:fillRect/>
              </a:stretch>
            </p:blipFill>
            <p:spPr>
              <a:xfrm>
                <a:off x="9515542" y="5649255"/>
                <a:ext cx="2224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55ED5A09-A642-5D44-B774-318A2258563E}"/>
                  </a:ext>
                </a:extLst>
              </p14:cNvPr>
              <p14:cNvContentPartPr/>
              <p14:nvPr/>
            </p14:nvContentPartPr>
            <p14:xfrm>
              <a:off x="6208582" y="5576895"/>
              <a:ext cx="173880" cy="139320"/>
            </p14:xfrm>
          </p:contentPart>
        </mc:Choice>
        <mc:Fallback xmlns="">
          <p:pic>
            <p:nvPicPr>
              <p:cNvPr id="16" name="Ink 15">
                <a:extLst>
                  <a:ext uri="{FF2B5EF4-FFF2-40B4-BE49-F238E27FC236}">
                    <a16:creationId xmlns:a16="http://schemas.microsoft.com/office/drawing/2014/main" id="{55ED5A09-A642-5D44-B774-318A2258563E}"/>
                  </a:ext>
                </a:extLst>
              </p:cNvPr>
              <p:cNvPicPr/>
              <p:nvPr/>
            </p:nvPicPr>
            <p:blipFill>
              <a:blip r:embed="rId11"/>
              <a:stretch>
                <a:fillRect/>
              </a:stretch>
            </p:blipFill>
            <p:spPr>
              <a:xfrm>
                <a:off x="6190942" y="5558895"/>
                <a:ext cx="209520" cy="174960"/>
              </a:xfrm>
              <a:prstGeom prst="rect">
                <a:avLst/>
              </a:prstGeom>
            </p:spPr>
          </p:pic>
        </mc:Fallback>
      </mc:AlternateContent>
      <p:grpSp>
        <p:nvGrpSpPr>
          <p:cNvPr id="18" name="Group 17">
            <a:extLst>
              <a:ext uri="{FF2B5EF4-FFF2-40B4-BE49-F238E27FC236}">
                <a16:creationId xmlns:a16="http://schemas.microsoft.com/office/drawing/2014/main" id="{E7A6E6F4-CEE9-834E-85F2-B666804328EF}"/>
              </a:ext>
            </a:extLst>
          </p:cNvPr>
          <p:cNvGrpSpPr/>
          <p:nvPr/>
        </p:nvGrpSpPr>
        <p:grpSpPr>
          <a:xfrm>
            <a:off x="7089142" y="4620735"/>
            <a:ext cx="157680" cy="225720"/>
            <a:chOff x="7089142" y="4620735"/>
            <a:chExt cx="157680" cy="22572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D49289B-C49D-534D-92A4-9EE6523B30DD}"/>
                    </a:ext>
                  </a:extLst>
                </p14:cNvPr>
                <p14:cNvContentPartPr/>
                <p14:nvPr/>
              </p14:nvContentPartPr>
              <p14:xfrm>
                <a:off x="7166182" y="4620735"/>
                <a:ext cx="3960" cy="217080"/>
              </p14:xfrm>
            </p:contentPart>
          </mc:Choice>
          <mc:Fallback xmlns="">
            <p:pic>
              <p:nvPicPr>
                <p:cNvPr id="11" name="Ink 10">
                  <a:extLst>
                    <a:ext uri="{FF2B5EF4-FFF2-40B4-BE49-F238E27FC236}">
                      <a16:creationId xmlns:a16="http://schemas.microsoft.com/office/drawing/2014/main" id="{4D49289B-C49D-534D-92A4-9EE6523B30DD}"/>
                    </a:ext>
                  </a:extLst>
                </p:cNvPr>
                <p:cNvPicPr/>
                <p:nvPr/>
              </p:nvPicPr>
              <p:blipFill>
                <a:blip r:embed="rId13"/>
                <a:stretch>
                  <a:fillRect/>
                </a:stretch>
              </p:blipFill>
              <p:spPr>
                <a:xfrm>
                  <a:off x="7148182" y="4602735"/>
                  <a:ext cx="396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518AF543-C9FE-3640-BF7E-A7138FD8605B}"/>
                    </a:ext>
                  </a:extLst>
                </p14:cNvPr>
                <p14:cNvContentPartPr/>
                <p14:nvPr/>
              </p14:nvContentPartPr>
              <p14:xfrm>
                <a:off x="7089142" y="4775895"/>
                <a:ext cx="157680" cy="70560"/>
              </p14:xfrm>
            </p:contentPart>
          </mc:Choice>
          <mc:Fallback xmlns="">
            <p:pic>
              <p:nvPicPr>
                <p:cNvPr id="17" name="Ink 16">
                  <a:extLst>
                    <a:ext uri="{FF2B5EF4-FFF2-40B4-BE49-F238E27FC236}">
                      <a16:creationId xmlns:a16="http://schemas.microsoft.com/office/drawing/2014/main" id="{518AF543-C9FE-3640-BF7E-A7138FD8605B}"/>
                    </a:ext>
                  </a:extLst>
                </p:cNvPr>
                <p:cNvPicPr/>
                <p:nvPr/>
              </p:nvPicPr>
              <p:blipFill>
                <a:blip r:embed="rId15"/>
                <a:stretch>
                  <a:fillRect/>
                </a:stretch>
              </p:blipFill>
              <p:spPr>
                <a:xfrm>
                  <a:off x="7071142" y="4757895"/>
                  <a:ext cx="19332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E45B963-E1A7-5745-93D8-6DC79B13B6C4}"/>
                  </a:ext>
                </a:extLst>
              </p14:cNvPr>
              <p14:cNvContentPartPr/>
              <p14:nvPr/>
            </p14:nvContentPartPr>
            <p14:xfrm>
              <a:off x="9437422" y="4747815"/>
              <a:ext cx="135000" cy="47520"/>
            </p14:xfrm>
          </p:contentPart>
        </mc:Choice>
        <mc:Fallback xmlns="">
          <p:pic>
            <p:nvPicPr>
              <p:cNvPr id="19" name="Ink 18">
                <a:extLst>
                  <a:ext uri="{FF2B5EF4-FFF2-40B4-BE49-F238E27FC236}">
                    <a16:creationId xmlns:a16="http://schemas.microsoft.com/office/drawing/2014/main" id="{2E45B963-E1A7-5745-93D8-6DC79B13B6C4}"/>
                  </a:ext>
                </a:extLst>
              </p:cNvPr>
              <p:cNvPicPr/>
              <p:nvPr/>
            </p:nvPicPr>
            <p:blipFill>
              <a:blip r:embed="rId17"/>
              <a:stretch>
                <a:fillRect/>
              </a:stretch>
            </p:blipFill>
            <p:spPr>
              <a:xfrm>
                <a:off x="9419782" y="4729815"/>
                <a:ext cx="1706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A99B2594-4165-EE47-9166-336C5927496C}"/>
                  </a:ext>
                </a:extLst>
              </p14:cNvPr>
              <p14:cNvContentPartPr/>
              <p14:nvPr/>
            </p14:nvContentPartPr>
            <p14:xfrm>
              <a:off x="9486022" y="4589415"/>
              <a:ext cx="10800" cy="160920"/>
            </p14:xfrm>
          </p:contentPart>
        </mc:Choice>
        <mc:Fallback xmlns="">
          <p:pic>
            <p:nvPicPr>
              <p:cNvPr id="20" name="Ink 19">
                <a:extLst>
                  <a:ext uri="{FF2B5EF4-FFF2-40B4-BE49-F238E27FC236}">
                    <a16:creationId xmlns:a16="http://schemas.microsoft.com/office/drawing/2014/main" id="{A99B2594-4165-EE47-9166-336C5927496C}"/>
                  </a:ext>
                </a:extLst>
              </p:cNvPr>
              <p:cNvPicPr/>
              <p:nvPr/>
            </p:nvPicPr>
            <p:blipFill>
              <a:blip r:embed="rId19"/>
              <a:stretch>
                <a:fillRect/>
              </a:stretch>
            </p:blipFill>
            <p:spPr>
              <a:xfrm>
                <a:off x="9468382" y="4571415"/>
                <a:ext cx="46440" cy="19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E83A98A5-458F-204B-A580-2ED4DAACECE0}"/>
                  </a:ext>
                </a:extLst>
              </p14:cNvPr>
              <p14:cNvContentPartPr/>
              <p14:nvPr/>
            </p14:nvContentPartPr>
            <p14:xfrm>
              <a:off x="7358782" y="4596975"/>
              <a:ext cx="360" cy="360"/>
            </p14:xfrm>
          </p:contentPart>
        </mc:Choice>
        <mc:Fallback xmlns="">
          <p:pic>
            <p:nvPicPr>
              <p:cNvPr id="23" name="Ink 22">
                <a:extLst>
                  <a:ext uri="{FF2B5EF4-FFF2-40B4-BE49-F238E27FC236}">
                    <a16:creationId xmlns:a16="http://schemas.microsoft.com/office/drawing/2014/main" id="{E83A98A5-458F-204B-A580-2ED4DAACECE0}"/>
                  </a:ext>
                </a:extLst>
              </p:cNvPr>
              <p:cNvPicPr/>
              <p:nvPr/>
            </p:nvPicPr>
            <p:blipFill>
              <a:blip r:embed="rId21"/>
              <a:stretch>
                <a:fillRect/>
              </a:stretch>
            </p:blipFill>
            <p:spPr>
              <a:xfrm>
                <a:off x="7322782" y="4380975"/>
                <a:ext cx="720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9F6221AD-C864-494E-A704-F88056A82589}"/>
                  </a:ext>
                </a:extLst>
              </p14:cNvPr>
              <p14:cNvContentPartPr/>
              <p14:nvPr/>
            </p14:nvContentPartPr>
            <p14:xfrm>
              <a:off x="7185262" y="4593735"/>
              <a:ext cx="2323440" cy="68400"/>
            </p14:xfrm>
          </p:contentPart>
        </mc:Choice>
        <mc:Fallback xmlns="">
          <p:pic>
            <p:nvPicPr>
              <p:cNvPr id="25" name="Ink 24">
                <a:extLst>
                  <a:ext uri="{FF2B5EF4-FFF2-40B4-BE49-F238E27FC236}">
                    <a16:creationId xmlns:a16="http://schemas.microsoft.com/office/drawing/2014/main" id="{9F6221AD-C864-494E-A704-F88056A82589}"/>
                  </a:ext>
                </a:extLst>
              </p:cNvPr>
              <p:cNvPicPr/>
              <p:nvPr/>
            </p:nvPicPr>
            <p:blipFill>
              <a:blip r:embed="rId23"/>
              <a:stretch>
                <a:fillRect/>
              </a:stretch>
            </p:blipFill>
            <p:spPr>
              <a:xfrm>
                <a:off x="7167262" y="4575735"/>
                <a:ext cx="2359080" cy="104040"/>
              </a:xfrm>
              <a:prstGeom prst="rect">
                <a:avLst/>
              </a:prstGeom>
            </p:spPr>
          </p:pic>
        </mc:Fallback>
      </mc:AlternateContent>
      <p:pic>
        <p:nvPicPr>
          <p:cNvPr id="21" name="Picture 2">
            <a:extLst>
              <a:ext uri="{FF2B5EF4-FFF2-40B4-BE49-F238E27FC236}">
                <a16:creationId xmlns:a16="http://schemas.microsoft.com/office/drawing/2014/main" id="{7879BD6A-AA2D-9F40-BF39-AA0D4712572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3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E354E-40F9-4145-9FB5-C12810BF3DA2}"/>
              </a:ext>
            </a:extLst>
          </p:cNvPr>
          <p:cNvSpPr>
            <a:spLocks noGrp="1"/>
          </p:cNvSpPr>
          <p:nvPr>
            <p:ph type="title"/>
          </p:nvPr>
        </p:nvSpPr>
        <p:spPr>
          <a:xfrm>
            <a:off x="1136397" y="502022"/>
            <a:ext cx="9688296" cy="966380"/>
          </a:xfrm>
        </p:spPr>
        <p:txBody>
          <a:bodyPr anchor="b">
            <a:normAutofit/>
          </a:bodyPr>
          <a:lstStyle/>
          <a:p>
            <a:r>
              <a:rPr lang="en-US" sz="4000" dirty="0"/>
              <a:t>Normalization</a:t>
            </a:r>
          </a:p>
        </p:txBody>
      </p:sp>
      <p:sp>
        <p:nvSpPr>
          <p:cNvPr id="3" name="Content Placeholder 2">
            <a:extLst>
              <a:ext uri="{FF2B5EF4-FFF2-40B4-BE49-F238E27FC236}">
                <a16:creationId xmlns:a16="http://schemas.microsoft.com/office/drawing/2014/main" id="{5C3BBEF9-F8D4-7640-9935-630EB8BC3EC1}"/>
              </a:ext>
            </a:extLst>
          </p:cNvPr>
          <p:cNvSpPr>
            <a:spLocks noGrp="1"/>
          </p:cNvSpPr>
          <p:nvPr>
            <p:ph idx="1"/>
          </p:nvPr>
        </p:nvSpPr>
        <p:spPr>
          <a:xfrm>
            <a:off x="1136397" y="1886487"/>
            <a:ext cx="9688296" cy="3454358"/>
          </a:xfrm>
        </p:spPr>
        <p:txBody>
          <a:bodyPr anchor="t">
            <a:normAutofit/>
          </a:bodyPr>
          <a:lstStyle/>
          <a:p>
            <a:r>
              <a:rPr lang="en-US" sz="1700" dirty="0"/>
              <a:t>What  -&gt; It is a process of analyzing a schema based on Functional dependency and primary keys</a:t>
            </a:r>
          </a:p>
          <a:p>
            <a:r>
              <a:rPr lang="en-US" sz="1700" dirty="0"/>
              <a:t>Why -&gt; Minimize redundancy and minimize anomalies (update, delete, insert)</a:t>
            </a:r>
          </a:p>
          <a:p>
            <a:endParaRPr lang="en-US" sz="1700" dirty="0"/>
          </a:p>
          <a:p>
            <a:pPr marL="0" indent="0">
              <a:buNone/>
            </a:pPr>
            <a:r>
              <a:rPr lang="en-US" sz="1700" b="1" dirty="0"/>
              <a:t>Anomalies :</a:t>
            </a:r>
            <a:endParaRPr lang="en-US" sz="1700" dirty="0"/>
          </a:p>
          <a:p>
            <a:r>
              <a:rPr lang="en-US" sz="1700" dirty="0"/>
              <a:t>Student(name, course, phone, faculty, grade)</a:t>
            </a:r>
          </a:p>
          <a:p>
            <a:r>
              <a:rPr lang="en-US" sz="1700" dirty="0"/>
              <a:t>Keys : (name, course)</a:t>
            </a:r>
          </a:p>
          <a:p>
            <a:r>
              <a:rPr lang="en-US" sz="1700" dirty="0"/>
              <a:t>Functional dependency : name -&gt; phone</a:t>
            </a:r>
          </a:p>
          <a:p>
            <a:r>
              <a:rPr lang="en-US" sz="1700" dirty="0"/>
              <a:t>course -&gt; faculty</a:t>
            </a:r>
          </a:p>
          <a:p>
            <a:r>
              <a:rPr lang="en-US" sz="1700" dirty="0"/>
              <a:t>Name, course -&gt; grade</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EA915-E455-B846-AE8F-6713D035DDAD}"/>
              </a:ext>
            </a:extLst>
          </p:cNvPr>
          <p:cNvSpPr/>
          <p:nvPr/>
        </p:nvSpPr>
        <p:spPr>
          <a:xfrm>
            <a:off x="5702302" y="3244334"/>
            <a:ext cx="4593758" cy="369332"/>
          </a:xfrm>
          <a:prstGeom prst="rect">
            <a:avLst/>
          </a:prstGeom>
        </p:spPr>
        <p:txBody>
          <a:bodyPr wrap="none">
            <a:spAutoFit/>
          </a:bodyPr>
          <a:lstStyle/>
          <a:p>
            <a:pPr>
              <a:spcAft>
                <a:spcPts val="600"/>
              </a:spcAft>
            </a:pPr>
            <a:r>
              <a:rPr lang="en-US" dirty="0"/>
              <a:t>Redundancy -&gt; store same data multiple times </a:t>
            </a:r>
            <a:endParaRPr lang="en-US"/>
          </a:p>
        </p:txBody>
      </p:sp>
      <p:pic>
        <p:nvPicPr>
          <p:cNvPr id="5" name="Picture 2">
            <a:extLst>
              <a:ext uri="{FF2B5EF4-FFF2-40B4-BE49-F238E27FC236}">
                <a16:creationId xmlns:a16="http://schemas.microsoft.com/office/drawing/2014/main" id="{0C628100-CEC7-464D-9BC8-30A1D8B69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34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10E0-28E2-D243-B863-B9323190A92D}"/>
              </a:ext>
            </a:extLst>
          </p:cNvPr>
          <p:cNvSpPr>
            <a:spLocks noGrp="1"/>
          </p:cNvSpPr>
          <p:nvPr>
            <p:ph type="title"/>
          </p:nvPr>
        </p:nvSpPr>
        <p:spPr>
          <a:xfrm>
            <a:off x="1136397" y="502021"/>
            <a:ext cx="9688296" cy="1642969"/>
          </a:xfrm>
        </p:spPr>
        <p:txBody>
          <a:bodyPr anchor="b">
            <a:normAutofit/>
          </a:bodyPr>
          <a:lstStyle/>
          <a:p>
            <a:r>
              <a:rPr lang="en-IN" sz="4000" b="1"/>
              <a:t>SQL Online</a:t>
            </a:r>
            <a:br>
              <a:rPr lang="en-IN" sz="4000" b="1"/>
            </a:br>
            <a:endParaRPr lang="en-US" sz="4000"/>
          </a:p>
        </p:txBody>
      </p:sp>
      <p:sp>
        <p:nvSpPr>
          <p:cNvPr id="3" name="Content Placeholder 2">
            <a:extLst>
              <a:ext uri="{FF2B5EF4-FFF2-40B4-BE49-F238E27FC236}">
                <a16:creationId xmlns:a16="http://schemas.microsoft.com/office/drawing/2014/main" id="{43DB353C-2B57-474E-AC85-FA926CCE3669}"/>
              </a:ext>
            </a:extLst>
          </p:cNvPr>
          <p:cNvSpPr>
            <a:spLocks noGrp="1"/>
          </p:cNvSpPr>
          <p:nvPr>
            <p:ph idx="1"/>
          </p:nvPr>
        </p:nvSpPr>
        <p:spPr>
          <a:xfrm>
            <a:off x="1136397" y="2418409"/>
            <a:ext cx="9688296" cy="3454358"/>
          </a:xfrm>
        </p:spPr>
        <p:txBody>
          <a:bodyPr anchor="t">
            <a:normAutofit/>
          </a:bodyPr>
          <a:lstStyle/>
          <a:p>
            <a:r>
              <a:rPr lang="en-US" sz="2000">
                <a:hlinkClick r:id="rId2"/>
              </a:rPr>
              <a:t>https://www.jdoodle.com/execute-sql-online/</a:t>
            </a:r>
            <a:endParaRPr lang="en-US" sz="2000"/>
          </a:p>
          <a:p>
            <a:r>
              <a:rPr lang="en-US" sz="2000">
                <a:hlinkClick r:id="rId3"/>
              </a:rPr>
              <a:t>https://www.w3schools.com/sql/trysql.asp?filename=trysql_asc</a:t>
            </a:r>
            <a:endParaRPr lang="en-US" sz="2000"/>
          </a:p>
          <a:p>
            <a:r>
              <a:rPr lang="en-US" sz="2000">
                <a:hlinkClick r:id="rId4"/>
              </a:rPr>
              <a:t>https://paiza.io/projects/_3q-vDZUpVJV4XV1dzXpxg?language=mysql</a:t>
            </a:r>
            <a:endParaRPr lang="en-US" sz="2000"/>
          </a:p>
          <a:p>
            <a:r>
              <a:rPr lang="en-US" sz="2000">
                <a:hlinkClick r:id="rId5"/>
              </a:rPr>
              <a:t>https://www.indiabix.com/database/introduction-to-sql/104001</a:t>
            </a:r>
            <a:endParaRPr lang="en-US" sz="2000"/>
          </a:p>
          <a:p>
            <a:r>
              <a:rPr lang="en-US" sz="2000">
                <a:hlinkClick r:id="rId6"/>
              </a:rPr>
              <a:t>https://www.examtiger.com/mcq/sql-query-language/</a:t>
            </a:r>
            <a:endParaRPr lang="en-US" sz="2000"/>
          </a:p>
          <a:p>
            <a:endParaRPr lang="en-US" sz="200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D7EE8EA5-C72A-274F-9EAD-6ECF73A684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2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284144" y="646099"/>
            <a:ext cx="9623404" cy="897342"/>
          </a:xfrm>
          <a:prstGeom prst="rect">
            <a:avLst/>
          </a:prstGeom>
        </p:spPr>
        <p:txBody>
          <a:bodyPr vert="horz" lIns="91440" tIns="45720" rIns="91440" bIns="45720" rtlCol="0" anchor="b">
            <a:normAutofit/>
          </a:bodyPr>
          <a:lstStyle/>
          <a:p>
            <a:pPr marL="11206"/>
            <a:r>
              <a:rPr lang="en-US" sz="2000" kern="1200" spc="22" dirty="0">
                <a:solidFill>
                  <a:schemeClr val="tx1"/>
                </a:solidFill>
                <a:latin typeface="+mj-lt"/>
                <a:ea typeface="+mj-ea"/>
                <a:cs typeface="+mj-cs"/>
              </a:rPr>
              <a:t>A </a:t>
            </a:r>
            <a:r>
              <a:rPr lang="en-US" sz="2000" kern="1200" spc="13" dirty="0">
                <a:solidFill>
                  <a:schemeClr val="tx1"/>
                </a:solidFill>
                <a:latin typeface="+mj-lt"/>
                <a:ea typeface="+mj-ea"/>
                <a:cs typeface="+mj-cs"/>
              </a:rPr>
              <a:t>Sample </a:t>
            </a:r>
            <a:r>
              <a:rPr lang="en-US" sz="2000" kern="1200" spc="9" dirty="0">
                <a:solidFill>
                  <a:schemeClr val="tx1"/>
                </a:solidFill>
                <a:latin typeface="+mj-lt"/>
                <a:ea typeface="+mj-ea"/>
                <a:cs typeface="+mj-cs"/>
              </a:rPr>
              <a:t>Relational</a:t>
            </a:r>
            <a:r>
              <a:rPr lang="en-US" sz="2000" kern="1200" spc="-44" dirty="0">
                <a:solidFill>
                  <a:schemeClr val="tx1"/>
                </a:solidFill>
                <a:latin typeface="+mj-lt"/>
                <a:ea typeface="+mj-ea"/>
                <a:cs typeface="+mj-cs"/>
              </a:rPr>
              <a:t> </a:t>
            </a:r>
            <a:r>
              <a:rPr lang="en-US" sz="2000" kern="1200" spc="13" dirty="0">
                <a:solidFill>
                  <a:schemeClr val="tx1"/>
                </a:solidFill>
                <a:latin typeface="+mj-lt"/>
                <a:ea typeface="+mj-ea"/>
                <a:cs typeface="+mj-cs"/>
              </a:rPr>
              <a:t>Database</a:t>
            </a:r>
          </a:p>
        </p:txBody>
      </p:sp>
      <p:sp>
        <p:nvSpPr>
          <p:cNvPr id="8" name="object 8"/>
          <p:cNvSpPr txBox="1">
            <a:spLocks noGrp="1"/>
          </p:cNvSpPr>
          <p:nvPr>
            <p:ph type="dt" sz="half" idx="10"/>
          </p:nvPr>
        </p:nvSpPr>
        <p:spPr>
          <a:xfrm rot="16200000">
            <a:off x="-1837944" y="3593592"/>
            <a:ext cx="4224528" cy="356616"/>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fld id="{B6A084AF-840E-3647-A28B-C90FB1662E7E}" type="datetime1">
              <a:rPr lang="en-IN" sz="1400" spc="9" smtClean="0">
                <a:solidFill>
                  <a:srgbClr val="FFFFFF"/>
                </a:solidFill>
                <a:latin typeface="+mn-lt"/>
                <a:cs typeface="+mn-cs"/>
              </a:rPr>
              <a:t>23/01/21</a:t>
            </a:fld>
            <a:endParaRPr lang="en-US" sz="1400" spc="9">
              <a:solidFill>
                <a:srgbClr val="FFFFFF"/>
              </a:solidFill>
              <a:latin typeface="+mn-lt"/>
              <a:cs typeface="+mn-cs"/>
            </a:endParaRPr>
          </a:p>
        </p:txBody>
      </p:sp>
      <p:sp>
        <p:nvSpPr>
          <p:cNvPr id="6" name="object 6"/>
          <p:cNvSpPr txBox="1">
            <a:spLocks noGrp="1"/>
          </p:cNvSpPr>
          <p:nvPr>
            <p:ph type="ftr" sz="quarter" idx="11"/>
          </p:nvPr>
        </p:nvSpPr>
        <p:spPr>
          <a:xfrm rot="16200000">
            <a:off x="-1572768" y="3666744"/>
            <a:ext cx="4224528" cy="201168"/>
          </a:xfrm>
          <a:prstGeom prst="rect">
            <a:avLst/>
          </a:prstGeom>
        </p:spPr>
        <p:txBody>
          <a:bodyPr vert="horz" lIns="91440" tIns="45720" rIns="91440" bIns="45720" rtlCol="0" anchor="b">
            <a:normAutofit fontScale="77500" lnSpcReduction="20000"/>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050" kern="1200">
                <a:solidFill>
                  <a:srgbClr val="FFFFFF"/>
                </a:solidFill>
                <a:latin typeface="+mn-lt"/>
                <a:ea typeface="+mn-ea"/>
                <a:cs typeface="+mn-cs"/>
              </a:rPr>
              <a:t>Uma Seshadri, IIIT Dharwad</a:t>
            </a:r>
          </a:p>
        </p:txBody>
      </p:sp>
      <p:sp>
        <p:nvSpPr>
          <p:cNvPr id="4" name="object 4"/>
          <p:cNvSpPr/>
          <p:nvPr/>
        </p:nvSpPr>
        <p:spPr>
          <a:xfrm>
            <a:off x="5069712" y="1094770"/>
            <a:ext cx="3683649" cy="4729337"/>
          </a:xfrm>
          <a:prstGeom prst="rect">
            <a:avLst/>
          </a:prstGeom>
          <a:blipFill>
            <a:blip r:embed="rId2" cstate="print"/>
            <a:stretch>
              <a:fillRect/>
            </a:stretch>
          </a:blipFill>
        </p:spPr>
        <p:txBody>
          <a:bodyPr wrap="square" lIns="0" tIns="0" rIns="0" bIns="0" rtlCol="0"/>
          <a:lstStyle/>
          <a:p>
            <a:endParaRPr sz="1588"/>
          </a:p>
        </p:txBody>
      </p:sp>
      <p:pic>
        <p:nvPicPr>
          <p:cNvPr id="7" name="Picture 2">
            <a:extLst>
              <a:ext uri="{FF2B5EF4-FFF2-40B4-BE49-F238E27FC236}">
                <a16:creationId xmlns:a16="http://schemas.microsoft.com/office/drawing/2014/main" id="{ED132913-4E9B-D74A-89C2-3F2AABA64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499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3" y="962166"/>
            <a:ext cx="6752162" cy="808019"/>
          </a:xfrm>
          <a:prstGeom prst="rect">
            <a:avLst/>
          </a:prstGeom>
        </p:spPr>
        <p:txBody>
          <a:bodyPr vert="horz" lIns="91440" tIns="45720" rIns="91440" bIns="45720" rtlCol="0" anchor="t">
            <a:normAutofit/>
          </a:bodyPr>
          <a:lstStyle/>
          <a:p>
            <a:pPr marL="11206"/>
            <a:r>
              <a:rPr lang="en-US" sz="4000" kern="1200" spc="18" dirty="0">
                <a:solidFill>
                  <a:schemeClr val="tx1"/>
                </a:solidFill>
                <a:latin typeface="+mj-lt"/>
                <a:ea typeface="+mj-ea"/>
                <a:cs typeface="+mj-cs"/>
              </a:rPr>
              <a:t>DBMS- Database</a:t>
            </a:r>
            <a:r>
              <a:rPr lang="en-US" sz="4000" kern="1200" spc="-66" dirty="0">
                <a:solidFill>
                  <a:schemeClr val="tx1"/>
                </a:solidFill>
                <a:latin typeface="+mj-lt"/>
                <a:ea typeface="+mj-ea"/>
                <a:cs typeface="+mj-cs"/>
              </a:rPr>
              <a:t> </a:t>
            </a:r>
            <a:r>
              <a:rPr lang="en-US" sz="4000" kern="1200" spc="18" dirty="0">
                <a:solidFill>
                  <a:schemeClr val="tx1"/>
                </a:solidFill>
                <a:latin typeface="+mj-lt"/>
                <a:ea typeface="+mj-ea"/>
                <a:cs typeface="+mj-cs"/>
              </a:rPr>
              <a:t>Design</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937847" y="2166534"/>
            <a:ext cx="9551996" cy="2962141"/>
          </a:xfrm>
          <a:prstGeom prst="rect">
            <a:avLst/>
          </a:prstGeom>
        </p:spPr>
        <p:txBody>
          <a:bodyPr vert="horz" lIns="91440" tIns="45720" rIns="91440" bIns="45720" rtlCol="0" anchor="t">
            <a:normAutofit lnSpcReduction="10000"/>
          </a:bodyPr>
          <a:lstStyle/>
          <a:p>
            <a:pPr marL="11206" indent="-228600">
              <a:lnSpc>
                <a:spcPct val="90000"/>
              </a:lnSpc>
              <a:spcBef>
                <a:spcPts val="119"/>
              </a:spcBef>
              <a:buFont typeface="Arial" panose="020B0604020202020204" pitchFamily="34" charset="0"/>
              <a:buChar char="•"/>
            </a:pPr>
            <a:r>
              <a:rPr lang="en-US" sz="2000" spc="13" dirty="0"/>
              <a:t>The </a:t>
            </a:r>
            <a:r>
              <a:rPr lang="en-US" sz="2000" spc="9" dirty="0"/>
              <a:t>process of designing the general structure of the</a:t>
            </a:r>
            <a:r>
              <a:rPr lang="en-US" sz="2000" spc="-57" dirty="0"/>
              <a:t> </a:t>
            </a:r>
            <a:r>
              <a:rPr lang="en-US" sz="2000" spc="9" dirty="0"/>
              <a:t>database:</a:t>
            </a:r>
            <a:endParaRPr lang="en-US" sz="2000" dirty="0"/>
          </a:p>
          <a:p>
            <a:pPr indent="-228600">
              <a:lnSpc>
                <a:spcPct val="90000"/>
              </a:lnSpc>
              <a:spcBef>
                <a:spcPts val="26"/>
              </a:spcBef>
              <a:buFont typeface="Arial" panose="020B0604020202020204" pitchFamily="34" charset="0"/>
              <a:buChar char="•"/>
            </a:pPr>
            <a:endParaRPr lang="en-US" sz="2000" dirty="0"/>
          </a:p>
          <a:p>
            <a:pPr marL="509895" marR="4483" indent="-228600">
              <a:lnSpc>
                <a:spcPct val="90000"/>
              </a:lnSpc>
              <a:buClr>
                <a:srgbClr val="CC3300"/>
              </a:buClr>
              <a:buSzPct val="89655"/>
              <a:buFont typeface="Arial" panose="020B0604020202020204" pitchFamily="34" charset="0"/>
              <a:buChar char="•"/>
              <a:tabLst>
                <a:tab pos="509895" algn="l"/>
                <a:tab pos="510455" algn="l"/>
              </a:tabLst>
            </a:pPr>
            <a:r>
              <a:rPr lang="en-US" sz="2000" b="1" spc="9" dirty="0"/>
              <a:t>Logical </a:t>
            </a:r>
            <a:r>
              <a:rPr lang="en-US" sz="2000" b="1" spc="13" dirty="0"/>
              <a:t>Design </a:t>
            </a:r>
            <a:r>
              <a:rPr lang="en-US" sz="2000" spc="18" dirty="0"/>
              <a:t>– </a:t>
            </a:r>
            <a:r>
              <a:rPr lang="en-US" sz="2000" spc="13" dirty="0"/>
              <a:t>Deciding </a:t>
            </a:r>
            <a:r>
              <a:rPr lang="en-US" sz="2000" spc="18" dirty="0"/>
              <a:t>on </a:t>
            </a:r>
            <a:r>
              <a:rPr lang="en-US" sz="2000" spc="13" dirty="0"/>
              <a:t>the database </a:t>
            </a:r>
            <a:r>
              <a:rPr lang="en-US" sz="2000" spc="18" dirty="0"/>
              <a:t>schema.  Database </a:t>
            </a:r>
            <a:r>
              <a:rPr lang="en-US" sz="2000" spc="13" dirty="0"/>
              <a:t>design requires that </a:t>
            </a:r>
            <a:r>
              <a:rPr lang="en-US" sz="2000" spc="18" dirty="0"/>
              <a:t>we </a:t>
            </a:r>
            <a:r>
              <a:rPr lang="en-US" sz="2000" spc="13" dirty="0"/>
              <a:t>find </a:t>
            </a:r>
            <a:r>
              <a:rPr lang="en-US" sz="2000" spc="18" dirty="0"/>
              <a:t>a </a:t>
            </a:r>
            <a:r>
              <a:rPr lang="en-US" sz="2000" spc="13" dirty="0"/>
              <a:t>“good” collection</a:t>
            </a:r>
            <a:r>
              <a:rPr lang="en-US" sz="2000" spc="-190" dirty="0"/>
              <a:t> </a:t>
            </a:r>
            <a:r>
              <a:rPr lang="en-US" sz="2000" spc="13" dirty="0"/>
              <a:t>of  relation</a:t>
            </a:r>
            <a:r>
              <a:rPr lang="en-US" sz="2000" spc="-13" dirty="0"/>
              <a:t> </a:t>
            </a:r>
            <a:r>
              <a:rPr lang="en-US" sz="2000" spc="18" dirty="0"/>
              <a:t>schemas.</a:t>
            </a:r>
            <a:endParaRPr lang="en-US" sz="2000" dirty="0"/>
          </a:p>
          <a:p>
            <a:pPr marL="800703" lvl="1" indent="-228600">
              <a:lnSpc>
                <a:spcPct val="90000"/>
              </a:lnSpc>
              <a:spcBef>
                <a:spcPts val="587"/>
              </a:spcBef>
              <a:buClr>
                <a:srgbClr val="FF9A33"/>
              </a:buClr>
              <a:buSzPct val="79310"/>
              <a:buFont typeface="Arial" panose="020B0604020202020204" pitchFamily="34" charset="0"/>
              <a:buChar char="•"/>
              <a:tabLst>
                <a:tab pos="800703" algn="l"/>
                <a:tab pos="801263" algn="l"/>
              </a:tabLst>
            </a:pPr>
            <a:r>
              <a:rPr lang="en-US" sz="2000" spc="13" dirty="0"/>
              <a:t>Business</a:t>
            </a:r>
            <a:r>
              <a:rPr lang="en-US" sz="2000" spc="-9" dirty="0"/>
              <a:t> </a:t>
            </a:r>
            <a:r>
              <a:rPr lang="en-US" sz="2000" spc="13" dirty="0"/>
              <a:t>approach</a:t>
            </a:r>
            <a:endParaRPr lang="en-US" sz="2000" dirty="0"/>
          </a:p>
          <a:p>
            <a:pPr marL="1051168" lvl="2" indent="-228600">
              <a:lnSpc>
                <a:spcPct val="90000"/>
              </a:lnSpc>
              <a:spcBef>
                <a:spcPts val="582"/>
              </a:spcBef>
              <a:buClr>
                <a:srgbClr val="33CC33"/>
              </a:buClr>
              <a:buSzPct val="75862"/>
              <a:buFont typeface="Arial" panose="020B0604020202020204" pitchFamily="34" charset="0"/>
              <a:buChar char="•"/>
              <a:tabLst>
                <a:tab pos="1051728" algn="l"/>
              </a:tabLst>
            </a:pPr>
            <a:r>
              <a:rPr lang="en-US" sz="2000" spc="18" dirty="0"/>
              <a:t>What </a:t>
            </a:r>
            <a:r>
              <a:rPr lang="en-US" sz="2000" spc="13" dirty="0"/>
              <a:t>attributes should </a:t>
            </a:r>
            <a:r>
              <a:rPr lang="en-US" sz="2000" spc="18" dirty="0"/>
              <a:t>we </a:t>
            </a:r>
            <a:r>
              <a:rPr lang="en-US" sz="2000" spc="13" dirty="0"/>
              <a:t>record </a:t>
            </a:r>
            <a:r>
              <a:rPr lang="en-US" sz="2000" spc="9" dirty="0"/>
              <a:t>in </a:t>
            </a:r>
            <a:r>
              <a:rPr lang="en-US" sz="2000" spc="13" dirty="0"/>
              <a:t>the</a:t>
            </a:r>
            <a:r>
              <a:rPr lang="en-US" sz="2000" spc="-97" dirty="0"/>
              <a:t> </a:t>
            </a:r>
            <a:r>
              <a:rPr lang="en-US" sz="2000" spc="13" dirty="0"/>
              <a:t>database?</a:t>
            </a:r>
            <a:endParaRPr lang="en-US" sz="2000" dirty="0"/>
          </a:p>
          <a:p>
            <a:pPr marL="800703" lvl="1" indent="-228600">
              <a:lnSpc>
                <a:spcPct val="90000"/>
              </a:lnSpc>
              <a:spcBef>
                <a:spcPts val="591"/>
              </a:spcBef>
              <a:buClr>
                <a:srgbClr val="FF9A33"/>
              </a:buClr>
              <a:buSzPct val="79310"/>
              <a:buFont typeface="Arial" panose="020B0604020202020204" pitchFamily="34" charset="0"/>
              <a:buChar char="•"/>
              <a:tabLst>
                <a:tab pos="800703" algn="l"/>
                <a:tab pos="801263" algn="l"/>
              </a:tabLst>
            </a:pPr>
            <a:r>
              <a:rPr lang="en-US" sz="2000" spc="18" dirty="0"/>
              <a:t>Other </a:t>
            </a:r>
            <a:r>
              <a:rPr lang="en-US" sz="2000" spc="13" dirty="0"/>
              <a:t>approach</a:t>
            </a:r>
            <a:endParaRPr lang="en-US" sz="2000" dirty="0"/>
          </a:p>
          <a:p>
            <a:pPr marL="1051168" marR="275679" lvl="2" indent="-228600">
              <a:lnSpc>
                <a:spcPct val="90000"/>
              </a:lnSpc>
              <a:spcBef>
                <a:spcPts val="552"/>
              </a:spcBef>
              <a:buClr>
                <a:srgbClr val="33CC33"/>
              </a:buClr>
              <a:buSzPct val="75862"/>
              <a:buFont typeface="Arial" panose="020B0604020202020204" pitchFamily="34" charset="0"/>
              <a:buChar char="•"/>
              <a:tabLst>
                <a:tab pos="1051728" algn="l"/>
              </a:tabLst>
            </a:pPr>
            <a:r>
              <a:rPr lang="en-US" sz="2000" spc="18" dirty="0"/>
              <a:t>What </a:t>
            </a:r>
            <a:r>
              <a:rPr lang="en-US" sz="2000" spc="13" dirty="0"/>
              <a:t>relation </a:t>
            </a:r>
            <a:r>
              <a:rPr lang="en-US" sz="2000" spc="18" dirty="0"/>
              <a:t>schemas </a:t>
            </a:r>
            <a:r>
              <a:rPr lang="en-US" sz="2000" spc="13" dirty="0"/>
              <a:t>should </a:t>
            </a:r>
            <a:r>
              <a:rPr lang="en-US" sz="2000" spc="18" dirty="0"/>
              <a:t>we have and</a:t>
            </a:r>
            <a:r>
              <a:rPr lang="en-US" sz="2000" spc="-159" dirty="0"/>
              <a:t> </a:t>
            </a:r>
            <a:r>
              <a:rPr lang="en-US" sz="2000" spc="18" dirty="0"/>
              <a:t>how  </a:t>
            </a:r>
            <a:r>
              <a:rPr lang="en-US" sz="2000" spc="13" dirty="0"/>
              <a:t>should the attributes </a:t>
            </a:r>
            <a:r>
              <a:rPr lang="en-US" sz="2000" spc="18" dirty="0"/>
              <a:t>be </a:t>
            </a:r>
            <a:r>
              <a:rPr lang="en-US" sz="2000" spc="13" dirty="0"/>
              <a:t>distributed </a:t>
            </a:r>
            <a:r>
              <a:rPr lang="en-US" sz="2000" spc="18" dirty="0"/>
              <a:t>among </a:t>
            </a:r>
            <a:r>
              <a:rPr lang="en-US" sz="2000" spc="13" dirty="0"/>
              <a:t>the  various relation</a:t>
            </a:r>
            <a:r>
              <a:rPr lang="en-US" sz="2000" spc="-35" dirty="0"/>
              <a:t> </a:t>
            </a:r>
            <a:r>
              <a:rPr lang="en-US" sz="2000" spc="18" dirty="0"/>
              <a:t>schemas?</a:t>
            </a:r>
            <a:endParaRPr lang="en-US" sz="2000" dirty="0"/>
          </a:p>
          <a:p>
            <a:pPr marL="509895" marR="169778" indent="-228600">
              <a:lnSpc>
                <a:spcPct val="90000"/>
              </a:lnSpc>
              <a:spcBef>
                <a:spcPts val="547"/>
              </a:spcBef>
              <a:buClr>
                <a:srgbClr val="CC3300"/>
              </a:buClr>
              <a:buSzPct val="89655"/>
              <a:buFont typeface="Arial" panose="020B0604020202020204" pitchFamily="34" charset="0"/>
              <a:buChar char="•"/>
              <a:tabLst>
                <a:tab pos="509895" algn="l"/>
                <a:tab pos="510455" algn="l"/>
              </a:tabLst>
            </a:pPr>
            <a:r>
              <a:rPr lang="en-US" sz="2000" b="1" spc="9" dirty="0"/>
              <a:t>Physical </a:t>
            </a:r>
            <a:r>
              <a:rPr lang="en-US" sz="2000" b="1" spc="13" dirty="0"/>
              <a:t>Design </a:t>
            </a:r>
            <a:r>
              <a:rPr lang="en-US" sz="2000" spc="18" dirty="0"/>
              <a:t>– </a:t>
            </a:r>
            <a:r>
              <a:rPr lang="en-US" sz="2000" spc="13" dirty="0"/>
              <a:t>Deciding </a:t>
            </a:r>
            <a:r>
              <a:rPr lang="en-US" sz="2000" spc="18" dirty="0"/>
              <a:t>on </a:t>
            </a:r>
            <a:r>
              <a:rPr lang="en-US" sz="2000" spc="13" dirty="0"/>
              <a:t>the physical layout of</a:t>
            </a:r>
            <a:r>
              <a:rPr lang="en-US" sz="2000" spc="-119" dirty="0"/>
              <a:t> </a:t>
            </a:r>
            <a:r>
              <a:rPr lang="en-US" sz="2000" spc="13" dirty="0"/>
              <a:t>the  </a:t>
            </a:r>
            <a:r>
              <a:rPr lang="en-US" sz="2000" spc="9" dirty="0"/>
              <a:t>database</a:t>
            </a:r>
            <a:endParaRPr lang="en-US" sz="2000" dirty="0"/>
          </a:p>
        </p:txBody>
      </p:sp>
      <p:sp>
        <p:nvSpPr>
          <p:cNvPr id="67" name="Rectangle 5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862C1898-E190-C74F-8BBB-243C78E0A54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descr="Text&#10;&#10;Description automatically generated">
            <a:extLst>
              <a:ext uri="{FF2B5EF4-FFF2-40B4-BE49-F238E27FC236}">
                <a16:creationId xmlns:a16="http://schemas.microsoft.com/office/drawing/2014/main" id="{31A8A5C6-3A2F-3D42-927B-A24BFDD33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838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2" y="962166"/>
            <a:ext cx="6444065" cy="1205290"/>
          </a:xfrm>
          <a:prstGeom prst="rect">
            <a:avLst/>
          </a:prstGeom>
        </p:spPr>
        <p:txBody>
          <a:bodyPr vert="horz" lIns="91440" tIns="45720" rIns="91440" bIns="45720" rtlCol="0" anchor="t">
            <a:normAutofit/>
          </a:bodyPr>
          <a:lstStyle/>
          <a:p>
            <a:pPr marL="11206" algn="r"/>
            <a:r>
              <a:rPr lang="en-US" sz="4000" kern="1200" spc="13" dirty="0">
                <a:solidFill>
                  <a:schemeClr val="tx1"/>
                </a:solidFill>
                <a:latin typeface="+mj-lt"/>
                <a:ea typeface="+mj-ea"/>
                <a:cs typeface="+mj-cs"/>
              </a:rPr>
              <a:t>Module2 - </a:t>
            </a:r>
            <a:r>
              <a:rPr lang="en-US" sz="4000" kern="1200" spc="-62" dirty="0">
                <a:solidFill>
                  <a:schemeClr val="tx1"/>
                </a:solidFill>
                <a:latin typeface="+mj-lt"/>
                <a:ea typeface="+mj-ea"/>
                <a:cs typeface="+mj-cs"/>
              </a:rPr>
              <a:t> </a:t>
            </a:r>
            <a:r>
              <a:rPr lang="en-US" sz="4000" kern="1200" spc="18" dirty="0">
                <a:solidFill>
                  <a:schemeClr val="tx1"/>
                </a:solidFill>
                <a:latin typeface="+mj-lt"/>
                <a:ea typeface="+mj-ea"/>
                <a:cs typeface="+mj-cs"/>
              </a:rPr>
              <a:t>Summary</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069061" y="2862915"/>
            <a:ext cx="9877982" cy="2842425"/>
          </a:xfrm>
          <a:prstGeom prst="rect">
            <a:avLst/>
          </a:prstGeom>
        </p:spPr>
        <p:txBody>
          <a:bodyPr vert="horz" lIns="91440" tIns="45720" rIns="91440" bIns="45720" rtlCol="0" anchor="t">
            <a:normAutofit/>
          </a:bodyPr>
          <a:lstStyle/>
          <a:p>
            <a:pPr marL="260551" marR="4483" indent="-228600">
              <a:lnSpc>
                <a:spcPct val="90000"/>
              </a:lnSpc>
              <a:spcBef>
                <a:spcPts val="84"/>
              </a:spcBef>
              <a:buClr>
                <a:srgbClr val="CC3300"/>
              </a:buClr>
              <a:buSzPct val="89655"/>
              <a:buFont typeface="Arial" panose="020B0604020202020204" pitchFamily="34" charset="0"/>
              <a:buChar char="•"/>
              <a:tabLst>
                <a:tab pos="260551" algn="l"/>
                <a:tab pos="261111" algn="l"/>
              </a:tabLst>
            </a:pPr>
            <a:r>
              <a:rPr lang="en-US" sz="2000" spc="13" dirty="0"/>
              <a:t>Familiarized with the basic notions </a:t>
            </a:r>
            <a:r>
              <a:rPr lang="en-US" sz="2000" spc="18" dirty="0"/>
              <a:t>and </a:t>
            </a:r>
            <a:r>
              <a:rPr lang="en-US" sz="2000" spc="13" dirty="0"/>
              <a:t>terminology of</a:t>
            </a:r>
            <a:r>
              <a:rPr lang="en-US" sz="2000" spc="-75" dirty="0"/>
              <a:t> </a:t>
            </a:r>
            <a:r>
              <a:rPr lang="en-US" sz="2000" spc="13" dirty="0"/>
              <a:t>database  </a:t>
            </a:r>
            <a:r>
              <a:rPr lang="en-US" sz="2000" spc="18" dirty="0"/>
              <a:t>management</a:t>
            </a:r>
            <a:r>
              <a:rPr lang="en-US" sz="2000" spc="-13" dirty="0"/>
              <a:t> </a:t>
            </a:r>
            <a:r>
              <a:rPr lang="en-US" sz="2000" spc="13" dirty="0"/>
              <a:t>systems</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Introduced the role of data </a:t>
            </a:r>
            <a:r>
              <a:rPr lang="en-US" sz="2000" spc="18" dirty="0"/>
              <a:t>models and</a:t>
            </a:r>
            <a:r>
              <a:rPr lang="en-US" sz="2000" spc="-119" dirty="0"/>
              <a:t> </a:t>
            </a:r>
            <a:r>
              <a:rPr lang="en-US" sz="2000" spc="13" dirty="0"/>
              <a:t>languages</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Introduced the approaches to database</a:t>
            </a:r>
            <a:r>
              <a:rPr lang="en-US" sz="2000" spc="-79" dirty="0"/>
              <a:t> </a:t>
            </a:r>
            <a:r>
              <a:rPr lang="en-US" sz="2000" spc="13" dirty="0"/>
              <a:t>design</a:t>
            </a:r>
            <a:endParaRPr lang="en-US" sz="2000" dirty="0"/>
          </a:p>
        </p:txBody>
      </p:sp>
      <p:sp>
        <p:nvSpPr>
          <p:cNvPr id="48" name="Rectangle 4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932E4DCB-9C8F-6943-BAAA-8B681E5CAA6C}"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a:extLst>
              <a:ext uri="{FF2B5EF4-FFF2-40B4-BE49-F238E27FC236}">
                <a16:creationId xmlns:a16="http://schemas.microsoft.com/office/drawing/2014/main" id="{7B66E9E2-6BC6-C546-8D7C-C63EA7F81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13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25">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bject 7"/>
          <p:cNvSpPr txBox="1">
            <a:spLocks noGrp="1"/>
          </p:cNvSpPr>
          <p:nvPr>
            <p:ph type="title"/>
          </p:nvPr>
        </p:nvSpPr>
        <p:spPr>
          <a:xfrm>
            <a:off x="1329765" y="1146412"/>
            <a:ext cx="9971647" cy="2402006"/>
          </a:xfrm>
          <a:prstGeom prst="rect">
            <a:avLst/>
          </a:prstGeom>
        </p:spPr>
        <p:txBody>
          <a:bodyPr vert="horz" lIns="91440" tIns="45720" rIns="91440" bIns="45720" rtlCol="0" anchor="b">
            <a:normAutofit/>
          </a:bodyPr>
          <a:lstStyle/>
          <a:p>
            <a:r>
              <a:rPr lang="en-US" sz="4800" kern="1200" spc="-4" dirty="0">
                <a:solidFill>
                  <a:schemeClr val="tx1"/>
                </a:solidFill>
                <a:latin typeface="+mj-lt"/>
                <a:ea typeface="+mj-ea"/>
                <a:cs typeface="+mj-cs"/>
              </a:rPr>
              <a:t>Database </a:t>
            </a:r>
            <a:r>
              <a:rPr lang="en-US" sz="4800" kern="1200" dirty="0">
                <a:solidFill>
                  <a:schemeClr val="tx1"/>
                </a:solidFill>
                <a:latin typeface="+mj-lt"/>
                <a:ea typeface="+mj-ea"/>
                <a:cs typeface="+mj-cs"/>
              </a:rPr>
              <a:t>Management</a:t>
            </a:r>
            <a:r>
              <a:rPr lang="en-US" sz="4800" kern="1200" spc="-22" dirty="0">
                <a:solidFill>
                  <a:schemeClr val="tx1"/>
                </a:solidFill>
                <a:latin typeface="+mj-lt"/>
                <a:ea typeface="+mj-ea"/>
                <a:cs typeface="+mj-cs"/>
              </a:rPr>
              <a:t> </a:t>
            </a:r>
            <a:r>
              <a:rPr lang="en-US" sz="4800" kern="1200" spc="-4" dirty="0">
                <a:solidFill>
                  <a:schemeClr val="tx1"/>
                </a:solidFill>
                <a:latin typeface="+mj-lt"/>
                <a:ea typeface="+mj-ea"/>
                <a:cs typeface="+mj-cs"/>
              </a:rPr>
              <a:t>Systems</a:t>
            </a:r>
            <a:endParaRPr lang="en-US" sz="4800" kern="1200" dirty="0">
              <a:solidFill>
                <a:schemeClr val="tx1"/>
              </a:solidFill>
              <a:latin typeface="+mj-lt"/>
              <a:ea typeface="+mj-ea"/>
              <a:cs typeface="+mj-cs"/>
            </a:endParaRPr>
          </a:p>
          <a:p>
            <a:r>
              <a:rPr lang="en-US" sz="4800" kern="1200" spc="18" dirty="0">
                <a:solidFill>
                  <a:schemeClr val="tx1"/>
                </a:solidFill>
                <a:latin typeface="+mj-lt"/>
                <a:ea typeface="+mj-ea"/>
                <a:cs typeface="+mj-cs"/>
              </a:rPr>
              <a:t>Module </a:t>
            </a:r>
            <a:r>
              <a:rPr lang="en-US" sz="4800" kern="1200" spc="13" dirty="0">
                <a:solidFill>
                  <a:schemeClr val="tx1"/>
                </a:solidFill>
                <a:latin typeface="+mj-lt"/>
                <a:ea typeface="+mj-ea"/>
                <a:cs typeface="+mj-cs"/>
              </a:rPr>
              <a:t>03: Introduction to</a:t>
            </a:r>
            <a:r>
              <a:rPr lang="en-US" sz="4800" kern="1200" spc="-84" dirty="0">
                <a:solidFill>
                  <a:schemeClr val="tx1"/>
                </a:solidFill>
                <a:latin typeface="+mj-lt"/>
                <a:ea typeface="+mj-ea"/>
                <a:cs typeface="+mj-cs"/>
              </a:rPr>
              <a:t> </a:t>
            </a:r>
            <a:r>
              <a:rPr lang="en-US" sz="4800" kern="1200" spc="22" dirty="0">
                <a:solidFill>
                  <a:schemeClr val="tx1"/>
                </a:solidFill>
                <a:latin typeface="+mj-lt"/>
                <a:ea typeface="+mj-ea"/>
                <a:cs typeface="+mj-cs"/>
              </a:rPr>
              <a:t>DBMS -2</a:t>
            </a:r>
          </a:p>
        </p:txBody>
      </p:sp>
      <p:sp>
        <p:nvSpPr>
          <p:cNvPr id="139" name="Rectangle 2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31">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3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a:extLst>
              <a:ext uri="{FF2B5EF4-FFF2-40B4-BE49-F238E27FC236}">
                <a16:creationId xmlns:a16="http://schemas.microsoft.com/office/drawing/2014/main" id="{51124AD6-C4A3-8843-AC86-23DD629B00FE}"/>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chemeClr val="tx1">
                    <a:lumMod val="50000"/>
                    <a:lumOff val="50000"/>
                  </a:schemeClr>
                </a:solidFill>
                <a:latin typeface="+mn-lt"/>
                <a:ea typeface="+mn-ea"/>
                <a:cs typeface="+mn-cs"/>
              </a:rPr>
              <a:t>Uma Seshadri, IIIT Dharwad</a:t>
            </a:r>
          </a:p>
        </p:txBody>
      </p:sp>
      <p:sp>
        <p:nvSpPr>
          <p:cNvPr id="10" name="Date Placeholder 9">
            <a:extLst>
              <a:ext uri="{FF2B5EF4-FFF2-40B4-BE49-F238E27FC236}">
                <a16:creationId xmlns:a16="http://schemas.microsoft.com/office/drawing/2014/main" id="{512B703C-B10F-0D40-948D-67A2B8F4CFBD}"/>
              </a:ext>
            </a:extLst>
          </p:cNvPr>
          <p:cNvSpPr>
            <a:spLocks noGrp="1"/>
          </p:cNvSpPr>
          <p:nvPr>
            <p:ph type="dt" sz="half" idx="10"/>
          </p:nvPr>
        </p:nvSpPr>
        <p:spPr>
          <a:xfrm>
            <a:off x="8970264" y="6446837"/>
            <a:ext cx="2743200" cy="365125"/>
          </a:xfrm>
        </p:spPr>
        <p:txBody>
          <a:bodyPr vert="horz" lIns="91440" tIns="45720" rIns="91440" bIns="45720" rtlCol="0" anchor="ctr">
            <a:normAutofit/>
          </a:bodyPr>
          <a:lstStyle/>
          <a:p>
            <a:pPr algn="r">
              <a:spcAft>
                <a:spcPts val="600"/>
              </a:spcAft>
            </a:pPr>
            <a:fld id="{120FCE69-B026-664F-B526-7B3355C11EA4}" type="datetime1">
              <a:rPr lang="en-US" sz="1100">
                <a:solidFill>
                  <a:srgbClr val="FFFFFF"/>
                </a:solidFill>
              </a:rPr>
              <a:pPr algn="r">
                <a:spcAft>
                  <a:spcPts val="600"/>
                </a:spcAft>
              </a:pPr>
              <a:t>1/23/21</a:t>
            </a:fld>
            <a:endParaRPr lang="en-US" sz="1100">
              <a:solidFill>
                <a:srgbClr val="FFFFFF"/>
              </a:solidFill>
            </a:endParaRPr>
          </a:p>
        </p:txBody>
      </p:sp>
      <p:pic>
        <p:nvPicPr>
          <p:cNvPr id="9" name="Picture 2">
            <a:extLst>
              <a:ext uri="{FF2B5EF4-FFF2-40B4-BE49-F238E27FC236}">
                <a16:creationId xmlns:a16="http://schemas.microsoft.com/office/drawing/2014/main" id="{8EBBA87A-E3F1-234D-9686-47E194A62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2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2" y="962166"/>
            <a:ext cx="7701365" cy="1166672"/>
          </a:xfrm>
          <a:prstGeom prst="rect">
            <a:avLst/>
          </a:prstGeom>
        </p:spPr>
        <p:txBody>
          <a:bodyPr vert="horz" lIns="91440" tIns="45720" rIns="91440" bIns="45720" rtlCol="0" anchor="t">
            <a:normAutofit/>
          </a:bodyPr>
          <a:lstStyle/>
          <a:p>
            <a:pPr marL="11206" algn="r"/>
            <a:r>
              <a:rPr lang="en-US" sz="4000" kern="1200" spc="13" dirty="0">
                <a:solidFill>
                  <a:schemeClr val="tx1"/>
                </a:solidFill>
                <a:latin typeface="+mj-lt"/>
                <a:ea typeface="+mj-ea"/>
                <a:cs typeface="+mj-cs"/>
              </a:rPr>
              <a:t>Module 3- </a:t>
            </a:r>
            <a:r>
              <a:rPr lang="en-US" sz="4000" kern="1200" spc="-62" dirty="0">
                <a:solidFill>
                  <a:schemeClr val="tx1"/>
                </a:solidFill>
                <a:latin typeface="+mj-lt"/>
                <a:ea typeface="+mj-ea"/>
                <a:cs typeface="+mj-cs"/>
              </a:rPr>
              <a:t> </a:t>
            </a:r>
            <a:r>
              <a:rPr lang="en-US" sz="4000" kern="1200" spc="13" dirty="0">
                <a:solidFill>
                  <a:schemeClr val="tx1"/>
                </a:solidFill>
                <a:latin typeface="+mj-lt"/>
                <a:ea typeface="+mj-ea"/>
                <a:cs typeface="+mj-cs"/>
              </a:rPr>
              <a:t>Objectives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2112151" y="3041297"/>
            <a:ext cx="6858113" cy="1900749"/>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To </a:t>
            </a:r>
            <a:r>
              <a:rPr lang="en-US" sz="2000" spc="9" dirty="0"/>
              <a:t>understand </a:t>
            </a:r>
            <a:r>
              <a:rPr lang="en-US" sz="2000" spc="13" dirty="0"/>
              <a:t>models </a:t>
            </a:r>
            <a:r>
              <a:rPr lang="en-US" sz="2000" spc="9" dirty="0"/>
              <a:t>of </a:t>
            </a:r>
            <a:r>
              <a:rPr lang="en-US" sz="2000" spc="13" dirty="0"/>
              <a:t>database management</a:t>
            </a:r>
            <a:r>
              <a:rPr lang="en-US" sz="2000" spc="-71" dirty="0"/>
              <a:t> </a:t>
            </a:r>
            <a:r>
              <a:rPr lang="en-US" sz="2000" spc="9" dirty="0"/>
              <a:t>systems</a:t>
            </a:r>
            <a:endParaRPr lang="en-US" sz="2000" dirty="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dirty="0"/>
              <a:t>To </a:t>
            </a:r>
            <a:r>
              <a:rPr lang="en-US" sz="2000" spc="9" dirty="0"/>
              <a:t>familiarize with major </a:t>
            </a:r>
            <a:r>
              <a:rPr lang="en-US" sz="2000" spc="13" dirty="0"/>
              <a:t>components </a:t>
            </a:r>
            <a:r>
              <a:rPr lang="en-US" sz="2000" spc="9" dirty="0"/>
              <a:t>of </a:t>
            </a:r>
            <a:r>
              <a:rPr lang="en-US" sz="2000" spc="18" dirty="0"/>
              <a:t>a </a:t>
            </a:r>
            <a:r>
              <a:rPr lang="en-US" sz="2000" spc="13" dirty="0"/>
              <a:t>database</a:t>
            </a:r>
            <a:r>
              <a:rPr lang="en-US" sz="2000" spc="-101" dirty="0"/>
              <a:t> </a:t>
            </a:r>
            <a:r>
              <a:rPr lang="en-US" sz="2000" spc="9" dirty="0"/>
              <a:t>engine</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To </a:t>
            </a:r>
            <a:r>
              <a:rPr lang="en-US" sz="2000" spc="9" dirty="0"/>
              <a:t>familiarize with </a:t>
            </a:r>
            <a:r>
              <a:rPr lang="en-US" sz="2000" spc="13" dirty="0"/>
              <a:t>database </a:t>
            </a:r>
            <a:r>
              <a:rPr lang="en-US" sz="2000" spc="9" dirty="0"/>
              <a:t>internals </a:t>
            </a:r>
            <a:r>
              <a:rPr lang="en-US" sz="2000" spc="13" dirty="0"/>
              <a:t>and</a:t>
            </a:r>
            <a:r>
              <a:rPr lang="en-US" sz="2000" spc="-93" dirty="0"/>
              <a:t> </a:t>
            </a:r>
            <a:r>
              <a:rPr lang="en-US" sz="2000" spc="9" dirty="0"/>
              <a:t>architecture</a:t>
            </a:r>
            <a:endParaRPr lang="en-US" sz="2000" dirty="0"/>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8" dirty="0"/>
              <a:t>To </a:t>
            </a:r>
            <a:r>
              <a:rPr lang="en-US" sz="2000" spc="13" dirty="0"/>
              <a:t>understand the </a:t>
            </a:r>
            <a:r>
              <a:rPr lang="en-US" sz="2000" spc="9" dirty="0"/>
              <a:t>historical</a:t>
            </a:r>
            <a:r>
              <a:rPr lang="en-US" sz="2000" spc="-53" dirty="0"/>
              <a:t> </a:t>
            </a:r>
            <a:r>
              <a:rPr lang="en-US" sz="2000" spc="13" dirty="0"/>
              <a:t>perspective</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3027C7C5-743E-B349-A0C6-EC37B246B6F1}"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a:extLst>
              <a:ext uri="{FF2B5EF4-FFF2-40B4-BE49-F238E27FC236}">
                <a16:creationId xmlns:a16="http://schemas.microsoft.com/office/drawing/2014/main" id="{E19579CE-EB5F-CC4C-A318-A3E81B838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3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35000" y="816247"/>
            <a:ext cx="11095038" cy="1133499"/>
          </a:xfrm>
          <a:prstGeom prst="rect">
            <a:avLst/>
          </a:prstGeom>
        </p:spPr>
        <p:txBody>
          <a:bodyPr vert="horz" lIns="91440" tIns="45720" rIns="91440" bIns="45720" rtlCol="0">
            <a:normAutofit/>
          </a:bodyPr>
          <a:lstStyle/>
          <a:p>
            <a:pPr marL="11206" algn="ctr"/>
            <a:r>
              <a:rPr lang="en-US" sz="3600" b="1" kern="1200" dirty="0">
                <a:latin typeface="+mj-lt"/>
                <a:ea typeface="+mj-ea"/>
                <a:cs typeface="+mj-cs"/>
              </a:rPr>
              <a:t>WHY</a:t>
            </a:r>
            <a:r>
              <a:rPr lang="en-US" sz="3600" b="1" kern="1200" spc="-84" dirty="0">
                <a:latin typeface="+mj-lt"/>
                <a:ea typeface="+mj-ea"/>
                <a:cs typeface="+mj-cs"/>
              </a:rPr>
              <a:t> </a:t>
            </a:r>
            <a:r>
              <a:rPr lang="en-US" sz="3600" b="1" kern="1200" dirty="0">
                <a:latin typeface="+mj-lt"/>
                <a:ea typeface="+mj-ea"/>
                <a:cs typeface="+mj-cs"/>
              </a:rPr>
              <a:t>DATABASES?   -  </a:t>
            </a:r>
            <a:r>
              <a:rPr lang="en-US" sz="3600" kern="1200" spc="13" dirty="0">
                <a:latin typeface="+mj-lt"/>
                <a:ea typeface="+mj-ea"/>
                <a:cs typeface="+mj-cs"/>
              </a:rPr>
              <a:t>Database Management System</a:t>
            </a:r>
            <a:r>
              <a:rPr lang="en-US" sz="3600" kern="1200" spc="-40" dirty="0">
                <a:latin typeface="+mj-lt"/>
                <a:ea typeface="+mj-ea"/>
                <a:cs typeface="+mj-cs"/>
              </a:rPr>
              <a:t> </a:t>
            </a:r>
            <a:r>
              <a:rPr lang="en-US" sz="3600" kern="1200" spc="13" dirty="0">
                <a:latin typeface="+mj-lt"/>
                <a:ea typeface="+mj-ea"/>
                <a:cs typeface="+mj-cs"/>
              </a:rPr>
              <a:t>(DBMS)</a:t>
            </a:r>
          </a:p>
        </p:txBody>
      </p:sp>
      <p:sp>
        <p:nvSpPr>
          <p:cNvPr id="2" name="Date Placeholder 1">
            <a:extLst>
              <a:ext uri="{FF2B5EF4-FFF2-40B4-BE49-F238E27FC236}">
                <a16:creationId xmlns:a16="http://schemas.microsoft.com/office/drawing/2014/main" id="{469EE004-0695-834A-9431-D8D18A94A04E}"/>
              </a:ext>
            </a:extLst>
          </p:cNvPr>
          <p:cNvSpPr>
            <a:spLocks noGrp="1"/>
          </p:cNvSpPr>
          <p:nvPr>
            <p:ph type="dt" sz="half" idx="10"/>
          </p:nvPr>
        </p:nvSpPr>
        <p:spPr>
          <a:xfrm>
            <a:off x="838200" y="6356350"/>
            <a:ext cx="2743200" cy="365125"/>
          </a:xfrm>
        </p:spPr>
        <p:txBody>
          <a:bodyPr vert="horz" lIns="91440" tIns="45720" rIns="91440" bIns="45720" rtlCol="0">
            <a:normAutofit/>
          </a:bodyPr>
          <a:lstStyle/>
          <a:p>
            <a:pPr>
              <a:spcAft>
                <a:spcPts val="600"/>
              </a:spcAft>
            </a:pPr>
            <a:fld id="{03B1A546-6454-544E-BB2C-65A0F3653383}" type="datetime1">
              <a:rPr lang="en-US" smtClean="0"/>
              <a:pPr>
                <a:spcAft>
                  <a:spcPts val="600"/>
                </a:spcAft>
              </a:pPr>
              <a:t>1/23/21</a:t>
            </a:fld>
            <a:endParaRPr lang="en-US"/>
          </a:p>
        </p:txBody>
      </p:sp>
      <p:sp>
        <p:nvSpPr>
          <p:cNvPr id="5" name="Footer Placeholder 4">
            <a:extLst>
              <a:ext uri="{FF2B5EF4-FFF2-40B4-BE49-F238E27FC236}">
                <a16:creationId xmlns:a16="http://schemas.microsoft.com/office/drawing/2014/main" id="{FFAC5F81-B385-0844-86DE-4CF32D7B575E}"/>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latin typeface="+mn-lt"/>
                <a:ea typeface="+mn-ea"/>
                <a:cs typeface="+mn-cs"/>
              </a:rPr>
              <a:t>Uma Seshadri, IIIT Dharwad</a:t>
            </a:r>
          </a:p>
        </p:txBody>
      </p:sp>
      <p:sp>
        <p:nvSpPr>
          <p:cNvPr id="9" name="Rectangle 8">
            <a:extLst>
              <a:ext uri="{FF2B5EF4-FFF2-40B4-BE49-F238E27FC236}">
                <a16:creationId xmlns:a16="http://schemas.microsoft.com/office/drawing/2014/main" id="{0DC41781-6498-454D-820E-BD4DFBC234B7}"/>
              </a:ext>
            </a:extLst>
          </p:cNvPr>
          <p:cNvSpPr/>
          <p:nvPr/>
        </p:nvSpPr>
        <p:spPr>
          <a:xfrm>
            <a:off x="4648019" y="4838700"/>
            <a:ext cx="6908981" cy="1358900"/>
          </a:xfrm>
          <a:prstGeom prst="rect">
            <a:avLst/>
          </a:prstGeom>
        </p:spPr>
        <p:txBody>
          <a:bodyPr wrap="square" anchor="t">
            <a:normAutofit/>
          </a:bodyPr>
          <a:lstStyle/>
          <a:p>
            <a:pPr marL="260551" indent="-249905">
              <a:lnSpc>
                <a:spcPct val="90000"/>
              </a:lnSpc>
              <a:spcBef>
                <a:spcPts val="666"/>
              </a:spcBef>
              <a:buClr>
                <a:srgbClr val="CC3300"/>
              </a:buClr>
              <a:buSzPct val="89655"/>
              <a:buFont typeface="Wingdings"/>
              <a:buChar char=""/>
              <a:tabLst>
                <a:tab pos="260551" algn="l"/>
                <a:tab pos="261111" algn="l"/>
              </a:tabLst>
            </a:pPr>
            <a:endParaRPr lang="en-IN" sz="1200" dirty="0">
              <a:latin typeface="Arial"/>
              <a:cs typeface="Arial"/>
            </a:endParaRPr>
          </a:p>
        </p:txBody>
      </p:sp>
      <p:pic>
        <p:nvPicPr>
          <p:cNvPr id="6" name="Picture 2">
            <a:extLst>
              <a:ext uri="{FF2B5EF4-FFF2-40B4-BE49-F238E27FC236}">
                <a16:creationId xmlns:a16="http://schemas.microsoft.com/office/drawing/2014/main" id="{7236E566-E68F-8349-9763-8D1551981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337" y="113854"/>
            <a:ext cx="1912755" cy="588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4" name="object 4">
            <a:extLst>
              <a:ext uri="{FF2B5EF4-FFF2-40B4-BE49-F238E27FC236}">
                <a16:creationId xmlns:a16="http://schemas.microsoft.com/office/drawing/2014/main" id="{EDCE354B-8B77-4107-B74C-90DF3FC0D306}"/>
              </a:ext>
            </a:extLst>
          </p:cNvPr>
          <p:cNvGraphicFramePr/>
          <p:nvPr>
            <p:extLst>
              <p:ext uri="{D42A27DB-BD31-4B8C-83A1-F6EECF244321}">
                <p14:modId xmlns:p14="http://schemas.microsoft.com/office/powerpoint/2010/main" val="183713094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286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3" y="962166"/>
            <a:ext cx="6572652" cy="838059"/>
          </a:xfrm>
          <a:prstGeom prst="rect">
            <a:avLst/>
          </a:prstGeom>
        </p:spPr>
        <p:txBody>
          <a:bodyPr vert="horz" lIns="91440" tIns="45720" rIns="91440" bIns="45720" rtlCol="0" anchor="t">
            <a:normAutofit/>
          </a:bodyPr>
          <a:lstStyle/>
          <a:p>
            <a:pPr marL="11206" algn="r"/>
            <a:r>
              <a:rPr lang="en-US" sz="4000" kern="1200" spc="18" dirty="0">
                <a:solidFill>
                  <a:schemeClr val="tx1"/>
                </a:solidFill>
                <a:latin typeface="+mj-lt"/>
                <a:ea typeface="+mj-ea"/>
                <a:cs typeface="+mj-cs"/>
              </a:rPr>
              <a:t>Module 3- </a:t>
            </a:r>
            <a:r>
              <a:rPr lang="en-US" sz="4000" kern="1200" spc="-44" dirty="0">
                <a:solidFill>
                  <a:schemeClr val="tx1"/>
                </a:solidFill>
                <a:latin typeface="+mj-lt"/>
                <a:ea typeface="+mj-ea"/>
                <a:cs typeface="+mj-cs"/>
              </a:rPr>
              <a:t> </a:t>
            </a:r>
            <a:r>
              <a:rPr lang="en-US" sz="4000" kern="1200" spc="13" dirty="0">
                <a:solidFill>
                  <a:schemeClr val="tx1"/>
                </a:solidFill>
                <a:latin typeface="+mj-lt"/>
                <a:ea typeface="+mj-ea"/>
                <a:cs typeface="+mj-cs"/>
              </a:rPr>
              <a:t>Outline</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3483751" y="2448067"/>
            <a:ext cx="6858113" cy="3447767"/>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dirty="0"/>
              <a:t>Relational Database</a:t>
            </a:r>
            <a:r>
              <a:rPr lang="en-US" sz="2000" spc="-13" dirty="0"/>
              <a:t> </a:t>
            </a:r>
            <a:r>
              <a:rPr lang="en-US" sz="2000" spc="13" dirty="0"/>
              <a:t>Design Overview</a:t>
            </a:r>
            <a:endParaRPr lang="en-US" sz="2000" dirty="0"/>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8" dirty="0"/>
              <a:t>Database</a:t>
            </a:r>
            <a:r>
              <a:rPr lang="en-US" sz="2000" spc="-13" dirty="0"/>
              <a:t> </a:t>
            </a:r>
            <a:r>
              <a:rPr lang="en-US" sz="2000" spc="13" dirty="0"/>
              <a:t>Engine</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Storage</a:t>
            </a:r>
            <a:r>
              <a:rPr lang="en-US" sz="2000" spc="-13" dirty="0"/>
              <a:t> </a:t>
            </a:r>
            <a:r>
              <a:rPr lang="en-US" sz="2000" spc="18" dirty="0"/>
              <a:t>Management</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8" dirty="0"/>
              <a:t>Query</a:t>
            </a:r>
            <a:r>
              <a:rPr lang="en-US" sz="2000" spc="-13" dirty="0"/>
              <a:t> </a:t>
            </a:r>
            <a:r>
              <a:rPr lang="en-US" sz="2000" spc="13" dirty="0"/>
              <a:t>Processing</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9" dirty="0"/>
              <a:t>Transaction</a:t>
            </a:r>
            <a:r>
              <a:rPr lang="en-US" sz="2000" spc="-18" dirty="0"/>
              <a:t> </a:t>
            </a:r>
            <a:r>
              <a:rPr lang="en-US" sz="2000" spc="13" dirty="0"/>
              <a:t>Management</a:t>
            </a:r>
            <a:endParaRPr lang="en-US" sz="2000" dirty="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8" dirty="0"/>
              <a:t>Database </a:t>
            </a:r>
            <a:r>
              <a:rPr lang="en-US" sz="2000" spc="13" dirty="0"/>
              <a:t>Users </a:t>
            </a:r>
            <a:r>
              <a:rPr lang="en-US" sz="2000" spc="18" dirty="0"/>
              <a:t>and</a:t>
            </a:r>
            <a:r>
              <a:rPr lang="en-US" sz="2000" spc="-79" dirty="0"/>
              <a:t> </a:t>
            </a:r>
            <a:r>
              <a:rPr lang="en-US" sz="2000" spc="13" dirty="0"/>
              <a:t>Administrators</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Database </a:t>
            </a:r>
            <a:r>
              <a:rPr lang="en-US" sz="2000" spc="9" dirty="0"/>
              <a:t>Internals </a:t>
            </a:r>
            <a:r>
              <a:rPr lang="en-US" sz="2000" spc="22" dirty="0"/>
              <a:t>&amp;</a:t>
            </a:r>
            <a:r>
              <a:rPr lang="en-US" sz="2000" spc="-53" dirty="0"/>
              <a:t> </a:t>
            </a:r>
            <a:r>
              <a:rPr lang="en-US" sz="2000" spc="9" dirty="0"/>
              <a:t>Architecture</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History of</a:t>
            </a:r>
            <a:r>
              <a:rPr lang="en-US" sz="2000" spc="-18" dirty="0"/>
              <a:t> </a:t>
            </a:r>
            <a:r>
              <a:rPr lang="en-US" sz="2000" spc="22" dirty="0"/>
              <a:t>DBMS(self study)</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222AFE9E-7492-3D44-B8A0-65FD4BDD1E31}"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0" name="Picture 2">
            <a:extLst>
              <a:ext uri="{FF2B5EF4-FFF2-40B4-BE49-F238E27FC236}">
                <a16:creationId xmlns:a16="http://schemas.microsoft.com/office/drawing/2014/main" id="{4E5D3793-D332-384C-899E-0C6E3A27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386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6823" y="962166"/>
            <a:ext cx="6001152" cy="957636"/>
          </a:xfrm>
          <a:prstGeom prst="rect">
            <a:avLst/>
          </a:prstGeom>
        </p:spPr>
        <p:txBody>
          <a:bodyPr vert="horz" lIns="91440" tIns="45720" rIns="91440" bIns="45720" rtlCol="0" anchor="t">
            <a:normAutofit/>
          </a:bodyPr>
          <a:lstStyle/>
          <a:p>
            <a:pPr marL="11206"/>
            <a:r>
              <a:rPr lang="en-US" sz="4000" kern="1200" spc="18" dirty="0">
                <a:solidFill>
                  <a:schemeClr val="tx1"/>
                </a:solidFill>
                <a:latin typeface="+mj-lt"/>
                <a:ea typeface="+mj-ea"/>
                <a:cs typeface="+mj-cs"/>
              </a:rPr>
              <a:t>Database</a:t>
            </a:r>
            <a:r>
              <a:rPr lang="en-US" sz="4000" kern="1200" spc="-66" dirty="0">
                <a:solidFill>
                  <a:schemeClr val="tx1"/>
                </a:solidFill>
                <a:latin typeface="+mj-lt"/>
                <a:ea typeface="+mj-ea"/>
                <a:cs typeface="+mj-cs"/>
              </a:rPr>
              <a:t> </a:t>
            </a:r>
            <a:r>
              <a:rPr lang="en-US" sz="4000" kern="1200" spc="18" dirty="0">
                <a:solidFill>
                  <a:schemeClr val="tx1"/>
                </a:solidFill>
                <a:latin typeface="+mj-lt"/>
                <a:ea typeface="+mj-ea"/>
                <a:cs typeface="+mj-cs"/>
              </a:rPr>
              <a:t>Design</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dirty="0">
                <a:solidFill>
                  <a:schemeClr val="tx1">
                    <a:lumMod val="50000"/>
                    <a:lumOff val="50000"/>
                  </a:schemeClr>
                </a:solidFill>
                <a:latin typeface="+mn-lt"/>
                <a:ea typeface="+mn-ea"/>
                <a:cs typeface="+mn-cs"/>
              </a:rPr>
              <a:t>Uma Seshadri, IIIT Dharwad</a:t>
            </a:r>
          </a:p>
        </p:txBody>
      </p:sp>
      <p:sp>
        <p:nvSpPr>
          <p:cNvPr id="4" name="object 4"/>
          <p:cNvSpPr txBox="1"/>
          <p:nvPr/>
        </p:nvSpPr>
        <p:spPr>
          <a:xfrm>
            <a:off x="572758" y="2017314"/>
            <a:ext cx="11666353" cy="4743174"/>
          </a:xfrm>
          <a:prstGeom prst="rect">
            <a:avLst/>
          </a:prstGeom>
        </p:spPr>
        <p:txBody>
          <a:bodyPr vert="horz" lIns="91440" tIns="45720" rIns="91440" bIns="45720" rtlCol="0" anchor="t">
            <a:normAutofit/>
          </a:bodyPr>
          <a:lstStyle/>
          <a:p>
            <a:pPr>
              <a:lnSpc>
                <a:spcPct val="90000"/>
              </a:lnSpc>
              <a:spcBef>
                <a:spcPts val="119"/>
              </a:spcBef>
            </a:pPr>
            <a:r>
              <a:rPr lang="en-US" sz="2000" spc="13" dirty="0"/>
              <a:t>The </a:t>
            </a:r>
            <a:r>
              <a:rPr lang="en-US" sz="2000" spc="9" dirty="0"/>
              <a:t>process of designing the general structure of the</a:t>
            </a:r>
            <a:r>
              <a:rPr lang="en-US" sz="2000" spc="-44" dirty="0"/>
              <a:t> </a:t>
            </a:r>
            <a:r>
              <a:rPr lang="en-US" sz="2000" spc="9" dirty="0"/>
              <a:t>database:</a:t>
            </a:r>
            <a:endParaRPr lang="en-US" sz="2000" dirty="0"/>
          </a:p>
          <a:p>
            <a:pPr indent="-228600">
              <a:lnSpc>
                <a:spcPct val="90000"/>
              </a:lnSpc>
              <a:spcBef>
                <a:spcPts val="13"/>
              </a:spcBef>
              <a:buFont typeface="Arial" panose="020B0604020202020204" pitchFamily="34" charset="0"/>
              <a:buChar char="•"/>
            </a:pPr>
            <a:endParaRPr lang="en-US" sz="2000" dirty="0"/>
          </a:p>
          <a:p>
            <a:pPr marL="509895" indent="-228600">
              <a:lnSpc>
                <a:spcPct val="90000"/>
              </a:lnSpc>
              <a:buClr>
                <a:srgbClr val="CC3300"/>
              </a:buClr>
              <a:buSzPct val="89655"/>
              <a:buFont typeface="Arial" panose="020B0604020202020204" pitchFamily="34" charset="0"/>
              <a:buChar char="•"/>
              <a:tabLst>
                <a:tab pos="509895" algn="l"/>
                <a:tab pos="510455" algn="l"/>
              </a:tabLst>
            </a:pPr>
            <a:r>
              <a:rPr lang="en-US" sz="2000" b="1" spc="9" dirty="0"/>
              <a:t>Logical</a:t>
            </a:r>
            <a:r>
              <a:rPr lang="en-US" sz="2000" b="1" spc="-4" dirty="0"/>
              <a:t> </a:t>
            </a:r>
            <a:r>
              <a:rPr lang="en-US" sz="2000" b="1" spc="13" dirty="0"/>
              <a:t>Design</a:t>
            </a:r>
            <a:endParaRPr lang="en-US" sz="2000" dirty="0"/>
          </a:p>
          <a:p>
            <a:pPr marL="800703" marR="106462" lvl="1" indent="-228600">
              <a:lnSpc>
                <a:spcPct val="90000"/>
              </a:lnSpc>
              <a:spcBef>
                <a:spcPts val="552"/>
              </a:spcBef>
              <a:buClr>
                <a:srgbClr val="FF9A33"/>
              </a:buClr>
              <a:buSzPct val="79310"/>
              <a:buFont typeface="Arial" panose="020B0604020202020204" pitchFamily="34" charset="0"/>
              <a:buChar char="•"/>
              <a:tabLst>
                <a:tab pos="800703" algn="l"/>
                <a:tab pos="801263" algn="l"/>
              </a:tabLst>
            </a:pPr>
            <a:r>
              <a:rPr lang="en-US" sz="2000" spc="9" dirty="0"/>
              <a:t>Deciding </a:t>
            </a:r>
            <a:r>
              <a:rPr lang="en-US" sz="2000" spc="13" dirty="0"/>
              <a:t>on </a:t>
            </a:r>
            <a:r>
              <a:rPr lang="en-US" sz="2000" spc="9" dirty="0"/>
              <a:t>the </a:t>
            </a:r>
            <a:r>
              <a:rPr lang="en-US" sz="2000" spc="13" dirty="0"/>
              <a:t>database schema. Database </a:t>
            </a:r>
            <a:r>
              <a:rPr lang="en-US" sz="2000" spc="9" dirty="0"/>
              <a:t>design  </a:t>
            </a:r>
            <a:r>
              <a:rPr lang="en-US" sz="2000" spc="13" dirty="0"/>
              <a:t>requires that </a:t>
            </a:r>
            <a:r>
              <a:rPr lang="en-US" sz="2000" spc="18" dirty="0"/>
              <a:t>we </a:t>
            </a:r>
            <a:r>
              <a:rPr lang="en-US" sz="2000" spc="13" dirty="0"/>
              <a:t>find </a:t>
            </a:r>
            <a:r>
              <a:rPr lang="en-US" sz="2000" spc="18" dirty="0"/>
              <a:t>a </a:t>
            </a:r>
            <a:r>
              <a:rPr lang="en-US" sz="2000" spc="13" dirty="0"/>
              <a:t>“good” collection of relation  </a:t>
            </a:r>
            <a:r>
              <a:rPr lang="en-US" sz="2000" spc="18" dirty="0"/>
              <a:t>schemas.</a:t>
            </a:r>
            <a:endParaRPr lang="en-US" sz="2000" dirty="0"/>
          </a:p>
          <a:p>
            <a:pPr marL="801263" lvl="1" indent="-228600">
              <a:lnSpc>
                <a:spcPct val="90000"/>
              </a:lnSpc>
              <a:spcBef>
                <a:spcPts val="582"/>
              </a:spcBef>
              <a:buClr>
                <a:srgbClr val="FF9A33"/>
              </a:buClr>
              <a:buSzPct val="79310"/>
              <a:buFont typeface="Arial" panose="020B0604020202020204" pitchFamily="34" charset="0"/>
              <a:buChar char="•"/>
              <a:tabLst>
                <a:tab pos="800703" algn="l"/>
                <a:tab pos="801263" algn="l"/>
              </a:tabLst>
            </a:pPr>
            <a:r>
              <a:rPr lang="en-US" sz="2000" spc="13" dirty="0"/>
              <a:t>Business</a:t>
            </a:r>
            <a:r>
              <a:rPr lang="en-US" sz="2000" spc="-9" dirty="0"/>
              <a:t> </a:t>
            </a:r>
            <a:r>
              <a:rPr lang="en-US" sz="2000" spc="13" dirty="0"/>
              <a:t>approach</a:t>
            </a:r>
            <a:endParaRPr lang="en-US" sz="2000" dirty="0"/>
          </a:p>
          <a:p>
            <a:pPr marL="1051168" lvl="2" indent="-228600">
              <a:lnSpc>
                <a:spcPct val="90000"/>
              </a:lnSpc>
              <a:spcBef>
                <a:spcPts val="587"/>
              </a:spcBef>
              <a:buClr>
                <a:srgbClr val="33CC33"/>
              </a:buClr>
              <a:buSzPct val="75862"/>
              <a:buFont typeface="Arial" panose="020B0604020202020204" pitchFamily="34" charset="0"/>
              <a:buChar char="•"/>
              <a:tabLst>
                <a:tab pos="1051728" algn="l"/>
              </a:tabLst>
            </a:pPr>
            <a:r>
              <a:rPr lang="en-US" sz="2000" spc="18" dirty="0"/>
              <a:t>What </a:t>
            </a:r>
            <a:r>
              <a:rPr lang="en-US" sz="2000" spc="13" dirty="0"/>
              <a:t>attributes should </a:t>
            </a:r>
            <a:r>
              <a:rPr lang="en-US" sz="2000" spc="18" dirty="0"/>
              <a:t>we </a:t>
            </a:r>
            <a:r>
              <a:rPr lang="en-US" sz="2000" spc="13" dirty="0"/>
              <a:t>record </a:t>
            </a:r>
            <a:r>
              <a:rPr lang="en-US" sz="2000" spc="9" dirty="0"/>
              <a:t>in </a:t>
            </a:r>
            <a:r>
              <a:rPr lang="en-US" sz="2000" spc="13" dirty="0"/>
              <a:t>the</a:t>
            </a:r>
            <a:r>
              <a:rPr lang="en-US" sz="2000" spc="-93" dirty="0"/>
              <a:t> </a:t>
            </a:r>
            <a:r>
              <a:rPr lang="en-US" sz="2000" spc="13" dirty="0"/>
              <a:t>database?</a:t>
            </a:r>
            <a:endParaRPr lang="en-US" sz="2000" dirty="0"/>
          </a:p>
          <a:p>
            <a:pPr marL="801263" lvl="1" indent="-228600">
              <a:lnSpc>
                <a:spcPct val="90000"/>
              </a:lnSpc>
              <a:spcBef>
                <a:spcPts val="587"/>
              </a:spcBef>
              <a:buClr>
                <a:srgbClr val="FF9A33"/>
              </a:buClr>
              <a:buSzPct val="79310"/>
              <a:buFont typeface="Arial" panose="020B0604020202020204" pitchFamily="34" charset="0"/>
              <a:buChar char="•"/>
              <a:tabLst>
                <a:tab pos="800703" algn="l"/>
                <a:tab pos="801263" algn="l"/>
              </a:tabLst>
            </a:pPr>
            <a:r>
              <a:rPr lang="en-US" sz="2000" spc="18" dirty="0"/>
              <a:t>Other approach </a:t>
            </a:r>
            <a:endParaRPr lang="en-US" sz="2000" dirty="0"/>
          </a:p>
          <a:p>
            <a:pPr marL="1051168" marR="143443" lvl="2" indent="-228600">
              <a:lnSpc>
                <a:spcPct val="90000"/>
              </a:lnSpc>
              <a:spcBef>
                <a:spcPts val="552"/>
              </a:spcBef>
              <a:buClr>
                <a:srgbClr val="33CC33"/>
              </a:buClr>
              <a:buSzPct val="75862"/>
              <a:buFont typeface="Arial" panose="020B0604020202020204" pitchFamily="34" charset="0"/>
              <a:buChar char="•"/>
              <a:tabLst>
                <a:tab pos="1051728" algn="l"/>
              </a:tabLst>
            </a:pPr>
            <a:r>
              <a:rPr lang="en-US" sz="2000" spc="18" dirty="0"/>
              <a:t>What </a:t>
            </a:r>
            <a:r>
              <a:rPr lang="en-US" sz="2000" spc="13" dirty="0"/>
              <a:t>relation </a:t>
            </a:r>
            <a:r>
              <a:rPr lang="en-US" sz="2000" spc="18" dirty="0"/>
              <a:t>schemas </a:t>
            </a:r>
            <a:r>
              <a:rPr lang="en-US" sz="2000" spc="13" dirty="0"/>
              <a:t>should </a:t>
            </a:r>
            <a:r>
              <a:rPr lang="en-US" sz="2000" spc="18" dirty="0"/>
              <a:t>we have and</a:t>
            </a:r>
            <a:r>
              <a:rPr lang="en-US" sz="2000" spc="-159" dirty="0"/>
              <a:t> </a:t>
            </a:r>
            <a:r>
              <a:rPr lang="en-US" sz="2000" spc="18" dirty="0"/>
              <a:t>how  </a:t>
            </a:r>
            <a:r>
              <a:rPr lang="en-US" sz="2000" spc="13" dirty="0"/>
              <a:t>should the attributes </a:t>
            </a:r>
            <a:r>
              <a:rPr lang="en-US" sz="2000" spc="18" dirty="0"/>
              <a:t>be </a:t>
            </a:r>
            <a:r>
              <a:rPr lang="en-US" sz="2000" spc="13" dirty="0"/>
              <a:t>distributed </a:t>
            </a:r>
            <a:r>
              <a:rPr lang="en-US" sz="2000" spc="18" dirty="0"/>
              <a:t>among </a:t>
            </a:r>
            <a:r>
              <a:rPr lang="en-US" sz="2000" spc="13" dirty="0"/>
              <a:t>the  various relation</a:t>
            </a:r>
            <a:r>
              <a:rPr lang="en-US" sz="2000" spc="-35" dirty="0"/>
              <a:t> </a:t>
            </a:r>
            <a:r>
              <a:rPr lang="en-US" sz="2000" spc="18" dirty="0"/>
              <a:t>schemas?</a:t>
            </a:r>
            <a:endParaRPr lang="en-US" sz="2000" dirty="0"/>
          </a:p>
          <a:p>
            <a:pPr marL="509895" indent="-228600">
              <a:lnSpc>
                <a:spcPct val="90000"/>
              </a:lnSpc>
              <a:spcBef>
                <a:spcPts val="587"/>
              </a:spcBef>
              <a:buClr>
                <a:srgbClr val="CC3300"/>
              </a:buClr>
              <a:buSzPct val="89655"/>
              <a:buFont typeface="Arial" panose="020B0604020202020204" pitchFamily="34" charset="0"/>
              <a:buChar char="•"/>
              <a:tabLst>
                <a:tab pos="509895" algn="l"/>
                <a:tab pos="510455" algn="l"/>
              </a:tabLst>
            </a:pPr>
            <a:r>
              <a:rPr lang="en-US" sz="2000" b="1" spc="9" dirty="0"/>
              <a:t>Physical </a:t>
            </a:r>
            <a:r>
              <a:rPr lang="en-US" sz="2000" b="1" spc="13" dirty="0"/>
              <a:t>Design</a:t>
            </a:r>
            <a:endParaRPr lang="en-US" sz="2000" dirty="0"/>
          </a:p>
          <a:p>
            <a:pPr marL="801263" lvl="1" indent="-228600">
              <a:lnSpc>
                <a:spcPct val="90000"/>
              </a:lnSpc>
              <a:spcBef>
                <a:spcPts val="591"/>
              </a:spcBef>
              <a:buClr>
                <a:srgbClr val="FF9A33"/>
              </a:buClr>
              <a:buSzPct val="79310"/>
              <a:buFont typeface="Arial" panose="020B0604020202020204" pitchFamily="34" charset="0"/>
              <a:buChar char="•"/>
              <a:tabLst>
                <a:tab pos="800703" algn="l"/>
                <a:tab pos="801263" algn="l"/>
              </a:tabLst>
            </a:pPr>
            <a:r>
              <a:rPr lang="en-US" sz="2000" spc="13" dirty="0"/>
              <a:t>Deciding </a:t>
            </a:r>
            <a:r>
              <a:rPr lang="en-US" sz="2000" spc="18" dirty="0"/>
              <a:t>on </a:t>
            </a:r>
            <a:r>
              <a:rPr lang="en-US" sz="2000" spc="13" dirty="0"/>
              <a:t>the physical layout of the</a:t>
            </a:r>
            <a:r>
              <a:rPr lang="en-US" sz="2000" spc="-97" dirty="0"/>
              <a:t> </a:t>
            </a:r>
            <a:r>
              <a:rPr lang="en-US" sz="2000" spc="9" dirty="0"/>
              <a:t>database</a:t>
            </a:r>
            <a:endParaRPr lang="en-US" sz="2000" dirty="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7F898761-4D32-2741-81BC-5172319680FA}"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0" name="Picture 2">
            <a:extLst>
              <a:ext uri="{FF2B5EF4-FFF2-40B4-BE49-F238E27FC236}">
                <a16:creationId xmlns:a16="http://schemas.microsoft.com/office/drawing/2014/main" id="{A6F66385-33B8-9A4E-8F0B-B6E6FD11E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92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Database Design</a:t>
            </a:r>
            <a:r>
              <a:rPr lang="en-US" sz="4000" kern="1200" spc="-49" dirty="0">
                <a:solidFill>
                  <a:schemeClr val="tx1"/>
                </a:solidFill>
                <a:latin typeface="+mj-lt"/>
                <a:ea typeface="+mj-ea"/>
                <a:cs typeface="+mj-cs"/>
              </a:rPr>
              <a:t> </a:t>
            </a:r>
            <a:r>
              <a:rPr lang="en-US" sz="4000" kern="1200" spc="13" dirty="0">
                <a:solidFill>
                  <a:schemeClr val="tx1"/>
                </a:solidFill>
                <a:latin typeface="+mj-lt"/>
                <a:ea typeface="+mj-ea"/>
                <a:cs typeface="+mj-cs"/>
              </a:rPr>
              <a:t>Approaches</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R="4483">
              <a:lnSpc>
                <a:spcPct val="90000"/>
              </a:lnSpc>
              <a:spcBef>
                <a:spcPts val="84"/>
              </a:spcBef>
              <a:buClr>
                <a:srgbClr val="CC3300"/>
              </a:buClr>
              <a:buSzPct val="89655"/>
              <a:tabLst>
                <a:tab pos="260551" algn="l"/>
                <a:tab pos="261111" algn="l"/>
              </a:tabLst>
            </a:pPr>
            <a:r>
              <a:rPr lang="en-US" sz="2000" spc="18" dirty="0"/>
              <a:t>For a good data base design minimize the Data anomalies, conflicts, redundancy</a:t>
            </a:r>
          </a:p>
          <a:p>
            <a:pPr marR="4483">
              <a:lnSpc>
                <a:spcPct val="90000"/>
              </a:lnSpc>
              <a:spcBef>
                <a:spcPts val="84"/>
              </a:spcBef>
              <a:buClr>
                <a:srgbClr val="CC3300"/>
              </a:buClr>
              <a:buSzPct val="89655"/>
              <a:tabLst>
                <a:tab pos="260551" algn="l"/>
                <a:tab pos="261111" algn="l"/>
              </a:tabLst>
            </a:pPr>
            <a:r>
              <a:rPr lang="en-US" sz="2000" spc="18" dirty="0"/>
              <a:t> </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8" dirty="0"/>
              <a:t>Two </a:t>
            </a:r>
            <a:r>
              <a:rPr lang="en-US" sz="2000" spc="13" dirty="0"/>
              <a:t>ways </a:t>
            </a:r>
            <a:r>
              <a:rPr lang="en-US" sz="2000" spc="9" dirty="0"/>
              <a:t>of doing</a:t>
            </a:r>
            <a:r>
              <a:rPr lang="en-US" sz="2000" spc="-44" dirty="0"/>
              <a:t> </a:t>
            </a:r>
            <a:r>
              <a:rPr lang="en-US" sz="2000" spc="9" dirty="0"/>
              <a:t>so:</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b="1" spc="13" dirty="0"/>
              <a:t>Entity Relationship </a:t>
            </a:r>
            <a:r>
              <a:rPr lang="en-US" sz="2000" b="1" spc="18" dirty="0"/>
              <a:t>Model :</a:t>
            </a:r>
          </a:p>
          <a:p>
            <a:pPr marL="1008559" lvl="2"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8" dirty="0"/>
              <a:t>Models an </a:t>
            </a:r>
            <a:r>
              <a:rPr lang="en-US" sz="2000" spc="13" dirty="0"/>
              <a:t>enterprise </a:t>
            </a:r>
            <a:r>
              <a:rPr lang="en-US" sz="2000" spc="18" dirty="0"/>
              <a:t>as a </a:t>
            </a:r>
            <a:r>
              <a:rPr lang="en-US" sz="2000" spc="13" dirty="0"/>
              <a:t>collection of </a:t>
            </a:r>
            <a:r>
              <a:rPr lang="en-US" sz="2000" i="1" spc="13" dirty="0"/>
              <a:t>entities</a:t>
            </a:r>
            <a:r>
              <a:rPr lang="en-US" sz="2000" i="1" spc="-141" dirty="0"/>
              <a:t> </a:t>
            </a:r>
            <a:r>
              <a:rPr lang="en-US" sz="2000" spc="18" dirty="0"/>
              <a:t>and</a:t>
            </a:r>
            <a:r>
              <a:rPr lang="en-US" sz="2000" dirty="0"/>
              <a:t>  </a:t>
            </a:r>
            <a:r>
              <a:rPr lang="en-US" sz="2000" i="1" spc="9" dirty="0"/>
              <a:t>relationships</a:t>
            </a:r>
            <a:endParaRPr lang="en-US" sz="2000" dirty="0"/>
          </a:p>
          <a:p>
            <a:pPr marL="801824" marR="89092" lvl="2" indent="-228600">
              <a:lnSpc>
                <a:spcPct val="90000"/>
              </a:lnSpc>
              <a:spcBef>
                <a:spcPts val="552"/>
              </a:spcBef>
              <a:buClr>
                <a:srgbClr val="33CC33"/>
              </a:buClr>
              <a:buSzPct val="75862"/>
              <a:buFont typeface="Arial" panose="020B0604020202020204" pitchFamily="34" charset="0"/>
              <a:buChar char="•"/>
              <a:tabLst>
                <a:tab pos="802383" algn="l"/>
              </a:tabLst>
            </a:pPr>
            <a:r>
              <a:rPr lang="en-US" sz="2000" spc="13" dirty="0"/>
              <a:t>Represented </a:t>
            </a:r>
            <a:r>
              <a:rPr lang="en-US" sz="2000" spc="9" dirty="0"/>
              <a:t>diagrammatically </a:t>
            </a:r>
            <a:r>
              <a:rPr lang="en-US" sz="2000" spc="13" dirty="0"/>
              <a:t>by an </a:t>
            </a:r>
            <a:r>
              <a:rPr lang="en-US" sz="2000" i="1" spc="9" dirty="0"/>
              <a:t>entity-relationship  </a:t>
            </a:r>
            <a:r>
              <a:rPr lang="en-US" sz="2000" i="1" spc="13" dirty="0"/>
              <a:t>diagram:</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b="1" spc="13" dirty="0"/>
              <a:t>Normalization</a:t>
            </a:r>
            <a:r>
              <a:rPr lang="en-US" sz="2000" spc="13" dirty="0"/>
              <a:t> </a:t>
            </a:r>
            <a:r>
              <a:rPr lang="en-US" sz="2000" b="1" spc="13" dirty="0"/>
              <a:t>Theory:</a:t>
            </a:r>
          </a:p>
          <a:p>
            <a:pPr marL="1008559" lvl="2"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 Identifies the improvement in Databases by removing Data anomalies.</a:t>
            </a:r>
            <a:endParaRPr lang="en-US" sz="2000" dirty="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038CE5D2-5C5D-8F43-9388-F0993755BA8C}"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81A5C023-9776-624F-B583-747BC7CE5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47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Database</a:t>
            </a:r>
            <a:r>
              <a:rPr lang="en-US" sz="4000" kern="1200" spc="-57">
                <a:solidFill>
                  <a:schemeClr val="tx1"/>
                </a:solidFill>
                <a:latin typeface="+mj-lt"/>
                <a:ea typeface="+mj-ea"/>
                <a:cs typeface="+mj-cs"/>
              </a:rPr>
              <a:t> </a:t>
            </a:r>
            <a:r>
              <a:rPr lang="en-US" sz="4000" kern="1200" spc="13">
                <a:solidFill>
                  <a:schemeClr val="tx1"/>
                </a:solidFill>
                <a:latin typeface="+mj-lt"/>
                <a:ea typeface="+mj-ea"/>
                <a:cs typeface="+mj-cs"/>
              </a:rPr>
              <a:t>Engine</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a:t>Storage</a:t>
            </a:r>
            <a:r>
              <a:rPr lang="en-US" sz="2000" spc="-66"/>
              <a:t> </a:t>
            </a:r>
            <a:r>
              <a:rPr lang="en-US" sz="2000" spc="18"/>
              <a:t>manager</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8"/>
              <a:t>Query</a:t>
            </a:r>
            <a:r>
              <a:rPr lang="en-US" sz="2000" spc="-66"/>
              <a:t> </a:t>
            </a:r>
            <a:r>
              <a:rPr lang="en-US" sz="2000" spc="13"/>
              <a:t>processing</a:t>
            </a:r>
            <a:endParaRPr lang="en-US" sz="200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a:t>Transaction</a:t>
            </a:r>
            <a:r>
              <a:rPr lang="en-US" sz="2000" spc="-57"/>
              <a:t> </a:t>
            </a:r>
            <a:r>
              <a:rPr lang="en-US" sz="2000" spc="18"/>
              <a:t>manager</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3E3B059-5E89-A042-80FF-1E6E3E5940C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a:extLst>
              <a:ext uri="{FF2B5EF4-FFF2-40B4-BE49-F238E27FC236}">
                <a16:creationId xmlns:a16="http://schemas.microsoft.com/office/drawing/2014/main" id="{BF82CCA4-7E0A-1249-8FBC-C771B69CF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490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202435" y="279119"/>
            <a:ext cx="9623404" cy="411747"/>
          </a:xfrm>
          <a:prstGeom prst="rect">
            <a:avLst/>
          </a:prstGeom>
        </p:spPr>
        <p:txBody>
          <a:bodyPr vert="horz" lIns="91440" tIns="45720" rIns="91440" bIns="45720" rtlCol="0" anchor="b">
            <a:normAutofit/>
          </a:bodyPr>
          <a:lstStyle/>
          <a:p>
            <a:pPr marL="11206"/>
            <a:r>
              <a:rPr lang="en-US" sz="2000" kern="1200" spc="18" dirty="0">
                <a:solidFill>
                  <a:schemeClr val="tx1"/>
                </a:solidFill>
                <a:latin typeface="+mj-lt"/>
                <a:ea typeface="+mj-ea"/>
                <a:cs typeface="+mj-cs"/>
              </a:rPr>
              <a:t>Database System</a:t>
            </a:r>
            <a:r>
              <a:rPr lang="en-US" sz="2000" kern="1200" spc="-53" dirty="0">
                <a:solidFill>
                  <a:schemeClr val="tx1"/>
                </a:solidFill>
                <a:latin typeface="+mj-lt"/>
                <a:ea typeface="+mj-ea"/>
                <a:cs typeface="+mj-cs"/>
              </a:rPr>
              <a:t> </a:t>
            </a:r>
            <a:r>
              <a:rPr lang="en-US" sz="2000" kern="1200" spc="13" dirty="0">
                <a:solidFill>
                  <a:schemeClr val="tx1"/>
                </a:solidFill>
                <a:latin typeface="+mj-lt"/>
                <a:ea typeface="+mj-ea"/>
                <a:cs typeface="+mj-cs"/>
              </a:rPr>
              <a:t>Internals</a:t>
            </a:r>
          </a:p>
        </p:txBody>
      </p:sp>
      <p:sp>
        <p:nvSpPr>
          <p:cNvPr id="8" name="object 8"/>
          <p:cNvSpPr txBox="1">
            <a:spLocks noGrp="1"/>
          </p:cNvSpPr>
          <p:nvPr>
            <p:ph type="dt" sz="half" idx="10"/>
          </p:nvPr>
        </p:nvSpPr>
        <p:spPr>
          <a:xfrm rot="16200000">
            <a:off x="-1837944" y="3593592"/>
            <a:ext cx="4224528" cy="356616"/>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fld id="{6F3AF2AF-6A6A-3F4F-9CCD-0A1DA4CBA0C4}" type="datetime1">
              <a:rPr lang="en-IN" sz="1400" spc="9" smtClean="0">
                <a:solidFill>
                  <a:srgbClr val="FFFFFF"/>
                </a:solidFill>
                <a:latin typeface="+mn-lt"/>
                <a:cs typeface="+mn-cs"/>
              </a:rPr>
              <a:t>23/01/21</a:t>
            </a:fld>
            <a:endParaRPr lang="en-US" sz="1400" spc="9">
              <a:solidFill>
                <a:srgbClr val="FFFFFF"/>
              </a:solidFill>
              <a:latin typeface="+mn-lt"/>
              <a:cs typeface="+mn-cs"/>
            </a:endParaRPr>
          </a:p>
        </p:txBody>
      </p:sp>
      <p:sp>
        <p:nvSpPr>
          <p:cNvPr id="6" name="object 6"/>
          <p:cNvSpPr txBox="1">
            <a:spLocks noGrp="1"/>
          </p:cNvSpPr>
          <p:nvPr>
            <p:ph type="ftr" sz="quarter" idx="11"/>
          </p:nvPr>
        </p:nvSpPr>
        <p:spPr>
          <a:xfrm rot="16200000">
            <a:off x="-1572768" y="3666744"/>
            <a:ext cx="4224528" cy="201168"/>
          </a:xfrm>
          <a:prstGeom prst="rect">
            <a:avLst/>
          </a:prstGeom>
        </p:spPr>
        <p:txBody>
          <a:bodyPr vert="horz" lIns="91440" tIns="45720" rIns="91440" bIns="45720" rtlCol="0" anchor="b">
            <a:normAutofit fontScale="77500" lnSpcReduction="20000"/>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050" kern="1200">
                <a:solidFill>
                  <a:srgbClr val="FFFFFF"/>
                </a:solidFill>
                <a:latin typeface="+mn-lt"/>
                <a:ea typeface="+mn-ea"/>
                <a:cs typeface="+mn-cs"/>
              </a:rPr>
              <a:t>Uma Seshadri, IIIT Dharwad</a:t>
            </a:r>
          </a:p>
        </p:txBody>
      </p:sp>
      <p:sp>
        <p:nvSpPr>
          <p:cNvPr id="4" name="object 4"/>
          <p:cNvSpPr/>
          <p:nvPr/>
        </p:nvSpPr>
        <p:spPr>
          <a:xfrm>
            <a:off x="3750197" y="969985"/>
            <a:ext cx="4340506" cy="4919240"/>
          </a:xfrm>
          <a:prstGeom prst="rect">
            <a:avLst/>
          </a:prstGeom>
          <a:blipFill>
            <a:blip r:embed="rId2" cstate="print"/>
            <a:stretch>
              <a:fillRect/>
            </a:stretch>
          </a:blipFill>
        </p:spPr>
        <p:txBody>
          <a:bodyPr wrap="square" lIns="0" tIns="0" rIns="0" bIns="0" rtlCol="0"/>
          <a:lstStyle/>
          <a:p>
            <a:endParaRPr sz="1588"/>
          </a:p>
        </p:txBody>
      </p:sp>
      <p:pic>
        <p:nvPicPr>
          <p:cNvPr id="7" name="Picture 2" descr="Text&#10;&#10;Description automatically generated">
            <a:extLst>
              <a:ext uri="{FF2B5EF4-FFF2-40B4-BE49-F238E27FC236}">
                <a16:creationId xmlns:a16="http://schemas.microsoft.com/office/drawing/2014/main" id="{7CE643C0-C7E0-9F44-971F-65D70D2B5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976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Storage</a:t>
            </a:r>
            <a:r>
              <a:rPr lang="en-US" sz="4000" kern="1200" spc="-40">
                <a:solidFill>
                  <a:schemeClr val="tx1"/>
                </a:solidFill>
                <a:latin typeface="+mj-lt"/>
                <a:ea typeface="+mj-ea"/>
                <a:cs typeface="+mj-cs"/>
              </a:rPr>
              <a:t> </a:t>
            </a:r>
            <a:r>
              <a:rPr lang="en-US" sz="4000" kern="1200" spc="13">
                <a:solidFill>
                  <a:schemeClr val="tx1"/>
                </a:solidFill>
                <a:latin typeface="+mj-lt"/>
                <a:ea typeface="+mj-ea"/>
                <a:cs typeface="+mj-cs"/>
              </a:rPr>
              <a:t>Management</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R="4483">
              <a:lnSpc>
                <a:spcPct val="90000"/>
              </a:lnSpc>
              <a:spcBef>
                <a:spcPts val="84"/>
              </a:spcBef>
              <a:buClr>
                <a:srgbClr val="CC3300"/>
              </a:buClr>
              <a:buSzPct val="89655"/>
              <a:tabLst>
                <a:tab pos="260551" algn="l"/>
                <a:tab pos="261111" algn="l"/>
              </a:tabLst>
            </a:pPr>
            <a:r>
              <a:rPr lang="en-US" sz="2000" b="1" spc="13" dirty="0"/>
              <a:t>Storage manager </a:t>
            </a:r>
            <a:r>
              <a:rPr lang="en-US" sz="2000" spc="9" dirty="0"/>
              <a:t>is </a:t>
            </a:r>
            <a:r>
              <a:rPr lang="en-US" sz="2000" spc="18" dirty="0"/>
              <a:t>a program module </a:t>
            </a:r>
            <a:r>
              <a:rPr lang="en-US" sz="2000" spc="13" dirty="0"/>
              <a:t>that provides the interface </a:t>
            </a:r>
            <a:r>
              <a:rPr lang="en-US" sz="2000" spc="18" dirty="0"/>
              <a:t>between </a:t>
            </a:r>
            <a:r>
              <a:rPr lang="en-US" sz="2000" spc="13" dirty="0"/>
              <a:t>the low-level</a:t>
            </a:r>
            <a:r>
              <a:rPr lang="en-US" sz="2000" spc="-194" dirty="0"/>
              <a:t> </a:t>
            </a:r>
            <a:r>
              <a:rPr lang="en-US" sz="2000" spc="13" dirty="0"/>
              <a:t>data  stored </a:t>
            </a:r>
            <a:r>
              <a:rPr lang="en-US" sz="2000" spc="9" dirty="0"/>
              <a:t>in </a:t>
            </a:r>
            <a:r>
              <a:rPr lang="en-US" sz="2000" spc="13" dirty="0"/>
              <a:t>the database </a:t>
            </a:r>
            <a:r>
              <a:rPr lang="en-US" sz="2000" spc="18" dirty="0"/>
              <a:t>and </a:t>
            </a:r>
            <a:r>
              <a:rPr lang="en-US" sz="2000" spc="13" dirty="0"/>
              <a:t>the application </a:t>
            </a:r>
            <a:r>
              <a:rPr lang="en-US" sz="2000" spc="18" dirty="0"/>
              <a:t>programs and </a:t>
            </a:r>
            <a:r>
              <a:rPr lang="en-US" sz="2000" spc="13" dirty="0"/>
              <a:t>queries submitted to the</a:t>
            </a:r>
            <a:r>
              <a:rPr lang="en-US" sz="2000" spc="-176" dirty="0"/>
              <a:t> </a:t>
            </a:r>
            <a:r>
              <a:rPr lang="en-US" sz="2000" spc="13" dirty="0"/>
              <a:t>system.</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8" dirty="0"/>
              <a:t>The </a:t>
            </a:r>
            <a:r>
              <a:rPr lang="en-US" sz="2000" spc="13" dirty="0"/>
              <a:t>storage </a:t>
            </a:r>
            <a:r>
              <a:rPr lang="en-US" sz="2000" spc="18" dirty="0"/>
              <a:t>manager </a:t>
            </a:r>
            <a:r>
              <a:rPr lang="en-US" sz="2000" spc="9" dirty="0"/>
              <a:t>is </a:t>
            </a:r>
            <a:r>
              <a:rPr lang="en-US" sz="2000" spc="13" dirty="0"/>
              <a:t>responsible for:</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9" dirty="0"/>
              <a:t>Interaction with the </a:t>
            </a:r>
            <a:r>
              <a:rPr lang="en-US" sz="2000" spc="22" dirty="0"/>
              <a:t>OS </a:t>
            </a:r>
            <a:r>
              <a:rPr lang="en-US" sz="2000" spc="4" dirty="0"/>
              <a:t>file</a:t>
            </a:r>
            <a:r>
              <a:rPr lang="en-US" sz="2000" spc="-62" dirty="0"/>
              <a:t> </a:t>
            </a:r>
            <a:r>
              <a:rPr lang="en-US" sz="2000" spc="13" dirty="0"/>
              <a:t>manager</a:t>
            </a:r>
            <a:endParaRPr lang="en-US" sz="2000" dirty="0"/>
          </a:p>
          <a:p>
            <a:pPr marL="551359" lvl="1" indent="-228600">
              <a:lnSpc>
                <a:spcPct val="90000"/>
              </a:lnSpc>
              <a:spcBef>
                <a:spcPts val="582"/>
              </a:spcBef>
              <a:buClr>
                <a:srgbClr val="FF9A33"/>
              </a:buClr>
              <a:buSzPct val="79310"/>
              <a:buFont typeface="Arial" panose="020B0604020202020204" pitchFamily="34" charset="0"/>
              <a:buChar char="•"/>
              <a:tabLst>
                <a:tab pos="551359" algn="l"/>
                <a:tab pos="551919" algn="l"/>
              </a:tabLst>
            </a:pPr>
            <a:r>
              <a:rPr lang="en-US" sz="2000" spc="13" dirty="0"/>
              <a:t>Efficient storing, retrieving </a:t>
            </a:r>
            <a:r>
              <a:rPr lang="en-US" sz="2000" spc="18" dirty="0"/>
              <a:t>and </a:t>
            </a:r>
            <a:r>
              <a:rPr lang="en-US" sz="2000" spc="13" dirty="0"/>
              <a:t>updating of</a:t>
            </a:r>
            <a:r>
              <a:rPr lang="en-US" sz="2000" spc="-93" dirty="0"/>
              <a:t> </a:t>
            </a:r>
            <a:r>
              <a:rPr lang="en-US" sz="2000" spc="13" dirty="0"/>
              <a:t>data</a:t>
            </a:r>
            <a:endParaRPr lang="en-US" sz="2000" dirty="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dirty="0"/>
              <a:t>Challenges:</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Storage</a:t>
            </a:r>
            <a:r>
              <a:rPr lang="en-US" sz="2000" spc="-13" dirty="0"/>
              <a:t> </a:t>
            </a:r>
            <a:r>
              <a:rPr lang="en-US" sz="2000" spc="13" dirty="0"/>
              <a:t>access</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9" dirty="0"/>
              <a:t>File</a:t>
            </a:r>
            <a:r>
              <a:rPr lang="en-US" sz="2000" dirty="0"/>
              <a:t> </a:t>
            </a:r>
            <a:r>
              <a:rPr lang="en-US" sz="2000" spc="9" dirty="0"/>
              <a:t>organization</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Indexing </a:t>
            </a:r>
            <a:r>
              <a:rPr lang="en-US" sz="2000" spc="18" dirty="0"/>
              <a:t>and</a:t>
            </a:r>
            <a:r>
              <a:rPr lang="en-US" sz="2000" spc="-26" dirty="0"/>
              <a:t> </a:t>
            </a:r>
            <a:r>
              <a:rPr lang="en-US" sz="2000" spc="13" dirty="0"/>
              <a:t>hashing</a:t>
            </a:r>
            <a:endParaRPr lang="en-US" sz="2000" dirty="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BF4DD926-A29C-E34A-B6D7-B12AE11C170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E548036C-356F-2349-8393-13D71AEED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29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a:solidFill>
                  <a:schemeClr val="tx1"/>
                </a:solidFill>
                <a:latin typeface="+mj-lt"/>
                <a:ea typeface="+mj-ea"/>
                <a:cs typeface="+mj-cs"/>
              </a:rPr>
              <a:t>Query</a:t>
            </a:r>
            <a:r>
              <a:rPr lang="en-US" sz="4000" kern="1200" spc="-57">
                <a:solidFill>
                  <a:schemeClr val="tx1"/>
                </a:solidFill>
                <a:latin typeface="+mj-lt"/>
                <a:ea typeface="+mj-ea"/>
                <a:cs typeface="+mj-cs"/>
              </a:rPr>
              <a:t> </a:t>
            </a:r>
            <a:r>
              <a:rPr lang="en-US" sz="4000" kern="1200" spc="18">
                <a:solidFill>
                  <a:schemeClr val="tx1"/>
                </a:solidFill>
                <a:latin typeface="+mj-lt"/>
                <a:ea typeface="+mj-ea"/>
                <a:cs typeface="+mj-cs"/>
              </a:rPr>
              <a:t>Processing</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Font typeface="Arial" panose="020B0604020202020204" pitchFamily="34" charset="0"/>
              <a:buChar char="•"/>
              <a:tabLst>
                <a:tab pos="261111" algn="l"/>
              </a:tabLst>
            </a:pPr>
            <a:r>
              <a:rPr lang="en-US" sz="2000" spc="13"/>
              <a:t>Parsing </a:t>
            </a:r>
            <a:r>
              <a:rPr lang="en-US" sz="2000" spc="18"/>
              <a:t>and</a:t>
            </a:r>
            <a:r>
              <a:rPr lang="en-US" sz="2000" spc="-71"/>
              <a:t> </a:t>
            </a:r>
            <a:r>
              <a:rPr lang="en-US" sz="2000" spc="13"/>
              <a:t>translation</a:t>
            </a:r>
            <a:endParaRPr lang="en-US" sz="2000"/>
          </a:p>
          <a:p>
            <a:pPr marL="260551" indent="-228600">
              <a:lnSpc>
                <a:spcPct val="90000"/>
              </a:lnSpc>
              <a:spcBef>
                <a:spcPts val="591"/>
              </a:spcBef>
              <a:buFont typeface="Arial" panose="020B0604020202020204" pitchFamily="34" charset="0"/>
              <a:buChar char="•"/>
              <a:tabLst>
                <a:tab pos="261111" algn="l"/>
              </a:tabLst>
            </a:pPr>
            <a:r>
              <a:rPr lang="en-US" sz="2000" spc="13"/>
              <a:t>Optimization</a:t>
            </a:r>
            <a:endParaRPr lang="en-US" sz="2000"/>
          </a:p>
          <a:p>
            <a:pPr marL="260551" indent="-228600">
              <a:lnSpc>
                <a:spcPct val="90000"/>
              </a:lnSpc>
              <a:spcBef>
                <a:spcPts val="587"/>
              </a:spcBef>
              <a:buFont typeface="Arial" panose="020B0604020202020204" pitchFamily="34" charset="0"/>
              <a:buChar char="•"/>
              <a:tabLst>
                <a:tab pos="261111" algn="l"/>
              </a:tabLst>
            </a:pPr>
            <a:r>
              <a:rPr lang="en-US" sz="2000" spc="13"/>
              <a:t>Evaluation</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CB408D0F-2F83-DE43-9779-DDB58A287E33}"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sp>
        <p:nvSpPr>
          <p:cNvPr id="5" name="object 5"/>
          <p:cNvSpPr/>
          <p:nvPr/>
        </p:nvSpPr>
        <p:spPr>
          <a:xfrm>
            <a:off x="4013722" y="2693446"/>
            <a:ext cx="4451649" cy="2645709"/>
          </a:xfrm>
          <a:prstGeom prst="rect">
            <a:avLst/>
          </a:prstGeom>
          <a:blipFill>
            <a:blip r:embed="rId2" cstate="print"/>
            <a:stretch>
              <a:fillRect/>
            </a:stretch>
          </a:blipFill>
        </p:spPr>
        <p:txBody>
          <a:bodyPr wrap="square" lIns="0" tIns="0" rIns="0" bIns="0" rtlCol="0"/>
          <a:lstStyle/>
          <a:p>
            <a:endParaRPr sz="1588"/>
          </a:p>
        </p:txBody>
      </p:sp>
      <p:pic>
        <p:nvPicPr>
          <p:cNvPr id="8" name="Picture 2">
            <a:extLst>
              <a:ext uri="{FF2B5EF4-FFF2-40B4-BE49-F238E27FC236}">
                <a16:creationId xmlns:a16="http://schemas.microsoft.com/office/drawing/2014/main" id="{78AF2D98-23A9-A341-91F8-6016952B2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59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a:solidFill>
                  <a:schemeClr val="tx1"/>
                </a:solidFill>
                <a:latin typeface="+mj-lt"/>
                <a:ea typeface="+mj-ea"/>
                <a:cs typeface="+mj-cs"/>
              </a:rPr>
              <a:t>Query Processing</a:t>
            </a:r>
            <a:r>
              <a:rPr lang="en-US" sz="4000" kern="1200" spc="-66">
                <a:solidFill>
                  <a:schemeClr val="tx1"/>
                </a:solidFill>
                <a:latin typeface="+mj-lt"/>
                <a:ea typeface="+mj-ea"/>
                <a:cs typeface="+mj-cs"/>
              </a:rPr>
              <a:t> </a:t>
            </a:r>
            <a:r>
              <a:rPr lang="en-US" sz="4000" kern="1200" spc="13">
                <a:solidFill>
                  <a:schemeClr val="tx1"/>
                </a:solidFill>
                <a:latin typeface="+mj-lt"/>
                <a:ea typeface="+mj-ea"/>
                <a:cs typeface="+mj-cs"/>
              </a:rPr>
              <a:t>(Cont.)</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a:t>Alternative </a:t>
            </a:r>
            <a:r>
              <a:rPr lang="en-US" sz="2000" spc="18"/>
              <a:t>ways </a:t>
            </a:r>
            <a:r>
              <a:rPr lang="en-US" sz="2000" spc="13"/>
              <a:t>of evaluating </a:t>
            </a:r>
            <a:r>
              <a:rPr lang="en-US" sz="2000" spc="18"/>
              <a:t>a </a:t>
            </a:r>
            <a:r>
              <a:rPr lang="en-US" sz="2000" spc="13"/>
              <a:t>given</a:t>
            </a:r>
            <a:r>
              <a:rPr lang="en-US" sz="2000" spc="-101"/>
              <a:t> </a:t>
            </a:r>
            <a:r>
              <a:rPr lang="en-US" sz="2000" spc="13"/>
              <a:t>query</a:t>
            </a:r>
            <a:endParaRPr lang="en-US" sz="200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2000" spc="9"/>
              <a:t>Equivalent</a:t>
            </a:r>
            <a:r>
              <a:rPr lang="en-US" sz="2000" spc="-13"/>
              <a:t> </a:t>
            </a:r>
            <a:r>
              <a:rPr lang="en-US" sz="2000" spc="9"/>
              <a:t>expressions</a:t>
            </a:r>
            <a:endParaRPr lang="en-US" sz="20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a:t>Different algorithms </a:t>
            </a:r>
            <a:r>
              <a:rPr lang="en-US" sz="2000" spc="9"/>
              <a:t>for </a:t>
            </a:r>
            <a:r>
              <a:rPr lang="en-US" sz="2000" spc="18"/>
              <a:t>each</a:t>
            </a:r>
            <a:r>
              <a:rPr lang="en-US" sz="2000" spc="-57"/>
              <a:t> </a:t>
            </a:r>
            <a:r>
              <a:rPr lang="en-US" sz="2000" spc="13"/>
              <a:t>operation</a:t>
            </a:r>
            <a:endParaRPr lang="en-US" sz="2000"/>
          </a:p>
          <a:p>
            <a:pPr marL="260551" marR="241500" indent="-228600">
              <a:lnSpc>
                <a:spcPct val="90000"/>
              </a:lnSpc>
              <a:spcBef>
                <a:spcPts val="543"/>
              </a:spcBef>
              <a:buClr>
                <a:srgbClr val="CC3300"/>
              </a:buClr>
              <a:buSzPct val="89655"/>
              <a:buFont typeface="Arial" panose="020B0604020202020204" pitchFamily="34" charset="0"/>
              <a:buChar char="•"/>
              <a:tabLst>
                <a:tab pos="260551" algn="l"/>
                <a:tab pos="261111" algn="l"/>
              </a:tabLst>
            </a:pPr>
            <a:r>
              <a:rPr lang="en-US" sz="2000" spc="13"/>
              <a:t>Cost difference </a:t>
            </a:r>
            <a:r>
              <a:rPr lang="en-US" sz="2000" spc="18"/>
              <a:t>between a good and a bad way </a:t>
            </a:r>
            <a:r>
              <a:rPr lang="en-US" sz="2000" spc="13"/>
              <a:t>of evaluating</a:t>
            </a:r>
            <a:r>
              <a:rPr lang="en-US" sz="2000" spc="-224"/>
              <a:t> </a:t>
            </a:r>
            <a:r>
              <a:rPr lang="en-US" sz="2000" spc="18"/>
              <a:t>a  </a:t>
            </a:r>
            <a:r>
              <a:rPr lang="en-US" sz="2000" spc="13"/>
              <a:t>query </a:t>
            </a:r>
            <a:r>
              <a:rPr lang="en-US" sz="2000" spc="18"/>
              <a:t>can be</a:t>
            </a:r>
            <a:r>
              <a:rPr lang="en-US" sz="2000" spc="-35"/>
              <a:t> </a:t>
            </a:r>
            <a:r>
              <a:rPr lang="en-US" sz="2000" spc="18"/>
              <a:t>enormous</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a:t>Need </a:t>
            </a:r>
            <a:r>
              <a:rPr lang="en-US" sz="2000" spc="9"/>
              <a:t>to estimate the cost of</a:t>
            </a:r>
            <a:r>
              <a:rPr lang="en-US" sz="2000" spc="-57"/>
              <a:t> </a:t>
            </a:r>
            <a:r>
              <a:rPr lang="en-US" sz="2000" spc="9"/>
              <a:t>operations</a:t>
            </a:r>
            <a:endParaRPr lang="en-US" sz="2000"/>
          </a:p>
          <a:p>
            <a:pPr marL="551359" marR="279602" lvl="1" indent="-228600">
              <a:lnSpc>
                <a:spcPct val="90000"/>
              </a:lnSpc>
              <a:spcBef>
                <a:spcPts val="547"/>
              </a:spcBef>
              <a:buClr>
                <a:srgbClr val="FF9A33"/>
              </a:buClr>
              <a:buSzPct val="79310"/>
              <a:buFont typeface="Arial" panose="020B0604020202020204" pitchFamily="34" charset="0"/>
              <a:buChar char="•"/>
              <a:tabLst>
                <a:tab pos="551359" algn="l"/>
                <a:tab pos="551919" algn="l"/>
              </a:tabLst>
            </a:pPr>
            <a:r>
              <a:rPr lang="en-US" sz="2000" spc="18"/>
              <a:t>Depends </a:t>
            </a:r>
            <a:r>
              <a:rPr lang="en-US" sz="2000" spc="9"/>
              <a:t>critically </a:t>
            </a:r>
            <a:r>
              <a:rPr lang="en-US" sz="2000" spc="18"/>
              <a:t>on </a:t>
            </a:r>
            <a:r>
              <a:rPr lang="en-US" sz="2000" spc="9"/>
              <a:t>statistical </a:t>
            </a:r>
            <a:r>
              <a:rPr lang="en-US" sz="2000" spc="13"/>
              <a:t>information about</a:t>
            </a:r>
            <a:r>
              <a:rPr lang="en-US" sz="2000" spc="-57"/>
              <a:t> </a:t>
            </a:r>
            <a:r>
              <a:rPr lang="en-US" sz="2000" spc="13"/>
              <a:t>relations  which the database </a:t>
            </a:r>
            <a:r>
              <a:rPr lang="en-US" sz="2000" spc="18"/>
              <a:t>must</a:t>
            </a:r>
            <a:r>
              <a:rPr lang="en-US" sz="2000" spc="-62"/>
              <a:t> </a:t>
            </a:r>
            <a:r>
              <a:rPr lang="en-US" sz="2000" spc="13"/>
              <a:t>maintain</a:t>
            </a:r>
            <a:endParaRPr lang="en-US" sz="2000"/>
          </a:p>
          <a:p>
            <a:pPr marL="551359" marR="4483" lvl="1" indent="-228600">
              <a:lnSpc>
                <a:spcPct val="90000"/>
              </a:lnSpc>
              <a:spcBef>
                <a:spcPts val="552"/>
              </a:spcBef>
              <a:buClr>
                <a:srgbClr val="FF9A33"/>
              </a:buClr>
              <a:buSzPct val="79310"/>
              <a:buFont typeface="Arial" panose="020B0604020202020204" pitchFamily="34" charset="0"/>
              <a:buChar char="•"/>
              <a:tabLst>
                <a:tab pos="551359" algn="l"/>
                <a:tab pos="551919" algn="l"/>
              </a:tabLst>
            </a:pPr>
            <a:r>
              <a:rPr lang="en-US" sz="2000" spc="18"/>
              <a:t>Need </a:t>
            </a:r>
            <a:r>
              <a:rPr lang="en-US" sz="2000" spc="13"/>
              <a:t>to estimate </a:t>
            </a:r>
            <a:r>
              <a:rPr lang="en-US" sz="2000" spc="9"/>
              <a:t>statistics for </a:t>
            </a:r>
            <a:r>
              <a:rPr lang="en-US" sz="2000" spc="13"/>
              <a:t>intermediate results to</a:t>
            </a:r>
            <a:r>
              <a:rPr lang="en-US" sz="2000" spc="-88"/>
              <a:t> </a:t>
            </a:r>
            <a:r>
              <a:rPr lang="en-US" sz="2000" spc="18"/>
              <a:t>compute  </a:t>
            </a:r>
            <a:r>
              <a:rPr lang="en-US" sz="2000" spc="13"/>
              <a:t>cost of </a:t>
            </a:r>
            <a:r>
              <a:rPr lang="en-US" sz="2000" spc="18"/>
              <a:t>complex</a:t>
            </a:r>
            <a:r>
              <a:rPr lang="en-US" sz="2000" spc="-31"/>
              <a:t> </a:t>
            </a:r>
            <a:r>
              <a:rPr lang="en-US" sz="2000" spc="13"/>
              <a:t>expressions</a:t>
            </a:r>
            <a:endParaRPr lang="en-US" sz="200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400EEB9B-EEDA-F444-95F9-0A563ABBA015}"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A74C8778-D20A-9F4C-91C3-22E0FE29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033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Transaction</a:t>
            </a:r>
            <a:r>
              <a:rPr lang="en-US" sz="4000" kern="1200" spc="-44">
                <a:solidFill>
                  <a:schemeClr val="tx1"/>
                </a:solidFill>
                <a:latin typeface="+mj-lt"/>
                <a:ea typeface="+mj-ea"/>
                <a:cs typeface="+mj-cs"/>
              </a:rPr>
              <a:t> </a:t>
            </a:r>
            <a:r>
              <a:rPr lang="en-US" sz="4000" kern="1200" spc="13">
                <a:solidFill>
                  <a:schemeClr val="tx1"/>
                </a:solidFill>
                <a:latin typeface="+mj-lt"/>
                <a:ea typeface="+mj-ea"/>
                <a:cs typeface="+mj-cs"/>
              </a:rPr>
              <a:t>Management</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31951">
              <a:lnSpc>
                <a:spcPct val="90000"/>
              </a:lnSpc>
              <a:spcBef>
                <a:spcPts val="666"/>
              </a:spcBef>
              <a:buClr>
                <a:srgbClr val="CC3300"/>
              </a:buClr>
              <a:buSzPct val="89655"/>
              <a:tabLst>
                <a:tab pos="260551" algn="l"/>
                <a:tab pos="261111" algn="l"/>
              </a:tabLst>
            </a:pPr>
            <a:r>
              <a:rPr lang="en-US" sz="2000" spc="18" dirty="0"/>
              <a:t>What </a:t>
            </a:r>
            <a:r>
              <a:rPr lang="en-US" sz="2000" spc="4" dirty="0"/>
              <a:t>if </a:t>
            </a:r>
            <a:r>
              <a:rPr lang="en-US" sz="2000" spc="13" dirty="0"/>
              <a:t>the </a:t>
            </a:r>
            <a:r>
              <a:rPr lang="en-US" sz="2000" spc="18" dirty="0"/>
              <a:t>system</a:t>
            </a:r>
            <a:r>
              <a:rPr lang="en-US" sz="2000" spc="-44" dirty="0"/>
              <a:t> </a:t>
            </a:r>
            <a:r>
              <a:rPr lang="en-US" sz="2000" spc="9" dirty="0"/>
              <a:t>fails?</a:t>
            </a:r>
            <a:endParaRPr lang="en-US" sz="2000" dirty="0"/>
          </a:p>
          <a:p>
            <a:pPr marL="31951" marR="217405">
              <a:lnSpc>
                <a:spcPct val="90000"/>
              </a:lnSpc>
              <a:spcBef>
                <a:spcPts val="552"/>
              </a:spcBef>
              <a:buClr>
                <a:srgbClr val="CC3300"/>
              </a:buClr>
              <a:buSzPct val="89655"/>
              <a:tabLst>
                <a:tab pos="260551" algn="l"/>
                <a:tab pos="261111" algn="l"/>
              </a:tabLst>
            </a:pPr>
            <a:r>
              <a:rPr lang="en-US" sz="2000" spc="18" dirty="0"/>
              <a:t>What </a:t>
            </a:r>
            <a:r>
              <a:rPr lang="en-US" sz="2000" spc="4" dirty="0"/>
              <a:t>if </a:t>
            </a:r>
            <a:r>
              <a:rPr lang="en-US" sz="2000" spc="18" dirty="0"/>
              <a:t>more </a:t>
            </a:r>
            <a:r>
              <a:rPr lang="en-US" sz="2000" spc="13" dirty="0"/>
              <a:t>than </a:t>
            </a:r>
            <a:r>
              <a:rPr lang="en-US" sz="2000" spc="18" dirty="0"/>
              <a:t>one </a:t>
            </a:r>
            <a:r>
              <a:rPr lang="en-US" sz="2000" spc="13" dirty="0"/>
              <a:t>user </a:t>
            </a:r>
            <a:r>
              <a:rPr lang="en-US" sz="2000" spc="9" dirty="0"/>
              <a:t>is </a:t>
            </a:r>
            <a:r>
              <a:rPr lang="en-US" sz="2000" spc="13" dirty="0"/>
              <a:t>concurrently updating the</a:t>
            </a:r>
            <a:r>
              <a:rPr lang="en-US" sz="2000" spc="-132" dirty="0"/>
              <a:t> </a:t>
            </a:r>
            <a:r>
              <a:rPr lang="en-US" sz="2000" spc="18" dirty="0"/>
              <a:t>same  </a:t>
            </a:r>
            <a:r>
              <a:rPr lang="en-US" sz="2000" spc="13" dirty="0"/>
              <a:t>data?</a:t>
            </a:r>
          </a:p>
          <a:p>
            <a:pPr marL="31951" marR="217405">
              <a:lnSpc>
                <a:spcPct val="90000"/>
              </a:lnSpc>
              <a:spcBef>
                <a:spcPts val="552"/>
              </a:spcBef>
              <a:buClr>
                <a:srgbClr val="CC3300"/>
              </a:buClr>
              <a:buSzPct val="89655"/>
              <a:tabLst>
                <a:tab pos="260551" algn="l"/>
                <a:tab pos="261111" algn="l"/>
              </a:tabLst>
            </a:pPr>
            <a:endParaRPr lang="en-US" sz="2000" dirty="0"/>
          </a:p>
          <a:p>
            <a:pPr marL="31951" marR="4483">
              <a:lnSpc>
                <a:spcPct val="90000"/>
              </a:lnSpc>
              <a:spcBef>
                <a:spcPts val="552"/>
              </a:spcBef>
              <a:buClr>
                <a:srgbClr val="CC3300"/>
              </a:buClr>
              <a:buSzPct val="89655"/>
              <a:tabLst>
                <a:tab pos="260551" algn="l"/>
                <a:tab pos="261111" algn="l"/>
              </a:tabLst>
            </a:pPr>
            <a:r>
              <a:rPr lang="en-US" sz="2000" spc="22" dirty="0"/>
              <a:t>A </a:t>
            </a:r>
            <a:r>
              <a:rPr lang="en-US" sz="2000" b="1" spc="9" dirty="0"/>
              <a:t>transaction </a:t>
            </a:r>
            <a:r>
              <a:rPr lang="en-US" sz="2000" spc="9" dirty="0"/>
              <a:t>is </a:t>
            </a:r>
            <a:r>
              <a:rPr lang="en-US" sz="2000" spc="18" dirty="0"/>
              <a:t>a </a:t>
            </a:r>
            <a:r>
              <a:rPr lang="en-US" sz="2000" spc="13" dirty="0"/>
              <a:t>collection of operations that performs </a:t>
            </a:r>
            <a:r>
              <a:rPr lang="en-US" sz="2000" spc="18" dirty="0"/>
              <a:t>a</a:t>
            </a:r>
            <a:r>
              <a:rPr lang="en-US" sz="2000" spc="-101" dirty="0"/>
              <a:t> </a:t>
            </a:r>
            <a:r>
              <a:rPr lang="en-US" sz="2000" spc="13" dirty="0"/>
              <a:t>single  </a:t>
            </a:r>
            <a:r>
              <a:rPr lang="en-US" sz="2000" spc="9" dirty="0"/>
              <a:t>logical function in </a:t>
            </a:r>
            <a:r>
              <a:rPr lang="en-US" sz="2000" spc="18" dirty="0"/>
              <a:t>a </a:t>
            </a:r>
            <a:r>
              <a:rPr lang="en-US" sz="2000" spc="13" dirty="0"/>
              <a:t>database</a:t>
            </a:r>
            <a:r>
              <a:rPr lang="en-US" sz="2000" spc="-53" dirty="0"/>
              <a:t> </a:t>
            </a:r>
            <a:r>
              <a:rPr lang="en-US" sz="2000" spc="9" dirty="0"/>
              <a:t>application</a:t>
            </a:r>
            <a:endParaRPr lang="en-US" sz="2000" dirty="0"/>
          </a:p>
          <a:p>
            <a:pPr marL="260551" marR="68920" indent="-228600">
              <a:lnSpc>
                <a:spcPct val="90000"/>
              </a:lnSpc>
              <a:spcBef>
                <a:spcPts val="547"/>
              </a:spcBef>
              <a:buClr>
                <a:srgbClr val="CC3300"/>
              </a:buClr>
              <a:buSzPct val="89655"/>
              <a:buFont typeface="Arial" panose="020B0604020202020204" pitchFamily="34" charset="0"/>
              <a:buChar char="•"/>
              <a:tabLst>
                <a:tab pos="260551" algn="l"/>
                <a:tab pos="261111" algn="l"/>
              </a:tabLst>
            </a:pPr>
            <a:r>
              <a:rPr lang="en-US" sz="2000" b="1" spc="13" dirty="0"/>
              <a:t>Transaction-management component </a:t>
            </a:r>
            <a:r>
              <a:rPr lang="en-US" sz="2000" spc="13" dirty="0"/>
              <a:t>ensures that the  database remains </a:t>
            </a:r>
            <a:r>
              <a:rPr lang="en-US" sz="2000" spc="9" dirty="0"/>
              <a:t>in </a:t>
            </a:r>
            <a:r>
              <a:rPr lang="en-US" sz="2000" spc="18" dirty="0"/>
              <a:t>a </a:t>
            </a:r>
            <a:r>
              <a:rPr lang="en-US" sz="2000" spc="13" dirty="0"/>
              <a:t>consistent (correct) state despite </a:t>
            </a:r>
            <a:r>
              <a:rPr lang="en-US" sz="2000" spc="18" dirty="0"/>
              <a:t>system  </a:t>
            </a:r>
            <a:r>
              <a:rPr lang="en-US" sz="2000" spc="13" dirty="0"/>
              <a:t>failures </a:t>
            </a:r>
            <a:r>
              <a:rPr lang="en-US" sz="2000" spc="9" dirty="0"/>
              <a:t>(e.g., </a:t>
            </a:r>
            <a:r>
              <a:rPr lang="en-US" sz="2000" spc="18" dirty="0"/>
              <a:t>power </a:t>
            </a:r>
            <a:r>
              <a:rPr lang="en-US" sz="2000" spc="13" dirty="0"/>
              <a:t>failures </a:t>
            </a:r>
            <a:r>
              <a:rPr lang="en-US" sz="2000" spc="18" dirty="0"/>
              <a:t>and </a:t>
            </a:r>
            <a:r>
              <a:rPr lang="en-US" sz="2000" spc="13" dirty="0"/>
              <a:t>operating </a:t>
            </a:r>
            <a:r>
              <a:rPr lang="en-US" sz="2000" spc="18" dirty="0"/>
              <a:t>system </a:t>
            </a:r>
            <a:r>
              <a:rPr lang="en-US" sz="2000" spc="13" dirty="0"/>
              <a:t>crashes)</a:t>
            </a:r>
            <a:r>
              <a:rPr lang="en-US" sz="2000" spc="-150" dirty="0"/>
              <a:t> </a:t>
            </a:r>
            <a:r>
              <a:rPr lang="en-US" sz="2000" spc="18" dirty="0"/>
              <a:t>and  </a:t>
            </a:r>
            <a:r>
              <a:rPr lang="en-US" sz="2000" spc="13" dirty="0"/>
              <a:t>transaction</a:t>
            </a:r>
            <a:r>
              <a:rPr lang="en-US" sz="2000" spc="-13" dirty="0"/>
              <a:t> </a:t>
            </a:r>
            <a:r>
              <a:rPr lang="en-US" sz="2000" spc="9" dirty="0"/>
              <a:t>failures.</a:t>
            </a:r>
            <a:endParaRPr lang="en-US" sz="2000" dirty="0"/>
          </a:p>
          <a:p>
            <a:pPr marL="260551" marR="95815" indent="-228600">
              <a:lnSpc>
                <a:spcPct val="90000"/>
              </a:lnSpc>
              <a:spcBef>
                <a:spcPts val="552"/>
              </a:spcBef>
              <a:buClr>
                <a:srgbClr val="CC3300"/>
              </a:buClr>
              <a:buSzPct val="89655"/>
              <a:buFont typeface="Arial" panose="020B0604020202020204" pitchFamily="34" charset="0"/>
              <a:buChar char="•"/>
              <a:tabLst>
                <a:tab pos="260551" algn="l"/>
                <a:tab pos="261111" algn="l"/>
              </a:tabLst>
            </a:pPr>
            <a:r>
              <a:rPr lang="en-US" sz="2000" b="1" spc="9" dirty="0"/>
              <a:t>Concurrency-control </a:t>
            </a:r>
            <a:r>
              <a:rPr lang="en-US" sz="2000" b="1" spc="13" dirty="0"/>
              <a:t>manager </a:t>
            </a:r>
            <a:r>
              <a:rPr lang="en-US" sz="2000" spc="13" dirty="0"/>
              <a:t>controls the interaction </a:t>
            </a:r>
            <a:r>
              <a:rPr lang="en-US" sz="2000" spc="18" dirty="0"/>
              <a:t>among  </a:t>
            </a:r>
            <a:r>
              <a:rPr lang="en-US" sz="2000" spc="9" dirty="0"/>
              <a:t>the concurrent transactions, to </a:t>
            </a:r>
            <a:r>
              <a:rPr lang="en-US" sz="2000" spc="13" dirty="0"/>
              <a:t>ensure </a:t>
            </a:r>
            <a:r>
              <a:rPr lang="en-US" sz="2000" spc="9" dirty="0"/>
              <a:t>the consistency of the  database.</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3CF943A7-8CE3-8C4C-8F0F-67D74897031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9" name="Picture 2">
            <a:extLst>
              <a:ext uri="{FF2B5EF4-FFF2-40B4-BE49-F238E27FC236}">
                <a16:creationId xmlns:a16="http://schemas.microsoft.com/office/drawing/2014/main" id="{1366E68D-3AE1-F14C-B240-F87AF04D3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793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4">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60724"/>
            <a:ext cx="12191998" cy="1595775"/>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51E014CA-4279-4E70-AC56-0BBEBF92C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2225"/>
            <a:ext cx="8115300" cy="1594275"/>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28B3DCF8-9D1E-4907-B1EC-98D11BC1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6" y="5262226"/>
            <a:ext cx="12196636" cy="1594274"/>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0">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6" y="5262224"/>
            <a:ext cx="4076697" cy="1594275"/>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2">
            <a:extLst>
              <a:ext uri="{FF2B5EF4-FFF2-40B4-BE49-F238E27FC236}">
                <a16:creationId xmlns:a16="http://schemas.microsoft.com/office/drawing/2014/main" id="{5717D090-7948-433A-AED2-EA1A98E6F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91050" y="-40689"/>
            <a:ext cx="1594274" cy="12192000"/>
          </a:xfrm>
          <a:prstGeom prst="rect">
            <a:avLst/>
          </a:prstGeom>
          <a:gradFill>
            <a:gsLst>
              <a:gs pos="16000">
                <a:schemeClr val="accent1">
                  <a:alpha val="0"/>
                </a:schemeClr>
              </a:gs>
              <a:gs pos="99000">
                <a:srgbClr val="000000">
                  <a:alpha val="7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34">
            <a:extLst>
              <a:ext uri="{FF2B5EF4-FFF2-40B4-BE49-F238E27FC236}">
                <a16:creationId xmlns:a16="http://schemas.microsoft.com/office/drawing/2014/main" id="{D618C3E8-8260-4E23-8BA1-C2C3E80BE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53314"/>
          </a:xfrm>
          <a:prstGeom prst="rect">
            <a:avLst/>
          </a:prstGeom>
          <a:gradFill>
            <a:gsLst>
              <a:gs pos="28000">
                <a:schemeClr val="accent1">
                  <a:lumMod val="75000"/>
                  <a:alpha val="11000"/>
                </a:schemeClr>
              </a:gs>
              <a:gs pos="100000">
                <a:schemeClr val="accent1">
                  <a:alpha val="2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699713" y="5588000"/>
            <a:ext cx="6867277" cy="920590"/>
          </a:xfrm>
          <a:prstGeom prst="rect">
            <a:avLst/>
          </a:prstGeom>
        </p:spPr>
        <p:txBody>
          <a:bodyPr vert="horz" lIns="91440" tIns="45720" rIns="91440" bIns="45720" rtlCol="0" anchor="ctr">
            <a:normAutofit/>
          </a:bodyPr>
          <a:lstStyle/>
          <a:p>
            <a:pPr marL="11206"/>
            <a:r>
              <a:rPr lang="en-US" sz="3700" kern="1200" spc="18">
                <a:solidFill>
                  <a:srgbClr val="FFFFFF"/>
                </a:solidFill>
                <a:latin typeface="+mj-lt"/>
                <a:ea typeface="+mj-ea"/>
                <a:cs typeface="+mj-cs"/>
              </a:rPr>
              <a:t>Database Users and</a:t>
            </a:r>
            <a:r>
              <a:rPr lang="en-US" sz="3700" kern="1200" spc="-115">
                <a:solidFill>
                  <a:srgbClr val="FFFFFF"/>
                </a:solidFill>
                <a:latin typeface="+mj-lt"/>
                <a:ea typeface="+mj-ea"/>
                <a:cs typeface="+mj-cs"/>
              </a:rPr>
              <a:t> </a:t>
            </a:r>
            <a:r>
              <a:rPr lang="en-US" sz="3700" kern="1200" spc="18">
                <a:solidFill>
                  <a:srgbClr val="FFFFFF"/>
                </a:solidFill>
                <a:latin typeface="+mj-lt"/>
                <a:ea typeface="+mj-ea"/>
                <a:cs typeface="+mj-cs"/>
              </a:rPr>
              <a:t>Administrators</a:t>
            </a:r>
          </a:p>
        </p:txBody>
      </p:sp>
      <p:sp>
        <p:nvSpPr>
          <p:cNvPr id="4" name="object 4"/>
          <p:cNvSpPr txBox="1"/>
          <p:nvPr/>
        </p:nvSpPr>
        <p:spPr>
          <a:xfrm>
            <a:off x="8439149" y="5613400"/>
            <a:ext cx="3256019" cy="869790"/>
          </a:xfrm>
          <a:prstGeom prst="rect">
            <a:avLst/>
          </a:prstGeom>
        </p:spPr>
        <p:txBody>
          <a:bodyPr vert="horz" lIns="91440" tIns="45720" rIns="91440" bIns="45720" rtlCol="0" anchor="ctr">
            <a:normAutofit/>
          </a:bodyPr>
          <a:lstStyle/>
          <a:p>
            <a:pPr>
              <a:lnSpc>
                <a:spcPct val="90000"/>
              </a:lnSpc>
              <a:spcBef>
                <a:spcPts val="1000"/>
              </a:spcBef>
            </a:pPr>
            <a:r>
              <a:rPr lang="en-US" sz="2000" b="1" kern="1200" spc="13">
                <a:solidFill>
                  <a:srgbClr val="FFFFFF"/>
                </a:solidFill>
                <a:latin typeface="+mn-lt"/>
                <a:ea typeface="+mn-ea"/>
                <a:cs typeface="+mn-cs"/>
              </a:rPr>
              <a:t>Database</a:t>
            </a:r>
            <a:endParaRPr lang="en-US" sz="2000" kern="1200">
              <a:solidFill>
                <a:srgbClr val="FFFFFF"/>
              </a:solidFill>
              <a:latin typeface="+mn-lt"/>
              <a:ea typeface="+mn-ea"/>
              <a:cs typeface="+mn-cs"/>
            </a:endParaRPr>
          </a:p>
        </p:txBody>
      </p:sp>
      <p:sp>
        <p:nvSpPr>
          <p:cNvPr id="7" name="object 7"/>
          <p:cNvSpPr txBox="1">
            <a:spLocks noGrp="1"/>
          </p:cNvSpPr>
          <p:nvPr>
            <p:ph type="ftr" sz="quarter" idx="11"/>
          </p:nvPr>
        </p:nvSpPr>
        <p:spPr>
          <a:xfrm rot="5400000">
            <a:off x="-1828800" y="2002536"/>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rgbClr val="FFFFFF"/>
                </a:solidFill>
                <a:latin typeface="+mn-lt"/>
                <a:ea typeface="+mn-ea"/>
                <a:cs typeface="+mn-cs"/>
              </a:rPr>
              <a:t>Uma Seshadri, IIIT Dharwad</a:t>
            </a:r>
          </a:p>
        </p:txBody>
      </p:sp>
      <p:sp>
        <p:nvSpPr>
          <p:cNvPr id="9" name="object 9"/>
          <p:cNvSpPr txBox="1">
            <a:spLocks noGrp="1"/>
          </p:cNvSpPr>
          <p:nvPr>
            <p:ph type="dt" sz="half" idx="10"/>
          </p:nvPr>
        </p:nvSpPr>
        <p:spPr>
          <a:xfrm>
            <a:off x="8970264" y="645294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493B0243-B0D4-5042-A9E8-3C4F197774A4}"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sp>
        <p:nvSpPr>
          <p:cNvPr id="5" name="object 5"/>
          <p:cNvSpPr/>
          <p:nvPr/>
        </p:nvSpPr>
        <p:spPr>
          <a:xfrm>
            <a:off x="2628901" y="1243013"/>
            <a:ext cx="6897064" cy="3340562"/>
          </a:xfrm>
          <a:prstGeom prst="rect">
            <a:avLst/>
          </a:prstGeom>
          <a:blipFill>
            <a:blip r:embed="rId2" cstate="print"/>
            <a:stretch>
              <a:fillRect/>
            </a:stretch>
          </a:blipFill>
        </p:spPr>
        <p:txBody>
          <a:bodyPr wrap="square" lIns="0" tIns="0" rIns="0" bIns="0" rtlCol="0"/>
          <a:lstStyle/>
          <a:p>
            <a:endParaRPr sz="1588"/>
          </a:p>
        </p:txBody>
      </p:sp>
      <p:pic>
        <p:nvPicPr>
          <p:cNvPr id="8" name="Picture 2">
            <a:extLst>
              <a:ext uri="{FF2B5EF4-FFF2-40B4-BE49-F238E27FC236}">
                <a16:creationId xmlns:a16="http://schemas.microsoft.com/office/drawing/2014/main" id="{9EFECB39-B33C-084C-BE1B-7BDF862F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8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2"/>
            <a:ext cx="9688296" cy="483212"/>
          </a:xfrm>
          <a:prstGeom prst="rect">
            <a:avLst/>
          </a:prstGeom>
        </p:spPr>
        <p:txBody>
          <a:bodyPr vert="horz" wrap="square" lIns="0" tIns="12700" rIns="0" bIns="0" rtlCol="0" anchor="ctr">
            <a:spAutoFit/>
          </a:bodyPr>
          <a:lstStyle/>
          <a:p>
            <a:pPr marL="12700">
              <a:lnSpc>
                <a:spcPct val="100000"/>
              </a:lnSpc>
              <a:spcBef>
                <a:spcPts val="100"/>
              </a:spcBef>
            </a:pPr>
            <a:r>
              <a:rPr lang="en-US" sz="3200" b="1" spc="-5" dirty="0">
                <a:solidFill>
                  <a:srgbClr val="CC3300"/>
                </a:solidFill>
                <a:latin typeface="Arial"/>
                <a:cs typeface="Arial"/>
              </a:rPr>
              <a:t>Drawbacks : File systems</a:t>
            </a:r>
          </a:p>
        </p:txBody>
      </p:sp>
      <p:sp>
        <p:nvSpPr>
          <p:cNvPr id="4" name="object 4"/>
          <p:cNvSpPr txBox="1"/>
          <p:nvPr/>
        </p:nvSpPr>
        <p:spPr>
          <a:xfrm>
            <a:off x="963485" y="1270020"/>
            <a:ext cx="10395078" cy="5030437"/>
          </a:xfrm>
          <a:prstGeom prst="rect">
            <a:avLst/>
          </a:prstGeom>
        </p:spPr>
        <p:txBody>
          <a:bodyPr vert="horz" lIns="91440" tIns="45720" rIns="91440" bIns="45720" rtlCol="0" anchor="t">
            <a:noAutofit/>
          </a:bodyPr>
          <a:lstStyle/>
          <a:p>
            <a:pPr marL="296396" indent="-228600">
              <a:lnSpc>
                <a:spcPct val="90000"/>
              </a:lnSpc>
              <a:spcBef>
                <a:spcPts val="666"/>
              </a:spcBef>
              <a:buClr>
                <a:srgbClr val="CC3300"/>
              </a:buClr>
              <a:buSzPct val="89655"/>
              <a:buFont typeface="+mj-lt"/>
              <a:buAutoNum type="arabicPeriod"/>
              <a:tabLst>
                <a:tab pos="260551" algn="l"/>
                <a:tab pos="261111" algn="l"/>
              </a:tabLst>
            </a:pPr>
            <a:r>
              <a:rPr lang="en-US" sz="1200" spc="18" dirty="0">
                <a:latin typeface="Arial" panose="020B0604020202020204" pitchFamily="34" charset="0"/>
                <a:cs typeface="Arial" panose="020B0604020202020204" pitchFamily="34" charset="0"/>
              </a:rPr>
              <a:t>Data </a:t>
            </a:r>
            <a:r>
              <a:rPr lang="en-US" sz="1200" b="1" spc="13" dirty="0">
                <a:latin typeface="Arial" panose="020B0604020202020204" pitchFamily="34" charset="0"/>
                <a:cs typeface="Arial" panose="020B0604020202020204" pitchFamily="34" charset="0"/>
              </a:rPr>
              <a:t>redundancy </a:t>
            </a:r>
            <a:r>
              <a:rPr lang="en-US" sz="1200" spc="18" dirty="0">
                <a:latin typeface="Arial" panose="020B0604020202020204" pitchFamily="34" charset="0"/>
                <a:cs typeface="Arial" panose="020B0604020202020204" pitchFamily="34" charset="0"/>
              </a:rPr>
              <a:t>and</a:t>
            </a:r>
            <a:r>
              <a:rPr lang="en-US" sz="1200" spc="-35" dirty="0">
                <a:latin typeface="Arial" panose="020B0604020202020204" pitchFamily="34" charset="0"/>
                <a:cs typeface="Arial" panose="020B0604020202020204" pitchFamily="34" charset="0"/>
              </a:rPr>
              <a:t> </a:t>
            </a:r>
            <a:r>
              <a:rPr lang="en-US" sz="1200" b="1" spc="9" dirty="0">
                <a:latin typeface="Arial" panose="020B0604020202020204" pitchFamily="34" charset="0"/>
                <a:cs typeface="Arial" panose="020B0604020202020204" pitchFamily="34" charset="0"/>
              </a:rPr>
              <a:t>inconsistency</a:t>
            </a:r>
            <a:endParaRPr lang="en-US" sz="1200" dirty="0">
              <a:latin typeface="Arial" panose="020B0604020202020204" pitchFamily="34" charset="0"/>
              <a:cs typeface="Arial" panose="020B0604020202020204" pitchFamily="34" charset="0"/>
            </a:endParaRPr>
          </a:p>
          <a:p>
            <a:pPr marL="62922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1200" spc="9" dirty="0">
                <a:latin typeface="Arial" panose="020B0604020202020204" pitchFamily="34" charset="0"/>
                <a:cs typeface="Arial" panose="020B0604020202020204" pitchFamily="34" charset="0"/>
              </a:rPr>
              <a:t>Multiple </a:t>
            </a:r>
            <a:r>
              <a:rPr lang="en-US" sz="1200" spc="4" dirty="0">
                <a:latin typeface="Arial" panose="020B0604020202020204" pitchFamily="34" charset="0"/>
                <a:cs typeface="Arial" panose="020B0604020202020204" pitchFamily="34" charset="0"/>
              </a:rPr>
              <a:t>file </a:t>
            </a:r>
            <a:r>
              <a:rPr lang="en-US" sz="1200" spc="9" dirty="0">
                <a:latin typeface="Arial" panose="020B0604020202020204" pitchFamily="34" charset="0"/>
                <a:cs typeface="Arial" panose="020B0604020202020204" pitchFamily="34" charset="0"/>
              </a:rPr>
              <a:t>formats, duplication of information in different</a:t>
            </a:r>
            <a:r>
              <a:rPr lang="en-US" sz="1200" spc="-75" dirty="0">
                <a:latin typeface="Arial" panose="020B0604020202020204" pitchFamily="34" charset="0"/>
                <a:cs typeface="Arial" panose="020B0604020202020204" pitchFamily="34" charset="0"/>
              </a:rPr>
              <a:t> </a:t>
            </a:r>
            <a:r>
              <a:rPr lang="en-US" sz="1200" spc="4" dirty="0">
                <a:latin typeface="Arial" panose="020B0604020202020204" pitchFamily="34" charset="0"/>
                <a:cs typeface="Arial" panose="020B0604020202020204" pitchFamily="34" charset="0"/>
              </a:rPr>
              <a:t>files</a:t>
            </a:r>
            <a:endParaRPr lang="en-US" sz="1200" dirty="0">
              <a:latin typeface="Arial" panose="020B0604020202020204" pitchFamily="34" charset="0"/>
              <a:cs typeface="Arial" panose="020B0604020202020204" pitchFamily="34" charset="0"/>
            </a:endParaRPr>
          </a:p>
          <a:p>
            <a:pPr marL="296396" indent="-228600">
              <a:lnSpc>
                <a:spcPct val="90000"/>
              </a:lnSpc>
              <a:spcBef>
                <a:spcPts val="582"/>
              </a:spcBef>
              <a:buClr>
                <a:srgbClr val="CC3300"/>
              </a:buClr>
              <a:buSzPct val="89655"/>
              <a:buFont typeface="+mj-lt"/>
              <a:buAutoNum type="arabicPeriod"/>
              <a:tabLst>
                <a:tab pos="260551" algn="l"/>
                <a:tab pos="261111" algn="l"/>
              </a:tabLst>
            </a:pPr>
            <a:r>
              <a:rPr lang="en-US" sz="1200" spc="9" dirty="0">
                <a:latin typeface="Arial" panose="020B0604020202020204" pitchFamily="34" charset="0"/>
                <a:cs typeface="Arial" panose="020B0604020202020204" pitchFamily="34" charset="0"/>
              </a:rPr>
              <a:t>Difficulty in </a:t>
            </a:r>
            <a:r>
              <a:rPr lang="en-US" sz="1200" b="1" spc="13" dirty="0">
                <a:latin typeface="Arial" panose="020B0604020202020204" pitchFamily="34" charset="0"/>
                <a:cs typeface="Arial" panose="020B0604020202020204" pitchFamily="34" charset="0"/>
              </a:rPr>
              <a:t>accessing</a:t>
            </a:r>
            <a:r>
              <a:rPr lang="en-US" sz="1200" b="1" spc="-31" dirty="0">
                <a:latin typeface="Arial" panose="020B0604020202020204" pitchFamily="34" charset="0"/>
                <a:cs typeface="Arial" panose="020B0604020202020204" pitchFamily="34" charset="0"/>
              </a:rPr>
              <a:t> </a:t>
            </a:r>
            <a:r>
              <a:rPr lang="en-US" sz="1200" b="1" spc="9" dirty="0">
                <a:latin typeface="Arial" panose="020B0604020202020204" pitchFamily="34" charset="0"/>
                <a:cs typeface="Arial" panose="020B0604020202020204" pitchFamily="34" charset="0"/>
              </a:rPr>
              <a:t>data</a:t>
            </a:r>
            <a:endParaRPr lang="en-US" sz="1200" dirty="0">
              <a:latin typeface="Arial" panose="020B0604020202020204" pitchFamily="34" charset="0"/>
              <a:cs typeface="Arial" panose="020B0604020202020204" pitchFamily="34" charset="0"/>
            </a:endParaRPr>
          </a:p>
          <a:p>
            <a:pPr marL="62922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200" spc="18" dirty="0">
                <a:latin typeface="Arial" panose="020B0604020202020204" pitchFamily="34" charset="0"/>
                <a:cs typeface="Arial" panose="020B0604020202020204" pitchFamily="34" charset="0"/>
              </a:rPr>
              <a:t>Need </a:t>
            </a:r>
            <a:r>
              <a:rPr lang="en-US" sz="1200" spc="13" dirty="0">
                <a:latin typeface="Arial" panose="020B0604020202020204" pitchFamily="34" charset="0"/>
                <a:cs typeface="Arial" panose="020B0604020202020204" pitchFamily="34" charset="0"/>
              </a:rPr>
              <a:t>to write </a:t>
            </a:r>
            <a:r>
              <a:rPr lang="en-US" sz="1200" spc="18" dirty="0">
                <a:latin typeface="Arial" panose="020B0604020202020204" pitchFamily="34" charset="0"/>
                <a:cs typeface="Arial" panose="020B0604020202020204" pitchFamily="34" charset="0"/>
              </a:rPr>
              <a:t>a new program </a:t>
            </a:r>
            <a:r>
              <a:rPr lang="en-US" sz="1200" spc="13" dirty="0">
                <a:latin typeface="Arial" panose="020B0604020202020204" pitchFamily="34" charset="0"/>
                <a:cs typeface="Arial" panose="020B0604020202020204" pitchFamily="34" charset="0"/>
              </a:rPr>
              <a:t>to carry out </a:t>
            </a:r>
            <a:r>
              <a:rPr lang="en-US" sz="1200" spc="18" dirty="0">
                <a:latin typeface="Arial" panose="020B0604020202020204" pitchFamily="34" charset="0"/>
                <a:cs typeface="Arial" panose="020B0604020202020204" pitchFamily="34" charset="0"/>
              </a:rPr>
              <a:t>each new</a:t>
            </a:r>
            <a:r>
              <a:rPr lang="en-US" sz="1200" spc="-159"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task</a:t>
            </a:r>
            <a:endParaRPr lang="en-US" sz="1200" dirty="0">
              <a:latin typeface="Arial" panose="020B0604020202020204" pitchFamily="34" charset="0"/>
              <a:cs typeface="Arial" panose="020B0604020202020204" pitchFamily="34" charset="0"/>
            </a:endParaRPr>
          </a:p>
          <a:p>
            <a:pPr marL="296396" indent="-228600">
              <a:lnSpc>
                <a:spcPct val="90000"/>
              </a:lnSpc>
              <a:spcBef>
                <a:spcPts val="666"/>
              </a:spcBef>
              <a:buClr>
                <a:srgbClr val="CC3300"/>
              </a:buClr>
              <a:buSzPct val="89655"/>
              <a:buFont typeface="+mj-lt"/>
              <a:buAutoNum type="arabicPeriod"/>
              <a:tabLst>
                <a:tab pos="260551" algn="l"/>
                <a:tab pos="261111" algn="l"/>
              </a:tabLst>
            </a:pPr>
            <a:r>
              <a:rPr lang="en-US" sz="1200" b="1" spc="13" dirty="0">
                <a:latin typeface="Arial" panose="020B0604020202020204" pitchFamily="34" charset="0"/>
                <a:cs typeface="Arial" panose="020B0604020202020204" pitchFamily="34" charset="0"/>
              </a:rPr>
              <a:t>Atomicity </a:t>
            </a:r>
            <a:r>
              <a:rPr lang="en-US" sz="1200" spc="9" dirty="0">
                <a:latin typeface="Arial" panose="020B0604020202020204" pitchFamily="34" charset="0"/>
                <a:cs typeface="Arial" panose="020B0604020202020204" pitchFamily="34" charset="0"/>
              </a:rPr>
              <a:t>of</a:t>
            </a:r>
            <a:r>
              <a:rPr lang="en-US" sz="1200" spc="-26" dirty="0">
                <a:latin typeface="Arial" panose="020B0604020202020204" pitchFamily="34" charset="0"/>
                <a:cs typeface="Arial" panose="020B0604020202020204" pitchFamily="34" charset="0"/>
              </a:rPr>
              <a:t> </a:t>
            </a:r>
            <a:r>
              <a:rPr lang="en-US" sz="1200" spc="9" dirty="0">
                <a:latin typeface="Arial" panose="020B0604020202020204" pitchFamily="34" charset="0"/>
                <a:cs typeface="Arial" panose="020B0604020202020204" pitchFamily="34" charset="0"/>
              </a:rPr>
              <a:t>updates</a:t>
            </a:r>
            <a:endParaRPr lang="en-US" sz="1200" dirty="0">
              <a:latin typeface="Arial" panose="020B0604020202020204" pitchFamily="34" charset="0"/>
              <a:cs typeface="Arial" panose="020B0604020202020204" pitchFamily="34" charset="0"/>
            </a:endParaRPr>
          </a:p>
          <a:p>
            <a:pPr marL="629229" marR="4483" lvl="1" indent="-228600">
              <a:lnSpc>
                <a:spcPct val="90000"/>
              </a:lnSpc>
              <a:spcBef>
                <a:spcPts val="552"/>
              </a:spcBef>
              <a:buClr>
                <a:srgbClr val="FF9A33"/>
              </a:buClr>
              <a:buSzPct val="79310"/>
              <a:buFont typeface="Arial" panose="020B0604020202020204" pitchFamily="34" charset="0"/>
              <a:buChar char="•"/>
              <a:tabLst>
                <a:tab pos="551359" algn="l"/>
                <a:tab pos="551919" algn="l"/>
              </a:tabLst>
            </a:pPr>
            <a:r>
              <a:rPr lang="en-US" sz="1200" spc="13" dirty="0">
                <a:latin typeface="Arial" panose="020B0604020202020204" pitchFamily="34" charset="0"/>
                <a:cs typeface="Arial" panose="020B0604020202020204" pitchFamily="34" charset="0"/>
              </a:rPr>
              <a:t>Failures </a:t>
            </a:r>
            <a:r>
              <a:rPr lang="en-US" sz="1200" spc="18" dirty="0">
                <a:latin typeface="Arial" panose="020B0604020202020204" pitchFamily="34" charset="0"/>
                <a:cs typeface="Arial" panose="020B0604020202020204" pitchFamily="34" charset="0"/>
              </a:rPr>
              <a:t>may </a:t>
            </a:r>
            <a:r>
              <a:rPr lang="en-US" sz="1200" spc="13" dirty="0">
                <a:latin typeface="Arial" panose="020B0604020202020204" pitchFamily="34" charset="0"/>
                <a:cs typeface="Arial" panose="020B0604020202020204" pitchFamily="34" charset="0"/>
              </a:rPr>
              <a:t>leave database </a:t>
            </a:r>
            <a:r>
              <a:rPr lang="en-US" sz="1200" spc="9" dirty="0">
                <a:latin typeface="Arial" panose="020B0604020202020204" pitchFamily="34" charset="0"/>
                <a:cs typeface="Arial" panose="020B0604020202020204" pitchFamily="34" charset="0"/>
              </a:rPr>
              <a:t>in </a:t>
            </a:r>
            <a:r>
              <a:rPr lang="en-US" sz="1200" spc="18" dirty="0">
                <a:latin typeface="Arial" panose="020B0604020202020204" pitchFamily="34" charset="0"/>
                <a:cs typeface="Arial" panose="020B0604020202020204" pitchFamily="34" charset="0"/>
              </a:rPr>
              <a:t>an </a:t>
            </a:r>
            <a:r>
              <a:rPr lang="en-US" sz="1200" spc="13" dirty="0">
                <a:latin typeface="Arial" panose="020B0604020202020204" pitchFamily="34" charset="0"/>
                <a:cs typeface="Arial" panose="020B0604020202020204" pitchFamily="34" charset="0"/>
              </a:rPr>
              <a:t>inconsistent state with</a:t>
            </a:r>
            <a:r>
              <a:rPr lang="en-US" sz="1200" spc="-84" dirty="0">
                <a:latin typeface="Arial" panose="020B0604020202020204" pitchFamily="34" charset="0"/>
                <a:cs typeface="Arial" panose="020B0604020202020204" pitchFamily="34" charset="0"/>
              </a:rPr>
              <a:t> </a:t>
            </a:r>
            <a:r>
              <a:rPr lang="en-US" sz="1200" spc="9" dirty="0">
                <a:latin typeface="Arial" panose="020B0604020202020204" pitchFamily="34" charset="0"/>
                <a:cs typeface="Arial" panose="020B0604020202020204" pitchFamily="34" charset="0"/>
              </a:rPr>
              <a:t>partial  </a:t>
            </a:r>
            <a:r>
              <a:rPr lang="en-US" sz="1200" spc="13" dirty="0">
                <a:latin typeface="Arial" panose="020B0604020202020204" pitchFamily="34" charset="0"/>
                <a:cs typeface="Arial" panose="020B0604020202020204" pitchFamily="34" charset="0"/>
              </a:rPr>
              <a:t>updates carried</a:t>
            </a:r>
            <a:r>
              <a:rPr lang="en-US" sz="1200" spc="-35"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out</a:t>
            </a:r>
            <a:endParaRPr lang="en-US" sz="1200" dirty="0">
              <a:latin typeface="Arial" panose="020B0604020202020204" pitchFamily="34" charset="0"/>
              <a:cs typeface="Arial" panose="020B0604020202020204" pitchFamily="34" charset="0"/>
            </a:endParaRPr>
          </a:p>
          <a:p>
            <a:pPr marL="629229" marR="51549" lvl="1" indent="-228600">
              <a:lnSpc>
                <a:spcPct val="90000"/>
              </a:lnSpc>
              <a:spcBef>
                <a:spcPts val="547"/>
              </a:spcBef>
              <a:buClr>
                <a:srgbClr val="FF9A33"/>
              </a:buClr>
              <a:buSzPct val="79310"/>
              <a:buFont typeface="Arial" panose="020B0604020202020204" pitchFamily="34" charset="0"/>
              <a:buChar char="•"/>
              <a:tabLst>
                <a:tab pos="551359" algn="l"/>
                <a:tab pos="551919" algn="l"/>
              </a:tabLst>
            </a:pPr>
            <a:r>
              <a:rPr lang="en-US" sz="1200" spc="13" dirty="0">
                <a:latin typeface="Arial" panose="020B0604020202020204" pitchFamily="34" charset="0"/>
                <a:cs typeface="Arial" panose="020B0604020202020204" pitchFamily="34" charset="0"/>
              </a:rPr>
              <a:t>Example: Transfer of funds from </a:t>
            </a:r>
            <a:r>
              <a:rPr lang="en-US" sz="1200" spc="18" dirty="0">
                <a:latin typeface="Arial" panose="020B0604020202020204" pitchFamily="34" charset="0"/>
                <a:cs typeface="Arial" panose="020B0604020202020204" pitchFamily="34" charset="0"/>
              </a:rPr>
              <a:t>one </a:t>
            </a:r>
            <a:r>
              <a:rPr lang="en-US" sz="1200" spc="13" dirty="0">
                <a:latin typeface="Arial" panose="020B0604020202020204" pitchFamily="34" charset="0"/>
                <a:cs typeface="Arial" panose="020B0604020202020204" pitchFamily="34" charset="0"/>
              </a:rPr>
              <a:t>account to another</a:t>
            </a:r>
            <a:r>
              <a:rPr lang="en-US" sz="1200" spc="-101"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should  either complete or not </a:t>
            </a:r>
            <a:r>
              <a:rPr lang="en-US" sz="1200" spc="18" dirty="0">
                <a:latin typeface="Arial" panose="020B0604020202020204" pitchFamily="34" charset="0"/>
                <a:cs typeface="Arial" panose="020B0604020202020204" pitchFamily="34" charset="0"/>
              </a:rPr>
              <a:t>happen </a:t>
            </a:r>
            <a:r>
              <a:rPr lang="en-US" sz="1200" spc="13" dirty="0">
                <a:latin typeface="Arial" panose="020B0604020202020204" pitchFamily="34" charset="0"/>
                <a:cs typeface="Arial" panose="020B0604020202020204" pitchFamily="34" charset="0"/>
              </a:rPr>
              <a:t>at</a:t>
            </a:r>
            <a:r>
              <a:rPr lang="en-US" sz="1200" spc="-84" dirty="0">
                <a:latin typeface="Arial" panose="020B0604020202020204" pitchFamily="34" charset="0"/>
                <a:cs typeface="Arial" panose="020B0604020202020204" pitchFamily="34" charset="0"/>
              </a:rPr>
              <a:t> </a:t>
            </a:r>
            <a:r>
              <a:rPr lang="en-US" sz="1200" spc="9" dirty="0">
                <a:latin typeface="Arial" panose="020B0604020202020204" pitchFamily="34" charset="0"/>
                <a:cs typeface="Arial" panose="020B0604020202020204" pitchFamily="34" charset="0"/>
              </a:rPr>
              <a:t>all</a:t>
            </a:r>
            <a:endParaRPr lang="en-US" sz="1200" dirty="0">
              <a:latin typeface="Arial" panose="020B0604020202020204" pitchFamily="34" charset="0"/>
              <a:cs typeface="Arial" panose="020B0604020202020204" pitchFamily="34" charset="0"/>
            </a:endParaRPr>
          </a:p>
          <a:p>
            <a:pPr marL="296396" indent="-228600">
              <a:lnSpc>
                <a:spcPct val="90000"/>
              </a:lnSpc>
              <a:spcBef>
                <a:spcPts val="587"/>
              </a:spcBef>
              <a:buClr>
                <a:srgbClr val="CC3300"/>
              </a:buClr>
              <a:buSzPct val="89655"/>
              <a:buFont typeface="+mj-lt"/>
              <a:buAutoNum type="arabicPeriod"/>
              <a:tabLst>
                <a:tab pos="260551" algn="l"/>
                <a:tab pos="261111" algn="l"/>
              </a:tabLst>
            </a:pPr>
            <a:r>
              <a:rPr lang="en-US" sz="1200" b="1" spc="18" dirty="0">
                <a:latin typeface="Arial" panose="020B0604020202020204" pitchFamily="34" charset="0"/>
                <a:cs typeface="Arial" panose="020B0604020202020204" pitchFamily="34" charset="0"/>
              </a:rPr>
              <a:t>Concurrent access </a:t>
            </a:r>
            <a:r>
              <a:rPr lang="en-US" sz="1200" spc="18" dirty="0">
                <a:latin typeface="Arial" panose="020B0604020202020204" pitchFamily="34" charset="0"/>
                <a:cs typeface="Arial" panose="020B0604020202020204" pitchFamily="34" charset="0"/>
              </a:rPr>
              <a:t>by </a:t>
            </a:r>
            <a:r>
              <a:rPr lang="en-US" sz="1200" spc="13" dirty="0">
                <a:latin typeface="Arial" panose="020B0604020202020204" pitchFamily="34" charset="0"/>
                <a:cs typeface="Arial" panose="020B0604020202020204" pitchFamily="34" charset="0"/>
              </a:rPr>
              <a:t>multiple</a:t>
            </a:r>
            <a:r>
              <a:rPr lang="en-US" sz="1200" spc="-75"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users</a:t>
            </a:r>
            <a:endParaRPr lang="en-US" sz="1200" dirty="0">
              <a:latin typeface="Arial" panose="020B0604020202020204" pitchFamily="34" charset="0"/>
              <a:cs typeface="Arial" panose="020B0604020202020204" pitchFamily="34" charset="0"/>
            </a:endParaRPr>
          </a:p>
          <a:p>
            <a:pPr marL="62922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200" spc="13" dirty="0">
                <a:latin typeface="Arial" panose="020B0604020202020204" pitchFamily="34" charset="0"/>
                <a:cs typeface="Arial" panose="020B0604020202020204" pitchFamily="34" charset="0"/>
              </a:rPr>
              <a:t>Concurrent access </a:t>
            </a:r>
            <a:r>
              <a:rPr lang="en-US" sz="1200" spc="18" dirty="0">
                <a:latin typeface="Arial" panose="020B0604020202020204" pitchFamily="34" charset="0"/>
                <a:cs typeface="Arial" panose="020B0604020202020204" pitchFamily="34" charset="0"/>
              </a:rPr>
              <a:t>needed </a:t>
            </a:r>
            <a:r>
              <a:rPr lang="en-US" sz="1200" spc="9" dirty="0">
                <a:latin typeface="Arial" panose="020B0604020202020204" pitchFamily="34" charset="0"/>
                <a:cs typeface="Arial" panose="020B0604020202020204" pitchFamily="34" charset="0"/>
              </a:rPr>
              <a:t>for</a:t>
            </a:r>
            <a:r>
              <a:rPr lang="en-US" sz="1200" spc="-66"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performance</a:t>
            </a:r>
            <a:endParaRPr lang="en-US" sz="1200" dirty="0">
              <a:latin typeface="Arial" panose="020B0604020202020204" pitchFamily="34" charset="0"/>
              <a:cs typeface="Arial" panose="020B0604020202020204" pitchFamily="34" charset="0"/>
            </a:endParaRPr>
          </a:p>
          <a:p>
            <a:pPr marL="62922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200" spc="9" dirty="0">
                <a:latin typeface="Arial" panose="020B0604020202020204" pitchFamily="34" charset="0"/>
                <a:cs typeface="Arial" panose="020B0604020202020204" pitchFamily="34" charset="0"/>
              </a:rPr>
              <a:t>Uncontrolled concurrent </a:t>
            </a:r>
            <a:r>
              <a:rPr lang="en-US" sz="1200" spc="13" dirty="0">
                <a:latin typeface="Arial" panose="020B0604020202020204" pitchFamily="34" charset="0"/>
                <a:cs typeface="Arial" panose="020B0604020202020204" pitchFamily="34" charset="0"/>
              </a:rPr>
              <a:t>accesses can </a:t>
            </a:r>
            <a:r>
              <a:rPr lang="en-US" sz="1200" spc="9" dirty="0">
                <a:latin typeface="Arial" panose="020B0604020202020204" pitchFamily="34" charset="0"/>
                <a:cs typeface="Arial" panose="020B0604020202020204" pitchFamily="34" charset="0"/>
              </a:rPr>
              <a:t>lead to</a:t>
            </a:r>
            <a:r>
              <a:rPr lang="en-US" sz="1200" spc="-66" dirty="0">
                <a:latin typeface="Arial" panose="020B0604020202020204" pitchFamily="34" charset="0"/>
                <a:cs typeface="Arial" panose="020B0604020202020204" pitchFamily="34" charset="0"/>
              </a:rPr>
              <a:t> </a:t>
            </a:r>
            <a:r>
              <a:rPr lang="en-US" sz="1200" spc="9" dirty="0">
                <a:latin typeface="Arial" panose="020B0604020202020204" pitchFamily="34" charset="0"/>
                <a:cs typeface="Arial" panose="020B0604020202020204" pitchFamily="34" charset="0"/>
              </a:rPr>
              <a:t>inconsistencies</a:t>
            </a:r>
            <a:endParaRPr lang="en-US" sz="1200" dirty="0">
              <a:latin typeface="Arial" panose="020B0604020202020204" pitchFamily="34" charset="0"/>
              <a:cs typeface="Arial" panose="020B0604020202020204" pitchFamily="34" charset="0"/>
            </a:endParaRPr>
          </a:p>
          <a:p>
            <a:pPr marL="920597" marR="33619" lvl="2" indent="-228600">
              <a:lnSpc>
                <a:spcPct val="90000"/>
              </a:lnSpc>
              <a:spcBef>
                <a:spcPts val="552"/>
              </a:spcBef>
              <a:buClr>
                <a:srgbClr val="33CC33"/>
              </a:buClr>
              <a:buSzPct val="75862"/>
              <a:buFont typeface="Arial" panose="020B0604020202020204" pitchFamily="34" charset="0"/>
              <a:buChar char="•"/>
              <a:tabLst>
                <a:tab pos="802383" algn="l"/>
              </a:tabLst>
            </a:pPr>
            <a:r>
              <a:rPr lang="en-US" sz="1200" spc="13" dirty="0">
                <a:latin typeface="Arial" panose="020B0604020202020204" pitchFamily="34" charset="0"/>
                <a:cs typeface="Arial" panose="020B0604020202020204" pitchFamily="34" charset="0"/>
              </a:rPr>
              <a:t>Example: </a:t>
            </a:r>
            <a:r>
              <a:rPr lang="en-US" sz="1200" spc="18" dirty="0">
                <a:latin typeface="Arial" panose="020B0604020202020204" pitchFamily="34" charset="0"/>
                <a:cs typeface="Arial" panose="020B0604020202020204" pitchFamily="34" charset="0"/>
              </a:rPr>
              <a:t>Two </a:t>
            </a:r>
            <a:r>
              <a:rPr lang="en-US" sz="1200" spc="13" dirty="0">
                <a:latin typeface="Arial" panose="020B0604020202020204" pitchFamily="34" charset="0"/>
                <a:cs typeface="Arial" panose="020B0604020202020204" pitchFamily="34" charset="0"/>
              </a:rPr>
              <a:t>people reading </a:t>
            </a:r>
            <a:r>
              <a:rPr lang="en-US" sz="1200" spc="18" dirty="0">
                <a:latin typeface="Arial" panose="020B0604020202020204" pitchFamily="34" charset="0"/>
                <a:cs typeface="Arial" panose="020B0604020202020204" pitchFamily="34" charset="0"/>
              </a:rPr>
              <a:t>a </a:t>
            </a:r>
            <a:r>
              <a:rPr lang="en-US" sz="1200" spc="13" dirty="0">
                <a:latin typeface="Arial" panose="020B0604020202020204" pitchFamily="34" charset="0"/>
                <a:cs typeface="Arial" panose="020B0604020202020204" pitchFamily="34" charset="0"/>
              </a:rPr>
              <a:t>balance (say 100) </a:t>
            </a:r>
            <a:r>
              <a:rPr lang="en-US" sz="1200" spc="18" dirty="0">
                <a:latin typeface="Arial" panose="020B0604020202020204" pitchFamily="34" charset="0"/>
                <a:cs typeface="Arial" panose="020B0604020202020204" pitchFamily="34" charset="0"/>
              </a:rPr>
              <a:t>and  </a:t>
            </a:r>
            <a:r>
              <a:rPr lang="en-US" sz="1200" spc="13" dirty="0">
                <a:latin typeface="Arial" panose="020B0604020202020204" pitchFamily="34" charset="0"/>
                <a:cs typeface="Arial" panose="020B0604020202020204" pitchFamily="34" charset="0"/>
              </a:rPr>
              <a:t>updating </a:t>
            </a:r>
            <a:r>
              <a:rPr lang="en-US" sz="1200" spc="4" dirty="0">
                <a:latin typeface="Arial" panose="020B0604020202020204" pitchFamily="34" charset="0"/>
                <a:cs typeface="Arial" panose="020B0604020202020204" pitchFamily="34" charset="0"/>
              </a:rPr>
              <a:t>it </a:t>
            </a:r>
            <a:r>
              <a:rPr lang="en-US" sz="1200" spc="18" dirty="0">
                <a:latin typeface="Arial" panose="020B0604020202020204" pitchFamily="34" charset="0"/>
                <a:cs typeface="Arial" panose="020B0604020202020204" pitchFamily="34" charset="0"/>
              </a:rPr>
              <a:t>by </a:t>
            </a:r>
            <a:r>
              <a:rPr lang="en-US" sz="1200" spc="13" dirty="0">
                <a:latin typeface="Arial" panose="020B0604020202020204" pitchFamily="34" charset="0"/>
                <a:cs typeface="Arial" panose="020B0604020202020204" pitchFamily="34" charset="0"/>
              </a:rPr>
              <a:t>withdrawing </a:t>
            </a:r>
            <a:r>
              <a:rPr lang="en-US" sz="1200" spc="18" dirty="0">
                <a:latin typeface="Arial" panose="020B0604020202020204" pitchFamily="34" charset="0"/>
                <a:cs typeface="Arial" panose="020B0604020202020204" pitchFamily="34" charset="0"/>
              </a:rPr>
              <a:t>money </a:t>
            </a:r>
            <a:r>
              <a:rPr lang="en-US" sz="1200" spc="13" dirty="0">
                <a:latin typeface="Arial" panose="020B0604020202020204" pitchFamily="34" charset="0"/>
                <a:cs typeface="Arial" panose="020B0604020202020204" pitchFamily="34" charset="0"/>
              </a:rPr>
              <a:t>(say </a:t>
            </a:r>
            <a:r>
              <a:rPr lang="en-US" sz="1200" spc="18" dirty="0">
                <a:latin typeface="Arial" panose="020B0604020202020204" pitchFamily="34" charset="0"/>
                <a:cs typeface="Arial" panose="020B0604020202020204" pitchFamily="34" charset="0"/>
              </a:rPr>
              <a:t>50 </a:t>
            </a:r>
            <a:r>
              <a:rPr lang="en-US" sz="1200" spc="13" dirty="0">
                <a:latin typeface="Arial" panose="020B0604020202020204" pitchFamily="34" charset="0"/>
                <a:cs typeface="Arial" panose="020B0604020202020204" pitchFamily="34" charset="0"/>
              </a:rPr>
              <a:t>each) at the</a:t>
            </a:r>
            <a:r>
              <a:rPr lang="en-US" sz="1200" spc="-128" dirty="0">
                <a:latin typeface="Arial" panose="020B0604020202020204" pitchFamily="34" charset="0"/>
                <a:cs typeface="Arial" panose="020B0604020202020204" pitchFamily="34" charset="0"/>
              </a:rPr>
              <a:t> </a:t>
            </a:r>
            <a:r>
              <a:rPr lang="en-US" sz="1200" spc="18" dirty="0">
                <a:latin typeface="Arial" panose="020B0604020202020204" pitchFamily="34" charset="0"/>
                <a:cs typeface="Arial" panose="020B0604020202020204" pitchFamily="34" charset="0"/>
              </a:rPr>
              <a:t>same  </a:t>
            </a:r>
            <a:r>
              <a:rPr lang="en-US" sz="1200" spc="13" dirty="0">
                <a:latin typeface="Arial" panose="020B0604020202020204" pitchFamily="34" charset="0"/>
                <a:cs typeface="Arial" panose="020B0604020202020204" pitchFamily="34" charset="0"/>
              </a:rPr>
              <a:t>time</a:t>
            </a:r>
            <a:endParaRPr lang="en-US" sz="1200" dirty="0">
              <a:latin typeface="Arial" panose="020B0604020202020204" pitchFamily="34" charset="0"/>
              <a:cs typeface="Arial" panose="020B0604020202020204" pitchFamily="34" charset="0"/>
            </a:endParaRPr>
          </a:p>
          <a:p>
            <a:pPr marL="296396" indent="-228600">
              <a:lnSpc>
                <a:spcPct val="90000"/>
              </a:lnSpc>
              <a:spcBef>
                <a:spcPts val="591"/>
              </a:spcBef>
              <a:buClr>
                <a:srgbClr val="CC3300"/>
              </a:buClr>
              <a:buSzPct val="89655"/>
              <a:buFont typeface="+mj-lt"/>
              <a:buAutoNum type="arabicPeriod"/>
              <a:tabLst>
                <a:tab pos="260551" algn="l"/>
                <a:tab pos="261111" algn="l"/>
              </a:tabLst>
            </a:pPr>
            <a:r>
              <a:rPr lang="en-US" sz="1200" b="1" spc="13" dirty="0">
                <a:latin typeface="Arial" panose="020B0604020202020204" pitchFamily="34" charset="0"/>
                <a:cs typeface="Arial" panose="020B0604020202020204" pitchFamily="34" charset="0"/>
              </a:rPr>
              <a:t>Security</a:t>
            </a:r>
            <a:r>
              <a:rPr lang="en-US" sz="1200" b="1" spc="-13" dirty="0">
                <a:latin typeface="Arial" panose="020B0604020202020204" pitchFamily="34" charset="0"/>
                <a:cs typeface="Arial" panose="020B0604020202020204" pitchFamily="34" charset="0"/>
              </a:rPr>
              <a:t> </a:t>
            </a:r>
            <a:r>
              <a:rPr lang="en-US" sz="1200" spc="13" dirty="0">
                <a:latin typeface="Arial" panose="020B0604020202020204" pitchFamily="34" charset="0"/>
                <a:cs typeface="Arial" panose="020B0604020202020204" pitchFamily="34" charset="0"/>
              </a:rPr>
              <a:t>problems</a:t>
            </a:r>
            <a:endParaRPr lang="en-US" sz="1200" dirty="0">
              <a:latin typeface="Arial" panose="020B0604020202020204" pitchFamily="34" charset="0"/>
              <a:cs typeface="Arial" panose="020B0604020202020204" pitchFamily="34" charset="0"/>
            </a:endParaRPr>
          </a:p>
          <a:p>
            <a:pPr marL="62922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200" spc="18" dirty="0">
                <a:latin typeface="Arial" panose="020B0604020202020204" pitchFamily="34" charset="0"/>
                <a:cs typeface="Arial" panose="020B0604020202020204" pitchFamily="34" charset="0"/>
              </a:rPr>
              <a:t>Hard </a:t>
            </a:r>
            <a:r>
              <a:rPr lang="en-US" sz="1200" spc="13" dirty="0">
                <a:latin typeface="Arial" panose="020B0604020202020204" pitchFamily="34" charset="0"/>
                <a:cs typeface="Arial" panose="020B0604020202020204" pitchFamily="34" charset="0"/>
              </a:rPr>
              <a:t>to provide user access </a:t>
            </a:r>
            <a:r>
              <a:rPr lang="en-US" sz="1200" spc="9" dirty="0">
                <a:latin typeface="Arial" panose="020B0604020202020204" pitchFamily="34" charset="0"/>
                <a:cs typeface="Arial" panose="020B0604020202020204" pitchFamily="34" charset="0"/>
              </a:rPr>
              <a:t>to </a:t>
            </a:r>
            <a:r>
              <a:rPr lang="en-US" sz="1200" spc="13" dirty="0">
                <a:latin typeface="Arial" panose="020B0604020202020204" pitchFamily="34" charset="0"/>
                <a:cs typeface="Arial" panose="020B0604020202020204" pitchFamily="34" charset="0"/>
              </a:rPr>
              <a:t>some, </a:t>
            </a:r>
            <a:r>
              <a:rPr lang="en-US" sz="1200" spc="9" dirty="0">
                <a:latin typeface="Arial" panose="020B0604020202020204" pitchFamily="34" charset="0"/>
                <a:cs typeface="Arial" panose="020B0604020202020204" pitchFamily="34" charset="0"/>
              </a:rPr>
              <a:t>but not </a:t>
            </a:r>
            <a:r>
              <a:rPr lang="en-US" sz="1200" spc="4" dirty="0">
                <a:latin typeface="Arial" panose="020B0604020202020204" pitchFamily="34" charset="0"/>
                <a:cs typeface="Arial" panose="020B0604020202020204" pitchFamily="34" charset="0"/>
              </a:rPr>
              <a:t>all,</a:t>
            </a:r>
            <a:r>
              <a:rPr lang="en-US" sz="1200" spc="-124" dirty="0">
                <a:latin typeface="Arial" panose="020B0604020202020204" pitchFamily="34" charset="0"/>
                <a:cs typeface="Arial" panose="020B0604020202020204" pitchFamily="34" charset="0"/>
              </a:rPr>
              <a:t> </a:t>
            </a:r>
            <a:r>
              <a:rPr lang="en-US" sz="1200" spc="9" dirty="0">
                <a:latin typeface="Arial" panose="020B0604020202020204" pitchFamily="34" charset="0"/>
                <a:cs typeface="Arial" panose="020B0604020202020204" pitchFamily="34" charset="0"/>
              </a:rPr>
              <a:t>data</a:t>
            </a:r>
            <a:endParaRPr lang="en-US" sz="1200" dirty="0">
              <a:latin typeface="Arial" panose="020B0604020202020204" pitchFamily="34" charset="0"/>
              <a:cs typeface="Arial" panose="020B0604020202020204" pitchFamily="34" charset="0"/>
            </a:endParaRPr>
          </a:p>
          <a:p>
            <a:pPr marL="572079" lvl="2">
              <a:lnSpc>
                <a:spcPct val="90000"/>
              </a:lnSpc>
              <a:spcBef>
                <a:spcPts val="587"/>
              </a:spcBef>
              <a:buClr>
                <a:srgbClr val="FF9A33"/>
              </a:buClr>
              <a:buSzPct val="79310"/>
              <a:tabLst>
                <a:tab pos="551359" algn="l"/>
                <a:tab pos="551919" algn="l"/>
              </a:tabLst>
            </a:pPr>
            <a:endParaRPr lang="en-US" sz="1200" dirty="0">
              <a:latin typeface="Arial" panose="020B0604020202020204" pitchFamily="34" charset="0"/>
              <a:cs typeface="Arial" panose="020B0604020202020204" pitchFamily="34" charset="0"/>
            </a:endParaRPr>
          </a:p>
          <a:p>
            <a:pPr marL="489151" marR="66679" lvl="1">
              <a:lnSpc>
                <a:spcPct val="90000"/>
              </a:lnSpc>
              <a:spcBef>
                <a:spcPts val="552"/>
              </a:spcBef>
              <a:buClr>
                <a:srgbClr val="CC3300"/>
              </a:buClr>
              <a:buSzPct val="89655"/>
              <a:tabLst>
                <a:tab pos="260551" algn="l"/>
                <a:tab pos="261111" algn="l"/>
              </a:tabLst>
            </a:pPr>
            <a:endParaRPr lang="en-US" sz="1200" dirty="0">
              <a:latin typeface="Arial" panose="020B0604020202020204" pitchFamily="34" charset="0"/>
              <a:cs typeface="Arial" panose="020B0604020202020204" pitchFamily="34" charset="0"/>
            </a:endParaRPr>
          </a:p>
        </p:txBody>
      </p:sp>
      <p:sp>
        <p:nvSpPr>
          <p:cNvPr id="40" name="Rectangle 3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72909A-4C80-8C4D-8409-B3D30950BC6B}"/>
              </a:ext>
            </a:extLst>
          </p:cNvPr>
          <p:cNvSpPr/>
          <p:nvPr/>
        </p:nvSpPr>
        <p:spPr>
          <a:xfrm>
            <a:off x="1854199" y="6023604"/>
            <a:ext cx="6261100" cy="203200"/>
          </a:xfrm>
          <a:prstGeom prst="rect">
            <a:avLst/>
          </a:prstGeom>
        </p:spPr>
        <p:txBody>
          <a:bodyPr wrap="square" anchor="t">
            <a:noAutofit/>
          </a:bodyPr>
          <a:lstStyle/>
          <a:p>
            <a:pPr marL="11206">
              <a:lnSpc>
                <a:spcPct val="90000"/>
              </a:lnSpc>
              <a:spcBef>
                <a:spcPts val="852"/>
              </a:spcBef>
            </a:pPr>
            <a:r>
              <a:rPr lang="en-IN" sz="1100" b="1" i="1" spc="18" dirty="0">
                <a:solidFill>
                  <a:srgbClr val="C00000"/>
                </a:solidFill>
                <a:latin typeface="Arial"/>
                <a:cs typeface="Arial"/>
              </a:rPr>
              <a:t>***        Database </a:t>
            </a:r>
            <a:r>
              <a:rPr lang="en-IN" sz="1100" b="1" i="1" spc="13" dirty="0">
                <a:solidFill>
                  <a:srgbClr val="C00000"/>
                </a:solidFill>
                <a:latin typeface="Arial"/>
                <a:cs typeface="Arial"/>
              </a:rPr>
              <a:t>systems offer solutions to </a:t>
            </a:r>
            <a:r>
              <a:rPr lang="en-IN" sz="1100" b="1" i="1" spc="9" dirty="0">
                <a:solidFill>
                  <a:srgbClr val="C00000"/>
                </a:solidFill>
                <a:latin typeface="Arial"/>
                <a:cs typeface="Arial"/>
              </a:rPr>
              <a:t>all </a:t>
            </a:r>
            <a:r>
              <a:rPr lang="en-IN" sz="1100" b="1" i="1" spc="13" dirty="0">
                <a:solidFill>
                  <a:srgbClr val="C00000"/>
                </a:solidFill>
                <a:latin typeface="Arial"/>
                <a:cs typeface="Arial"/>
              </a:rPr>
              <a:t>these  </a:t>
            </a:r>
            <a:r>
              <a:rPr lang="en-IN" sz="1100" b="1" i="1" spc="18" dirty="0">
                <a:solidFill>
                  <a:srgbClr val="C00000"/>
                </a:solidFill>
                <a:latin typeface="Arial"/>
                <a:cs typeface="Arial"/>
              </a:rPr>
              <a:t>problems</a:t>
            </a:r>
            <a:endParaRPr lang="en-IN" sz="1100" i="1" dirty="0">
              <a:solidFill>
                <a:srgbClr val="C00000"/>
              </a:solidFill>
              <a:latin typeface="Arial"/>
              <a:cs typeface="Arial"/>
            </a:endParaRPr>
          </a:p>
        </p:txBody>
      </p:sp>
      <p:pic>
        <p:nvPicPr>
          <p:cNvPr id="8" name="Picture 2">
            <a:extLst>
              <a:ext uri="{FF2B5EF4-FFF2-40B4-BE49-F238E27FC236}">
                <a16:creationId xmlns:a16="http://schemas.microsoft.com/office/drawing/2014/main" id="{071BDBF9-B73D-2446-A0B9-2628CB979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29D14586-C8DD-B043-BB75-C5DEED4FAAA7}"/>
              </a:ext>
            </a:extLst>
          </p:cNvPr>
          <p:cNvSpPr>
            <a:spLocks noGrp="1"/>
          </p:cNvSpPr>
          <p:nvPr>
            <p:ph type="dt" sz="half" idx="10"/>
          </p:nvPr>
        </p:nvSpPr>
        <p:spPr/>
        <p:txBody>
          <a:bodyPr/>
          <a:lstStyle/>
          <a:p>
            <a:fld id="{485CE6EC-4187-6A4F-8147-63FBC65A6BAC}" type="datetime1">
              <a:rPr lang="en-IN" smtClean="0"/>
              <a:t>23/01/21</a:t>
            </a:fld>
            <a:endParaRPr lang="en-US"/>
          </a:p>
        </p:txBody>
      </p:sp>
      <p:sp>
        <p:nvSpPr>
          <p:cNvPr id="5" name="Footer Placeholder 4">
            <a:extLst>
              <a:ext uri="{FF2B5EF4-FFF2-40B4-BE49-F238E27FC236}">
                <a16:creationId xmlns:a16="http://schemas.microsoft.com/office/drawing/2014/main" id="{2685DDF4-4AA1-DD49-93D1-608B47A7977C}"/>
              </a:ext>
            </a:extLst>
          </p:cNvPr>
          <p:cNvSpPr>
            <a:spLocks noGrp="1"/>
          </p:cNvSpPr>
          <p:nvPr>
            <p:ph type="ftr" sz="quarter" idx="11"/>
          </p:nvPr>
        </p:nvSpPr>
        <p:spPr/>
        <p:txBody>
          <a:bodyPr/>
          <a:lstStyle/>
          <a:p>
            <a:r>
              <a:rPr lang="en-US"/>
              <a:t>Uma Seshadri, IIIT Dharwad</a:t>
            </a:r>
          </a:p>
        </p:txBody>
      </p:sp>
    </p:spTree>
    <p:extLst>
      <p:ext uri="{BB962C8B-B14F-4D97-AF65-F5344CB8AC3E}">
        <p14:creationId xmlns:p14="http://schemas.microsoft.com/office/powerpoint/2010/main" val="63528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Database</a:t>
            </a:r>
            <a:r>
              <a:rPr lang="en-US" sz="4000" kern="1200" spc="-26">
                <a:solidFill>
                  <a:schemeClr val="tx1"/>
                </a:solidFill>
                <a:latin typeface="+mj-lt"/>
                <a:ea typeface="+mj-ea"/>
                <a:cs typeface="+mj-cs"/>
              </a:rPr>
              <a:t> </a:t>
            </a:r>
            <a:r>
              <a:rPr lang="en-US" sz="4000" kern="1200" spc="9">
                <a:solidFill>
                  <a:schemeClr val="tx1"/>
                </a:solidFill>
                <a:latin typeface="+mj-lt"/>
                <a:ea typeface="+mj-ea"/>
                <a:cs typeface="+mj-cs"/>
              </a:rPr>
              <a:t>Architecture</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a:lnSpc>
                <a:spcPct val="90000"/>
              </a:lnSpc>
              <a:spcBef>
                <a:spcPts val="666"/>
              </a:spcBef>
            </a:pPr>
            <a:r>
              <a:rPr lang="en-US" sz="2000" spc="13" dirty="0"/>
              <a:t>The </a:t>
            </a:r>
            <a:r>
              <a:rPr lang="en-US" sz="2000" spc="9" dirty="0"/>
              <a:t>architecture of </a:t>
            </a:r>
            <a:r>
              <a:rPr lang="en-US" sz="2000" spc="18" dirty="0"/>
              <a:t>a </a:t>
            </a:r>
            <a:r>
              <a:rPr lang="en-US" sz="2000" spc="13" dirty="0"/>
              <a:t>database systems </a:t>
            </a:r>
            <a:r>
              <a:rPr lang="en-US" sz="2000" spc="9" dirty="0"/>
              <a:t>is greatly influenced</a:t>
            </a:r>
            <a:r>
              <a:rPr lang="en-US" sz="2000" spc="-119" dirty="0"/>
              <a:t> </a:t>
            </a:r>
            <a:r>
              <a:rPr lang="en-US" sz="2000" spc="13" dirty="0"/>
              <a:t>by</a:t>
            </a:r>
            <a:r>
              <a:rPr lang="en-US" sz="2000" dirty="0"/>
              <a:t> </a:t>
            </a:r>
            <a:r>
              <a:rPr lang="en-US" sz="2000" spc="13" dirty="0"/>
              <a:t>the underlying computer </a:t>
            </a:r>
            <a:r>
              <a:rPr lang="en-US" sz="2000" spc="18" dirty="0"/>
              <a:t>system on </a:t>
            </a:r>
            <a:r>
              <a:rPr lang="en-US" sz="2000" spc="13" dirty="0"/>
              <a:t>which the database </a:t>
            </a:r>
            <a:r>
              <a:rPr lang="en-US" sz="2000" spc="9" dirty="0"/>
              <a:t>is</a:t>
            </a:r>
            <a:r>
              <a:rPr lang="en-US" sz="2000" spc="-93" dirty="0"/>
              <a:t> </a:t>
            </a:r>
            <a:r>
              <a:rPr lang="en-US" sz="2000" spc="13" dirty="0"/>
              <a:t>running:</a:t>
            </a:r>
            <a:endParaRPr lang="en-US" sz="2000" dirty="0"/>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3" dirty="0"/>
              <a:t>Client-server</a:t>
            </a:r>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3" dirty="0"/>
              <a:t>Centralized (Explore)</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9" dirty="0"/>
              <a:t>Parallel</a:t>
            </a:r>
            <a:r>
              <a:rPr lang="en-US" sz="2000" spc="-9" dirty="0"/>
              <a:t> </a:t>
            </a:r>
            <a:r>
              <a:rPr lang="en-US" sz="2000" spc="9" dirty="0"/>
              <a:t>(multi-processor) (Explore)</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Distributed (Explore)</a:t>
            </a:r>
            <a:endParaRPr lang="en-US" sz="2000" dirty="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FBE9EC5C-4A38-B946-9C0C-D9A27D6B30D6}"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17BF084D-0B76-9948-AACD-E969B86D4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9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History of Database</a:t>
            </a:r>
            <a:r>
              <a:rPr lang="en-US" sz="4000" kern="1200" spc="-84" dirty="0">
                <a:solidFill>
                  <a:schemeClr val="tx1"/>
                </a:solidFill>
                <a:latin typeface="+mj-lt"/>
                <a:ea typeface="+mj-ea"/>
                <a:cs typeface="+mj-cs"/>
              </a:rPr>
              <a:t> </a:t>
            </a:r>
            <a:r>
              <a:rPr lang="en-US" sz="4000" kern="1200" spc="13" dirty="0">
                <a:solidFill>
                  <a:schemeClr val="tx1"/>
                </a:solidFill>
                <a:latin typeface="+mj-lt"/>
                <a:ea typeface="+mj-ea"/>
                <a:cs typeface="+mj-cs"/>
              </a:rPr>
              <a:t>Systems (self -study)</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1400" spc="18"/>
              <a:t>1950s and </a:t>
            </a:r>
            <a:r>
              <a:rPr lang="en-US" sz="1400" spc="13"/>
              <a:t>early</a:t>
            </a:r>
            <a:r>
              <a:rPr lang="en-US" sz="1400" spc="-44"/>
              <a:t> </a:t>
            </a:r>
            <a:r>
              <a:rPr lang="en-US" sz="1400" spc="13"/>
              <a:t>1960s:</a:t>
            </a:r>
            <a:endParaRPr lang="en-US" sz="140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1400" spc="18"/>
              <a:t>Data </a:t>
            </a:r>
            <a:r>
              <a:rPr lang="en-US" sz="1400" spc="13"/>
              <a:t>processing using magnetic tapes </a:t>
            </a:r>
            <a:r>
              <a:rPr lang="en-US" sz="1400" spc="9"/>
              <a:t>for</a:t>
            </a:r>
            <a:r>
              <a:rPr lang="en-US" sz="1400" spc="-97"/>
              <a:t> </a:t>
            </a:r>
            <a:r>
              <a:rPr lang="en-US" sz="1400" spc="13"/>
              <a:t>storage</a:t>
            </a:r>
            <a:endParaRPr lang="en-US" sz="1400"/>
          </a:p>
          <a:p>
            <a:pPr marL="801824" lvl="2" indent="-228600">
              <a:lnSpc>
                <a:spcPct val="90000"/>
              </a:lnSpc>
              <a:spcBef>
                <a:spcPts val="587"/>
              </a:spcBef>
              <a:buClr>
                <a:srgbClr val="33CC33"/>
              </a:buClr>
              <a:buSzPct val="75862"/>
              <a:buFont typeface="Arial" panose="020B0604020202020204" pitchFamily="34" charset="0"/>
              <a:buChar char="•"/>
              <a:tabLst>
                <a:tab pos="802383" algn="l"/>
              </a:tabLst>
            </a:pPr>
            <a:r>
              <a:rPr lang="en-US" sz="1400" spc="18"/>
              <a:t>Tapes </a:t>
            </a:r>
            <a:r>
              <a:rPr lang="en-US" sz="1400" spc="13"/>
              <a:t>provided only sequential</a:t>
            </a:r>
            <a:r>
              <a:rPr lang="en-US" sz="1400" spc="-66"/>
              <a:t> </a:t>
            </a:r>
            <a:r>
              <a:rPr lang="en-US" sz="1400" spc="13"/>
              <a:t>access</a:t>
            </a:r>
            <a:endParaRPr lang="en-US" sz="1400"/>
          </a:p>
          <a:p>
            <a:pPr marL="551359" lvl="1" indent="-228600">
              <a:lnSpc>
                <a:spcPct val="90000"/>
              </a:lnSpc>
              <a:spcBef>
                <a:spcPts val="582"/>
              </a:spcBef>
              <a:buClr>
                <a:srgbClr val="FF9A33"/>
              </a:buClr>
              <a:buSzPct val="79310"/>
              <a:buFont typeface="Arial" panose="020B0604020202020204" pitchFamily="34" charset="0"/>
              <a:buChar char="•"/>
              <a:tabLst>
                <a:tab pos="551359" algn="l"/>
                <a:tab pos="551919" algn="l"/>
              </a:tabLst>
            </a:pPr>
            <a:r>
              <a:rPr lang="en-US" sz="1400" spc="18"/>
              <a:t>Punched </a:t>
            </a:r>
            <a:r>
              <a:rPr lang="en-US" sz="1400" spc="13"/>
              <a:t>cards </a:t>
            </a:r>
            <a:r>
              <a:rPr lang="en-US" sz="1400" spc="9"/>
              <a:t>for</a:t>
            </a:r>
            <a:r>
              <a:rPr lang="en-US" sz="1400" spc="-49"/>
              <a:t> </a:t>
            </a:r>
            <a:r>
              <a:rPr lang="en-US" sz="1400" spc="13"/>
              <a:t>input</a:t>
            </a:r>
            <a:endParaRPr lang="en-US" sz="140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1400" spc="13"/>
              <a:t>Late </a:t>
            </a:r>
            <a:r>
              <a:rPr lang="en-US" sz="1400" spc="18"/>
              <a:t>1960s and</a:t>
            </a:r>
            <a:r>
              <a:rPr lang="en-US" sz="1400" spc="-49"/>
              <a:t> </a:t>
            </a:r>
            <a:r>
              <a:rPr lang="en-US" sz="1400" spc="13"/>
              <a:t>1970s:</a:t>
            </a:r>
            <a:endParaRPr lang="en-US" sz="14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400" spc="18"/>
              <a:t>Hard </a:t>
            </a:r>
            <a:r>
              <a:rPr lang="en-US" sz="1400" spc="13"/>
              <a:t>disks allowed direct access to</a:t>
            </a:r>
            <a:r>
              <a:rPr lang="en-US" sz="1400" spc="-75"/>
              <a:t> </a:t>
            </a:r>
            <a:r>
              <a:rPr lang="en-US" sz="1400" spc="13"/>
              <a:t>data</a:t>
            </a:r>
            <a:endParaRPr lang="en-US" sz="14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400" spc="13"/>
              <a:t>Network </a:t>
            </a:r>
            <a:r>
              <a:rPr lang="en-US" sz="1400" spc="18"/>
              <a:t>and </a:t>
            </a:r>
            <a:r>
              <a:rPr lang="en-US" sz="1400" spc="13"/>
              <a:t>hierarchical data </a:t>
            </a:r>
            <a:r>
              <a:rPr lang="en-US" sz="1400" spc="18"/>
              <a:t>models </a:t>
            </a:r>
            <a:r>
              <a:rPr lang="en-US" sz="1400" spc="9"/>
              <a:t>in </a:t>
            </a:r>
            <a:r>
              <a:rPr lang="en-US" sz="1400" spc="13"/>
              <a:t>widespread</a:t>
            </a:r>
            <a:r>
              <a:rPr lang="en-US" sz="1400" spc="-110"/>
              <a:t> </a:t>
            </a:r>
            <a:r>
              <a:rPr lang="en-US" sz="1400" spc="18"/>
              <a:t>use</a:t>
            </a:r>
            <a:endParaRPr lang="en-US" sz="140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1400" spc="18"/>
              <a:t>Ted Codd </a:t>
            </a:r>
            <a:r>
              <a:rPr lang="en-US" sz="1400" spc="13"/>
              <a:t>defines the relational data</a:t>
            </a:r>
            <a:r>
              <a:rPr lang="en-US" sz="1400" spc="-106"/>
              <a:t> </a:t>
            </a:r>
            <a:r>
              <a:rPr lang="en-US" sz="1400" spc="18"/>
              <a:t>model</a:t>
            </a:r>
            <a:endParaRPr lang="en-US" sz="1400"/>
          </a:p>
          <a:p>
            <a:pPr marL="801824" lvl="2" indent="-228600">
              <a:lnSpc>
                <a:spcPct val="90000"/>
              </a:lnSpc>
              <a:spcBef>
                <a:spcPts val="587"/>
              </a:spcBef>
              <a:buClr>
                <a:srgbClr val="33CC33"/>
              </a:buClr>
              <a:buSzPct val="75862"/>
              <a:buFont typeface="Arial" panose="020B0604020202020204" pitchFamily="34" charset="0"/>
              <a:buChar char="•"/>
              <a:tabLst>
                <a:tab pos="802383" algn="l"/>
              </a:tabLst>
            </a:pPr>
            <a:r>
              <a:rPr lang="en-US" sz="1400" spc="18"/>
              <a:t>Would </a:t>
            </a:r>
            <a:r>
              <a:rPr lang="en-US" sz="1400" spc="13"/>
              <a:t>win the </a:t>
            </a:r>
            <a:r>
              <a:rPr lang="en-US" sz="1400" spc="22"/>
              <a:t>ACM </a:t>
            </a:r>
            <a:r>
              <a:rPr lang="en-US" sz="1400" spc="13"/>
              <a:t>Turing </a:t>
            </a:r>
            <a:r>
              <a:rPr lang="en-US" sz="1400" spc="18"/>
              <a:t>Award </a:t>
            </a:r>
            <a:r>
              <a:rPr lang="en-US" sz="1400" spc="9"/>
              <a:t>for this</a:t>
            </a:r>
            <a:r>
              <a:rPr lang="en-US" sz="1400" spc="-101"/>
              <a:t> </a:t>
            </a:r>
            <a:r>
              <a:rPr lang="en-US" sz="1400" spc="13"/>
              <a:t>work</a:t>
            </a:r>
            <a:endParaRPr lang="en-US" sz="1400"/>
          </a:p>
          <a:p>
            <a:pPr marL="801824" lvl="2" indent="-228600">
              <a:lnSpc>
                <a:spcPct val="90000"/>
              </a:lnSpc>
              <a:spcBef>
                <a:spcPts val="587"/>
              </a:spcBef>
              <a:buClr>
                <a:srgbClr val="33CC33"/>
              </a:buClr>
              <a:buSzPct val="75862"/>
              <a:buFont typeface="Arial" panose="020B0604020202020204" pitchFamily="34" charset="0"/>
              <a:buChar char="•"/>
              <a:tabLst>
                <a:tab pos="802383" algn="l"/>
              </a:tabLst>
            </a:pPr>
            <a:r>
              <a:rPr lang="en-US" sz="1400" spc="18"/>
              <a:t>IBM Research </a:t>
            </a:r>
            <a:r>
              <a:rPr lang="en-US" sz="1400" spc="13"/>
              <a:t>begins </a:t>
            </a:r>
            <a:r>
              <a:rPr lang="en-US" sz="1400" spc="18"/>
              <a:t>System </a:t>
            </a:r>
            <a:r>
              <a:rPr lang="en-US" sz="1400" spc="22"/>
              <a:t>R</a:t>
            </a:r>
            <a:r>
              <a:rPr lang="en-US" sz="1400" spc="-88"/>
              <a:t> </a:t>
            </a:r>
            <a:r>
              <a:rPr lang="en-US" sz="1400" spc="13"/>
              <a:t>prototype</a:t>
            </a:r>
            <a:endParaRPr lang="en-US" sz="1400"/>
          </a:p>
          <a:p>
            <a:pPr marL="801824" lvl="2" indent="-228600">
              <a:lnSpc>
                <a:spcPct val="90000"/>
              </a:lnSpc>
              <a:spcBef>
                <a:spcPts val="587"/>
              </a:spcBef>
              <a:buClr>
                <a:srgbClr val="33CC33"/>
              </a:buClr>
              <a:buSzPct val="75862"/>
              <a:buFont typeface="Arial" panose="020B0604020202020204" pitchFamily="34" charset="0"/>
              <a:buChar char="•"/>
              <a:tabLst>
                <a:tab pos="802383" algn="l"/>
              </a:tabLst>
            </a:pPr>
            <a:r>
              <a:rPr lang="en-US" sz="1400" spc="22"/>
              <a:t>UC </a:t>
            </a:r>
            <a:r>
              <a:rPr lang="en-US" sz="1400" spc="13"/>
              <a:t>Berkeley begins Ingres</a:t>
            </a:r>
            <a:r>
              <a:rPr lang="en-US" sz="1400" spc="-62"/>
              <a:t> </a:t>
            </a:r>
            <a:r>
              <a:rPr lang="en-US" sz="1400" spc="13"/>
              <a:t>prototype</a:t>
            </a:r>
            <a:endParaRPr lang="en-US" sz="14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400" spc="13"/>
              <a:t>High-performance </a:t>
            </a:r>
            <a:r>
              <a:rPr lang="en-US" sz="1400" spc="9"/>
              <a:t>(for </a:t>
            </a:r>
            <a:r>
              <a:rPr lang="en-US" sz="1400" spc="13"/>
              <a:t>the era) transaction</a:t>
            </a:r>
            <a:r>
              <a:rPr lang="en-US" sz="1400" spc="-53"/>
              <a:t> </a:t>
            </a:r>
            <a:r>
              <a:rPr lang="en-US" sz="1400" spc="13"/>
              <a:t>processing</a:t>
            </a:r>
            <a:endParaRPr lang="en-US" sz="140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5EDC996-A722-3749-838A-1E97BAD2F37A}"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10FD7FC5-6F5E-0544-99CF-369BA2E1F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514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History</a:t>
            </a:r>
            <a:r>
              <a:rPr lang="en-US" sz="4000" kern="1200" spc="-49" dirty="0">
                <a:solidFill>
                  <a:schemeClr val="tx1"/>
                </a:solidFill>
                <a:latin typeface="+mj-lt"/>
                <a:ea typeface="+mj-ea"/>
                <a:cs typeface="+mj-cs"/>
              </a:rPr>
              <a:t> </a:t>
            </a:r>
            <a:r>
              <a:rPr lang="en-US" sz="4000" kern="1200" spc="13" dirty="0">
                <a:solidFill>
                  <a:schemeClr val="tx1"/>
                </a:solidFill>
                <a:latin typeface="+mj-lt"/>
                <a:ea typeface="+mj-ea"/>
                <a:cs typeface="+mj-cs"/>
              </a:rPr>
              <a:t>(cont.) – ( self study)</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507"/>
              </a:spcBef>
              <a:buClr>
                <a:srgbClr val="CC3300"/>
              </a:buClr>
              <a:buSzPct val="89655"/>
              <a:buFont typeface="Arial" panose="020B0604020202020204" pitchFamily="34" charset="0"/>
              <a:buChar char="•"/>
              <a:tabLst>
                <a:tab pos="260551" algn="l"/>
                <a:tab pos="261111" algn="l"/>
              </a:tabLst>
            </a:pPr>
            <a:r>
              <a:rPr lang="en-US" sz="1100" spc="13"/>
              <a:t>1980s:</a:t>
            </a:r>
            <a:endParaRPr lang="en-US" sz="1100"/>
          </a:p>
          <a:p>
            <a:pPr marL="551359" lvl="1" indent="-228600">
              <a:lnSpc>
                <a:spcPct val="90000"/>
              </a:lnSpc>
              <a:spcBef>
                <a:spcPts val="431"/>
              </a:spcBef>
              <a:buClr>
                <a:srgbClr val="FF9A33"/>
              </a:buClr>
              <a:buSzPct val="79310"/>
              <a:buFont typeface="Arial" panose="020B0604020202020204" pitchFamily="34" charset="0"/>
              <a:buChar char="•"/>
              <a:tabLst>
                <a:tab pos="551359" algn="l"/>
                <a:tab pos="551919" algn="l"/>
              </a:tabLst>
            </a:pPr>
            <a:r>
              <a:rPr lang="en-US" sz="1100" spc="18"/>
              <a:t>Research </a:t>
            </a:r>
            <a:r>
              <a:rPr lang="en-US" sz="1100" spc="13"/>
              <a:t>relational prototypes evolve into commercial</a:t>
            </a:r>
            <a:r>
              <a:rPr lang="en-US" sz="1100" spc="-75"/>
              <a:t> </a:t>
            </a:r>
            <a:r>
              <a:rPr lang="en-US" sz="1100" spc="13"/>
              <a:t>systems</a:t>
            </a:r>
            <a:endParaRPr lang="en-US" sz="1100"/>
          </a:p>
          <a:p>
            <a:pPr marL="801824" lvl="2" indent="-228600">
              <a:lnSpc>
                <a:spcPct val="90000"/>
              </a:lnSpc>
              <a:spcBef>
                <a:spcPts val="427"/>
              </a:spcBef>
              <a:buClr>
                <a:srgbClr val="33CC33"/>
              </a:buClr>
              <a:buSzPct val="75862"/>
              <a:buFont typeface="Arial" panose="020B0604020202020204" pitchFamily="34" charset="0"/>
              <a:buChar char="•"/>
              <a:tabLst>
                <a:tab pos="802383" algn="l"/>
              </a:tabLst>
            </a:pPr>
            <a:r>
              <a:rPr lang="en-US" sz="1100" spc="22"/>
              <a:t>SQL </a:t>
            </a:r>
            <a:r>
              <a:rPr lang="en-US" sz="1100" spc="18"/>
              <a:t>becomes </a:t>
            </a:r>
            <a:r>
              <a:rPr lang="en-US" sz="1100" spc="13"/>
              <a:t>industrial</a:t>
            </a:r>
            <a:r>
              <a:rPr lang="en-US" sz="1100" spc="-62"/>
              <a:t> </a:t>
            </a:r>
            <a:r>
              <a:rPr lang="en-US" sz="1100" spc="13"/>
              <a:t>standard</a:t>
            </a:r>
            <a:endParaRPr lang="en-US" sz="1100"/>
          </a:p>
          <a:p>
            <a:pPr marL="551359" lvl="1" indent="-228600">
              <a:lnSpc>
                <a:spcPct val="90000"/>
              </a:lnSpc>
              <a:spcBef>
                <a:spcPts val="432"/>
              </a:spcBef>
              <a:buClr>
                <a:srgbClr val="FF9A33"/>
              </a:buClr>
              <a:buSzPct val="79310"/>
              <a:buFont typeface="Arial" panose="020B0604020202020204" pitchFamily="34" charset="0"/>
              <a:buChar char="•"/>
              <a:tabLst>
                <a:tab pos="551359" algn="l"/>
                <a:tab pos="551919" algn="l"/>
              </a:tabLst>
            </a:pPr>
            <a:r>
              <a:rPr lang="en-US" sz="1100" spc="13"/>
              <a:t>Parallel </a:t>
            </a:r>
            <a:r>
              <a:rPr lang="en-US" sz="1100" spc="18"/>
              <a:t>and </a:t>
            </a:r>
            <a:r>
              <a:rPr lang="en-US" sz="1100" spc="13"/>
              <a:t>distributed database</a:t>
            </a:r>
            <a:r>
              <a:rPr lang="en-US" sz="1100" spc="-75"/>
              <a:t> </a:t>
            </a:r>
            <a:r>
              <a:rPr lang="en-US" sz="1100" spc="13"/>
              <a:t>systems</a:t>
            </a:r>
            <a:endParaRPr lang="en-US" sz="1100"/>
          </a:p>
          <a:p>
            <a:pPr marL="551359" lvl="1" indent="-228600">
              <a:lnSpc>
                <a:spcPct val="90000"/>
              </a:lnSpc>
              <a:spcBef>
                <a:spcPts val="427"/>
              </a:spcBef>
              <a:buClr>
                <a:srgbClr val="FF9A33"/>
              </a:buClr>
              <a:buSzPct val="79310"/>
              <a:buFont typeface="Arial" panose="020B0604020202020204" pitchFamily="34" charset="0"/>
              <a:buChar char="•"/>
              <a:tabLst>
                <a:tab pos="551359" algn="l"/>
                <a:tab pos="551919" algn="l"/>
              </a:tabLst>
            </a:pPr>
            <a:r>
              <a:rPr lang="en-US" sz="1100" spc="13"/>
              <a:t>Object-oriented database</a:t>
            </a:r>
            <a:r>
              <a:rPr lang="en-US" sz="1100" spc="-31"/>
              <a:t> </a:t>
            </a:r>
            <a:r>
              <a:rPr lang="en-US" sz="1100" spc="13"/>
              <a:t>systems</a:t>
            </a:r>
            <a:endParaRPr lang="en-US" sz="1100"/>
          </a:p>
          <a:p>
            <a:pPr marL="260551" indent="-228600">
              <a:lnSpc>
                <a:spcPct val="90000"/>
              </a:lnSpc>
              <a:spcBef>
                <a:spcPts val="431"/>
              </a:spcBef>
              <a:buClr>
                <a:srgbClr val="CC3300"/>
              </a:buClr>
              <a:buSzPct val="89655"/>
              <a:buFont typeface="Arial" panose="020B0604020202020204" pitchFamily="34" charset="0"/>
              <a:buChar char="•"/>
              <a:tabLst>
                <a:tab pos="260551" algn="l"/>
                <a:tab pos="261111" algn="l"/>
              </a:tabLst>
            </a:pPr>
            <a:r>
              <a:rPr lang="en-US" sz="1100" spc="13"/>
              <a:t>1990s:</a:t>
            </a:r>
            <a:endParaRPr lang="en-US" sz="1100"/>
          </a:p>
          <a:p>
            <a:pPr marL="551359" lvl="1" indent="-228600">
              <a:lnSpc>
                <a:spcPct val="90000"/>
              </a:lnSpc>
              <a:spcBef>
                <a:spcPts val="427"/>
              </a:spcBef>
              <a:buClr>
                <a:srgbClr val="FF9A33"/>
              </a:buClr>
              <a:buSzPct val="79310"/>
              <a:buFont typeface="Arial" panose="020B0604020202020204" pitchFamily="34" charset="0"/>
              <a:buChar char="•"/>
              <a:tabLst>
                <a:tab pos="551359" algn="l"/>
                <a:tab pos="551919" algn="l"/>
              </a:tabLst>
            </a:pPr>
            <a:r>
              <a:rPr lang="en-US" sz="1100" spc="13"/>
              <a:t>Large decision support </a:t>
            </a:r>
            <a:r>
              <a:rPr lang="en-US" sz="1100" spc="18"/>
              <a:t>and </a:t>
            </a:r>
            <a:r>
              <a:rPr lang="en-US" sz="1100" spc="13"/>
              <a:t>data-mining</a:t>
            </a:r>
            <a:r>
              <a:rPr lang="en-US" sz="1100" spc="-88"/>
              <a:t> </a:t>
            </a:r>
            <a:r>
              <a:rPr lang="en-US" sz="1100" spc="13"/>
              <a:t>applications</a:t>
            </a:r>
            <a:endParaRPr lang="en-US" sz="1100"/>
          </a:p>
          <a:p>
            <a:pPr marL="551359" lvl="1" indent="-228600">
              <a:lnSpc>
                <a:spcPct val="90000"/>
              </a:lnSpc>
              <a:spcBef>
                <a:spcPts val="432"/>
              </a:spcBef>
              <a:buClr>
                <a:srgbClr val="FF9A33"/>
              </a:buClr>
              <a:buSzPct val="79310"/>
              <a:buFont typeface="Arial" panose="020B0604020202020204" pitchFamily="34" charset="0"/>
              <a:buChar char="•"/>
              <a:tabLst>
                <a:tab pos="551359" algn="l"/>
                <a:tab pos="551919" algn="l"/>
              </a:tabLst>
            </a:pPr>
            <a:r>
              <a:rPr lang="en-US" sz="1100" spc="13"/>
              <a:t>Large multi-terabyte data</a:t>
            </a:r>
            <a:r>
              <a:rPr lang="en-US" sz="1100" spc="-44"/>
              <a:t> </a:t>
            </a:r>
            <a:r>
              <a:rPr lang="en-US" sz="1100" spc="18"/>
              <a:t>warehouses</a:t>
            </a:r>
            <a:endParaRPr lang="en-US" sz="1100"/>
          </a:p>
          <a:p>
            <a:pPr marL="551359" lvl="1" indent="-228600">
              <a:lnSpc>
                <a:spcPct val="90000"/>
              </a:lnSpc>
              <a:spcBef>
                <a:spcPts val="427"/>
              </a:spcBef>
              <a:buClr>
                <a:srgbClr val="FF9A33"/>
              </a:buClr>
              <a:buSzPct val="79310"/>
              <a:buFont typeface="Arial" panose="020B0604020202020204" pitchFamily="34" charset="0"/>
              <a:buChar char="•"/>
              <a:tabLst>
                <a:tab pos="551359" algn="l"/>
                <a:tab pos="551919" algn="l"/>
              </a:tabLst>
            </a:pPr>
            <a:r>
              <a:rPr lang="en-US" sz="1100" spc="18"/>
              <a:t>Emergence </a:t>
            </a:r>
            <a:r>
              <a:rPr lang="en-US" sz="1100" spc="13"/>
              <a:t>of </a:t>
            </a:r>
            <a:r>
              <a:rPr lang="en-US" sz="1100" spc="22"/>
              <a:t>Web</a:t>
            </a:r>
            <a:r>
              <a:rPr lang="en-US" sz="1100" spc="-40"/>
              <a:t> </a:t>
            </a:r>
            <a:r>
              <a:rPr lang="en-US" sz="1100" spc="18"/>
              <a:t>commerce</a:t>
            </a:r>
            <a:endParaRPr lang="en-US" sz="1100"/>
          </a:p>
          <a:p>
            <a:pPr marL="260551" indent="-228600">
              <a:lnSpc>
                <a:spcPct val="90000"/>
              </a:lnSpc>
              <a:spcBef>
                <a:spcPts val="431"/>
              </a:spcBef>
              <a:buClr>
                <a:srgbClr val="CC3300"/>
              </a:buClr>
              <a:buSzPct val="89655"/>
              <a:buFont typeface="Arial" panose="020B0604020202020204" pitchFamily="34" charset="0"/>
              <a:buChar char="•"/>
              <a:tabLst>
                <a:tab pos="260551" algn="l"/>
                <a:tab pos="261111" algn="l"/>
              </a:tabLst>
            </a:pPr>
            <a:r>
              <a:rPr lang="en-US" sz="1100" spc="13"/>
              <a:t>Early</a:t>
            </a:r>
            <a:r>
              <a:rPr lang="en-US" sz="1100" spc="-9"/>
              <a:t> </a:t>
            </a:r>
            <a:r>
              <a:rPr lang="en-US" sz="1100" spc="13"/>
              <a:t>2000s:</a:t>
            </a:r>
            <a:endParaRPr lang="en-US" sz="1100"/>
          </a:p>
          <a:p>
            <a:pPr marL="551359" lvl="1" indent="-228600">
              <a:lnSpc>
                <a:spcPct val="90000"/>
              </a:lnSpc>
              <a:spcBef>
                <a:spcPts val="427"/>
              </a:spcBef>
              <a:buClr>
                <a:srgbClr val="FF9A33"/>
              </a:buClr>
              <a:buSzPct val="79310"/>
              <a:buFont typeface="Arial" panose="020B0604020202020204" pitchFamily="34" charset="0"/>
              <a:buChar char="•"/>
              <a:tabLst>
                <a:tab pos="551359" algn="l"/>
                <a:tab pos="551919" algn="l"/>
              </a:tabLst>
            </a:pPr>
            <a:r>
              <a:rPr lang="en-US" sz="1100" spc="22"/>
              <a:t>XML </a:t>
            </a:r>
            <a:r>
              <a:rPr lang="en-US" sz="1100" spc="18"/>
              <a:t>and XQuery</a:t>
            </a:r>
            <a:r>
              <a:rPr lang="en-US" sz="1100" spc="-57"/>
              <a:t> </a:t>
            </a:r>
            <a:r>
              <a:rPr lang="en-US" sz="1100" spc="13"/>
              <a:t>standards</a:t>
            </a:r>
            <a:endParaRPr lang="en-US" sz="1100"/>
          </a:p>
          <a:p>
            <a:pPr marL="551359" lvl="1" indent="-228600">
              <a:lnSpc>
                <a:spcPct val="90000"/>
              </a:lnSpc>
              <a:spcBef>
                <a:spcPts val="432"/>
              </a:spcBef>
              <a:buClr>
                <a:srgbClr val="FF9A33"/>
              </a:buClr>
              <a:buSzPct val="79310"/>
              <a:buFont typeface="Arial" panose="020B0604020202020204" pitchFamily="34" charset="0"/>
              <a:buChar char="•"/>
              <a:tabLst>
                <a:tab pos="551359" algn="l"/>
                <a:tab pos="551919" algn="l"/>
              </a:tabLst>
            </a:pPr>
            <a:r>
              <a:rPr lang="en-US" sz="1100" spc="13"/>
              <a:t>Automated database</a:t>
            </a:r>
            <a:r>
              <a:rPr lang="en-US" sz="1100" spc="-35"/>
              <a:t> </a:t>
            </a:r>
            <a:r>
              <a:rPr lang="en-US" sz="1100" spc="9"/>
              <a:t>administration</a:t>
            </a:r>
            <a:endParaRPr lang="en-US" sz="1100"/>
          </a:p>
          <a:p>
            <a:pPr marL="260551" indent="-228600">
              <a:lnSpc>
                <a:spcPct val="90000"/>
              </a:lnSpc>
              <a:spcBef>
                <a:spcPts val="427"/>
              </a:spcBef>
              <a:buClr>
                <a:srgbClr val="CC3300"/>
              </a:buClr>
              <a:buSzPct val="89655"/>
              <a:buFont typeface="Arial" panose="020B0604020202020204" pitchFamily="34" charset="0"/>
              <a:buChar char="•"/>
              <a:tabLst>
                <a:tab pos="260551" algn="l"/>
                <a:tab pos="261111" algn="l"/>
              </a:tabLst>
            </a:pPr>
            <a:r>
              <a:rPr lang="en-US" sz="1100" spc="13"/>
              <a:t>Later</a:t>
            </a:r>
            <a:r>
              <a:rPr lang="en-US" sz="1100" spc="-13"/>
              <a:t> </a:t>
            </a:r>
            <a:r>
              <a:rPr lang="en-US" sz="1100" spc="13"/>
              <a:t>2000s:</a:t>
            </a:r>
            <a:endParaRPr lang="en-US" sz="1100"/>
          </a:p>
          <a:p>
            <a:pPr marL="551359" lvl="1" indent="-228600">
              <a:lnSpc>
                <a:spcPct val="90000"/>
              </a:lnSpc>
              <a:spcBef>
                <a:spcPts val="431"/>
              </a:spcBef>
              <a:buClr>
                <a:srgbClr val="FF9A33"/>
              </a:buClr>
              <a:buSzPct val="79310"/>
              <a:buFont typeface="Arial" panose="020B0604020202020204" pitchFamily="34" charset="0"/>
              <a:buChar char="•"/>
              <a:tabLst>
                <a:tab pos="551359" algn="l"/>
                <a:tab pos="551919" algn="l"/>
              </a:tabLst>
            </a:pPr>
            <a:r>
              <a:rPr lang="en-US" sz="1100" spc="13"/>
              <a:t>Giant data storage</a:t>
            </a:r>
            <a:r>
              <a:rPr lang="en-US" sz="1100" spc="-44"/>
              <a:t> </a:t>
            </a:r>
            <a:r>
              <a:rPr lang="en-US" sz="1100" spc="13"/>
              <a:t>systems</a:t>
            </a:r>
            <a:endParaRPr lang="en-US" sz="1100"/>
          </a:p>
          <a:p>
            <a:pPr marL="801824" lvl="2" indent="-228600">
              <a:lnSpc>
                <a:spcPct val="90000"/>
              </a:lnSpc>
              <a:spcBef>
                <a:spcPts val="427"/>
              </a:spcBef>
              <a:buClr>
                <a:srgbClr val="33CC33"/>
              </a:buClr>
              <a:buSzPct val="75862"/>
              <a:buFont typeface="Arial" panose="020B0604020202020204" pitchFamily="34" charset="0"/>
              <a:buChar char="•"/>
              <a:tabLst>
                <a:tab pos="802383" algn="l"/>
              </a:tabLst>
            </a:pPr>
            <a:r>
              <a:rPr lang="en-US" sz="1100" spc="18"/>
              <a:t>Google </a:t>
            </a:r>
            <a:r>
              <a:rPr lang="en-US" sz="1100" spc="13"/>
              <a:t>BigTable, </a:t>
            </a:r>
            <a:r>
              <a:rPr lang="en-US" sz="1100" spc="18"/>
              <a:t>Yahoo </a:t>
            </a:r>
            <a:r>
              <a:rPr lang="en-US" sz="1100" spc="13"/>
              <a:t>PNuts, </a:t>
            </a:r>
            <a:r>
              <a:rPr lang="en-US" sz="1100" spc="18"/>
              <a:t>Amazon,</a:t>
            </a:r>
            <a:r>
              <a:rPr lang="en-US" sz="1100" spc="-88"/>
              <a:t> </a:t>
            </a:r>
            <a:r>
              <a:rPr lang="en-US" sz="1100" spc="9"/>
              <a:t>..</a:t>
            </a:r>
            <a:endParaRPr lang="en-US" sz="110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D9F59249-8F9A-6742-9768-71270D85FA9F}"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a:extLst>
              <a:ext uri="{FF2B5EF4-FFF2-40B4-BE49-F238E27FC236}">
                <a16:creationId xmlns:a16="http://schemas.microsoft.com/office/drawing/2014/main" id="{B28AE939-BE98-324B-880E-04064B853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500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Module 3- </a:t>
            </a:r>
            <a:r>
              <a:rPr lang="en-US" sz="4000" kern="1200" spc="-62">
                <a:solidFill>
                  <a:schemeClr val="tx1"/>
                </a:solidFill>
                <a:latin typeface="+mj-lt"/>
                <a:ea typeface="+mj-ea"/>
                <a:cs typeface="+mj-cs"/>
              </a:rPr>
              <a:t> </a:t>
            </a:r>
            <a:r>
              <a:rPr lang="en-US" sz="4000" kern="1200" spc="18">
                <a:solidFill>
                  <a:schemeClr val="tx1"/>
                </a:solidFill>
                <a:latin typeface="+mj-lt"/>
                <a:ea typeface="+mj-ea"/>
                <a:cs typeface="+mj-cs"/>
              </a:rPr>
              <a:t>Summary</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9"/>
              <a:t>Introduced </a:t>
            </a:r>
            <a:r>
              <a:rPr lang="en-US" sz="2000" spc="13"/>
              <a:t>models </a:t>
            </a:r>
            <a:r>
              <a:rPr lang="en-US" sz="2000" spc="9"/>
              <a:t>of </a:t>
            </a:r>
            <a:r>
              <a:rPr lang="en-US" sz="2000" spc="13"/>
              <a:t>database management</a:t>
            </a:r>
            <a:r>
              <a:rPr lang="en-US" sz="2000" spc="-75"/>
              <a:t> </a:t>
            </a:r>
            <a:r>
              <a:rPr lang="en-US" sz="2000" spc="9"/>
              <a:t>systems</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a:t>Familiarized with major </a:t>
            </a:r>
            <a:r>
              <a:rPr lang="en-US" sz="2000" spc="18"/>
              <a:t>components </a:t>
            </a:r>
            <a:r>
              <a:rPr lang="en-US" sz="2000" spc="13"/>
              <a:t>of </a:t>
            </a:r>
            <a:r>
              <a:rPr lang="en-US" sz="2000" spc="18"/>
              <a:t>a </a:t>
            </a:r>
            <a:r>
              <a:rPr lang="en-US" sz="2000" spc="13"/>
              <a:t>database</a:t>
            </a:r>
            <a:r>
              <a:rPr lang="en-US" sz="2000" spc="-88"/>
              <a:t> </a:t>
            </a:r>
            <a:r>
              <a:rPr lang="en-US" sz="2000" spc="13"/>
              <a:t>engine</a:t>
            </a:r>
            <a:endParaRPr lang="en-US" sz="200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a:t>Familiarized with database internals </a:t>
            </a:r>
            <a:r>
              <a:rPr lang="en-US" sz="2000" spc="18"/>
              <a:t>and</a:t>
            </a:r>
            <a:r>
              <a:rPr lang="en-US" sz="2000" spc="-88"/>
              <a:t> </a:t>
            </a:r>
            <a:r>
              <a:rPr lang="en-US" sz="2000" spc="13"/>
              <a:t>architecture</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53C731F4-C00E-E743-8322-35D91352692B}"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a:extLst>
              <a:ext uri="{FF2B5EF4-FFF2-40B4-BE49-F238E27FC236}">
                <a16:creationId xmlns:a16="http://schemas.microsoft.com/office/drawing/2014/main" id="{35AF25CD-B750-DE41-A4E9-33D599B4A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05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2444"/>
            <a:ext cx="12191998" cy="2394056"/>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1E014CA-4279-4E70-AC56-0BBEBF92C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64543"/>
            <a:ext cx="8115300" cy="23919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8B3DCF8-9D1E-4907-B1EC-98D11BC1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6" y="4462444"/>
            <a:ext cx="12196636" cy="2394056"/>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7" y="4466372"/>
            <a:ext cx="4076697" cy="2390128"/>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32CC3B-51BD-4247-90B0-17E297F81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4469521"/>
            <a:ext cx="12192001" cy="193337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205AFEB-6768-4A82-A0F0-8F9CDD993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748954" y="2254165"/>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1">
                  <a:alpha val="0"/>
                </a:schemeClr>
              </a:gs>
              <a:gs pos="85000">
                <a:schemeClr val="accent1">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object 3"/>
          <p:cNvSpPr txBox="1">
            <a:spLocks noGrp="1"/>
          </p:cNvSpPr>
          <p:nvPr>
            <p:ph type="title"/>
          </p:nvPr>
        </p:nvSpPr>
        <p:spPr>
          <a:xfrm>
            <a:off x="1371598" y="4905954"/>
            <a:ext cx="9448802" cy="864318"/>
          </a:xfrm>
          <a:prstGeom prst="rect">
            <a:avLst/>
          </a:prstGeom>
        </p:spPr>
        <p:txBody>
          <a:bodyPr vert="horz" lIns="91440" tIns="45720" rIns="91440" bIns="45720" rtlCol="0" anchor="b">
            <a:normAutofit/>
          </a:bodyPr>
          <a:lstStyle/>
          <a:p>
            <a:pPr marL="11206"/>
            <a:r>
              <a:rPr lang="en-US" sz="4000" kern="1200" spc="-4">
                <a:solidFill>
                  <a:srgbClr val="FFFFFF"/>
                </a:solidFill>
                <a:latin typeface="+mj-lt"/>
                <a:ea typeface="+mj-ea"/>
                <a:cs typeface="+mj-cs"/>
              </a:rPr>
              <a:t>Database </a:t>
            </a:r>
            <a:r>
              <a:rPr lang="en-US" sz="4000" kern="1200">
                <a:solidFill>
                  <a:srgbClr val="FFFFFF"/>
                </a:solidFill>
                <a:latin typeface="+mj-lt"/>
                <a:ea typeface="+mj-ea"/>
                <a:cs typeface="+mj-cs"/>
              </a:rPr>
              <a:t>Management</a:t>
            </a:r>
            <a:r>
              <a:rPr lang="en-US" sz="4000" kern="1200" spc="-22">
                <a:solidFill>
                  <a:srgbClr val="FFFFFF"/>
                </a:solidFill>
                <a:latin typeface="+mj-lt"/>
                <a:ea typeface="+mj-ea"/>
                <a:cs typeface="+mj-cs"/>
              </a:rPr>
              <a:t> </a:t>
            </a:r>
            <a:r>
              <a:rPr lang="en-US" sz="4000" kern="1200" spc="-4">
                <a:solidFill>
                  <a:srgbClr val="FFFFFF"/>
                </a:solidFill>
                <a:latin typeface="+mj-lt"/>
                <a:ea typeface="+mj-ea"/>
                <a:cs typeface="+mj-cs"/>
              </a:rPr>
              <a:t>Systems</a:t>
            </a:r>
            <a:endParaRPr lang="en-US" sz="4000" kern="1200">
              <a:solidFill>
                <a:srgbClr val="FFFFFF"/>
              </a:solidFill>
              <a:latin typeface="+mj-lt"/>
              <a:ea typeface="+mj-ea"/>
              <a:cs typeface="+mj-cs"/>
            </a:endParaRPr>
          </a:p>
        </p:txBody>
      </p:sp>
      <p:sp>
        <p:nvSpPr>
          <p:cNvPr id="8" name="object 8"/>
          <p:cNvSpPr txBox="1"/>
          <p:nvPr/>
        </p:nvSpPr>
        <p:spPr>
          <a:xfrm>
            <a:off x="1371596" y="5777349"/>
            <a:ext cx="9448803" cy="422275"/>
          </a:xfrm>
          <a:prstGeom prst="rect">
            <a:avLst/>
          </a:prstGeom>
        </p:spPr>
        <p:txBody>
          <a:bodyPr vert="horz" lIns="91440" tIns="45720" rIns="91440" bIns="45720" rtlCol="0">
            <a:normAutofit/>
          </a:bodyPr>
          <a:lstStyle/>
          <a:p>
            <a:pPr>
              <a:lnSpc>
                <a:spcPct val="90000"/>
              </a:lnSpc>
              <a:spcBef>
                <a:spcPts val="1000"/>
              </a:spcBef>
            </a:pPr>
            <a:r>
              <a:rPr lang="en-US" sz="2000" b="1" kern="1200" spc="13" dirty="0">
                <a:solidFill>
                  <a:srgbClr val="FFFFFF"/>
                </a:solidFill>
                <a:latin typeface="+mn-lt"/>
                <a:ea typeface="+mn-ea"/>
                <a:cs typeface="+mn-cs"/>
              </a:rPr>
              <a:t>Module 04: Introduction to </a:t>
            </a:r>
            <a:r>
              <a:rPr lang="en-US" sz="2000" b="1" kern="1200" spc="9" dirty="0">
                <a:solidFill>
                  <a:srgbClr val="FFFFFF"/>
                </a:solidFill>
                <a:latin typeface="+mn-lt"/>
                <a:ea typeface="+mn-ea"/>
                <a:cs typeface="+mn-cs"/>
              </a:rPr>
              <a:t>Relational</a:t>
            </a:r>
            <a:r>
              <a:rPr lang="en-US" sz="2000" b="1" kern="1200" spc="-110" dirty="0">
                <a:solidFill>
                  <a:srgbClr val="FFFFFF"/>
                </a:solidFill>
                <a:latin typeface="+mn-lt"/>
                <a:ea typeface="+mn-ea"/>
                <a:cs typeface="+mn-cs"/>
              </a:rPr>
              <a:t> </a:t>
            </a:r>
            <a:r>
              <a:rPr lang="en-US" sz="2000" b="1" kern="1200" spc="13" dirty="0">
                <a:solidFill>
                  <a:srgbClr val="FFFFFF"/>
                </a:solidFill>
                <a:latin typeface="+mn-lt"/>
                <a:ea typeface="+mn-ea"/>
                <a:cs typeface="+mn-cs"/>
              </a:rPr>
              <a:t>Model - 1</a:t>
            </a:r>
            <a:endParaRPr lang="en-US" sz="2000" kern="1200" dirty="0">
              <a:solidFill>
                <a:srgbClr val="FFFFFF"/>
              </a:solidFill>
              <a:latin typeface="+mn-lt"/>
              <a:ea typeface="+mn-ea"/>
              <a:cs typeface="+mn-cs"/>
            </a:endParaRPr>
          </a:p>
        </p:txBody>
      </p:sp>
      <p:sp>
        <p:nvSpPr>
          <p:cNvPr id="12" name="Footer Placeholder 11">
            <a:extLst>
              <a:ext uri="{FF2B5EF4-FFF2-40B4-BE49-F238E27FC236}">
                <a16:creationId xmlns:a16="http://schemas.microsoft.com/office/drawing/2014/main" id="{A17102BA-46B0-2F48-814D-1051E742313C}"/>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Uma Seshadri, IIIT Dharwad</a:t>
            </a:r>
          </a:p>
        </p:txBody>
      </p:sp>
      <p:sp>
        <p:nvSpPr>
          <p:cNvPr id="11" name="Date Placeholder 10">
            <a:extLst>
              <a:ext uri="{FF2B5EF4-FFF2-40B4-BE49-F238E27FC236}">
                <a16:creationId xmlns:a16="http://schemas.microsoft.com/office/drawing/2014/main" id="{B76F3DA7-5632-B748-9217-911A3AF71782}"/>
              </a:ext>
            </a:extLst>
          </p:cNvPr>
          <p:cNvSpPr>
            <a:spLocks noGrp="1"/>
          </p:cNvSpPr>
          <p:nvPr>
            <p:ph type="dt" sz="half" idx="10"/>
          </p:nvPr>
        </p:nvSpPr>
        <p:spPr>
          <a:xfrm>
            <a:off x="8970264" y="6452940"/>
            <a:ext cx="2743200" cy="365125"/>
          </a:xfrm>
        </p:spPr>
        <p:txBody>
          <a:bodyPr vert="horz" lIns="91440" tIns="45720" rIns="91440" bIns="45720" rtlCol="0" anchor="ctr">
            <a:normAutofit/>
          </a:bodyPr>
          <a:lstStyle/>
          <a:p>
            <a:pPr algn="r">
              <a:spcAft>
                <a:spcPts val="600"/>
              </a:spcAft>
            </a:pPr>
            <a:fld id="{727E1979-9449-3347-8C85-F4322031CBF7}" type="datetime1">
              <a:rPr lang="en-US" sz="1100">
                <a:solidFill>
                  <a:srgbClr val="FFFFFF"/>
                </a:solidFill>
              </a:rPr>
              <a:pPr algn="r">
                <a:spcAft>
                  <a:spcPts val="600"/>
                </a:spcAft>
              </a:pPr>
              <a:t>1/23/21</a:t>
            </a:fld>
            <a:endParaRPr lang="en-US" sz="1100">
              <a:solidFill>
                <a:srgbClr val="FFFFFF"/>
              </a:solidFill>
            </a:endParaRPr>
          </a:p>
        </p:txBody>
      </p:sp>
      <p:sp>
        <p:nvSpPr>
          <p:cNvPr id="7" name="object 7"/>
          <p:cNvSpPr/>
          <p:nvPr/>
        </p:nvSpPr>
        <p:spPr>
          <a:xfrm>
            <a:off x="2207110" y="5097107"/>
            <a:ext cx="7948332" cy="9525"/>
          </a:xfrm>
          <a:custGeom>
            <a:avLst/>
            <a:gdLst/>
            <a:ahLst/>
            <a:cxnLst/>
            <a:rect l="l" t="t" r="r" b="b"/>
            <a:pathLst>
              <a:path w="9008110" h="10795">
                <a:moveTo>
                  <a:pt x="9007602" y="10667"/>
                </a:moveTo>
                <a:lnTo>
                  <a:pt x="9007602" y="0"/>
                </a:lnTo>
                <a:lnTo>
                  <a:pt x="0" y="0"/>
                </a:lnTo>
                <a:lnTo>
                  <a:pt x="0" y="10668"/>
                </a:lnTo>
                <a:lnTo>
                  <a:pt x="9007602" y="10667"/>
                </a:lnTo>
                <a:close/>
              </a:path>
            </a:pathLst>
          </a:custGeom>
          <a:solidFill>
            <a:srgbClr val="000000"/>
          </a:solidFill>
        </p:spPr>
        <p:txBody>
          <a:bodyPr wrap="square" lIns="0" tIns="0" rIns="0" bIns="0" rtlCol="0"/>
          <a:lstStyle/>
          <a:p>
            <a:endParaRPr sz="1588"/>
          </a:p>
        </p:txBody>
      </p:sp>
      <p:pic>
        <p:nvPicPr>
          <p:cNvPr id="9" name="Picture 2">
            <a:extLst>
              <a:ext uri="{FF2B5EF4-FFF2-40B4-BE49-F238E27FC236}">
                <a16:creationId xmlns:a16="http://schemas.microsoft.com/office/drawing/2014/main" id="{80290BF1-86B1-7543-9BA2-12BEB5F24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46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Module</a:t>
            </a:r>
            <a:r>
              <a:rPr lang="en-US" sz="4000" kern="1200" spc="-62">
                <a:solidFill>
                  <a:schemeClr val="tx1"/>
                </a:solidFill>
                <a:latin typeface="+mj-lt"/>
                <a:ea typeface="+mj-ea"/>
                <a:cs typeface="+mj-cs"/>
              </a:rPr>
              <a:t> 4 - </a:t>
            </a:r>
            <a:r>
              <a:rPr lang="en-US" sz="4000" kern="1200" spc="13">
                <a:solidFill>
                  <a:schemeClr val="tx1"/>
                </a:solidFill>
                <a:latin typeface="+mj-lt"/>
                <a:ea typeface="+mj-ea"/>
                <a:cs typeface="+mj-cs"/>
              </a:rPr>
              <a:t>Objectives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6" y="2418409"/>
            <a:ext cx="10577067"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dirty="0"/>
              <a:t>To </a:t>
            </a:r>
            <a:r>
              <a:rPr lang="en-US" sz="2000" spc="13" dirty="0"/>
              <a:t>understand attributes </a:t>
            </a:r>
            <a:r>
              <a:rPr lang="en-US" sz="2000" spc="18" dirty="0"/>
              <a:t>and </a:t>
            </a:r>
            <a:r>
              <a:rPr lang="en-US" sz="2000" spc="9" dirty="0"/>
              <a:t>their</a:t>
            </a:r>
            <a:r>
              <a:rPr lang="en-US" sz="2000" spc="-79" dirty="0"/>
              <a:t> </a:t>
            </a:r>
            <a:r>
              <a:rPr lang="en-US" sz="2000" spc="13" dirty="0"/>
              <a:t>types</a:t>
            </a:r>
            <a:endParaRPr lang="en-US" sz="2000" dirty="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8" dirty="0"/>
              <a:t>To </a:t>
            </a:r>
            <a:r>
              <a:rPr lang="en-US" sz="2000" spc="13" dirty="0"/>
              <a:t>understand the mathematical structure of relational </a:t>
            </a:r>
            <a:r>
              <a:rPr lang="en-US" sz="2000" spc="18" dirty="0"/>
              <a:t>model – schema, </a:t>
            </a:r>
            <a:r>
              <a:rPr lang="en-US" sz="2000" spc="13" dirty="0"/>
              <a:t>instance </a:t>
            </a:r>
            <a:r>
              <a:rPr lang="en-US" sz="2000" spc="18" dirty="0"/>
              <a:t>and</a:t>
            </a:r>
            <a:r>
              <a:rPr lang="en-US" sz="2000" spc="-154" dirty="0"/>
              <a:t> </a:t>
            </a:r>
            <a:r>
              <a:rPr lang="en-US" sz="2000" spc="13" dirty="0"/>
              <a:t>keys</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8" dirty="0"/>
              <a:t>To </a:t>
            </a:r>
            <a:r>
              <a:rPr lang="en-US" sz="2000" spc="13" dirty="0"/>
              <a:t>familiarize with different types of relational query</a:t>
            </a:r>
            <a:r>
              <a:rPr lang="en-US" sz="2000" spc="-141" dirty="0"/>
              <a:t> </a:t>
            </a:r>
            <a:r>
              <a:rPr lang="en-US" sz="2000" spc="13" dirty="0"/>
              <a:t>languages</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A01F5E74-CE62-7A49-9C83-83D397821111}"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a:extLst>
              <a:ext uri="{FF2B5EF4-FFF2-40B4-BE49-F238E27FC236}">
                <a16:creationId xmlns:a16="http://schemas.microsoft.com/office/drawing/2014/main" id="{5FF35CDA-2CDC-AC4A-BBE5-8B4EAF9BF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248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dirty="0">
                <a:solidFill>
                  <a:schemeClr val="tx1"/>
                </a:solidFill>
                <a:latin typeface="+mj-lt"/>
                <a:ea typeface="+mj-ea"/>
                <a:cs typeface="+mj-cs"/>
              </a:rPr>
              <a:t>Module4 - </a:t>
            </a:r>
            <a:r>
              <a:rPr lang="en-US" sz="4000" kern="1200" spc="-44" dirty="0">
                <a:solidFill>
                  <a:schemeClr val="tx1"/>
                </a:solidFill>
                <a:latin typeface="+mj-lt"/>
                <a:ea typeface="+mj-ea"/>
                <a:cs typeface="+mj-cs"/>
              </a:rPr>
              <a:t> </a:t>
            </a:r>
            <a:r>
              <a:rPr lang="en-US" sz="4000" kern="1200" spc="13" dirty="0">
                <a:solidFill>
                  <a:schemeClr val="tx1"/>
                </a:solidFill>
                <a:latin typeface="+mj-lt"/>
                <a:ea typeface="+mj-ea"/>
                <a:cs typeface="+mj-cs"/>
              </a:rPr>
              <a:t>Outline (self study)</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Attribute</a:t>
            </a:r>
            <a:r>
              <a:rPr lang="en-US" sz="2000" spc="-13" dirty="0"/>
              <a:t> </a:t>
            </a:r>
            <a:r>
              <a:rPr lang="en-US" sz="2000" spc="18" dirty="0"/>
              <a:t>Types (Self Study)</a:t>
            </a:r>
            <a:endParaRPr lang="en-US" sz="2000" dirty="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dirty="0"/>
              <a:t>Relation </a:t>
            </a:r>
            <a:r>
              <a:rPr lang="en-US" sz="2000" spc="18" dirty="0"/>
              <a:t>Schema and</a:t>
            </a:r>
            <a:r>
              <a:rPr lang="en-US" sz="2000" spc="-79" dirty="0"/>
              <a:t> </a:t>
            </a:r>
            <a:r>
              <a:rPr lang="en-US" sz="2000" spc="13" dirty="0"/>
              <a:t>Instance (Self Study)</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Keys (Self Study)</a:t>
            </a:r>
            <a:endParaRPr lang="en-US" sz="2000" dirty="0"/>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3" dirty="0"/>
              <a:t>Relational </a:t>
            </a:r>
            <a:r>
              <a:rPr lang="en-US" sz="2000" spc="18" dirty="0"/>
              <a:t>Query</a:t>
            </a:r>
            <a:r>
              <a:rPr lang="en-US" sz="2000" spc="-53" dirty="0"/>
              <a:t> </a:t>
            </a:r>
            <a:r>
              <a:rPr lang="en-US" sz="2000" spc="18" dirty="0"/>
              <a:t>Languages</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B53BB6A7-39DC-4A4F-A43E-E43806CB3BD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0" name="Picture 2">
            <a:extLst>
              <a:ext uri="{FF2B5EF4-FFF2-40B4-BE49-F238E27FC236}">
                <a16:creationId xmlns:a16="http://schemas.microsoft.com/office/drawing/2014/main" id="{2775C0AF-4A90-4942-BEED-CFBC15137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733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0063" y="897491"/>
            <a:ext cx="7371508" cy="692950"/>
          </a:xfrm>
          <a:prstGeom prst="rect">
            <a:avLst/>
          </a:prstGeom>
        </p:spPr>
        <p:txBody>
          <a:bodyPr vert="horz" wrap="square" lIns="0" tIns="15688" rIns="0" bIns="0" rtlCol="0" anchor="ctr">
            <a:spAutoFit/>
          </a:bodyPr>
          <a:lstStyle/>
          <a:p>
            <a:pPr marL="11206">
              <a:lnSpc>
                <a:spcPct val="100000"/>
              </a:lnSpc>
              <a:spcBef>
                <a:spcPts val="124"/>
              </a:spcBef>
            </a:pPr>
            <a:r>
              <a:rPr spc="18" dirty="0"/>
              <a:t>Example </a:t>
            </a:r>
            <a:r>
              <a:rPr spc="13" dirty="0"/>
              <a:t>of </a:t>
            </a:r>
            <a:r>
              <a:rPr spc="18" dirty="0"/>
              <a:t>a</a:t>
            </a:r>
            <a:r>
              <a:rPr spc="-57" dirty="0"/>
              <a:t> </a:t>
            </a:r>
            <a:r>
              <a:rPr spc="13" dirty="0"/>
              <a:t>Relation</a:t>
            </a:r>
          </a:p>
        </p:txBody>
      </p:sp>
      <p:sp>
        <p:nvSpPr>
          <p:cNvPr id="12" name="object 12"/>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74E53F20-BB4D-C84F-A699-F68164326C6F}" type="datetime1">
              <a:rPr lang="en-IN" spc="9" smtClean="0"/>
              <a:t>23/01/21</a:t>
            </a:fld>
            <a:endParaRPr spc="9" dirty="0"/>
          </a:p>
        </p:txBody>
      </p:sp>
      <p:sp>
        <p:nvSpPr>
          <p:cNvPr id="10" name="object 10"/>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grpSp>
        <p:nvGrpSpPr>
          <p:cNvPr id="4" name="object 4"/>
          <p:cNvGrpSpPr/>
          <p:nvPr/>
        </p:nvGrpSpPr>
        <p:grpSpPr>
          <a:xfrm>
            <a:off x="3818740" y="2050004"/>
            <a:ext cx="4166907" cy="3180229"/>
            <a:chOff x="2448305" y="2323338"/>
            <a:chExt cx="4722495" cy="3604260"/>
          </a:xfrm>
        </p:grpSpPr>
        <p:sp>
          <p:nvSpPr>
            <p:cNvPr id="5" name="object 5"/>
            <p:cNvSpPr/>
            <p:nvPr/>
          </p:nvSpPr>
          <p:spPr>
            <a:xfrm>
              <a:off x="2448305" y="2647950"/>
              <a:ext cx="4364735" cy="3279647"/>
            </a:xfrm>
            <a:prstGeom prst="rect">
              <a:avLst/>
            </a:prstGeom>
            <a:blipFill>
              <a:blip r:embed="rId2" cstate="print"/>
              <a:stretch>
                <a:fillRect/>
              </a:stretch>
            </a:blipFill>
          </p:spPr>
          <p:txBody>
            <a:bodyPr wrap="square" lIns="0" tIns="0" rIns="0" bIns="0" rtlCol="0"/>
            <a:lstStyle/>
            <a:p>
              <a:endParaRPr sz="1588"/>
            </a:p>
          </p:txBody>
        </p:sp>
        <p:sp>
          <p:nvSpPr>
            <p:cNvPr id="6" name="object 6"/>
            <p:cNvSpPr/>
            <p:nvPr/>
          </p:nvSpPr>
          <p:spPr>
            <a:xfrm>
              <a:off x="3929634" y="2323337"/>
              <a:ext cx="3241040" cy="340995"/>
            </a:xfrm>
            <a:custGeom>
              <a:avLst/>
              <a:gdLst/>
              <a:ahLst/>
              <a:cxnLst/>
              <a:rect l="l" t="t" r="r" b="b"/>
              <a:pathLst>
                <a:path w="3241040" h="340994">
                  <a:moveTo>
                    <a:pt x="3208782" y="7620"/>
                  </a:moveTo>
                  <a:lnTo>
                    <a:pt x="3208020" y="0"/>
                  </a:lnTo>
                  <a:lnTo>
                    <a:pt x="62077" y="305333"/>
                  </a:lnTo>
                  <a:lnTo>
                    <a:pt x="59436" y="278130"/>
                  </a:lnTo>
                  <a:lnTo>
                    <a:pt x="0" y="315468"/>
                  </a:lnTo>
                  <a:lnTo>
                    <a:pt x="51816" y="335356"/>
                  </a:lnTo>
                  <a:lnTo>
                    <a:pt x="65532" y="340614"/>
                  </a:lnTo>
                  <a:lnTo>
                    <a:pt x="62826" y="312953"/>
                  </a:lnTo>
                  <a:lnTo>
                    <a:pt x="3208782" y="7620"/>
                  </a:lnTo>
                  <a:close/>
                </a:path>
                <a:path w="3241040" h="340994">
                  <a:moveTo>
                    <a:pt x="3240786" y="51816"/>
                  </a:moveTo>
                  <a:lnTo>
                    <a:pt x="3239262" y="44196"/>
                  </a:lnTo>
                  <a:lnTo>
                    <a:pt x="3104565" y="61264"/>
                  </a:lnTo>
                  <a:lnTo>
                    <a:pt x="3220212" y="29718"/>
                  </a:lnTo>
                  <a:lnTo>
                    <a:pt x="3217926" y="22098"/>
                  </a:lnTo>
                  <a:lnTo>
                    <a:pt x="3048127" y="68414"/>
                  </a:lnTo>
                  <a:lnTo>
                    <a:pt x="1191996" y="303517"/>
                  </a:lnTo>
                  <a:lnTo>
                    <a:pt x="1188720" y="276606"/>
                  </a:lnTo>
                  <a:lnTo>
                    <a:pt x="1130046" y="315468"/>
                  </a:lnTo>
                  <a:lnTo>
                    <a:pt x="1181862" y="333933"/>
                  </a:lnTo>
                  <a:lnTo>
                    <a:pt x="1196340" y="339090"/>
                  </a:lnTo>
                  <a:lnTo>
                    <a:pt x="1192923" y="311124"/>
                  </a:lnTo>
                  <a:lnTo>
                    <a:pt x="2994710" y="82981"/>
                  </a:lnTo>
                  <a:lnTo>
                    <a:pt x="2188883" y="302755"/>
                  </a:lnTo>
                  <a:lnTo>
                    <a:pt x="2181606" y="276606"/>
                  </a:lnTo>
                  <a:lnTo>
                    <a:pt x="2129028" y="323088"/>
                  </a:lnTo>
                  <a:lnTo>
                    <a:pt x="2178558" y="332892"/>
                  </a:lnTo>
                  <a:lnTo>
                    <a:pt x="2198370" y="336804"/>
                  </a:lnTo>
                  <a:lnTo>
                    <a:pt x="2191016" y="310413"/>
                  </a:lnTo>
                  <a:lnTo>
                    <a:pt x="3051137" y="75831"/>
                  </a:lnTo>
                  <a:lnTo>
                    <a:pt x="3240786" y="51816"/>
                  </a:lnTo>
                  <a:close/>
                </a:path>
              </a:pathLst>
            </a:custGeom>
            <a:solidFill>
              <a:srgbClr val="000000"/>
            </a:solidFill>
          </p:spPr>
          <p:txBody>
            <a:bodyPr wrap="square" lIns="0" tIns="0" rIns="0" bIns="0" rtlCol="0"/>
            <a:lstStyle/>
            <a:p>
              <a:endParaRPr sz="1588"/>
            </a:p>
          </p:txBody>
        </p:sp>
      </p:grpSp>
      <p:sp>
        <p:nvSpPr>
          <p:cNvPr id="7" name="object 7"/>
          <p:cNvSpPr txBox="1"/>
          <p:nvPr/>
        </p:nvSpPr>
        <p:spPr>
          <a:xfrm>
            <a:off x="7910232" y="1921137"/>
            <a:ext cx="986678" cy="1289883"/>
          </a:xfrm>
          <a:prstGeom prst="rect">
            <a:avLst/>
          </a:prstGeom>
        </p:spPr>
        <p:txBody>
          <a:bodyPr vert="horz" wrap="square" lIns="0" tIns="10646" rIns="0" bIns="0" rtlCol="0">
            <a:spAutoFit/>
          </a:bodyPr>
          <a:lstStyle/>
          <a:p>
            <a:pPr marL="48747" marR="4483" indent="119349">
              <a:lnSpc>
                <a:spcPct val="102400"/>
              </a:lnSpc>
              <a:spcBef>
                <a:spcPts val="84"/>
              </a:spcBef>
            </a:pPr>
            <a:r>
              <a:rPr sz="1279" spc="13" dirty="0">
                <a:latin typeface="Arial"/>
                <a:cs typeface="Arial"/>
              </a:rPr>
              <a:t>attributes  (or</a:t>
            </a:r>
            <a:r>
              <a:rPr sz="1279" spc="-57" dirty="0">
                <a:latin typeface="Arial"/>
                <a:cs typeface="Arial"/>
              </a:rPr>
              <a:t> </a:t>
            </a:r>
            <a:r>
              <a:rPr sz="1279" spc="13" dirty="0">
                <a:latin typeface="Arial"/>
                <a:cs typeface="Arial"/>
              </a:rPr>
              <a:t>columns)</a:t>
            </a:r>
            <a:endParaRPr sz="1279">
              <a:latin typeface="Arial"/>
              <a:cs typeface="Arial"/>
            </a:endParaRPr>
          </a:p>
          <a:p>
            <a:pPr>
              <a:lnSpc>
                <a:spcPct val="100000"/>
              </a:lnSpc>
            </a:pPr>
            <a:endParaRPr sz="1412">
              <a:latin typeface="Arial"/>
              <a:cs typeface="Arial"/>
            </a:endParaRPr>
          </a:p>
          <a:p>
            <a:pPr>
              <a:spcBef>
                <a:spcPts val="22"/>
              </a:spcBef>
            </a:pPr>
            <a:endParaRPr sz="1765">
              <a:latin typeface="Arial"/>
              <a:cs typeface="Arial"/>
            </a:endParaRPr>
          </a:p>
          <a:p>
            <a:pPr marL="11206" marR="310419" indent="105900">
              <a:lnSpc>
                <a:spcPct val="102400"/>
              </a:lnSpc>
            </a:pPr>
            <a:r>
              <a:rPr sz="1279" spc="13" dirty="0">
                <a:latin typeface="Arial"/>
                <a:cs typeface="Arial"/>
              </a:rPr>
              <a:t>tuples  (or</a:t>
            </a:r>
            <a:r>
              <a:rPr sz="1279" spc="-71" dirty="0">
                <a:latin typeface="Arial"/>
                <a:cs typeface="Arial"/>
              </a:rPr>
              <a:t> </a:t>
            </a:r>
            <a:r>
              <a:rPr sz="1279" spc="13" dirty="0">
                <a:latin typeface="Arial"/>
                <a:cs typeface="Arial"/>
              </a:rPr>
              <a:t>rows)</a:t>
            </a:r>
            <a:endParaRPr sz="1279">
              <a:latin typeface="Arial"/>
              <a:cs typeface="Arial"/>
            </a:endParaRPr>
          </a:p>
        </p:txBody>
      </p:sp>
      <p:sp>
        <p:nvSpPr>
          <p:cNvPr id="8" name="object 8"/>
          <p:cNvSpPr/>
          <p:nvPr/>
        </p:nvSpPr>
        <p:spPr>
          <a:xfrm>
            <a:off x="7658549" y="2744544"/>
            <a:ext cx="288551" cy="579344"/>
          </a:xfrm>
          <a:custGeom>
            <a:avLst/>
            <a:gdLst/>
            <a:ahLst/>
            <a:cxnLst/>
            <a:rect l="l" t="t" r="r" b="b"/>
            <a:pathLst>
              <a:path w="327025" h="656589">
                <a:moveTo>
                  <a:pt x="326898" y="199644"/>
                </a:moveTo>
                <a:lnTo>
                  <a:pt x="321792" y="196253"/>
                </a:lnTo>
                <a:lnTo>
                  <a:pt x="326136" y="192786"/>
                </a:lnTo>
                <a:lnTo>
                  <a:pt x="321564" y="186690"/>
                </a:lnTo>
                <a:lnTo>
                  <a:pt x="47002" y="405752"/>
                </a:lnTo>
                <a:lnTo>
                  <a:pt x="29718" y="384048"/>
                </a:lnTo>
                <a:lnTo>
                  <a:pt x="0" y="448056"/>
                </a:lnTo>
                <a:lnTo>
                  <a:pt x="38862" y="439420"/>
                </a:lnTo>
                <a:lnTo>
                  <a:pt x="68580" y="432816"/>
                </a:lnTo>
                <a:lnTo>
                  <a:pt x="51752" y="411708"/>
                </a:lnTo>
                <a:lnTo>
                  <a:pt x="316141" y="200761"/>
                </a:lnTo>
                <a:lnTo>
                  <a:pt x="41757" y="601675"/>
                </a:lnTo>
                <a:lnTo>
                  <a:pt x="19050" y="585978"/>
                </a:lnTo>
                <a:lnTo>
                  <a:pt x="9144" y="656082"/>
                </a:lnTo>
                <a:lnTo>
                  <a:pt x="35814" y="641273"/>
                </a:lnTo>
                <a:lnTo>
                  <a:pt x="70866" y="621792"/>
                </a:lnTo>
                <a:lnTo>
                  <a:pt x="48031" y="606018"/>
                </a:lnTo>
                <a:lnTo>
                  <a:pt x="326898" y="199644"/>
                </a:lnTo>
                <a:close/>
              </a:path>
              <a:path w="327025" h="656589">
                <a:moveTo>
                  <a:pt x="326898" y="178308"/>
                </a:moveTo>
                <a:lnTo>
                  <a:pt x="75806" y="28841"/>
                </a:lnTo>
                <a:lnTo>
                  <a:pt x="89916" y="5334"/>
                </a:lnTo>
                <a:lnTo>
                  <a:pt x="19812" y="0"/>
                </a:lnTo>
                <a:lnTo>
                  <a:pt x="57912" y="58674"/>
                </a:lnTo>
                <a:lnTo>
                  <a:pt x="62484" y="51054"/>
                </a:lnTo>
                <a:lnTo>
                  <a:pt x="71907" y="35344"/>
                </a:lnTo>
                <a:lnTo>
                  <a:pt x="309295" y="176949"/>
                </a:lnTo>
                <a:lnTo>
                  <a:pt x="71869" y="184099"/>
                </a:lnTo>
                <a:lnTo>
                  <a:pt x="70866" y="156210"/>
                </a:lnTo>
                <a:lnTo>
                  <a:pt x="9144" y="189738"/>
                </a:lnTo>
                <a:lnTo>
                  <a:pt x="61722" y="214160"/>
                </a:lnTo>
                <a:lnTo>
                  <a:pt x="73152" y="219456"/>
                </a:lnTo>
                <a:lnTo>
                  <a:pt x="72148" y="191719"/>
                </a:lnTo>
                <a:lnTo>
                  <a:pt x="314706" y="184404"/>
                </a:lnTo>
                <a:lnTo>
                  <a:pt x="314706" y="180174"/>
                </a:lnTo>
                <a:lnTo>
                  <a:pt x="323088" y="185166"/>
                </a:lnTo>
                <a:lnTo>
                  <a:pt x="326898" y="178308"/>
                </a:lnTo>
                <a:close/>
              </a:path>
            </a:pathLst>
          </a:custGeom>
          <a:solidFill>
            <a:srgbClr val="000000"/>
          </a:solidFill>
        </p:spPr>
        <p:txBody>
          <a:bodyPr wrap="square" lIns="0" tIns="0" rIns="0" bIns="0" rtlCol="0"/>
          <a:lstStyle/>
          <a:p>
            <a:endParaRPr sz="1588"/>
          </a:p>
        </p:txBody>
      </p:sp>
      <p:pic>
        <p:nvPicPr>
          <p:cNvPr id="11" name="Picture 2">
            <a:extLst>
              <a:ext uri="{FF2B5EF4-FFF2-40B4-BE49-F238E27FC236}">
                <a16:creationId xmlns:a16="http://schemas.microsoft.com/office/drawing/2014/main" id="{5CB77A8C-846D-894D-8A68-2B4525A71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737" y="97512"/>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270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2"/>
            <a:ext cx="8499972" cy="740992"/>
          </a:xfrm>
          <a:prstGeom prst="rect">
            <a:avLst/>
          </a:prstGeom>
        </p:spPr>
        <p:txBody>
          <a:bodyPr vert="horz" lIns="91440" tIns="45720" rIns="91440" bIns="45720" rtlCol="0" anchor="b">
            <a:normAutofit/>
          </a:bodyPr>
          <a:lstStyle/>
          <a:p>
            <a:pPr marL="11206"/>
            <a:r>
              <a:rPr lang="en-US" sz="4000" kern="1200" spc="9" dirty="0">
                <a:solidFill>
                  <a:schemeClr val="tx1"/>
                </a:solidFill>
                <a:latin typeface="+mj-lt"/>
                <a:ea typeface="+mj-ea"/>
                <a:cs typeface="+mj-cs"/>
              </a:rPr>
              <a:t>Attributes - Attribute</a:t>
            </a:r>
            <a:r>
              <a:rPr lang="en-US" sz="4000" kern="1200" spc="-31" dirty="0">
                <a:solidFill>
                  <a:schemeClr val="tx1"/>
                </a:solidFill>
                <a:latin typeface="+mj-lt"/>
                <a:ea typeface="+mj-ea"/>
                <a:cs typeface="+mj-cs"/>
              </a:rPr>
              <a:t> </a:t>
            </a:r>
            <a:r>
              <a:rPr lang="en-US" sz="4000" kern="1200" spc="13" dirty="0">
                <a:solidFill>
                  <a:schemeClr val="tx1"/>
                </a:solidFill>
                <a:latin typeface="+mj-lt"/>
                <a:ea typeface="+mj-ea"/>
                <a:cs typeface="+mj-cs"/>
              </a:rPr>
              <a:t>Types</a:t>
            </a:r>
          </a:p>
        </p:txBody>
      </p:sp>
      <p:sp>
        <p:nvSpPr>
          <p:cNvPr id="8" name="object 8"/>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982538" y="1797324"/>
            <a:ext cx="4959603" cy="3522569"/>
          </a:xfrm>
          <a:prstGeom prst="rect">
            <a:avLst/>
          </a:prstGeom>
        </p:spPr>
        <p:txBody>
          <a:bodyPr vert="horz" lIns="91440" tIns="45720" rIns="91440" bIns="45720" rtlCol="0" anchor="t">
            <a:noAutofit/>
          </a:bodyPr>
          <a:lstStyle/>
          <a:p>
            <a:pPr marR="96376">
              <a:lnSpc>
                <a:spcPct val="90000"/>
              </a:lnSpc>
              <a:spcBef>
                <a:spcPts val="84"/>
              </a:spcBef>
              <a:buClr>
                <a:srgbClr val="CC3300"/>
              </a:buClr>
              <a:buSzPct val="89655"/>
              <a:tabLst>
                <a:tab pos="260551" algn="l"/>
                <a:tab pos="261111" algn="l"/>
              </a:tabLst>
            </a:pPr>
            <a:r>
              <a:rPr lang="en-US" sz="1600" spc="18" dirty="0"/>
              <a:t>The </a:t>
            </a:r>
            <a:r>
              <a:rPr lang="en-US" sz="1600" spc="13" dirty="0"/>
              <a:t>set of allowed values </a:t>
            </a:r>
            <a:r>
              <a:rPr lang="en-US" sz="1600" spc="9" dirty="0"/>
              <a:t>for </a:t>
            </a:r>
            <a:r>
              <a:rPr lang="en-US" sz="1600" spc="18" dirty="0"/>
              <a:t>each </a:t>
            </a:r>
            <a:r>
              <a:rPr lang="en-US" sz="1600" spc="13" dirty="0"/>
              <a:t>attribute </a:t>
            </a:r>
            <a:r>
              <a:rPr lang="en-US" sz="1600" spc="9" dirty="0"/>
              <a:t>is </a:t>
            </a:r>
            <a:r>
              <a:rPr lang="en-US" sz="1600" spc="13" dirty="0"/>
              <a:t>called the </a:t>
            </a:r>
            <a:r>
              <a:rPr lang="en-US" sz="1600" b="1" spc="13" dirty="0"/>
              <a:t>domain </a:t>
            </a:r>
            <a:r>
              <a:rPr lang="en-US" sz="1600" spc="9" dirty="0"/>
              <a:t>of</a:t>
            </a:r>
            <a:r>
              <a:rPr lang="en-US" sz="1600" spc="-146" dirty="0"/>
              <a:t> </a:t>
            </a:r>
            <a:r>
              <a:rPr lang="en-US" sz="1600" spc="9" dirty="0"/>
              <a:t>the  </a:t>
            </a:r>
            <a:r>
              <a:rPr lang="en-US" sz="1600" spc="13" dirty="0"/>
              <a:t>attribute</a:t>
            </a:r>
            <a:endParaRPr lang="en-US" sz="16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600" b="1" spc="9" dirty="0"/>
              <a:t>Roll #</a:t>
            </a:r>
            <a:r>
              <a:rPr lang="en-US" sz="1600" spc="9" dirty="0"/>
              <a:t>: </a:t>
            </a:r>
            <a:r>
              <a:rPr lang="en-US" sz="1600" spc="13" dirty="0"/>
              <a:t>Alphanumeric</a:t>
            </a:r>
            <a:r>
              <a:rPr lang="en-US" sz="1600" spc="-22" dirty="0"/>
              <a:t> </a:t>
            </a:r>
            <a:r>
              <a:rPr lang="en-US" sz="1600" spc="13" dirty="0"/>
              <a:t>string</a:t>
            </a:r>
            <a:endParaRPr lang="en-US" sz="16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600" b="1" spc="13" dirty="0"/>
              <a:t>First </a:t>
            </a:r>
            <a:r>
              <a:rPr lang="en-US" sz="1600" b="1" spc="18" dirty="0"/>
              <a:t>Name, </a:t>
            </a:r>
            <a:r>
              <a:rPr lang="en-US" sz="1600" b="1" spc="13" dirty="0"/>
              <a:t>Last </a:t>
            </a:r>
            <a:r>
              <a:rPr lang="en-US" sz="1600" b="1" spc="18" dirty="0"/>
              <a:t>Name</a:t>
            </a:r>
            <a:r>
              <a:rPr lang="en-US" sz="1600" spc="18" dirty="0"/>
              <a:t>: </a:t>
            </a:r>
            <a:r>
              <a:rPr lang="en-US" sz="1600" spc="13" dirty="0"/>
              <a:t>Alpha</a:t>
            </a:r>
            <a:r>
              <a:rPr lang="en-US" sz="1600" spc="-75" dirty="0"/>
              <a:t> </a:t>
            </a:r>
            <a:r>
              <a:rPr lang="en-US" sz="1600" spc="13" dirty="0"/>
              <a:t>String</a:t>
            </a:r>
            <a:endParaRPr lang="en-US" sz="1600" dirty="0"/>
          </a:p>
          <a:p>
            <a:pPr marL="551359" lvl="1" indent="-228600">
              <a:lnSpc>
                <a:spcPct val="90000"/>
              </a:lnSpc>
              <a:spcBef>
                <a:spcPts val="582"/>
              </a:spcBef>
              <a:buClr>
                <a:srgbClr val="FF9A33"/>
              </a:buClr>
              <a:buSzPct val="79310"/>
              <a:buFont typeface="Arial" panose="020B0604020202020204" pitchFamily="34" charset="0"/>
              <a:buChar char="•"/>
              <a:tabLst>
                <a:tab pos="551359" algn="l"/>
                <a:tab pos="551919" algn="l"/>
              </a:tabLst>
            </a:pPr>
            <a:r>
              <a:rPr lang="en-US" sz="1600" b="1" spc="13" dirty="0" err="1"/>
              <a:t>DoB</a:t>
            </a:r>
            <a:r>
              <a:rPr lang="en-US" sz="1600" spc="13" dirty="0"/>
              <a:t>:</a:t>
            </a:r>
            <a:r>
              <a:rPr lang="en-US" sz="1600" dirty="0"/>
              <a:t> </a:t>
            </a:r>
            <a:r>
              <a:rPr lang="en-US" sz="1600" spc="18" dirty="0"/>
              <a:t>Date</a:t>
            </a:r>
            <a:endParaRPr lang="en-US" sz="1600" dirty="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1600" b="1" spc="18" dirty="0"/>
              <a:t>Passport </a:t>
            </a:r>
            <a:r>
              <a:rPr lang="en-US" sz="1600" b="1" spc="9" dirty="0"/>
              <a:t>#</a:t>
            </a:r>
            <a:r>
              <a:rPr lang="en-US" sz="1600" spc="9" dirty="0"/>
              <a:t>: </a:t>
            </a:r>
            <a:r>
              <a:rPr lang="en-US" sz="1600" spc="13" dirty="0"/>
              <a:t>String (Letter followed </a:t>
            </a:r>
            <a:r>
              <a:rPr lang="en-US" sz="1600" spc="18" dirty="0"/>
              <a:t>by 7 </a:t>
            </a:r>
            <a:r>
              <a:rPr lang="en-US" sz="1600" spc="9" dirty="0"/>
              <a:t>digits) </a:t>
            </a:r>
            <a:r>
              <a:rPr lang="en-US" sz="1600" spc="18" dirty="0"/>
              <a:t>–</a:t>
            </a:r>
            <a:r>
              <a:rPr lang="en-US" sz="1600" spc="-132" dirty="0"/>
              <a:t> </a:t>
            </a:r>
            <a:r>
              <a:rPr lang="en-US" sz="1600" spc="13" dirty="0"/>
              <a:t>nullable</a:t>
            </a:r>
            <a:endParaRPr lang="en-US" sz="16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600" b="1" spc="13" dirty="0"/>
              <a:t>Aadhaar #</a:t>
            </a:r>
            <a:r>
              <a:rPr lang="en-US" sz="1600" spc="13" dirty="0"/>
              <a:t>: 12-digit</a:t>
            </a:r>
            <a:r>
              <a:rPr lang="en-US" sz="1600" spc="-35" dirty="0"/>
              <a:t> </a:t>
            </a:r>
            <a:r>
              <a:rPr lang="en-US" sz="1600" spc="18" dirty="0"/>
              <a:t>number</a:t>
            </a:r>
            <a:endParaRPr lang="en-US" sz="16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1600" b="1" spc="13" dirty="0"/>
              <a:t>Department</a:t>
            </a:r>
            <a:r>
              <a:rPr lang="en-US" sz="1600" spc="13" dirty="0"/>
              <a:t>: Alpha</a:t>
            </a:r>
            <a:r>
              <a:rPr lang="en-US" sz="1600" spc="-26" dirty="0"/>
              <a:t> </a:t>
            </a:r>
            <a:r>
              <a:rPr lang="en-US" sz="1600" spc="13" dirty="0"/>
              <a:t>String</a:t>
            </a:r>
            <a:endParaRPr lang="en-US" sz="16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1600" spc="13" dirty="0"/>
              <a:t>Attribute values are (normally) required to </a:t>
            </a:r>
            <a:r>
              <a:rPr lang="en-US" sz="1600" spc="18" dirty="0"/>
              <a:t>be </a:t>
            </a:r>
            <a:r>
              <a:rPr lang="en-US" sz="1600" b="1" spc="13" dirty="0"/>
              <a:t>atomic</a:t>
            </a:r>
            <a:r>
              <a:rPr lang="en-US" sz="1600" spc="13" dirty="0"/>
              <a:t>; that </a:t>
            </a:r>
            <a:r>
              <a:rPr lang="en-US" sz="1600" spc="9" dirty="0"/>
              <a:t>is,</a:t>
            </a:r>
            <a:r>
              <a:rPr lang="en-US" sz="1600" spc="-79" dirty="0"/>
              <a:t> </a:t>
            </a:r>
            <a:r>
              <a:rPr lang="en-US" sz="1600" spc="9" dirty="0"/>
              <a:t>indivisible</a:t>
            </a:r>
            <a:endParaRPr lang="en-US" sz="1600" dirty="0"/>
          </a:p>
          <a:p>
            <a:pPr marL="260551" marR="50989" indent="-228600">
              <a:lnSpc>
                <a:spcPct val="90000"/>
              </a:lnSpc>
              <a:spcBef>
                <a:spcPts val="552"/>
              </a:spcBef>
              <a:buClr>
                <a:srgbClr val="CC3300"/>
              </a:buClr>
              <a:buSzPct val="89655"/>
              <a:buFont typeface="Arial" panose="020B0604020202020204" pitchFamily="34" charset="0"/>
              <a:buChar char="•"/>
              <a:tabLst>
                <a:tab pos="260551" algn="l"/>
                <a:tab pos="261111" algn="l"/>
              </a:tabLst>
            </a:pPr>
            <a:r>
              <a:rPr lang="en-US" sz="1600" spc="13" dirty="0"/>
              <a:t>The </a:t>
            </a:r>
            <a:r>
              <a:rPr lang="en-US" sz="1600" spc="9" dirty="0"/>
              <a:t>special value </a:t>
            </a:r>
            <a:r>
              <a:rPr lang="en-US" sz="1600" b="1" i="1" spc="9" dirty="0"/>
              <a:t>null </a:t>
            </a:r>
            <a:r>
              <a:rPr lang="en-US" sz="1600" spc="9" dirty="0"/>
              <a:t>is </a:t>
            </a:r>
            <a:r>
              <a:rPr lang="en-US" sz="1600" spc="18" dirty="0"/>
              <a:t>a member </a:t>
            </a:r>
            <a:r>
              <a:rPr lang="en-US" sz="1600" spc="13" dirty="0"/>
              <a:t>of every domain. Indicated that</a:t>
            </a:r>
            <a:r>
              <a:rPr lang="en-US" sz="1600" spc="-93" dirty="0"/>
              <a:t> </a:t>
            </a:r>
            <a:r>
              <a:rPr lang="en-US" sz="1600" spc="13" dirty="0"/>
              <a:t>the  value </a:t>
            </a:r>
            <a:r>
              <a:rPr lang="en-US" sz="1600" spc="9" dirty="0"/>
              <a:t>is</a:t>
            </a:r>
            <a:r>
              <a:rPr lang="en-US" sz="1600" spc="-18" dirty="0"/>
              <a:t> </a:t>
            </a:r>
            <a:r>
              <a:rPr lang="en-US" sz="1600" spc="13" dirty="0"/>
              <a:t>“unknown”</a:t>
            </a:r>
            <a:endParaRPr lang="en-US" sz="16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1600" spc="13" dirty="0"/>
              <a:t>The </a:t>
            </a:r>
            <a:r>
              <a:rPr lang="en-US" sz="1600" spc="9" dirty="0"/>
              <a:t>null value </a:t>
            </a:r>
            <a:r>
              <a:rPr lang="en-US" sz="1600" spc="13" dirty="0"/>
              <a:t>causes </a:t>
            </a:r>
            <a:r>
              <a:rPr lang="en-US" sz="1600" spc="9" dirty="0"/>
              <a:t>complications in the definition of </a:t>
            </a:r>
            <a:r>
              <a:rPr lang="en-US" sz="1600" spc="13" dirty="0"/>
              <a:t>many</a:t>
            </a:r>
            <a:r>
              <a:rPr lang="en-US" sz="1600" spc="-79" dirty="0"/>
              <a:t> </a:t>
            </a:r>
            <a:r>
              <a:rPr lang="en-US" sz="1600" spc="9" dirty="0"/>
              <a:t>operations</a:t>
            </a:r>
            <a:endParaRPr lang="en-US" sz="1600" dirty="0"/>
          </a:p>
        </p:txBody>
      </p:sp>
      <p:sp>
        <p:nvSpPr>
          <p:cNvPr id="101" name="Rectangle 10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10"/>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C78B83A-AD55-8143-BE04-1D52C058E793}"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1" name="Picture 2" descr="Text&#10;&#10;Description automatically generated">
            <a:extLst>
              <a:ext uri="{FF2B5EF4-FFF2-40B4-BE49-F238E27FC236}">
                <a16:creationId xmlns:a16="http://schemas.microsoft.com/office/drawing/2014/main" id="{94AE8AF8-9C27-3E45-8EC4-18EA2E7A1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5"/>
          <p:cNvGraphicFramePr>
            <a:graphicFrameLocks noGrp="1"/>
          </p:cNvGraphicFramePr>
          <p:nvPr>
            <p:extLst>
              <p:ext uri="{D42A27DB-BD31-4B8C-83A1-F6EECF244321}">
                <p14:modId xmlns:p14="http://schemas.microsoft.com/office/powerpoint/2010/main" val="130142502"/>
              </p:ext>
            </p:extLst>
          </p:nvPr>
        </p:nvGraphicFramePr>
        <p:xfrm>
          <a:off x="6096000" y="3379383"/>
          <a:ext cx="5943601" cy="1297959"/>
        </p:xfrm>
        <a:graphic>
          <a:graphicData uri="http://schemas.openxmlformats.org/drawingml/2006/table">
            <a:tbl>
              <a:tblPr firstRow="1" bandRow="1">
                <a:tableStyleId>{5940675A-B579-460E-94D1-54222C63F5DA}</a:tableStyleId>
              </a:tblPr>
              <a:tblGrid>
                <a:gridCol w="775911">
                  <a:extLst>
                    <a:ext uri="{9D8B030D-6E8A-4147-A177-3AD203B41FA5}">
                      <a16:colId xmlns:a16="http://schemas.microsoft.com/office/drawing/2014/main" val="20000"/>
                    </a:ext>
                  </a:extLst>
                </a:gridCol>
                <a:gridCol w="727515">
                  <a:extLst>
                    <a:ext uri="{9D8B030D-6E8A-4147-A177-3AD203B41FA5}">
                      <a16:colId xmlns:a16="http://schemas.microsoft.com/office/drawing/2014/main" val="20001"/>
                    </a:ext>
                  </a:extLst>
                </a:gridCol>
                <a:gridCol w="740774">
                  <a:extLst>
                    <a:ext uri="{9D8B030D-6E8A-4147-A177-3AD203B41FA5}">
                      <a16:colId xmlns:a16="http://schemas.microsoft.com/office/drawing/2014/main" val="20002"/>
                    </a:ext>
                  </a:extLst>
                </a:gridCol>
                <a:gridCol w="814467">
                  <a:extLst>
                    <a:ext uri="{9D8B030D-6E8A-4147-A177-3AD203B41FA5}">
                      <a16:colId xmlns:a16="http://schemas.microsoft.com/office/drawing/2014/main" val="20003"/>
                    </a:ext>
                  </a:extLst>
                </a:gridCol>
                <a:gridCol w="961993">
                  <a:extLst>
                    <a:ext uri="{9D8B030D-6E8A-4147-A177-3AD203B41FA5}">
                      <a16:colId xmlns:a16="http://schemas.microsoft.com/office/drawing/2014/main" val="20004"/>
                    </a:ext>
                  </a:extLst>
                </a:gridCol>
                <a:gridCol w="883136">
                  <a:extLst>
                    <a:ext uri="{9D8B030D-6E8A-4147-A177-3AD203B41FA5}">
                      <a16:colId xmlns:a16="http://schemas.microsoft.com/office/drawing/2014/main" val="20005"/>
                    </a:ext>
                  </a:extLst>
                </a:gridCol>
                <a:gridCol w="1039805">
                  <a:extLst>
                    <a:ext uri="{9D8B030D-6E8A-4147-A177-3AD203B41FA5}">
                      <a16:colId xmlns:a16="http://schemas.microsoft.com/office/drawing/2014/main" val="20006"/>
                    </a:ext>
                  </a:extLst>
                </a:gridCol>
              </a:tblGrid>
              <a:tr h="520687">
                <a:tc>
                  <a:txBody>
                    <a:bodyPr/>
                    <a:lstStyle/>
                    <a:p>
                      <a:pPr algn="l">
                        <a:lnSpc>
                          <a:spcPct val="100000"/>
                        </a:lnSpc>
                        <a:spcBef>
                          <a:spcPts val="275"/>
                        </a:spcBef>
                      </a:pPr>
                      <a:r>
                        <a:rPr lang="en-IN" sz="900" b="1" spc="5" dirty="0">
                          <a:solidFill>
                            <a:schemeClr val="tx1">
                              <a:lumMod val="75000"/>
                              <a:lumOff val="25000"/>
                            </a:schemeClr>
                          </a:solidFill>
                        </a:rPr>
                        <a:t>Roll</a:t>
                      </a:r>
                      <a:r>
                        <a:rPr lang="en-IN" sz="900" b="1" spc="-5" dirty="0">
                          <a:solidFill>
                            <a:schemeClr val="tx1">
                              <a:lumMod val="75000"/>
                              <a:lumOff val="25000"/>
                            </a:schemeClr>
                          </a:solidFill>
                        </a:rPr>
                        <a:t> </a:t>
                      </a:r>
                      <a:r>
                        <a:rPr lang="en-IN" sz="900" b="1" spc="10" dirty="0">
                          <a:solidFill>
                            <a:schemeClr val="tx1">
                              <a:lumMod val="75000"/>
                              <a:lumOff val="25000"/>
                            </a:schemeClr>
                          </a:solidFill>
                        </a:rPr>
                        <a:t>#</a:t>
                      </a:r>
                      <a:endParaRPr lang="en-IN" sz="900" dirty="0">
                        <a:solidFill>
                          <a:schemeClr val="tx1">
                            <a:lumMod val="75000"/>
                            <a:lumOff val="25000"/>
                          </a:schemeClr>
                        </a:solidFill>
                        <a:latin typeface="Arial"/>
                        <a:cs typeface="Arial"/>
                      </a:endParaRPr>
                    </a:p>
                  </a:txBody>
                  <a:tcPr marL="109920" marR="65952" marT="65952" marB="65952"/>
                </a:tc>
                <a:tc>
                  <a:txBody>
                    <a:bodyPr/>
                    <a:lstStyle/>
                    <a:p>
                      <a:pPr marL="105410" marR="98425" indent="46355" algn="l">
                        <a:lnSpc>
                          <a:spcPct val="101499"/>
                        </a:lnSpc>
                        <a:spcBef>
                          <a:spcPts val="254"/>
                        </a:spcBef>
                      </a:pPr>
                      <a:r>
                        <a:rPr lang="en-IN" sz="900" b="1">
                          <a:solidFill>
                            <a:schemeClr val="tx1">
                              <a:lumMod val="75000"/>
                              <a:lumOff val="25000"/>
                            </a:schemeClr>
                          </a:solidFill>
                        </a:rPr>
                        <a:t>First  Name</a:t>
                      </a:r>
                      <a:endParaRPr lang="en-IN" sz="900">
                        <a:solidFill>
                          <a:schemeClr val="tx1">
                            <a:lumMod val="75000"/>
                            <a:lumOff val="25000"/>
                          </a:schemeClr>
                        </a:solidFill>
                        <a:latin typeface="Arial"/>
                        <a:cs typeface="Arial"/>
                      </a:endParaRPr>
                    </a:p>
                  </a:txBody>
                  <a:tcPr marL="109920" marR="65952" marT="65952" marB="65952"/>
                </a:tc>
                <a:tc>
                  <a:txBody>
                    <a:bodyPr/>
                    <a:lstStyle/>
                    <a:p>
                      <a:pPr marL="117475" marR="110489" indent="55880" algn="l">
                        <a:lnSpc>
                          <a:spcPct val="101499"/>
                        </a:lnSpc>
                        <a:spcBef>
                          <a:spcPts val="254"/>
                        </a:spcBef>
                      </a:pPr>
                      <a:r>
                        <a:rPr lang="en-IN" sz="900" b="1" spc="5">
                          <a:solidFill>
                            <a:schemeClr val="tx1">
                              <a:lumMod val="75000"/>
                              <a:lumOff val="25000"/>
                            </a:schemeClr>
                          </a:solidFill>
                        </a:rPr>
                        <a:t>Last  </a:t>
                      </a:r>
                      <a:r>
                        <a:rPr lang="en-IN" sz="900" b="1">
                          <a:solidFill>
                            <a:schemeClr val="tx1">
                              <a:lumMod val="75000"/>
                              <a:lumOff val="25000"/>
                            </a:schemeClr>
                          </a:solidFill>
                        </a:rPr>
                        <a:t>Name</a:t>
                      </a:r>
                      <a:endParaRPr lang="en-IN" sz="900">
                        <a:solidFill>
                          <a:schemeClr val="tx1">
                            <a:lumMod val="75000"/>
                            <a:lumOff val="25000"/>
                          </a:schemeClr>
                        </a:solidFill>
                        <a:latin typeface="Arial"/>
                        <a:cs typeface="Arial"/>
                      </a:endParaRPr>
                    </a:p>
                  </a:txBody>
                  <a:tcPr marL="109920" marR="65952" marT="65952" marB="65952"/>
                </a:tc>
                <a:tc>
                  <a:txBody>
                    <a:bodyPr/>
                    <a:lstStyle/>
                    <a:p>
                      <a:pPr algn="l">
                        <a:lnSpc>
                          <a:spcPct val="100000"/>
                        </a:lnSpc>
                        <a:spcBef>
                          <a:spcPts val="275"/>
                        </a:spcBef>
                      </a:pPr>
                      <a:r>
                        <a:rPr lang="en-IN" sz="900" b="1" spc="5" dirty="0" err="1">
                          <a:solidFill>
                            <a:schemeClr val="tx1">
                              <a:lumMod val="75000"/>
                              <a:lumOff val="25000"/>
                            </a:schemeClr>
                          </a:solidFill>
                        </a:rPr>
                        <a:t>DoB</a:t>
                      </a:r>
                      <a:endParaRPr lang="en-IN" sz="900" dirty="0">
                        <a:solidFill>
                          <a:schemeClr val="tx1">
                            <a:lumMod val="75000"/>
                            <a:lumOff val="25000"/>
                          </a:schemeClr>
                        </a:solidFill>
                        <a:latin typeface="Arial"/>
                        <a:cs typeface="Arial"/>
                      </a:endParaRPr>
                    </a:p>
                  </a:txBody>
                  <a:tcPr marL="109920" marR="65952" marT="65952" marB="65952"/>
                </a:tc>
                <a:tc>
                  <a:txBody>
                    <a:bodyPr/>
                    <a:lstStyle/>
                    <a:p>
                      <a:pPr marL="81280" algn="l">
                        <a:lnSpc>
                          <a:spcPct val="100000"/>
                        </a:lnSpc>
                        <a:spcBef>
                          <a:spcPts val="275"/>
                        </a:spcBef>
                      </a:pPr>
                      <a:r>
                        <a:rPr lang="en-IN" sz="900" b="1" spc="5">
                          <a:solidFill>
                            <a:schemeClr val="tx1">
                              <a:lumMod val="75000"/>
                              <a:lumOff val="25000"/>
                            </a:schemeClr>
                          </a:solidFill>
                        </a:rPr>
                        <a:t>Passport</a:t>
                      </a:r>
                      <a:r>
                        <a:rPr lang="en-IN" sz="900" b="1" spc="-25">
                          <a:solidFill>
                            <a:schemeClr val="tx1">
                              <a:lumMod val="75000"/>
                              <a:lumOff val="25000"/>
                            </a:schemeClr>
                          </a:solidFill>
                        </a:rPr>
                        <a:t> </a:t>
                      </a:r>
                      <a:r>
                        <a:rPr lang="en-IN" sz="900" b="1" spc="10">
                          <a:solidFill>
                            <a:schemeClr val="tx1">
                              <a:lumMod val="75000"/>
                              <a:lumOff val="25000"/>
                            </a:schemeClr>
                          </a:solidFill>
                        </a:rPr>
                        <a:t>#</a:t>
                      </a:r>
                      <a:endParaRPr lang="en-IN" sz="900">
                        <a:solidFill>
                          <a:schemeClr val="tx1">
                            <a:lumMod val="75000"/>
                            <a:lumOff val="25000"/>
                          </a:schemeClr>
                        </a:solidFill>
                        <a:latin typeface="Arial"/>
                        <a:cs typeface="Arial"/>
                      </a:endParaRPr>
                    </a:p>
                  </a:txBody>
                  <a:tcPr marL="109920" marR="65952" marT="65952" marB="65952"/>
                </a:tc>
                <a:tc>
                  <a:txBody>
                    <a:bodyPr/>
                    <a:lstStyle/>
                    <a:p>
                      <a:pPr algn="l">
                        <a:lnSpc>
                          <a:spcPct val="100000"/>
                        </a:lnSpc>
                        <a:spcBef>
                          <a:spcPts val="275"/>
                        </a:spcBef>
                      </a:pPr>
                      <a:r>
                        <a:rPr lang="en-IN" sz="900" b="1" spc="5">
                          <a:solidFill>
                            <a:schemeClr val="tx1">
                              <a:lumMod val="75000"/>
                              <a:lumOff val="25000"/>
                            </a:schemeClr>
                          </a:solidFill>
                        </a:rPr>
                        <a:t>Aadhaar</a:t>
                      </a:r>
                      <a:r>
                        <a:rPr lang="en-IN" sz="900" b="1" spc="-10">
                          <a:solidFill>
                            <a:schemeClr val="tx1">
                              <a:lumMod val="75000"/>
                              <a:lumOff val="25000"/>
                            </a:schemeClr>
                          </a:solidFill>
                        </a:rPr>
                        <a:t> </a:t>
                      </a:r>
                      <a:r>
                        <a:rPr lang="en-IN" sz="900" b="1" spc="10">
                          <a:solidFill>
                            <a:schemeClr val="tx1">
                              <a:lumMod val="75000"/>
                              <a:lumOff val="25000"/>
                            </a:schemeClr>
                          </a:solidFill>
                        </a:rPr>
                        <a:t>#</a:t>
                      </a:r>
                      <a:endParaRPr lang="en-IN" sz="900">
                        <a:solidFill>
                          <a:schemeClr val="tx1">
                            <a:lumMod val="75000"/>
                            <a:lumOff val="25000"/>
                          </a:schemeClr>
                        </a:solidFill>
                        <a:latin typeface="Arial"/>
                        <a:cs typeface="Arial"/>
                      </a:endParaRPr>
                    </a:p>
                  </a:txBody>
                  <a:tcPr marL="109920" marR="65952" marT="65952" marB="65952"/>
                </a:tc>
                <a:tc>
                  <a:txBody>
                    <a:bodyPr/>
                    <a:lstStyle/>
                    <a:p>
                      <a:pPr marL="118110" algn="l">
                        <a:lnSpc>
                          <a:spcPct val="100000"/>
                        </a:lnSpc>
                        <a:spcBef>
                          <a:spcPts val="275"/>
                        </a:spcBef>
                      </a:pPr>
                      <a:r>
                        <a:rPr lang="en-IN" sz="900" b="1" spc="5">
                          <a:solidFill>
                            <a:schemeClr val="tx1">
                              <a:lumMod val="75000"/>
                              <a:lumOff val="25000"/>
                            </a:schemeClr>
                          </a:solidFill>
                        </a:rPr>
                        <a:t>Department</a:t>
                      </a:r>
                      <a:endParaRPr lang="en-IN" sz="900">
                        <a:solidFill>
                          <a:schemeClr val="tx1">
                            <a:lumMod val="75000"/>
                            <a:lumOff val="25000"/>
                          </a:schemeClr>
                        </a:solidFill>
                        <a:latin typeface="Arial"/>
                        <a:cs typeface="Arial"/>
                      </a:endParaRPr>
                    </a:p>
                  </a:txBody>
                  <a:tcPr marL="109920" marR="65952" marT="65952" marB="65952"/>
                </a:tc>
                <a:extLst>
                  <a:ext uri="{0D108BD9-81ED-4DB2-BD59-A6C34878D82A}">
                    <a16:rowId xmlns:a16="http://schemas.microsoft.com/office/drawing/2014/main" val="10000"/>
                  </a:ext>
                </a:extLst>
              </a:tr>
              <a:tr h="309887">
                <a:tc>
                  <a:txBody>
                    <a:bodyPr/>
                    <a:lstStyle/>
                    <a:p>
                      <a:pPr marR="15875" algn="l">
                        <a:lnSpc>
                          <a:spcPct val="100000"/>
                        </a:lnSpc>
                        <a:spcBef>
                          <a:spcPts val="265"/>
                        </a:spcBef>
                      </a:pPr>
                      <a:r>
                        <a:rPr lang="en-IN" sz="900" spc="-5">
                          <a:solidFill>
                            <a:schemeClr val="tx1">
                              <a:lumMod val="75000"/>
                              <a:lumOff val="25000"/>
                            </a:schemeClr>
                          </a:solidFill>
                        </a:rPr>
                        <a:t>15CS10026</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dirty="0">
                          <a:solidFill>
                            <a:schemeClr val="tx1">
                              <a:lumMod val="75000"/>
                              <a:lumOff val="25000"/>
                            </a:schemeClr>
                          </a:solidFill>
                        </a:rPr>
                        <a:t>Lalit</a:t>
                      </a:r>
                      <a:endParaRPr lang="en-IN" sz="900" dirty="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Dubey</a:t>
                      </a:r>
                      <a:endParaRPr lang="en-IN" sz="900">
                        <a:solidFill>
                          <a:schemeClr val="tx1">
                            <a:lumMod val="75000"/>
                            <a:lumOff val="25000"/>
                          </a:schemeClr>
                        </a:solidFill>
                        <a:latin typeface="Arial"/>
                        <a:cs typeface="Arial"/>
                      </a:endParaRPr>
                    </a:p>
                  </a:txBody>
                  <a:tcPr marL="109920" marR="57158" marT="57158" marB="57158"/>
                </a:tc>
                <a:tc>
                  <a:txBody>
                    <a:bodyPr/>
                    <a:lstStyle/>
                    <a:p>
                      <a:pPr marR="1905" algn="l">
                        <a:lnSpc>
                          <a:spcPct val="100000"/>
                        </a:lnSpc>
                        <a:spcBef>
                          <a:spcPts val="265"/>
                        </a:spcBef>
                      </a:pPr>
                      <a:r>
                        <a:rPr lang="en-IN" sz="900" spc="-5">
                          <a:solidFill>
                            <a:schemeClr val="tx1">
                              <a:lumMod val="75000"/>
                              <a:lumOff val="25000"/>
                            </a:schemeClr>
                          </a:solidFill>
                        </a:rPr>
                        <a:t>27-Mar-1997</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L4032464</a:t>
                      </a:r>
                      <a:endParaRPr lang="en-IN" sz="900">
                        <a:solidFill>
                          <a:schemeClr val="tx1">
                            <a:lumMod val="75000"/>
                            <a:lumOff val="25000"/>
                          </a:schemeClr>
                        </a:solidFill>
                        <a:latin typeface="Arial"/>
                        <a:cs typeface="Arial"/>
                      </a:endParaRPr>
                    </a:p>
                  </a:txBody>
                  <a:tcPr marL="109920" marR="57158" marT="57158" marB="57158"/>
                </a:tc>
                <a:tc>
                  <a:txBody>
                    <a:bodyPr/>
                    <a:lstStyle/>
                    <a:p>
                      <a:pPr marR="45085" algn="l">
                        <a:lnSpc>
                          <a:spcPct val="100000"/>
                        </a:lnSpc>
                        <a:spcBef>
                          <a:spcPts val="265"/>
                        </a:spcBef>
                      </a:pPr>
                      <a:r>
                        <a:rPr lang="en-IN" sz="900" spc="-5">
                          <a:solidFill>
                            <a:schemeClr val="tx1">
                              <a:lumMod val="75000"/>
                              <a:lumOff val="25000"/>
                            </a:schemeClr>
                          </a:solidFill>
                        </a:rPr>
                        <a:t>1728-6174-9239</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Computer</a:t>
                      </a:r>
                      <a:endParaRPr lang="en-IN" sz="900">
                        <a:solidFill>
                          <a:schemeClr val="tx1">
                            <a:lumMod val="75000"/>
                            <a:lumOff val="25000"/>
                          </a:schemeClr>
                        </a:solidFill>
                        <a:latin typeface="Arial"/>
                        <a:cs typeface="Arial"/>
                      </a:endParaRPr>
                    </a:p>
                  </a:txBody>
                  <a:tcPr marL="109920" marR="57158" marT="57158" marB="57158"/>
                </a:tc>
                <a:extLst>
                  <a:ext uri="{0D108BD9-81ED-4DB2-BD59-A6C34878D82A}">
                    <a16:rowId xmlns:a16="http://schemas.microsoft.com/office/drawing/2014/main" val="10001"/>
                  </a:ext>
                </a:extLst>
              </a:tr>
              <a:tr h="309887">
                <a:tc>
                  <a:txBody>
                    <a:bodyPr/>
                    <a:lstStyle/>
                    <a:p>
                      <a:pPr marR="22860" algn="l">
                        <a:lnSpc>
                          <a:spcPct val="100000"/>
                        </a:lnSpc>
                        <a:spcBef>
                          <a:spcPts val="265"/>
                        </a:spcBef>
                      </a:pPr>
                      <a:r>
                        <a:rPr lang="en-IN" sz="900" spc="-5">
                          <a:solidFill>
                            <a:schemeClr val="tx1">
                              <a:lumMod val="75000"/>
                              <a:lumOff val="25000"/>
                            </a:schemeClr>
                          </a:solidFill>
                        </a:rPr>
                        <a:t>16EE30029</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Jatin</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Chopra</a:t>
                      </a:r>
                      <a:endParaRPr lang="en-IN" sz="900">
                        <a:solidFill>
                          <a:schemeClr val="tx1">
                            <a:lumMod val="75000"/>
                            <a:lumOff val="25000"/>
                          </a:schemeClr>
                        </a:solidFill>
                        <a:latin typeface="Arial"/>
                        <a:cs typeface="Arial"/>
                      </a:endParaRPr>
                    </a:p>
                  </a:txBody>
                  <a:tcPr marL="109920" marR="57158" marT="57158" marB="57158"/>
                </a:tc>
                <a:tc>
                  <a:txBody>
                    <a:bodyPr/>
                    <a:lstStyle/>
                    <a:p>
                      <a:pPr algn="l">
                        <a:lnSpc>
                          <a:spcPct val="100000"/>
                        </a:lnSpc>
                        <a:spcBef>
                          <a:spcPts val="265"/>
                        </a:spcBef>
                      </a:pPr>
                      <a:r>
                        <a:rPr lang="en-IN" sz="900" spc="-5">
                          <a:solidFill>
                            <a:schemeClr val="tx1">
                              <a:lumMod val="75000"/>
                              <a:lumOff val="25000"/>
                            </a:schemeClr>
                          </a:solidFill>
                        </a:rPr>
                        <a:t>17-Nov-1996</a:t>
                      </a:r>
                      <a:endParaRPr lang="en-IN" sz="900">
                        <a:solidFill>
                          <a:schemeClr val="tx1">
                            <a:lumMod val="75000"/>
                            <a:lumOff val="25000"/>
                          </a:schemeClr>
                        </a:solidFill>
                        <a:latin typeface="Arial"/>
                        <a:cs typeface="Arial"/>
                      </a:endParaRPr>
                    </a:p>
                  </a:txBody>
                  <a:tcPr marL="109920" marR="57158" marT="57158" marB="57158"/>
                </a:tc>
                <a:tc>
                  <a:txBody>
                    <a:bodyPr/>
                    <a:lstStyle/>
                    <a:p>
                      <a:pPr marL="74295" algn="l">
                        <a:lnSpc>
                          <a:spcPct val="100000"/>
                        </a:lnSpc>
                        <a:spcBef>
                          <a:spcPts val="265"/>
                        </a:spcBef>
                      </a:pPr>
                      <a:r>
                        <a:rPr lang="en-IN" sz="900" spc="-5">
                          <a:solidFill>
                            <a:schemeClr val="tx1">
                              <a:lumMod val="75000"/>
                              <a:lumOff val="25000"/>
                            </a:schemeClr>
                          </a:solidFill>
                        </a:rPr>
                        <a:t>null</a:t>
                      </a:r>
                      <a:endParaRPr lang="en-IN" sz="900">
                        <a:solidFill>
                          <a:schemeClr val="tx1">
                            <a:lumMod val="75000"/>
                            <a:lumOff val="25000"/>
                          </a:schemeClr>
                        </a:solidFill>
                        <a:latin typeface="Arial"/>
                        <a:cs typeface="Arial"/>
                      </a:endParaRPr>
                    </a:p>
                  </a:txBody>
                  <a:tcPr marL="109920" marR="57158" marT="57158" marB="57158"/>
                </a:tc>
                <a:tc>
                  <a:txBody>
                    <a:bodyPr/>
                    <a:lstStyle/>
                    <a:p>
                      <a:pPr marR="44450" algn="l">
                        <a:lnSpc>
                          <a:spcPct val="100000"/>
                        </a:lnSpc>
                        <a:spcBef>
                          <a:spcPts val="265"/>
                        </a:spcBef>
                      </a:pPr>
                      <a:r>
                        <a:rPr lang="en-IN" sz="900" spc="-5">
                          <a:solidFill>
                            <a:schemeClr val="tx1">
                              <a:lumMod val="75000"/>
                              <a:lumOff val="25000"/>
                            </a:schemeClr>
                          </a:solidFill>
                        </a:rPr>
                        <a:t>3917-1836-3816</a:t>
                      </a:r>
                      <a:endParaRPr lang="en-IN" sz="900">
                        <a:solidFill>
                          <a:schemeClr val="tx1">
                            <a:lumMod val="75000"/>
                            <a:lumOff val="25000"/>
                          </a:schemeClr>
                        </a:solidFill>
                        <a:latin typeface="Arial"/>
                        <a:cs typeface="Arial"/>
                      </a:endParaRPr>
                    </a:p>
                  </a:txBody>
                  <a:tcPr marL="109920" marR="57158" marT="57158" marB="57158"/>
                </a:tc>
                <a:tc>
                  <a:txBody>
                    <a:bodyPr/>
                    <a:lstStyle/>
                    <a:p>
                      <a:pPr marL="75565" algn="l">
                        <a:lnSpc>
                          <a:spcPct val="100000"/>
                        </a:lnSpc>
                        <a:spcBef>
                          <a:spcPts val="265"/>
                        </a:spcBef>
                      </a:pPr>
                      <a:r>
                        <a:rPr lang="en-IN" sz="900" spc="-5" dirty="0">
                          <a:solidFill>
                            <a:schemeClr val="tx1">
                              <a:lumMod val="75000"/>
                              <a:lumOff val="25000"/>
                            </a:schemeClr>
                          </a:solidFill>
                        </a:rPr>
                        <a:t>Electrical</a:t>
                      </a:r>
                      <a:endParaRPr lang="en-IN" sz="900" dirty="0">
                        <a:solidFill>
                          <a:schemeClr val="tx1">
                            <a:lumMod val="75000"/>
                            <a:lumOff val="25000"/>
                          </a:schemeClr>
                        </a:solidFill>
                        <a:latin typeface="Arial"/>
                        <a:cs typeface="Arial"/>
                      </a:endParaRPr>
                    </a:p>
                  </a:txBody>
                  <a:tcPr marL="109920" marR="57158" marT="57158" marB="5715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1753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Relations -  </a:t>
            </a:r>
            <a:r>
              <a:rPr lang="en-US" sz="4000" kern="1200" spc="22">
                <a:solidFill>
                  <a:schemeClr val="tx1"/>
                </a:solidFill>
                <a:latin typeface="+mj-lt"/>
                <a:ea typeface="+mj-ea"/>
                <a:cs typeface="+mj-cs"/>
              </a:rPr>
              <a:t>Schema </a:t>
            </a:r>
            <a:r>
              <a:rPr lang="en-US" sz="4000" kern="1200" spc="18">
                <a:solidFill>
                  <a:schemeClr val="tx1"/>
                </a:solidFill>
                <a:latin typeface="+mj-lt"/>
                <a:ea typeface="+mj-ea"/>
                <a:cs typeface="+mj-cs"/>
              </a:rPr>
              <a:t>and</a:t>
            </a:r>
            <a:r>
              <a:rPr lang="en-US" sz="4000" kern="1200" spc="-101">
                <a:solidFill>
                  <a:schemeClr val="tx1"/>
                </a:solidFill>
                <a:latin typeface="+mj-lt"/>
                <a:ea typeface="+mj-ea"/>
                <a:cs typeface="+mj-cs"/>
              </a:rPr>
              <a:t> </a:t>
            </a:r>
            <a:r>
              <a:rPr lang="en-US" sz="4000" kern="1200" spc="18">
                <a:solidFill>
                  <a:schemeClr val="tx1"/>
                </a:solidFill>
                <a:latin typeface="+mj-lt"/>
                <a:ea typeface="+mj-ea"/>
                <a:cs typeface="+mj-cs"/>
              </a:rPr>
              <a:t>Instance</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54364">
              <a:lnSpc>
                <a:spcPct val="90000"/>
              </a:lnSpc>
              <a:spcBef>
                <a:spcPts val="666"/>
              </a:spcBef>
              <a:buClr>
                <a:srgbClr val="CC3300"/>
              </a:buClr>
              <a:buSzPct val="89655"/>
              <a:tabLst>
                <a:tab pos="282964" algn="l"/>
                <a:tab pos="283524" algn="l"/>
              </a:tabLst>
            </a:pPr>
            <a:r>
              <a:rPr lang="en-US" sz="2000" i="1" spc="13" dirty="0"/>
              <a:t>A</a:t>
            </a:r>
            <a:r>
              <a:rPr lang="en-US" sz="2000" spc="19" baseline="-20467" dirty="0"/>
              <a:t>1</a:t>
            </a:r>
            <a:r>
              <a:rPr lang="en-US" sz="2000" spc="13" dirty="0"/>
              <a:t>, </a:t>
            </a:r>
            <a:r>
              <a:rPr lang="en-US" sz="2000" i="1" spc="13" dirty="0"/>
              <a:t>A</a:t>
            </a:r>
            <a:r>
              <a:rPr lang="en-US" sz="2000" spc="19" baseline="-20467" dirty="0"/>
              <a:t>2</a:t>
            </a:r>
            <a:r>
              <a:rPr lang="en-US" sz="2000" spc="13" dirty="0"/>
              <a:t>, </a:t>
            </a:r>
            <a:r>
              <a:rPr lang="en-US" sz="2000" spc="18" dirty="0"/>
              <a:t>…, </a:t>
            </a:r>
            <a:r>
              <a:rPr lang="en-US" sz="2000" i="1" spc="18" dirty="0"/>
              <a:t>A</a:t>
            </a:r>
            <a:r>
              <a:rPr lang="en-US" sz="2000" i="1" spc="26" baseline="-20467" dirty="0"/>
              <a:t>n </a:t>
            </a:r>
            <a:r>
              <a:rPr lang="en-US" sz="2000" spc="13" dirty="0"/>
              <a:t>are</a:t>
            </a:r>
            <a:r>
              <a:rPr lang="en-US" sz="2000" spc="-190" dirty="0"/>
              <a:t> </a:t>
            </a:r>
            <a:r>
              <a:rPr lang="en-US" sz="2000" i="1" spc="13" dirty="0"/>
              <a:t>attributes</a:t>
            </a:r>
            <a:endParaRPr lang="en-US" sz="2000" dirty="0"/>
          </a:p>
          <a:p>
            <a:pPr marL="54364">
              <a:lnSpc>
                <a:spcPct val="90000"/>
              </a:lnSpc>
              <a:spcBef>
                <a:spcPts val="591"/>
              </a:spcBef>
              <a:buClr>
                <a:srgbClr val="CC3300"/>
              </a:buClr>
              <a:buSzPct val="89655"/>
              <a:tabLst>
                <a:tab pos="282964" algn="l"/>
                <a:tab pos="283524" algn="l"/>
              </a:tabLst>
            </a:pPr>
            <a:r>
              <a:rPr lang="en-US" sz="2000" i="1" spc="22" dirty="0"/>
              <a:t>R </a:t>
            </a:r>
            <a:r>
              <a:rPr lang="en-US" sz="2000" spc="18" dirty="0"/>
              <a:t>= </a:t>
            </a:r>
            <a:r>
              <a:rPr lang="en-US" sz="2000" spc="13" dirty="0"/>
              <a:t>(</a:t>
            </a:r>
            <a:r>
              <a:rPr lang="en-US" sz="2000" i="1" spc="13" dirty="0"/>
              <a:t>A</a:t>
            </a:r>
            <a:r>
              <a:rPr lang="en-US" sz="2000" spc="19" baseline="-20467" dirty="0"/>
              <a:t>1</a:t>
            </a:r>
            <a:r>
              <a:rPr lang="en-US" sz="2000" spc="13" dirty="0"/>
              <a:t>, </a:t>
            </a:r>
            <a:r>
              <a:rPr lang="en-US" sz="2000" i="1" spc="13" dirty="0"/>
              <a:t>A</a:t>
            </a:r>
            <a:r>
              <a:rPr lang="en-US" sz="2000" spc="19" baseline="-20467" dirty="0"/>
              <a:t>2</a:t>
            </a:r>
            <a:r>
              <a:rPr lang="en-US" sz="2000" spc="13" dirty="0"/>
              <a:t>, </a:t>
            </a:r>
            <a:r>
              <a:rPr lang="en-US" sz="2000" spc="18" dirty="0"/>
              <a:t>…, </a:t>
            </a:r>
            <a:r>
              <a:rPr lang="en-US" sz="2000" i="1" spc="18" dirty="0"/>
              <a:t>A</a:t>
            </a:r>
            <a:r>
              <a:rPr lang="en-US" sz="2000" i="1" spc="26" baseline="-20467" dirty="0"/>
              <a:t>n </a:t>
            </a:r>
            <a:r>
              <a:rPr lang="en-US" sz="2000" spc="9" dirty="0"/>
              <a:t>) is </a:t>
            </a:r>
            <a:r>
              <a:rPr lang="en-US" sz="2000" spc="18" dirty="0"/>
              <a:t>a </a:t>
            </a:r>
            <a:r>
              <a:rPr lang="en-US" sz="2000" i="1" spc="13" dirty="0">
                <a:solidFill>
                  <a:srgbClr val="C00000"/>
                </a:solidFill>
              </a:rPr>
              <a:t>relation</a:t>
            </a:r>
            <a:r>
              <a:rPr lang="en-US" sz="2000" i="1" spc="-18" dirty="0">
                <a:solidFill>
                  <a:srgbClr val="C00000"/>
                </a:solidFill>
              </a:rPr>
              <a:t> </a:t>
            </a:r>
            <a:r>
              <a:rPr lang="en-US" sz="2000" i="1" spc="18" dirty="0">
                <a:solidFill>
                  <a:srgbClr val="C00000"/>
                </a:solidFill>
              </a:rPr>
              <a:t>schema</a:t>
            </a:r>
            <a:endParaRPr lang="en-US" sz="2000" dirty="0">
              <a:solidFill>
                <a:srgbClr val="C00000"/>
              </a:solidFill>
            </a:endParaRPr>
          </a:p>
          <a:p>
            <a:pPr marL="54364">
              <a:lnSpc>
                <a:spcPct val="90000"/>
              </a:lnSpc>
              <a:spcBef>
                <a:spcPts val="723"/>
              </a:spcBef>
            </a:pPr>
            <a:r>
              <a:rPr lang="en-US" sz="2000" spc="13" dirty="0">
                <a:solidFill>
                  <a:srgbClr val="C00000"/>
                </a:solidFill>
              </a:rPr>
              <a:t>Example:</a:t>
            </a:r>
            <a:endParaRPr lang="en-US" sz="2000" dirty="0">
              <a:solidFill>
                <a:srgbClr val="C00000"/>
              </a:solidFill>
            </a:endParaRPr>
          </a:p>
          <a:p>
            <a:pPr marL="285777">
              <a:lnSpc>
                <a:spcPct val="90000"/>
              </a:lnSpc>
              <a:spcBef>
                <a:spcPts val="904"/>
              </a:spcBef>
            </a:pPr>
            <a:r>
              <a:rPr lang="en-US" sz="2000" i="1" spc="13" dirty="0">
                <a:solidFill>
                  <a:srgbClr val="C00000"/>
                </a:solidFill>
              </a:rPr>
              <a:t>instructor </a:t>
            </a:r>
            <a:r>
              <a:rPr lang="en-US" sz="2000" spc="18" dirty="0">
                <a:solidFill>
                  <a:srgbClr val="C00000"/>
                </a:solidFill>
              </a:rPr>
              <a:t>= </a:t>
            </a:r>
            <a:r>
              <a:rPr lang="en-US" sz="2000" spc="13" dirty="0">
                <a:solidFill>
                  <a:srgbClr val="C00000"/>
                </a:solidFill>
              </a:rPr>
              <a:t>(</a:t>
            </a:r>
            <a:r>
              <a:rPr lang="en-US" sz="2000" i="1" spc="13" dirty="0">
                <a:solidFill>
                  <a:srgbClr val="C00000"/>
                </a:solidFill>
              </a:rPr>
              <a:t>ID, </a:t>
            </a:r>
            <a:r>
              <a:rPr lang="en-US" sz="2000" i="1" spc="18" dirty="0">
                <a:solidFill>
                  <a:srgbClr val="C00000"/>
                </a:solidFill>
              </a:rPr>
              <a:t>name, </a:t>
            </a:r>
            <a:r>
              <a:rPr lang="en-US" sz="2000" i="1" spc="18" dirty="0" err="1">
                <a:solidFill>
                  <a:srgbClr val="C00000"/>
                </a:solidFill>
              </a:rPr>
              <a:t>dept_name</a:t>
            </a:r>
            <a:r>
              <a:rPr lang="en-US" sz="2000" i="1" spc="18" dirty="0">
                <a:solidFill>
                  <a:srgbClr val="C00000"/>
                </a:solidFill>
              </a:rPr>
              <a:t>,</a:t>
            </a:r>
            <a:r>
              <a:rPr lang="en-US" sz="2000" i="1" spc="-110" dirty="0">
                <a:solidFill>
                  <a:srgbClr val="C00000"/>
                </a:solidFill>
              </a:rPr>
              <a:t> </a:t>
            </a:r>
            <a:r>
              <a:rPr lang="en-US" sz="2000" i="1" spc="13" dirty="0">
                <a:solidFill>
                  <a:srgbClr val="C00000"/>
                </a:solidFill>
              </a:rPr>
              <a:t>salary</a:t>
            </a:r>
            <a:r>
              <a:rPr lang="en-US" sz="2000" spc="13" dirty="0">
                <a:solidFill>
                  <a:srgbClr val="C00000"/>
                </a:solidFill>
              </a:rPr>
              <a:t>)</a:t>
            </a:r>
            <a:endParaRPr lang="en-US" sz="2000" dirty="0">
              <a:solidFill>
                <a:srgbClr val="C00000"/>
              </a:solidFill>
            </a:endParaRPr>
          </a:p>
          <a:p>
            <a:pPr marL="54364">
              <a:lnSpc>
                <a:spcPct val="90000"/>
              </a:lnSpc>
              <a:spcBef>
                <a:spcPts val="899"/>
              </a:spcBef>
              <a:buClr>
                <a:srgbClr val="CC3300"/>
              </a:buClr>
              <a:buSzPct val="89655"/>
              <a:tabLst>
                <a:tab pos="282964" algn="l"/>
                <a:tab pos="283524" algn="l"/>
              </a:tabLst>
            </a:pPr>
            <a:r>
              <a:rPr lang="en-US" sz="2000" spc="13" dirty="0"/>
              <a:t>Given sets </a:t>
            </a:r>
            <a:r>
              <a:rPr lang="en-US" sz="2000" i="1" spc="13" dirty="0"/>
              <a:t>D</a:t>
            </a:r>
            <a:r>
              <a:rPr lang="en-US" sz="2000" spc="19" baseline="-20467" dirty="0"/>
              <a:t>1</a:t>
            </a:r>
            <a:r>
              <a:rPr lang="en-US" sz="2000" spc="13" dirty="0"/>
              <a:t>, </a:t>
            </a:r>
            <a:r>
              <a:rPr lang="en-US" sz="2000" i="1" spc="13" dirty="0"/>
              <a:t>D</a:t>
            </a:r>
            <a:r>
              <a:rPr lang="en-US" sz="2000" spc="19" baseline="-20467" dirty="0"/>
              <a:t>2</a:t>
            </a:r>
            <a:r>
              <a:rPr lang="en-US" sz="2000" spc="13" dirty="0"/>
              <a:t>, </a:t>
            </a:r>
            <a:r>
              <a:rPr lang="en-US" sz="2000" spc="18" dirty="0"/>
              <a:t>…. </a:t>
            </a:r>
            <a:r>
              <a:rPr lang="en-US" sz="2000" i="1" spc="18" dirty="0" err="1"/>
              <a:t>D</a:t>
            </a:r>
            <a:r>
              <a:rPr lang="en-US" sz="2000" i="1" spc="26" baseline="-20467" dirty="0" err="1"/>
              <a:t>n</a:t>
            </a:r>
            <a:r>
              <a:rPr lang="en-US" sz="2000" i="1" spc="26" baseline="-20467" dirty="0"/>
              <a:t> </a:t>
            </a:r>
            <a:r>
              <a:rPr lang="en-US" sz="2000" spc="18" dirty="0"/>
              <a:t>a </a:t>
            </a:r>
            <a:r>
              <a:rPr lang="en-US" sz="2000" b="1" spc="13" dirty="0"/>
              <a:t>relation </a:t>
            </a:r>
            <a:r>
              <a:rPr lang="en-US" sz="2000" b="1" i="1" spc="9" dirty="0"/>
              <a:t>r </a:t>
            </a:r>
            <a:r>
              <a:rPr lang="en-US" sz="2000" spc="9" dirty="0"/>
              <a:t>is </a:t>
            </a:r>
            <a:r>
              <a:rPr lang="en-US" sz="2000" spc="18" dirty="0"/>
              <a:t>a </a:t>
            </a:r>
            <a:r>
              <a:rPr lang="en-US" sz="2000" spc="9" dirty="0"/>
              <a:t>subset</a:t>
            </a:r>
            <a:r>
              <a:rPr lang="en-US" sz="2000" spc="-40" dirty="0"/>
              <a:t> </a:t>
            </a:r>
            <a:r>
              <a:rPr lang="en-US" sz="2000" spc="9" dirty="0"/>
              <a:t>of </a:t>
            </a:r>
            <a:r>
              <a:rPr lang="en-US" sz="2000" i="1" spc="18" dirty="0"/>
              <a:t>D</a:t>
            </a:r>
            <a:r>
              <a:rPr lang="en-US" sz="2000" spc="26" baseline="-20467" dirty="0"/>
              <a:t>1 </a:t>
            </a:r>
            <a:r>
              <a:rPr lang="en-US" sz="2000" spc="13" dirty="0"/>
              <a:t>x </a:t>
            </a:r>
            <a:r>
              <a:rPr lang="en-US" sz="2000" i="1" spc="18" dirty="0"/>
              <a:t>D</a:t>
            </a:r>
            <a:r>
              <a:rPr lang="en-US" sz="2000" spc="26" baseline="-20467" dirty="0"/>
              <a:t>2 </a:t>
            </a:r>
            <a:r>
              <a:rPr lang="en-US" sz="2000" spc="13" dirty="0"/>
              <a:t>x </a:t>
            </a:r>
            <a:r>
              <a:rPr lang="en-US" sz="2000" spc="31" dirty="0"/>
              <a:t>… </a:t>
            </a:r>
            <a:r>
              <a:rPr lang="en-US" sz="2000" spc="13" dirty="0"/>
              <a:t>x</a:t>
            </a:r>
            <a:r>
              <a:rPr lang="en-US" sz="2000" spc="-97" dirty="0"/>
              <a:t> </a:t>
            </a:r>
            <a:r>
              <a:rPr lang="en-US" sz="2000" i="1" spc="18" dirty="0" err="1"/>
              <a:t>D</a:t>
            </a:r>
            <a:r>
              <a:rPr lang="en-US" sz="2000" i="1" spc="26" baseline="-20467" dirty="0" err="1"/>
              <a:t>n</a:t>
            </a:r>
            <a:endParaRPr lang="en-US" sz="2000" baseline="-20467" dirty="0"/>
          </a:p>
          <a:p>
            <a:pPr marL="54364">
              <a:lnSpc>
                <a:spcPct val="90000"/>
              </a:lnSpc>
              <a:spcBef>
                <a:spcPts val="357"/>
              </a:spcBef>
            </a:pPr>
            <a:r>
              <a:rPr lang="en-US" sz="2000" spc="13" dirty="0"/>
              <a:t>Thus, </a:t>
            </a:r>
            <a:r>
              <a:rPr lang="en-US" sz="2000" spc="18" dirty="0"/>
              <a:t>a </a:t>
            </a:r>
            <a:r>
              <a:rPr lang="en-US" sz="2000" spc="13" dirty="0"/>
              <a:t>relation </a:t>
            </a:r>
            <a:r>
              <a:rPr lang="en-US" sz="2000" spc="9" dirty="0"/>
              <a:t>is </a:t>
            </a:r>
            <a:r>
              <a:rPr lang="en-US" sz="2000" spc="18" dirty="0"/>
              <a:t>a </a:t>
            </a:r>
            <a:r>
              <a:rPr lang="en-US" sz="2000" spc="13" dirty="0"/>
              <a:t>set of </a:t>
            </a:r>
            <a:r>
              <a:rPr lang="en-US" sz="2000" i="1" spc="13" dirty="0"/>
              <a:t>n</a:t>
            </a:r>
            <a:r>
              <a:rPr lang="en-US" sz="2000" spc="13" dirty="0"/>
              <a:t>-tuples (</a:t>
            </a:r>
            <a:r>
              <a:rPr lang="en-US" sz="2000" i="1" spc="13" dirty="0"/>
              <a:t>a</a:t>
            </a:r>
            <a:r>
              <a:rPr lang="en-US" sz="2000" spc="19" baseline="-20467" dirty="0"/>
              <a:t>1</a:t>
            </a:r>
            <a:r>
              <a:rPr lang="en-US" sz="2000" spc="13" dirty="0"/>
              <a:t>, </a:t>
            </a:r>
            <a:r>
              <a:rPr lang="en-US" sz="2000" i="1" spc="13" dirty="0"/>
              <a:t>a</a:t>
            </a:r>
            <a:r>
              <a:rPr lang="en-US" sz="2000" spc="19" baseline="-20467" dirty="0"/>
              <a:t>2</a:t>
            </a:r>
            <a:r>
              <a:rPr lang="en-US" sz="2000" spc="13" dirty="0"/>
              <a:t>, </a:t>
            </a:r>
            <a:r>
              <a:rPr lang="en-US" sz="2000" spc="18" dirty="0"/>
              <a:t>…, </a:t>
            </a:r>
            <a:r>
              <a:rPr lang="en-US" sz="2000" i="1" spc="13" dirty="0"/>
              <a:t>a</a:t>
            </a:r>
            <a:r>
              <a:rPr lang="en-US" sz="2000" i="1" spc="19" baseline="-20467" dirty="0"/>
              <a:t>n</a:t>
            </a:r>
            <a:r>
              <a:rPr lang="en-US" sz="2000" spc="13" dirty="0"/>
              <a:t>) </a:t>
            </a:r>
            <a:r>
              <a:rPr lang="en-US" sz="2000" spc="18" dirty="0"/>
              <a:t>where each </a:t>
            </a:r>
            <a:r>
              <a:rPr lang="en-US" sz="2000" i="1" spc="9" dirty="0"/>
              <a:t>a</a:t>
            </a:r>
            <a:r>
              <a:rPr lang="en-US" sz="2000" i="1" spc="13" baseline="-20467" dirty="0"/>
              <a:t>i </a:t>
            </a:r>
            <a:r>
              <a:rPr lang="en-US" sz="2000" i="1" spc="22" baseline="-20467" dirty="0"/>
              <a:t> is part of </a:t>
            </a:r>
            <a:r>
              <a:rPr lang="en-US" sz="2000" spc="-185" dirty="0"/>
              <a:t> </a:t>
            </a:r>
            <a:r>
              <a:rPr lang="en-US" sz="2000" i="1" spc="13" dirty="0"/>
              <a:t>D</a:t>
            </a:r>
            <a:r>
              <a:rPr lang="en-US" sz="2000" i="1" spc="19" baseline="-20467" dirty="0"/>
              <a:t>i</a:t>
            </a:r>
          </a:p>
          <a:p>
            <a:pPr marL="54364">
              <a:lnSpc>
                <a:spcPct val="90000"/>
              </a:lnSpc>
              <a:spcBef>
                <a:spcPts val="357"/>
              </a:spcBef>
            </a:pPr>
            <a:endParaRPr lang="en-US" sz="2000" baseline="-20467" dirty="0"/>
          </a:p>
          <a:p>
            <a:pPr marL="54364" marR="26896">
              <a:lnSpc>
                <a:spcPct val="90000"/>
              </a:lnSpc>
              <a:spcBef>
                <a:spcPts val="719"/>
              </a:spcBef>
              <a:buClr>
                <a:srgbClr val="CC3300"/>
              </a:buClr>
              <a:buSzPct val="89655"/>
              <a:tabLst>
                <a:tab pos="282964" algn="l"/>
                <a:tab pos="283524" algn="l"/>
              </a:tabLst>
            </a:pPr>
            <a:r>
              <a:rPr lang="en-US" sz="2000" spc="18" dirty="0"/>
              <a:t>The </a:t>
            </a:r>
            <a:r>
              <a:rPr lang="en-US" sz="2000" spc="13" dirty="0"/>
              <a:t>current values </a:t>
            </a:r>
            <a:r>
              <a:rPr lang="en-US" sz="2000" spc="9" dirty="0"/>
              <a:t>(</a:t>
            </a:r>
            <a:r>
              <a:rPr lang="en-US" sz="2000" b="1" spc="9" dirty="0"/>
              <a:t>relation instance</a:t>
            </a:r>
            <a:r>
              <a:rPr lang="en-US" sz="2000" spc="9" dirty="0"/>
              <a:t>) </a:t>
            </a:r>
            <a:r>
              <a:rPr lang="en-US" sz="2000" spc="13" dirty="0"/>
              <a:t>of </a:t>
            </a:r>
            <a:r>
              <a:rPr lang="en-US" sz="2000" spc="18" dirty="0"/>
              <a:t>a </a:t>
            </a:r>
            <a:r>
              <a:rPr lang="en-US" sz="2000" spc="13" dirty="0"/>
              <a:t>relation are specified </a:t>
            </a:r>
            <a:r>
              <a:rPr lang="en-US" sz="2000" spc="18" dirty="0"/>
              <a:t>by</a:t>
            </a:r>
            <a:r>
              <a:rPr lang="en-US" sz="2000" spc="-124" dirty="0"/>
              <a:t> </a:t>
            </a:r>
            <a:r>
              <a:rPr lang="en-US" sz="2000" spc="18" dirty="0"/>
              <a:t>a  </a:t>
            </a:r>
            <a:r>
              <a:rPr lang="en-US" sz="2000" spc="13" dirty="0"/>
              <a:t>table.</a:t>
            </a:r>
            <a:endParaRPr lang="en-US" sz="2000" dirty="0"/>
          </a:p>
          <a:p>
            <a:pPr marL="54364">
              <a:lnSpc>
                <a:spcPct val="90000"/>
              </a:lnSpc>
              <a:spcBef>
                <a:spcPts val="587"/>
              </a:spcBef>
              <a:buClr>
                <a:srgbClr val="CC3300"/>
              </a:buClr>
              <a:buSzPct val="89655"/>
              <a:tabLst>
                <a:tab pos="282964" algn="l"/>
                <a:tab pos="283524" algn="l"/>
              </a:tabLst>
            </a:pPr>
            <a:r>
              <a:rPr lang="en-US" sz="2000" spc="18" dirty="0"/>
              <a:t>An </a:t>
            </a:r>
            <a:r>
              <a:rPr lang="en-US" sz="2000" spc="9" dirty="0"/>
              <a:t>element </a:t>
            </a:r>
            <a:r>
              <a:rPr lang="en-US" sz="2000" b="1" i="1" spc="9" dirty="0"/>
              <a:t>t </a:t>
            </a:r>
            <a:r>
              <a:rPr lang="en-US" sz="2000" spc="13" dirty="0"/>
              <a:t>of </a:t>
            </a:r>
            <a:r>
              <a:rPr lang="en-US" sz="2000" b="1" i="1" spc="9" dirty="0"/>
              <a:t>r </a:t>
            </a:r>
            <a:r>
              <a:rPr lang="en-US" sz="2000" spc="9" dirty="0"/>
              <a:t>is </a:t>
            </a:r>
            <a:r>
              <a:rPr lang="en-US" sz="2000" spc="18" dirty="0"/>
              <a:t>a </a:t>
            </a:r>
            <a:r>
              <a:rPr lang="en-US" sz="2000" i="1" spc="13" dirty="0"/>
              <a:t>tuple</a:t>
            </a:r>
            <a:r>
              <a:rPr lang="en-US" sz="2000" spc="13" dirty="0"/>
              <a:t>, </a:t>
            </a:r>
            <a:r>
              <a:rPr lang="en-US" sz="2000" spc="9" dirty="0"/>
              <a:t>represented </a:t>
            </a:r>
            <a:r>
              <a:rPr lang="en-US" sz="2000" spc="13" dirty="0"/>
              <a:t>by </a:t>
            </a:r>
            <a:r>
              <a:rPr lang="en-US" sz="2000" spc="18" dirty="0"/>
              <a:t>a </a:t>
            </a:r>
            <a:r>
              <a:rPr lang="en-US" sz="2000" i="1" spc="18" dirty="0"/>
              <a:t>row </a:t>
            </a:r>
            <a:r>
              <a:rPr lang="en-US" sz="2000" spc="9" dirty="0"/>
              <a:t>in </a:t>
            </a:r>
            <a:r>
              <a:rPr lang="en-US" sz="2000" spc="18" dirty="0"/>
              <a:t>a</a:t>
            </a:r>
            <a:r>
              <a:rPr lang="en-US" sz="2000" spc="-137" dirty="0"/>
              <a:t> </a:t>
            </a:r>
            <a:r>
              <a:rPr lang="en-US" sz="2000" spc="13" dirty="0"/>
              <a:t>table</a:t>
            </a:r>
            <a:endParaRPr lang="en-US" sz="2000" dirty="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D5EC4F8B-9CB6-3949-AA69-25394095A7DF}"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0" name="Picture 2" descr="Text&#10;&#10;Description automatically generated">
            <a:extLst>
              <a:ext uri="{FF2B5EF4-FFF2-40B4-BE49-F238E27FC236}">
                <a16:creationId xmlns:a16="http://schemas.microsoft.com/office/drawing/2014/main" id="{0A2FBA0A-8998-9749-B77B-FA5195A4A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5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662" y="930941"/>
            <a:ext cx="4949078" cy="692950"/>
          </a:xfrm>
          <a:prstGeom prst="rect">
            <a:avLst/>
          </a:prstGeom>
        </p:spPr>
        <p:txBody>
          <a:bodyPr vert="horz" wrap="square" lIns="0" tIns="15688" rIns="0" bIns="0" rtlCol="0" anchor="ctr">
            <a:spAutoFit/>
          </a:bodyPr>
          <a:lstStyle/>
          <a:p>
            <a:pPr marL="11206">
              <a:lnSpc>
                <a:spcPct val="100000"/>
              </a:lnSpc>
              <a:spcBef>
                <a:spcPts val="124"/>
              </a:spcBef>
            </a:pPr>
            <a:r>
              <a:rPr spc="13" dirty="0"/>
              <a:t>Module</a:t>
            </a:r>
            <a:r>
              <a:rPr lang="en-US" spc="13" dirty="0"/>
              <a:t>1 </a:t>
            </a:r>
            <a:r>
              <a:rPr spc="-62" dirty="0"/>
              <a:t> </a:t>
            </a:r>
            <a:r>
              <a:rPr lang="en-US" spc="-62" dirty="0"/>
              <a:t>- </a:t>
            </a:r>
            <a:r>
              <a:rPr spc="18" dirty="0"/>
              <a:t>Summary</a:t>
            </a:r>
          </a:p>
        </p:txBody>
      </p:sp>
      <p:sp>
        <p:nvSpPr>
          <p:cNvPr id="9" name="object 9"/>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780D7AE0-725A-FF49-9245-9B4B353C2E8F}" type="datetime1">
              <a:rPr lang="en-IN" spc="9" smtClean="0"/>
              <a:t>23/01/21</a:t>
            </a:fld>
            <a:endParaRPr spc="9"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157288" y="2283560"/>
            <a:ext cx="8137183" cy="485303"/>
          </a:xfrm>
          <a:prstGeom prst="rect">
            <a:avLst/>
          </a:prstGeom>
        </p:spPr>
        <p:txBody>
          <a:bodyPr vert="horz" wrap="square" lIns="0" tIns="10646" rIns="0" bIns="0" rtlCol="0">
            <a:spAutoFit/>
          </a:bodyPr>
          <a:lstStyle/>
          <a:p>
            <a:pPr marL="260551" marR="4483" indent="-249905">
              <a:lnSpc>
                <a:spcPct val="102400"/>
              </a:lnSpc>
              <a:spcBef>
                <a:spcPts val="84"/>
              </a:spcBef>
              <a:buClr>
                <a:srgbClr val="CC3300"/>
              </a:buClr>
              <a:buSzPct val="89655"/>
              <a:buFont typeface="Wingdings"/>
              <a:buChar char=""/>
              <a:tabLst>
                <a:tab pos="260551" algn="l"/>
                <a:tab pos="261111" algn="l"/>
              </a:tabLst>
            </a:pPr>
            <a:r>
              <a:rPr lang="en-US" sz="1279" spc="9" dirty="0">
                <a:latin typeface="Arial"/>
                <a:cs typeface="Arial"/>
              </a:rPr>
              <a:t>Highlights </a:t>
            </a:r>
            <a:r>
              <a:rPr sz="1279" spc="9" dirty="0">
                <a:latin typeface="Arial"/>
                <a:cs typeface="Arial"/>
              </a:rPr>
              <a:t> the importance of </a:t>
            </a:r>
            <a:r>
              <a:rPr sz="1279" spc="13" dirty="0">
                <a:latin typeface="Arial"/>
                <a:cs typeface="Arial"/>
              </a:rPr>
              <a:t>database management systems </a:t>
            </a:r>
            <a:r>
              <a:rPr sz="1279" spc="4" dirty="0">
                <a:latin typeface="Arial"/>
                <a:cs typeface="Arial"/>
              </a:rPr>
              <a:t>in  </a:t>
            </a:r>
            <a:r>
              <a:rPr sz="1279" spc="18" dirty="0">
                <a:latin typeface="Arial"/>
                <a:cs typeface="Arial"/>
              </a:rPr>
              <a:t>modern day</a:t>
            </a:r>
            <a:r>
              <a:rPr sz="1279" spc="-31" dirty="0">
                <a:latin typeface="Arial"/>
                <a:cs typeface="Arial"/>
              </a:rPr>
              <a:t> </a:t>
            </a:r>
            <a:r>
              <a:rPr sz="1279" spc="13" dirty="0">
                <a:latin typeface="Arial"/>
                <a:cs typeface="Arial"/>
              </a:rPr>
              <a:t>applications</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sz="1279" spc="13" dirty="0">
                <a:latin typeface="Arial"/>
                <a:cs typeface="Arial"/>
              </a:rPr>
              <a:t>Introduced various aspects of the</a:t>
            </a:r>
            <a:r>
              <a:rPr sz="1279" spc="-75" dirty="0">
                <a:latin typeface="Arial"/>
                <a:cs typeface="Arial"/>
              </a:rPr>
              <a:t> </a:t>
            </a:r>
            <a:r>
              <a:rPr sz="1279" spc="18" dirty="0">
                <a:latin typeface="Arial"/>
                <a:cs typeface="Arial"/>
              </a:rPr>
              <a:t>Course</a:t>
            </a:r>
            <a:endParaRPr sz="1279" dirty="0">
              <a:latin typeface="Arial"/>
              <a:cs typeface="Arial"/>
            </a:endParaRPr>
          </a:p>
        </p:txBody>
      </p:sp>
      <p:pic>
        <p:nvPicPr>
          <p:cNvPr id="6" name="Picture 2">
            <a:extLst>
              <a:ext uri="{FF2B5EF4-FFF2-40B4-BE49-F238E27FC236}">
                <a16:creationId xmlns:a16="http://schemas.microsoft.com/office/drawing/2014/main" id="{CC121201-F896-964F-AD67-AAFF0F6B2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572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941017"/>
          </a:xfrm>
          <a:prstGeom prst="rect">
            <a:avLst/>
          </a:prstGeom>
        </p:spPr>
        <p:txBody>
          <a:bodyPr vert="horz" lIns="91440" tIns="45720" rIns="91440" bIns="45720" rtlCol="0" anchor="b">
            <a:normAutofit/>
          </a:bodyPr>
          <a:lstStyle/>
          <a:p>
            <a:pPr marL="11206"/>
            <a:r>
              <a:rPr lang="en-US" sz="4000" kern="1200" spc="18" dirty="0">
                <a:solidFill>
                  <a:schemeClr val="tx1"/>
                </a:solidFill>
                <a:latin typeface="+mj-lt"/>
                <a:ea typeface="+mj-ea"/>
                <a:cs typeface="+mj-cs"/>
              </a:rPr>
              <a:t>Relations - Keys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dirty="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039772"/>
            <a:ext cx="10436478" cy="3860965"/>
          </a:xfrm>
          <a:prstGeom prst="rect">
            <a:avLst/>
          </a:prstGeom>
        </p:spPr>
        <p:txBody>
          <a:bodyPr vert="horz" lIns="91440" tIns="45720" rIns="91440" bIns="45720" rtlCol="0" anchor="t">
            <a:normAutofit/>
          </a:bodyPr>
          <a:lstStyle/>
          <a:p>
            <a:pPr marL="31951" marR="345160">
              <a:lnSpc>
                <a:spcPct val="90000"/>
              </a:lnSpc>
              <a:spcBef>
                <a:spcPts val="552"/>
              </a:spcBef>
              <a:buClr>
                <a:srgbClr val="CC3300"/>
              </a:buClr>
              <a:buSzPct val="89655"/>
              <a:tabLst>
                <a:tab pos="260551" algn="l"/>
                <a:tab pos="261111" algn="l"/>
              </a:tabLst>
            </a:pPr>
            <a:r>
              <a:rPr lang="en-US" i="1" spc="22" dirty="0"/>
              <a:t>K </a:t>
            </a:r>
            <a:r>
              <a:rPr lang="en-US" spc="9" dirty="0"/>
              <a:t>is </a:t>
            </a:r>
            <a:r>
              <a:rPr lang="en-US" spc="18" dirty="0"/>
              <a:t>a </a:t>
            </a:r>
            <a:r>
              <a:rPr lang="en-US" b="1" spc="13" dirty="0" err="1"/>
              <a:t>superkey</a:t>
            </a:r>
            <a:r>
              <a:rPr lang="en-US" b="1" spc="13" dirty="0"/>
              <a:t> </a:t>
            </a:r>
            <a:r>
              <a:rPr lang="en-US" spc="13" dirty="0"/>
              <a:t>of </a:t>
            </a:r>
            <a:r>
              <a:rPr lang="en-US" i="1" spc="22" dirty="0"/>
              <a:t>R </a:t>
            </a:r>
            <a:r>
              <a:rPr lang="en-US" spc="4" dirty="0"/>
              <a:t>if </a:t>
            </a:r>
            <a:r>
              <a:rPr lang="en-US" spc="13" dirty="0"/>
              <a:t>values </a:t>
            </a:r>
            <a:r>
              <a:rPr lang="en-US" spc="9" dirty="0"/>
              <a:t>for </a:t>
            </a:r>
            <a:r>
              <a:rPr lang="en-US" i="1" spc="22" dirty="0"/>
              <a:t>K </a:t>
            </a:r>
            <a:r>
              <a:rPr lang="en-US" spc="13" dirty="0"/>
              <a:t>are sufficient to identify </a:t>
            </a:r>
            <a:r>
              <a:rPr lang="en-US" spc="18" dirty="0"/>
              <a:t>a</a:t>
            </a:r>
            <a:r>
              <a:rPr lang="en-US" spc="-185" dirty="0"/>
              <a:t> </a:t>
            </a:r>
            <a:r>
              <a:rPr lang="en-US" spc="13" dirty="0"/>
              <a:t>unique  tuple of </a:t>
            </a:r>
            <a:r>
              <a:rPr lang="en-US" spc="18" dirty="0"/>
              <a:t>each </a:t>
            </a:r>
            <a:r>
              <a:rPr lang="en-US" spc="13" dirty="0"/>
              <a:t>possible relation</a:t>
            </a:r>
            <a:r>
              <a:rPr lang="en-US" spc="-88" dirty="0"/>
              <a:t> </a:t>
            </a:r>
            <a:r>
              <a:rPr lang="en-US" i="1" spc="13" dirty="0"/>
              <a:t>r(R)</a:t>
            </a:r>
          </a:p>
          <a:p>
            <a:pPr marL="31951" marR="345160">
              <a:lnSpc>
                <a:spcPct val="90000"/>
              </a:lnSpc>
              <a:spcBef>
                <a:spcPts val="552"/>
              </a:spcBef>
              <a:buClr>
                <a:srgbClr val="CC3300"/>
              </a:buClr>
              <a:buSzPct val="89655"/>
              <a:tabLst>
                <a:tab pos="260551" algn="l"/>
                <a:tab pos="261111" algn="l"/>
              </a:tabLst>
            </a:pPr>
            <a:endParaRPr lang="en-US" dirty="0"/>
          </a:p>
          <a:p>
            <a:pPr marL="31951" marR="345160">
              <a:lnSpc>
                <a:spcPct val="90000"/>
              </a:lnSpc>
              <a:spcBef>
                <a:spcPts val="552"/>
              </a:spcBef>
              <a:buClr>
                <a:srgbClr val="CC3300"/>
              </a:buClr>
              <a:buSzPct val="89655"/>
              <a:tabLst>
                <a:tab pos="260551" algn="l"/>
                <a:tab pos="261111" algn="l"/>
              </a:tabLst>
            </a:pPr>
            <a:r>
              <a:rPr lang="en-US" i="1" spc="13" dirty="0">
                <a:solidFill>
                  <a:srgbClr val="C00000"/>
                </a:solidFill>
              </a:rPr>
              <a:t>instructor </a:t>
            </a:r>
            <a:r>
              <a:rPr lang="en-US" spc="18" dirty="0">
                <a:solidFill>
                  <a:srgbClr val="C00000"/>
                </a:solidFill>
              </a:rPr>
              <a:t>= </a:t>
            </a:r>
            <a:r>
              <a:rPr lang="en-US" spc="13" dirty="0">
                <a:solidFill>
                  <a:srgbClr val="C00000"/>
                </a:solidFill>
              </a:rPr>
              <a:t>(</a:t>
            </a:r>
            <a:r>
              <a:rPr lang="en-US" i="1" spc="13" dirty="0">
                <a:solidFill>
                  <a:srgbClr val="C00000"/>
                </a:solidFill>
              </a:rPr>
              <a:t>ID, </a:t>
            </a:r>
            <a:r>
              <a:rPr lang="en-US" i="1" spc="18" dirty="0">
                <a:solidFill>
                  <a:srgbClr val="C00000"/>
                </a:solidFill>
              </a:rPr>
              <a:t>name, </a:t>
            </a:r>
            <a:r>
              <a:rPr lang="en-US" i="1" spc="18" dirty="0" err="1">
                <a:solidFill>
                  <a:srgbClr val="C00000"/>
                </a:solidFill>
              </a:rPr>
              <a:t>dept_name</a:t>
            </a:r>
            <a:r>
              <a:rPr lang="en-US" i="1" spc="18" dirty="0">
                <a:solidFill>
                  <a:srgbClr val="C00000"/>
                </a:solidFill>
              </a:rPr>
              <a:t>,</a:t>
            </a:r>
            <a:r>
              <a:rPr lang="en-US" i="1" spc="-110" dirty="0">
                <a:solidFill>
                  <a:srgbClr val="C00000"/>
                </a:solidFill>
              </a:rPr>
              <a:t> </a:t>
            </a:r>
            <a:r>
              <a:rPr lang="en-US" i="1" spc="13" dirty="0">
                <a:solidFill>
                  <a:srgbClr val="C00000"/>
                </a:solidFill>
              </a:rPr>
              <a:t>salary</a:t>
            </a:r>
            <a:r>
              <a:rPr lang="en-US" spc="13" dirty="0">
                <a:solidFill>
                  <a:srgbClr val="C00000"/>
                </a:solidFill>
              </a:rPr>
              <a:t>)</a:t>
            </a:r>
            <a:endParaRPr lang="en-US" dirty="0"/>
          </a:p>
          <a:p>
            <a:pPr marL="322759" lvl="1">
              <a:lnSpc>
                <a:spcPct val="90000"/>
              </a:lnSpc>
              <a:spcBef>
                <a:spcPts val="587"/>
              </a:spcBef>
              <a:buClr>
                <a:srgbClr val="FF9A33"/>
              </a:buClr>
              <a:buSzPct val="79310"/>
              <a:tabLst>
                <a:tab pos="551359" algn="l"/>
                <a:tab pos="551919" algn="l"/>
              </a:tabLst>
            </a:pPr>
            <a:r>
              <a:rPr lang="en-US" spc="13" dirty="0">
                <a:solidFill>
                  <a:srgbClr val="C00000"/>
                </a:solidFill>
              </a:rPr>
              <a:t>Example: </a:t>
            </a:r>
            <a:r>
              <a:rPr lang="en-US" spc="9" dirty="0">
                <a:solidFill>
                  <a:srgbClr val="C00000"/>
                </a:solidFill>
              </a:rPr>
              <a:t>{</a:t>
            </a:r>
            <a:r>
              <a:rPr lang="en-US" i="1" spc="9" dirty="0">
                <a:solidFill>
                  <a:srgbClr val="C00000"/>
                </a:solidFill>
              </a:rPr>
              <a:t>ID</a:t>
            </a:r>
            <a:r>
              <a:rPr lang="en-US" spc="9" dirty="0">
                <a:solidFill>
                  <a:srgbClr val="C00000"/>
                </a:solidFill>
              </a:rPr>
              <a:t>} </a:t>
            </a:r>
            <a:r>
              <a:rPr lang="en-US" spc="18" dirty="0">
                <a:solidFill>
                  <a:srgbClr val="C00000"/>
                </a:solidFill>
              </a:rPr>
              <a:t>and </a:t>
            </a:r>
            <a:r>
              <a:rPr lang="en-US" spc="13" dirty="0">
                <a:solidFill>
                  <a:srgbClr val="C00000"/>
                </a:solidFill>
              </a:rPr>
              <a:t>{</a:t>
            </a:r>
            <a:r>
              <a:rPr lang="en-US" spc="13" dirty="0" err="1">
                <a:solidFill>
                  <a:srgbClr val="C00000"/>
                </a:solidFill>
              </a:rPr>
              <a:t>ID,name</a:t>
            </a:r>
            <a:r>
              <a:rPr lang="en-US" spc="13" dirty="0">
                <a:solidFill>
                  <a:srgbClr val="C00000"/>
                </a:solidFill>
              </a:rPr>
              <a:t>} are both </a:t>
            </a:r>
            <a:r>
              <a:rPr lang="en-US" spc="13" dirty="0" err="1">
                <a:solidFill>
                  <a:srgbClr val="C00000"/>
                </a:solidFill>
              </a:rPr>
              <a:t>superkeys</a:t>
            </a:r>
            <a:r>
              <a:rPr lang="en-US" spc="13" dirty="0">
                <a:solidFill>
                  <a:srgbClr val="C00000"/>
                </a:solidFill>
              </a:rPr>
              <a:t> of</a:t>
            </a:r>
            <a:r>
              <a:rPr lang="en-US" spc="-115" dirty="0">
                <a:solidFill>
                  <a:srgbClr val="C00000"/>
                </a:solidFill>
              </a:rPr>
              <a:t> </a:t>
            </a:r>
            <a:r>
              <a:rPr lang="en-US" i="1" spc="13" dirty="0">
                <a:solidFill>
                  <a:srgbClr val="C00000"/>
                </a:solidFill>
              </a:rPr>
              <a:t>instructor</a:t>
            </a:r>
          </a:p>
          <a:p>
            <a:pPr marL="322759" lvl="1">
              <a:lnSpc>
                <a:spcPct val="90000"/>
              </a:lnSpc>
              <a:spcBef>
                <a:spcPts val="587"/>
              </a:spcBef>
              <a:buClr>
                <a:srgbClr val="FF9A33"/>
              </a:buClr>
              <a:buSzPct val="79310"/>
              <a:tabLst>
                <a:tab pos="551359" algn="l"/>
                <a:tab pos="551919" algn="l"/>
              </a:tabLst>
            </a:pPr>
            <a:endParaRPr lang="en-US" dirty="0">
              <a:solidFill>
                <a:srgbClr val="C00000"/>
              </a:solidFill>
            </a:endParaRPr>
          </a:p>
          <a:p>
            <a:pPr marL="31951">
              <a:lnSpc>
                <a:spcPct val="90000"/>
              </a:lnSpc>
              <a:spcBef>
                <a:spcPts val="728"/>
              </a:spcBef>
              <a:buClr>
                <a:srgbClr val="CC3300"/>
              </a:buClr>
              <a:buSzPct val="89655"/>
              <a:tabLst>
                <a:tab pos="260551" algn="l"/>
                <a:tab pos="261111" algn="l"/>
              </a:tabLst>
            </a:pPr>
            <a:r>
              <a:rPr lang="en-US" spc="18" dirty="0" err="1"/>
              <a:t>Superkey</a:t>
            </a:r>
            <a:r>
              <a:rPr lang="en-US" spc="18" dirty="0"/>
              <a:t> </a:t>
            </a:r>
            <a:r>
              <a:rPr lang="en-US" i="1" spc="22" dirty="0"/>
              <a:t>K </a:t>
            </a:r>
            <a:r>
              <a:rPr lang="en-US" spc="9" dirty="0"/>
              <a:t>is </a:t>
            </a:r>
            <a:r>
              <a:rPr lang="en-US" spc="18" dirty="0"/>
              <a:t>a </a:t>
            </a:r>
            <a:r>
              <a:rPr lang="en-US" b="1" spc="13" dirty="0"/>
              <a:t>candidate key </a:t>
            </a:r>
            <a:r>
              <a:rPr lang="en-US" spc="4" dirty="0"/>
              <a:t>if </a:t>
            </a:r>
            <a:r>
              <a:rPr lang="en-US" i="1" spc="22" dirty="0"/>
              <a:t>K </a:t>
            </a:r>
            <a:r>
              <a:rPr lang="en-US" spc="9" dirty="0"/>
              <a:t>is</a:t>
            </a:r>
            <a:r>
              <a:rPr lang="en-US" spc="-115" dirty="0"/>
              <a:t> </a:t>
            </a:r>
            <a:r>
              <a:rPr lang="en-US" spc="13" dirty="0"/>
              <a:t>minimal</a:t>
            </a:r>
            <a:endParaRPr lang="en-US" dirty="0"/>
          </a:p>
          <a:p>
            <a:pPr marL="322759" lvl="1">
              <a:lnSpc>
                <a:spcPct val="90000"/>
              </a:lnSpc>
              <a:spcBef>
                <a:spcPts val="904"/>
              </a:spcBef>
              <a:buClr>
                <a:srgbClr val="FF9A33"/>
              </a:buClr>
              <a:buSzPct val="79310"/>
              <a:tabLst>
                <a:tab pos="551359" algn="l"/>
                <a:tab pos="551919" algn="l"/>
              </a:tabLst>
            </a:pPr>
            <a:r>
              <a:rPr lang="en-US" spc="13" dirty="0">
                <a:solidFill>
                  <a:srgbClr val="C00000"/>
                </a:solidFill>
              </a:rPr>
              <a:t>Example: </a:t>
            </a:r>
            <a:r>
              <a:rPr lang="en-US" spc="9" dirty="0">
                <a:solidFill>
                  <a:srgbClr val="C00000"/>
                </a:solidFill>
              </a:rPr>
              <a:t>{</a:t>
            </a:r>
            <a:r>
              <a:rPr lang="en-US" i="1" spc="9" dirty="0">
                <a:solidFill>
                  <a:srgbClr val="C00000"/>
                </a:solidFill>
              </a:rPr>
              <a:t>ID</a:t>
            </a:r>
            <a:r>
              <a:rPr lang="en-US" spc="9" dirty="0">
                <a:solidFill>
                  <a:srgbClr val="C00000"/>
                </a:solidFill>
              </a:rPr>
              <a:t>} is </a:t>
            </a:r>
            <a:r>
              <a:rPr lang="en-US" spc="18" dirty="0">
                <a:solidFill>
                  <a:srgbClr val="C00000"/>
                </a:solidFill>
              </a:rPr>
              <a:t>a </a:t>
            </a:r>
            <a:r>
              <a:rPr lang="en-US" spc="13" dirty="0">
                <a:solidFill>
                  <a:srgbClr val="C00000"/>
                </a:solidFill>
              </a:rPr>
              <a:t>candidate key </a:t>
            </a:r>
            <a:r>
              <a:rPr lang="en-US" spc="9" dirty="0">
                <a:solidFill>
                  <a:srgbClr val="C00000"/>
                </a:solidFill>
              </a:rPr>
              <a:t>for</a:t>
            </a:r>
            <a:r>
              <a:rPr lang="en-US" spc="-75" dirty="0">
                <a:solidFill>
                  <a:srgbClr val="C00000"/>
                </a:solidFill>
              </a:rPr>
              <a:t> </a:t>
            </a:r>
            <a:r>
              <a:rPr lang="en-US" i="1" spc="13" dirty="0">
                <a:solidFill>
                  <a:srgbClr val="C00000"/>
                </a:solidFill>
              </a:rPr>
              <a:t>Instructor</a:t>
            </a:r>
          </a:p>
          <a:p>
            <a:pPr marL="322759" lvl="1">
              <a:lnSpc>
                <a:spcPct val="90000"/>
              </a:lnSpc>
              <a:spcBef>
                <a:spcPts val="904"/>
              </a:spcBef>
              <a:buClr>
                <a:srgbClr val="FF9A33"/>
              </a:buClr>
              <a:buSzPct val="79310"/>
              <a:tabLst>
                <a:tab pos="551359" algn="l"/>
                <a:tab pos="551919" algn="l"/>
              </a:tabLst>
            </a:pPr>
            <a:endParaRPr lang="en-US" dirty="0">
              <a:solidFill>
                <a:srgbClr val="C00000"/>
              </a:solidFill>
            </a:endParaRPr>
          </a:p>
          <a:p>
            <a:pPr marL="31951">
              <a:lnSpc>
                <a:spcPct val="90000"/>
              </a:lnSpc>
              <a:spcBef>
                <a:spcPts val="899"/>
              </a:spcBef>
              <a:buClr>
                <a:srgbClr val="CC3300"/>
              </a:buClr>
              <a:buSzPct val="89655"/>
              <a:tabLst>
                <a:tab pos="260551" algn="l"/>
                <a:tab pos="261111" algn="l"/>
              </a:tabLst>
            </a:pPr>
            <a:r>
              <a:rPr lang="en-US" spc="18" dirty="0"/>
              <a:t>One </a:t>
            </a:r>
            <a:r>
              <a:rPr lang="en-US" spc="9" dirty="0"/>
              <a:t>of the candidate </a:t>
            </a:r>
            <a:r>
              <a:rPr lang="en-US" spc="13" dirty="0"/>
              <a:t>keys </a:t>
            </a:r>
            <a:r>
              <a:rPr lang="en-US" spc="9" dirty="0"/>
              <a:t>is selected to </a:t>
            </a:r>
            <a:r>
              <a:rPr lang="en-US" spc="13" dirty="0"/>
              <a:t>be </a:t>
            </a:r>
            <a:r>
              <a:rPr lang="en-US" spc="9" dirty="0"/>
              <a:t>the </a:t>
            </a:r>
            <a:r>
              <a:rPr lang="en-US" b="1" spc="13" dirty="0"/>
              <a:t>primary</a:t>
            </a:r>
            <a:r>
              <a:rPr lang="en-US" b="1" spc="-106" dirty="0"/>
              <a:t> </a:t>
            </a:r>
            <a:r>
              <a:rPr lang="en-US" b="1" spc="18" dirty="0"/>
              <a:t>key</a:t>
            </a:r>
            <a:endParaRPr lang="en-US" dirty="0"/>
          </a:p>
          <a:p>
            <a:pPr marL="322759" lvl="1">
              <a:lnSpc>
                <a:spcPct val="90000"/>
              </a:lnSpc>
              <a:spcBef>
                <a:spcPts val="899"/>
              </a:spcBef>
              <a:buClr>
                <a:srgbClr val="FF9A33"/>
              </a:buClr>
              <a:buSzPct val="79310"/>
              <a:tabLst>
                <a:tab pos="551359" algn="l"/>
                <a:tab pos="551919" algn="l"/>
              </a:tabLst>
            </a:pPr>
            <a:r>
              <a:rPr lang="en-US" spc="18" dirty="0"/>
              <a:t>Which</a:t>
            </a:r>
            <a:r>
              <a:rPr lang="en-US" spc="-9" dirty="0"/>
              <a:t> </a:t>
            </a:r>
            <a:r>
              <a:rPr lang="en-US" spc="18" dirty="0"/>
              <a:t>one?</a:t>
            </a:r>
          </a:p>
          <a:p>
            <a:pPr marL="322759" lvl="1">
              <a:lnSpc>
                <a:spcPct val="90000"/>
              </a:lnSpc>
              <a:spcBef>
                <a:spcPts val="899"/>
              </a:spcBef>
              <a:buClr>
                <a:srgbClr val="FF9A33"/>
              </a:buClr>
              <a:buSzPct val="79310"/>
              <a:tabLst>
                <a:tab pos="551359" algn="l"/>
                <a:tab pos="551919" algn="l"/>
              </a:tabLst>
            </a:pPr>
            <a:endParaRPr lang="en-US"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5DFD0A5E-DCE2-714D-BC1B-8EAC27BE9AB3}"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6C929AE5-B226-A348-B707-A5A34B40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54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a:solidFill>
                  <a:schemeClr val="tx1"/>
                </a:solidFill>
                <a:latin typeface="+mj-lt"/>
                <a:ea typeface="+mj-ea"/>
                <a:cs typeface="+mj-cs"/>
              </a:rPr>
              <a:t>Relations -  Characteristics - Unordered</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5033" indent="-228600">
              <a:lnSpc>
                <a:spcPct val="90000"/>
              </a:lnSpc>
              <a:spcBef>
                <a:spcPts val="666"/>
              </a:spcBef>
              <a:buClr>
                <a:srgbClr val="CC3300"/>
              </a:buClr>
              <a:buSzPct val="89655"/>
              <a:buFont typeface="Arial" panose="020B0604020202020204" pitchFamily="34" charset="0"/>
              <a:buChar char="•"/>
              <a:tabLst>
                <a:tab pos="265033" algn="l"/>
                <a:tab pos="265594" algn="l"/>
              </a:tabLst>
            </a:pPr>
            <a:r>
              <a:rPr lang="en-US" sz="2000" spc="13"/>
              <a:t>Order of tuples </a:t>
            </a:r>
            <a:r>
              <a:rPr lang="en-US" sz="2000" spc="9"/>
              <a:t>is </a:t>
            </a:r>
            <a:r>
              <a:rPr lang="en-US" sz="2000" spc="13"/>
              <a:t>irrelevant (tuples </a:t>
            </a:r>
            <a:r>
              <a:rPr lang="en-US" sz="2000" spc="18"/>
              <a:t>may be </a:t>
            </a:r>
            <a:r>
              <a:rPr lang="en-US" sz="2000" spc="13"/>
              <a:t>stored </a:t>
            </a:r>
            <a:r>
              <a:rPr lang="en-US" sz="2000" spc="9"/>
              <a:t>in </a:t>
            </a:r>
            <a:r>
              <a:rPr lang="en-US" sz="2000" spc="18"/>
              <a:t>an </a:t>
            </a:r>
            <a:r>
              <a:rPr lang="en-US" sz="2000" spc="13"/>
              <a:t>arbitrary</a:t>
            </a:r>
            <a:r>
              <a:rPr lang="en-US" sz="2000" spc="-194"/>
              <a:t> </a:t>
            </a:r>
            <a:r>
              <a:rPr lang="en-US" sz="2000" spc="13"/>
              <a:t>order)</a:t>
            </a:r>
            <a:endParaRPr lang="en-US" sz="2000"/>
          </a:p>
          <a:p>
            <a:pPr marL="265033" indent="-228600">
              <a:lnSpc>
                <a:spcPct val="90000"/>
              </a:lnSpc>
              <a:spcBef>
                <a:spcPts val="591"/>
              </a:spcBef>
              <a:buClr>
                <a:srgbClr val="CC3300"/>
              </a:buClr>
              <a:buSzPct val="89655"/>
              <a:buFont typeface="Arial" panose="020B0604020202020204" pitchFamily="34" charset="0"/>
              <a:buChar char="•"/>
              <a:tabLst>
                <a:tab pos="265033" algn="l"/>
                <a:tab pos="265594" algn="l"/>
              </a:tabLst>
            </a:pPr>
            <a:r>
              <a:rPr lang="en-US" sz="2000" spc="13"/>
              <a:t>Example: </a:t>
            </a:r>
            <a:r>
              <a:rPr lang="en-US" sz="2000" i="1" spc="13"/>
              <a:t>instructor </a:t>
            </a:r>
            <a:r>
              <a:rPr lang="en-US" sz="2000" spc="13"/>
              <a:t>relation with unordered</a:t>
            </a:r>
            <a:r>
              <a:rPr lang="en-US" sz="2000" spc="-84"/>
              <a:t> </a:t>
            </a:r>
            <a:r>
              <a:rPr lang="en-US" sz="2000" spc="13"/>
              <a:t>tuples</a:t>
            </a:r>
            <a:endParaRPr lang="en-US" sz="2000"/>
          </a:p>
        </p:txBody>
      </p:sp>
      <p:sp>
        <p:nvSpPr>
          <p:cNvPr id="21"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24598C1C-6BF4-DA40-B8A7-F9F3AED781B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sp>
        <p:nvSpPr>
          <p:cNvPr id="5" name="object 5"/>
          <p:cNvSpPr/>
          <p:nvPr/>
        </p:nvSpPr>
        <p:spPr>
          <a:xfrm>
            <a:off x="3426254" y="3153774"/>
            <a:ext cx="4017534" cy="2992412"/>
          </a:xfrm>
          <a:prstGeom prst="rect">
            <a:avLst/>
          </a:prstGeom>
          <a:blipFill>
            <a:blip r:embed="rId2" cstate="print"/>
            <a:stretch>
              <a:fillRect/>
            </a:stretch>
          </a:blipFill>
        </p:spPr>
        <p:txBody>
          <a:bodyPr wrap="square" lIns="0" tIns="0" rIns="0" bIns="0" rtlCol="0"/>
          <a:lstStyle/>
          <a:p>
            <a:endParaRPr sz="1588"/>
          </a:p>
        </p:txBody>
      </p:sp>
      <p:pic>
        <p:nvPicPr>
          <p:cNvPr id="8" name="Picture 2" descr="Text&#10;&#10;Description automatically generated">
            <a:extLst>
              <a:ext uri="{FF2B5EF4-FFF2-40B4-BE49-F238E27FC236}">
                <a16:creationId xmlns:a16="http://schemas.microsoft.com/office/drawing/2014/main" id="{0E633CEC-4E57-F34B-B686-645057874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556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41104" y="652205"/>
            <a:ext cx="5090272" cy="324840"/>
          </a:xfrm>
          <a:prstGeom prst="rect">
            <a:avLst/>
          </a:prstGeom>
        </p:spPr>
        <p:txBody>
          <a:bodyPr vert="horz" wrap="square" lIns="0" tIns="12326" rIns="0" bIns="0" rtlCol="0" anchor="ctr">
            <a:spAutoFit/>
          </a:bodyPr>
          <a:lstStyle/>
          <a:p>
            <a:pPr marL="11206">
              <a:lnSpc>
                <a:spcPct val="100000"/>
              </a:lnSpc>
              <a:spcBef>
                <a:spcPts val="97"/>
              </a:spcBef>
            </a:pPr>
            <a:r>
              <a:rPr sz="2030" dirty="0"/>
              <a:t>Schema Diagram for University</a:t>
            </a:r>
            <a:r>
              <a:rPr sz="2030" spc="-18" dirty="0"/>
              <a:t> </a:t>
            </a:r>
            <a:r>
              <a:rPr sz="2030" dirty="0"/>
              <a:t>Database</a:t>
            </a:r>
          </a:p>
        </p:txBody>
      </p:sp>
      <p:sp>
        <p:nvSpPr>
          <p:cNvPr id="8" name="object 8"/>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38E5B747-90CB-C947-8913-C5CCA6BE1067}" type="datetime1">
              <a:rPr lang="en-IN" spc="9" smtClean="0"/>
              <a:t>23/01/21</a:t>
            </a:fld>
            <a:endParaRPr spc="9" dirty="0"/>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p:nvPr/>
        </p:nvSpPr>
        <p:spPr>
          <a:xfrm>
            <a:off x="3014606" y="1468418"/>
            <a:ext cx="7343832" cy="4275157"/>
          </a:xfrm>
          <a:prstGeom prst="rect">
            <a:avLst/>
          </a:prstGeom>
          <a:blipFill>
            <a:blip r:embed="rId2" cstate="print"/>
            <a:stretch>
              <a:fillRect/>
            </a:stretch>
          </a:blipFill>
        </p:spPr>
        <p:txBody>
          <a:bodyPr wrap="square" lIns="0" tIns="0" rIns="0" bIns="0" rtlCol="0"/>
          <a:lstStyle/>
          <a:p>
            <a:endParaRPr sz="1588"/>
          </a:p>
        </p:txBody>
      </p:sp>
      <p:pic>
        <p:nvPicPr>
          <p:cNvPr id="7" name="Picture 2" descr="Text&#10;&#10;Description automatically generated">
            <a:extLst>
              <a:ext uri="{FF2B5EF4-FFF2-40B4-BE49-F238E27FC236}">
                <a16:creationId xmlns:a16="http://schemas.microsoft.com/office/drawing/2014/main" id="{8F20A5F6-4FAF-1C45-8A92-E2785994A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189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2"/>
            <a:ext cx="6936041" cy="726704"/>
          </a:xfrm>
          <a:prstGeom prst="rect">
            <a:avLst/>
          </a:prstGeom>
        </p:spPr>
        <p:txBody>
          <a:bodyPr vert="horz" lIns="0" tIns="15688" rIns="0" bIns="0" rtlCol="0" anchor="b">
            <a:normAutofit/>
          </a:bodyPr>
          <a:lstStyle/>
          <a:p>
            <a:pPr marL="11206">
              <a:spcBef>
                <a:spcPts val="124"/>
              </a:spcBef>
            </a:pPr>
            <a:r>
              <a:rPr lang="en-US" sz="4000" spc="18" dirty="0"/>
              <a:t>Relations : Keys Example</a:t>
            </a:r>
            <a:endParaRPr lang="en-IN" sz="4000" spc="18" dirty="0"/>
          </a:p>
        </p:txBody>
      </p:sp>
      <p:sp>
        <p:nvSpPr>
          <p:cNvPr id="9" name="object 9"/>
          <p:cNvSpPr txBox="1">
            <a:spLocks noGrp="1"/>
          </p:cNvSpPr>
          <p:nvPr>
            <p:ph type="ftr" sz="quarter" idx="11"/>
          </p:nvPr>
        </p:nvSpPr>
        <p:spPr>
          <a:xfrm rot="5400000">
            <a:off x="-1827726" y="1983972"/>
            <a:ext cx="4114800" cy="365125"/>
          </a:xfrm>
          <a:prstGeom prst="rect">
            <a:avLst/>
          </a:prstGeom>
        </p:spPr>
        <p:txBody>
          <a:bodyPr vert="horz" lIns="0" tIns="0" rIns="0" bIns="0" rtlCol="0">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1100">
                <a:solidFill>
                  <a:schemeClr val="tx1">
                    <a:lumMod val="50000"/>
                    <a:lumOff val="50000"/>
                  </a:schemeClr>
                </a:solidFill>
              </a:rPr>
              <a:t>Uma Seshadri, IIIT Dharwad</a:t>
            </a:r>
          </a:p>
        </p:txBody>
      </p:sp>
      <p:sp>
        <p:nvSpPr>
          <p:cNvPr id="4" name="object 4"/>
          <p:cNvSpPr txBox="1">
            <a:spLocks noGrp="1"/>
          </p:cNvSpPr>
          <p:nvPr>
            <p:ph idx="1"/>
          </p:nvPr>
        </p:nvSpPr>
        <p:spPr>
          <a:xfrm>
            <a:off x="776420" y="2053478"/>
            <a:ext cx="5481505" cy="3690097"/>
          </a:xfrm>
          <a:prstGeom prst="rect">
            <a:avLst/>
          </a:prstGeom>
        </p:spPr>
        <p:txBody>
          <a:bodyPr vert="horz" lIns="0" tIns="75079" rIns="0" bIns="0" rtlCol="0" anchor="t">
            <a:normAutofit/>
          </a:bodyPr>
          <a:lstStyle/>
          <a:p>
            <a:pPr marL="260551" indent="-249905">
              <a:spcBef>
                <a:spcPts val="591"/>
              </a:spcBef>
              <a:buClr>
                <a:srgbClr val="CC3300"/>
              </a:buClr>
              <a:buSzPct val="88461"/>
              <a:buFont typeface="Wingdings"/>
              <a:buChar char=""/>
              <a:tabLst>
                <a:tab pos="260551" algn="l"/>
                <a:tab pos="261111" algn="l"/>
              </a:tabLst>
            </a:pPr>
            <a:r>
              <a:rPr lang="en-IN" sz="1300" b="1" spc="4" dirty="0">
                <a:latin typeface="Arial"/>
                <a:cs typeface="Arial"/>
              </a:rPr>
              <a:t>Super Key</a:t>
            </a:r>
            <a:r>
              <a:rPr lang="en-IN" sz="1300" spc="4" dirty="0"/>
              <a:t>: </a:t>
            </a:r>
            <a:r>
              <a:rPr lang="en-IN" sz="1300" dirty="0"/>
              <a:t>Roll </a:t>
            </a:r>
            <a:r>
              <a:rPr lang="en-IN" sz="1300" spc="4" dirty="0"/>
              <a:t>#, </a:t>
            </a:r>
            <a:r>
              <a:rPr lang="en-IN" sz="1300" dirty="0"/>
              <a:t>{Roll </a:t>
            </a:r>
            <a:r>
              <a:rPr lang="en-IN" sz="1300" spc="4" dirty="0"/>
              <a:t>#,</a:t>
            </a:r>
            <a:r>
              <a:rPr lang="en-IN" sz="1300" spc="9" dirty="0"/>
              <a:t> </a:t>
            </a:r>
            <a:r>
              <a:rPr lang="en-IN" sz="1300" spc="4" dirty="0" err="1"/>
              <a:t>DoB</a:t>
            </a:r>
            <a:r>
              <a:rPr lang="en-IN" sz="1300" spc="4" dirty="0"/>
              <a:t>}</a:t>
            </a:r>
          </a:p>
          <a:p>
            <a:pPr marL="260551" indent="-249905">
              <a:spcBef>
                <a:spcPts val="507"/>
              </a:spcBef>
              <a:buClr>
                <a:srgbClr val="CC3300"/>
              </a:buClr>
              <a:buSzPct val="88461"/>
              <a:buFont typeface="Wingdings"/>
              <a:buChar char=""/>
              <a:tabLst>
                <a:tab pos="260551" algn="l"/>
                <a:tab pos="261111" algn="l"/>
              </a:tabLst>
            </a:pPr>
            <a:r>
              <a:rPr lang="en-IN" sz="1300" b="1" spc="4" dirty="0">
                <a:latin typeface="Arial"/>
                <a:cs typeface="Arial"/>
              </a:rPr>
              <a:t>Candidate Keys</a:t>
            </a:r>
            <a:r>
              <a:rPr lang="en-IN" sz="1300" spc="4" dirty="0"/>
              <a:t>: </a:t>
            </a:r>
            <a:r>
              <a:rPr lang="en-IN" sz="1300" dirty="0"/>
              <a:t>Roll </a:t>
            </a:r>
            <a:r>
              <a:rPr lang="en-IN" sz="1300" spc="4" dirty="0"/>
              <a:t>#, </a:t>
            </a:r>
            <a:r>
              <a:rPr lang="en-IN" sz="1300" dirty="0"/>
              <a:t>{First </a:t>
            </a:r>
            <a:r>
              <a:rPr lang="en-IN" sz="1300" spc="4" dirty="0"/>
              <a:t>Name, Last Name}, Passport #, Aadhaar</a:t>
            </a:r>
            <a:r>
              <a:rPr lang="en-IN" sz="1300" spc="75" dirty="0"/>
              <a:t> </a:t>
            </a:r>
            <a:r>
              <a:rPr lang="en-IN" sz="1300" spc="9" dirty="0"/>
              <a:t>#</a:t>
            </a:r>
          </a:p>
          <a:p>
            <a:pPr marL="551359" lvl="1" indent="-208441">
              <a:spcBef>
                <a:spcPts val="516"/>
              </a:spcBef>
              <a:buClr>
                <a:srgbClr val="FF9A33"/>
              </a:buClr>
              <a:buSzPct val="80769"/>
              <a:buFont typeface="Wingdings"/>
              <a:buChar char=""/>
              <a:tabLst>
                <a:tab pos="551359" algn="l"/>
                <a:tab pos="551919" algn="l"/>
              </a:tabLst>
            </a:pPr>
            <a:r>
              <a:rPr lang="en-IN" sz="1300" spc="4" dirty="0">
                <a:latin typeface="Arial"/>
                <a:cs typeface="Arial"/>
              </a:rPr>
              <a:t>Passport </a:t>
            </a:r>
            <a:r>
              <a:rPr lang="en-IN" sz="1300" spc="9" dirty="0">
                <a:latin typeface="Arial"/>
                <a:cs typeface="Arial"/>
              </a:rPr>
              <a:t># </a:t>
            </a:r>
            <a:r>
              <a:rPr lang="en-IN" sz="1300" spc="4" dirty="0">
                <a:latin typeface="Arial"/>
                <a:cs typeface="Arial"/>
              </a:rPr>
              <a:t>cannot be </a:t>
            </a:r>
            <a:r>
              <a:rPr lang="en-IN" sz="1300" spc="9" dirty="0">
                <a:latin typeface="Arial"/>
                <a:cs typeface="Arial"/>
              </a:rPr>
              <a:t>a </a:t>
            </a:r>
            <a:r>
              <a:rPr lang="en-IN" sz="1300" spc="4" dirty="0">
                <a:latin typeface="Arial"/>
                <a:cs typeface="Arial"/>
              </a:rPr>
              <a:t>key.</a:t>
            </a:r>
            <a:r>
              <a:rPr lang="en-IN" sz="1300" spc="9" dirty="0">
                <a:latin typeface="Arial"/>
                <a:cs typeface="Arial"/>
              </a:rPr>
              <a:t> </a:t>
            </a:r>
            <a:r>
              <a:rPr lang="en-IN" sz="1300" spc="4" dirty="0">
                <a:latin typeface="Arial"/>
                <a:cs typeface="Arial"/>
              </a:rPr>
              <a:t>Why?</a:t>
            </a:r>
            <a:endParaRPr lang="en-IN" sz="1300" dirty="0">
              <a:latin typeface="Arial"/>
              <a:cs typeface="Arial"/>
            </a:endParaRPr>
          </a:p>
          <a:p>
            <a:pPr marL="551359" lvl="1" indent="-208441">
              <a:spcBef>
                <a:spcPts val="507"/>
              </a:spcBef>
              <a:buClr>
                <a:srgbClr val="FF9A33"/>
              </a:buClr>
              <a:buSzPct val="80769"/>
              <a:buFont typeface="Wingdings"/>
              <a:buChar char=""/>
              <a:tabLst>
                <a:tab pos="551359" algn="l"/>
                <a:tab pos="551919" algn="l"/>
              </a:tabLst>
            </a:pPr>
            <a:r>
              <a:rPr lang="en-IN" sz="1300" i="1" dirty="0">
                <a:solidFill>
                  <a:srgbClr val="C00000"/>
                </a:solidFill>
                <a:latin typeface="Arial"/>
                <a:cs typeface="Arial"/>
              </a:rPr>
              <a:t>Null </a:t>
            </a:r>
            <a:r>
              <a:rPr lang="en-IN" sz="1300" i="1" spc="4" dirty="0">
                <a:solidFill>
                  <a:srgbClr val="C00000"/>
                </a:solidFill>
                <a:latin typeface="Arial"/>
                <a:cs typeface="Arial"/>
              </a:rPr>
              <a:t>values are allowed </a:t>
            </a:r>
            <a:r>
              <a:rPr lang="en-IN" sz="1300" i="1" dirty="0">
                <a:solidFill>
                  <a:srgbClr val="C00000"/>
                </a:solidFill>
                <a:latin typeface="Arial"/>
                <a:cs typeface="Arial"/>
              </a:rPr>
              <a:t>for </a:t>
            </a:r>
            <a:r>
              <a:rPr lang="en-IN" sz="1300" i="1" spc="4" dirty="0">
                <a:solidFill>
                  <a:srgbClr val="C00000"/>
                </a:solidFill>
                <a:latin typeface="Arial"/>
                <a:cs typeface="Arial"/>
              </a:rPr>
              <a:t>Passport </a:t>
            </a:r>
            <a:r>
              <a:rPr lang="en-IN" sz="1300" i="1" spc="9" dirty="0">
                <a:solidFill>
                  <a:srgbClr val="C00000"/>
                </a:solidFill>
                <a:latin typeface="Arial"/>
                <a:cs typeface="Arial"/>
              </a:rPr>
              <a:t># </a:t>
            </a:r>
            <a:r>
              <a:rPr lang="en-IN" sz="1300" i="1" spc="4" dirty="0">
                <a:solidFill>
                  <a:srgbClr val="C00000"/>
                </a:solidFill>
                <a:latin typeface="Arial"/>
                <a:cs typeface="Arial"/>
              </a:rPr>
              <a:t>(a student may not have </a:t>
            </a:r>
            <a:r>
              <a:rPr lang="en-IN" sz="1300" i="1" spc="9" dirty="0">
                <a:solidFill>
                  <a:srgbClr val="C00000"/>
                </a:solidFill>
                <a:latin typeface="Arial"/>
                <a:cs typeface="Arial"/>
              </a:rPr>
              <a:t>a</a:t>
            </a:r>
            <a:r>
              <a:rPr lang="en-IN" sz="1300" i="1" spc="49" dirty="0">
                <a:solidFill>
                  <a:srgbClr val="C00000"/>
                </a:solidFill>
                <a:latin typeface="Arial"/>
                <a:cs typeface="Arial"/>
              </a:rPr>
              <a:t> </a:t>
            </a:r>
            <a:r>
              <a:rPr lang="en-IN" sz="1300" i="1" dirty="0">
                <a:solidFill>
                  <a:srgbClr val="C00000"/>
                </a:solidFill>
                <a:latin typeface="Arial"/>
                <a:cs typeface="Arial"/>
              </a:rPr>
              <a:t>passport)</a:t>
            </a:r>
          </a:p>
          <a:p>
            <a:pPr marL="260551" indent="-249905">
              <a:spcBef>
                <a:spcPts val="512"/>
              </a:spcBef>
              <a:buClr>
                <a:srgbClr val="CC3300"/>
              </a:buClr>
              <a:buSzPct val="88461"/>
              <a:buFont typeface="Wingdings"/>
              <a:buChar char=""/>
              <a:tabLst>
                <a:tab pos="260551" algn="l"/>
                <a:tab pos="261111" algn="l"/>
              </a:tabLst>
            </a:pPr>
            <a:r>
              <a:rPr lang="en-IN" sz="1300" b="1" spc="9" dirty="0">
                <a:latin typeface="Arial"/>
                <a:cs typeface="Arial"/>
              </a:rPr>
              <a:t>Primary </a:t>
            </a:r>
            <a:r>
              <a:rPr lang="en-IN" sz="1300" b="1" spc="4" dirty="0">
                <a:latin typeface="Arial"/>
                <a:cs typeface="Arial"/>
              </a:rPr>
              <a:t>Key</a:t>
            </a:r>
            <a:r>
              <a:rPr lang="en-IN" sz="1300" spc="4" dirty="0"/>
              <a:t>: </a:t>
            </a:r>
            <a:r>
              <a:rPr lang="en-IN" sz="1300" dirty="0"/>
              <a:t>Roll</a:t>
            </a:r>
            <a:r>
              <a:rPr lang="en-IN" sz="1300" spc="-9" dirty="0"/>
              <a:t> </a:t>
            </a:r>
            <a:r>
              <a:rPr lang="en-IN" sz="1300" spc="9" dirty="0"/>
              <a:t>#</a:t>
            </a:r>
          </a:p>
          <a:p>
            <a:pPr marL="260551" indent="-249905">
              <a:spcBef>
                <a:spcPts val="512"/>
              </a:spcBef>
              <a:buClr>
                <a:srgbClr val="CC3300"/>
              </a:buClr>
              <a:buSzPct val="88461"/>
              <a:buFont typeface="Wingdings"/>
              <a:buChar char=""/>
              <a:tabLst>
                <a:tab pos="260551" algn="l"/>
                <a:tab pos="261111" algn="l"/>
              </a:tabLst>
            </a:pPr>
            <a:r>
              <a:rPr lang="en-IN" sz="1300" b="1" spc="4" dirty="0">
                <a:latin typeface="Arial"/>
                <a:cs typeface="Arial"/>
              </a:rPr>
              <a:t>Secondary / Alternate Key</a:t>
            </a:r>
            <a:r>
              <a:rPr lang="en-IN" sz="1300" spc="4" dirty="0"/>
              <a:t>: </a:t>
            </a:r>
            <a:r>
              <a:rPr lang="en-IN" sz="1300" dirty="0"/>
              <a:t>{First </a:t>
            </a:r>
            <a:r>
              <a:rPr lang="en-IN" sz="1300" spc="4" dirty="0"/>
              <a:t>Name, Last Name}, Aadhaar</a:t>
            </a:r>
            <a:r>
              <a:rPr lang="en-IN" sz="1300" spc="71" dirty="0"/>
              <a:t> </a:t>
            </a:r>
            <a:r>
              <a:rPr lang="en-IN" sz="1300" spc="9" dirty="0"/>
              <a:t>#</a:t>
            </a:r>
          </a:p>
          <a:p>
            <a:pPr marL="260551" indent="-249905">
              <a:spcBef>
                <a:spcPts val="507"/>
              </a:spcBef>
              <a:buClr>
                <a:srgbClr val="CC3300"/>
              </a:buClr>
              <a:buSzPct val="88461"/>
              <a:buFont typeface="Wingdings"/>
              <a:buChar char=""/>
              <a:tabLst>
                <a:tab pos="260551" algn="l"/>
                <a:tab pos="261111" algn="l"/>
              </a:tabLst>
            </a:pPr>
            <a:r>
              <a:rPr lang="en-IN" sz="1300" b="1" spc="4" dirty="0">
                <a:latin typeface="Arial"/>
                <a:cs typeface="Arial"/>
              </a:rPr>
              <a:t>Simple </a:t>
            </a:r>
            <a:r>
              <a:rPr lang="en-IN" sz="1300" b="1" dirty="0">
                <a:latin typeface="Arial"/>
                <a:cs typeface="Arial"/>
              </a:rPr>
              <a:t>key</a:t>
            </a:r>
            <a:r>
              <a:rPr lang="en-IN" sz="1300" dirty="0"/>
              <a:t>: </a:t>
            </a:r>
            <a:r>
              <a:rPr lang="en-IN" sz="1300" spc="4" dirty="0"/>
              <a:t>Consists of </a:t>
            </a:r>
            <a:r>
              <a:rPr lang="en-IN" sz="1300" spc="9" dirty="0"/>
              <a:t>a </a:t>
            </a:r>
            <a:r>
              <a:rPr lang="en-IN" sz="1300" i="1" dirty="0">
                <a:latin typeface="Arial"/>
                <a:cs typeface="Arial"/>
              </a:rPr>
              <a:t>single</a:t>
            </a:r>
            <a:r>
              <a:rPr lang="en-IN" sz="1300" i="1" spc="22" dirty="0">
                <a:latin typeface="Arial"/>
                <a:cs typeface="Arial"/>
              </a:rPr>
              <a:t> </a:t>
            </a:r>
            <a:r>
              <a:rPr lang="en-IN" sz="1300" i="1" dirty="0">
                <a:latin typeface="Arial"/>
                <a:cs typeface="Arial"/>
              </a:rPr>
              <a:t>attribute</a:t>
            </a:r>
          </a:p>
          <a:p>
            <a:pPr marL="260551" indent="-249905">
              <a:spcBef>
                <a:spcPts val="512"/>
              </a:spcBef>
              <a:buClr>
                <a:srgbClr val="CC3300"/>
              </a:buClr>
              <a:buSzPct val="88461"/>
              <a:buFont typeface="Wingdings"/>
              <a:buChar char=""/>
              <a:tabLst>
                <a:tab pos="260551" algn="l"/>
                <a:tab pos="261111" algn="l"/>
              </a:tabLst>
            </a:pPr>
            <a:r>
              <a:rPr lang="en-IN" sz="1300" b="1" spc="4" dirty="0">
                <a:latin typeface="Arial"/>
                <a:cs typeface="Arial"/>
              </a:rPr>
              <a:t>Composite Key</a:t>
            </a:r>
            <a:r>
              <a:rPr lang="en-IN" sz="1300" spc="4" dirty="0"/>
              <a:t>: </a:t>
            </a:r>
            <a:r>
              <a:rPr lang="en-IN" sz="1300" dirty="0"/>
              <a:t>{First </a:t>
            </a:r>
            <a:r>
              <a:rPr lang="en-IN" sz="1300" spc="4" dirty="0"/>
              <a:t>Name, Last</a:t>
            </a:r>
            <a:r>
              <a:rPr lang="en-IN" sz="1300" spc="49" dirty="0"/>
              <a:t> </a:t>
            </a:r>
            <a:r>
              <a:rPr lang="en-IN" sz="1300" spc="4" dirty="0"/>
              <a:t>Name}</a:t>
            </a:r>
          </a:p>
          <a:p>
            <a:pPr marL="551359" lvl="1" indent="-208441">
              <a:spcBef>
                <a:spcPts val="507"/>
              </a:spcBef>
              <a:buClr>
                <a:srgbClr val="FF9A33"/>
              </a:buClr>
              <a:buSzPct val="80769"/>
              <a:buFont typeface="Wingdings"/>
              <a:buChar char=""/>
              <a:tabLst>
                <a:tab pos="551359" algn="l"/>
                <a:tab pos="551919" algn="l"/>
              </a:tabLst>
            </a:pPr>
            <a:r>
              <a:rPr lang="en-IN" sz="1300" spc="4" dirty="0">
                <a:latin typeface="Arial"/>
                <a:cs typeface="Arial"/>
              </a:rPr>
              <a:t>Consists of more than one </a:t>
            </a:r>
            <a:r>
              <a:rPr lang="en-IN" sz="1300" dirty="0">
                <a:latin typeface="Arial"/>
                <a:cs typeface="Arial"/>
              </a:rPr>
              <a:t>attribute </a:t>
            </a:r>
            <a:r>
              <a:rPr lang="en-IN" sz="1300" spc="4" dirty="0">
                <a:latin typeface="Arial"/>
                <a:cs typeface="Arial"/>
              </a:rPr>
              <a:t>to </a:t>
            </a:r>
            <a:r>
              <a:rPr lang="en-IN" sz="1300" dirty="0">
                <a:latin typeface="Arial"/>
                <a:cs typeface="Arial"/>
              </a:rPr>
              <a:t>uniquely identify </a:t>
            </a:r>
            <a:r>
              <a:rPr lang="en-IN" sz="1300" spc="4" dirty="0">
                <a:latin typeface="Arial"/>
                <a:cs typeface="Arial"/>
              </a:rPr>
              <a:t>an </a:t>
            </a:r>
            <a:r>
              <a:rPr lang="en-IN" sz="1300" dirty="0">
                <a:latin typeface="Arial"/>
                <a:cs typeface="Arial"/>
              </a:rPr>
              <a:t>entity</a:t>
            </a:r>
            <a:r>
              <a:rPr lang="en-IN" sz="1300" spc="88" dirty="0">
                <a:latin typeface="Arial"/>
                <a:cs typeface="Arial"/>
              </a:rPr>
              <a:t> </a:t>
            </a:r>
            <a:r>
              <a:rPr lang="en-IN" sz="1300" dirty="0">
                <a:latin typeface="Arial"/>
                <a:cs typeface="Arial"/>
              </a:rPr>
              <a:t>occurrence</a:t>
            </a:r>
          </a:p>
          <a:p>
            <a:pPr marL="551359" lvl="1" indent="-208441">
              <a:spcBef>
                <a:spcPts val="516"/>
              </a:spcBef>
              <a:buClr>
                <a:srgbClr val="FF9A33"/>
              </a:buClr>
              <a:buSzPct val="80769"/>
              <a:buFont typeface="Wingdings"/>
              <a:buChar char=""/>
              <a:tabLst>
                <a:tab pos="551359" algn="l"/>
                <a:tab pos="551919" algn="l"/>
              </a:tabLst>
            </a:pPr>
            <a:r>
              <a:rPr lang="en-IN" sz="1300" spc="4" dirty="0">
                <a:latin typeface="Arial"/>
                <a:cs typeface="Arial"/>
              </a:rPr>
              <a:t>One or more of the </a:t>
            </a:r>
            <a:r>
              <a:rPr lang="en-IN" sz="1300" dirty="0">
                <a:latin typeface="Arial"/>
                <a:cs typeface="Arial"/>
              </a:rPr>
              <a:t>attributes, </a:t>
            </a:r>
            <a:r>
              <a:rPr lang="en-IN" sz="1300" spc="4" dirty="0">
                <a:latin typeface="Arial"/>
                <a:cs typeface="Arial"/>
              </a:rPr>
              <a:t>which make up the key, are not simple keys in </a:t>
            </a:r>
            <a:r>
              <a:rPr lang="en-IN" sz="1300" dirty="0">
                <a:latin typeface="Arial"/>
                <a:cs typeface="Arial"/>
              </a:rPr>
              <a:t>their </a:t>
            </a:r>
            <a:r>
              <a:rPr lang="en-IN" sz="1300" spc="4" dirty="0">
                <a:latin typeface="Arial"/>
                <a:cs typeface="Arial"/>
              </a:rPr>
              <a:t>own</a:t>
            </a:r>
            <a:r>
              <a:rPr lang="en-IN" sz="1300" spc="159" dirty="0">
                <a:latin typeface="Arial"/>
                <a:cs typeface="Arial"/>
              </a:rPr>
              <a:t> </a:t>
            </a:r>
            <a:r>
              <a:rPr lang="en-IN" sz="1300" dirty="0">
                <a:latin typeface="Arial"/>
                <a:cs typeface="Arial"/>
              </a:rPr>
              <a:t>right</a:t>
            </a:r>
          </a:p>
        </p:txBody>
      </p:sp>
      <p:sp>
        <p:nvSpPr>
          <p:cNvPr id="32" name="Rectangle 3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11"/>
          <p:cNvSpPr txBox="1">
            <a:spLocks noGrp="1"/>
          </p:cNvSpPr>
          <p:nvPr>
            <p:ph type="dt" sz="half" idx="10"/>
          </p:nvPr>
        </p:nvSpPr>
        <p:spPr>
          <a:xfrm>
            <a:off x="8970264" y="6455664"/>
            <a:ext cx="2743200" cy="365125"/>
          </a:xfrm>
          <a:prstGeom prst="rect">
            <a:avLst/>
          </a:prstGeom>
        </p:spPr>
        <p:txBody>
          <a:bodyPr vert="horz" lIns="0" tIns="0" rIns="0" bIns="0" rtlCol="0">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gn="r">
              <a:spcBef>
                <a:spcPts val="44"/>
              </a:spcBef>
            </a:pPr>
            <a:fld id="{280F0A95-AD67-224B-B10F-C99209EFC007}" type="datetime1">
              <a:rPr lang="en-IN" sz="1100" spc="9">
                <a:solidFill>
                  <a:srgbClr val="FFFFFF"/>
                </a:solidFill>
              </a:rPr>
              <a:pPr marL="11206" algn="r">
                <a:spcBef>
                  <a:spcPts val="44"/>
                </a:spcBef>
              </a:pPr>
              <a:t>23/01/21</a:t>
            </a:fld>
            <a:endParaRPr lang="en-IN" sz="1100" spc="9">
              <a:solidFill>
                <a:srgbClr val="FFFFFF"/>
              </a:solidFill>
            </a:endParaRPr>
          </a:p>
        </p:txBody>
      </p:sp>
      <p:pic>
        <p:nvPicPr>
          <p:cNvPr id="7" name="Picture 2" descr="Text&#10;&#10;Description automatically generated">
            <a:extLst>
              <a:ext uri="{FF2B5EF4-FFF2-40B4-BE49-F238E27FC236}">
                <a16:creationId xmlns:a16="http://schemas.microsoft.com/office/drawing/2014/main" id="{D1AEA282-A7A4-6540-B769-8BBA4C726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6"/>
          <p:cNvGraphicFramePr>
            <a:graphicFrameLocks noGrp="1"/>
          </p:cNvGraphicFramePr>
          <p:nvPr>
            <p:extLst>
              <p:ext uri="{D42A27DB-BD31-4B8C-83A1-F6EECF244321}">
                <p14:modId xmlns:p14="http://schemas.microsoft.com/office/powerpoint/2010/main" val="3154655814"/>
              </p:ext>
            </p:extLst>
          </p:nvPr>
        </p:nvGraphicFramePr>
        <p:xfrm>
          <a:off x="6512442" y="2142381"/>
          <a:ext cx="5201027" cy="2159482"/>
        </p:xfrm>
        <a:graphic>
          <a:graphicData uri="http://schemas.openxmlformats.org/drawingml/2006/table">
            <a:tbl>
              <a:tblPr firstRow="1" bandRow="1">
                <a:tableStyleId>{2D5ABB26-0587-4C30-8999-92F81FD0307C}</a:tableStyleId>
              </a:tblPr>
              <a:tblGrid>
                <a:gridCol w="754382">
                  <a:extLst>
                    <a:ext uri="{9D8B030D-6E8A-4147-A177-3AD203B41FA5}">
                      <a16:colId xmlns:a16="http://schemas.microsoft.com/office/drawing/2014/main" val="20000"/>
                    </a:ext>
                  </a:extLst>
                </a:gridCol>
                <a:gridCol w="674731">
                  <a:extLst>
                    <a:ext uri="{9D8B030D-6E8A-4147-A177-3AD203B41FA5}">
                      <a16:colId xmlns:a16="http://schemas.microsoft.com/office/drawing/2014/main" val="20001"/>
                    </a:ext>
                  </a:extLst>
                </a:gridCol>
                <a:gridCol w="697182">
                  <a:extLst>
                    <a:ext uri="{9D8B030D-6E8A-4147-A177-3AD203B41FA5}">
                      <a16:colId xmlns:a16="http://schemas.microsoft.com/office/drawing/2014/main" val="20002"/>
                    </a:ext>
                  </a:extLst>
                </a:gridCol>
                <a:gridCol w="498821">
                  <a:extLst>
                    <a:ext uri="{9D8B030D-6E8A-4147-A177-3AD203B41FA5}">
                      <a16:colId xmlns:a16="http://schemas.microsoft.com/office/drawing/2014/main" val="20003"/>
                    </a:ext>
                  </a:extLst>
                </a:gridCol>
                <a:gridCol w="877089">
                  <a:extLst>
                    <a:ext uri="{9D8B030D-6E8A-4147-A177-3AD203B41FA5}">
                      <a16:colId xmlns:a16="http://schemas.microsoft.com/office/drawing/2014/main" val="20004"/>
                    </a:ext>
                  </a:extLst>
                </a:gridCol>
                <a:gridCol w="723014">
                  <a:extLst>
                    <a:ext uri="{9D8B030D-6E8A-4147-A177-3AD203B41FA5}">
                      <a16:colId xmlns:a16="http://schemas.microsoft.com/office/drawing/2014/main" val="20005"/>
                    </a:ext>
                  </a:extLst>
                </a:gridCol>
                <a:gridCol w="975808">
                  <a:extLst>
                    <a:ext uri="{9D8B030D-6E8A-4147-A177-3AD203B41FA5}">
                      <a16:colId xmlns:a16="http://schemas.microsoft.com/office/drawing/2014/main" val="20006"/>
                    </a:ext>
                  </a:extLst>
                </a:gridCol>
              </a:tblGrid>
              <a:tr h="377917">
                <a:tc>
                  <a:txBody>
                    <a:bodyPr/>
                    <a:lstStyle/>
                    <a:p>
                      <a:pPr algn="ctr">
                        <a:lnSpc>
                          <a:spcPct val="100000"/>
                        </a:lnSpc>
                        <a:spcBef>
                          <a:spcPts val="275"/>
                        </a:spcBef>
                      </a:pPr>
                      <a:r>
                        <a:rPr lang="en-IN" sz="1100" b="1" u="heavy" spc="5">
                          <a:solidFill>
                            <a:srgbClr val="CC3300"/>
                          </a:solidFill>
                          <a:uFill>
                            <a:solidFill>
                              <a:srgbClr val="CC3300"/>
                            </a:solidFill>
                          </a:uFill>
                          <a:latin typeface="Arial"/>
                          <a:cs typeface="Arial"/>
                        </a:rPr>
                        <a:t>Roll</a:t>
                      </a:r>
                      <a:r>
                        <a:rPr lang="en-IN" sz="1100" b="1" u="heavy" spc="-5">
                          <a:solidFill>
                            <a:srgbClr val="CC3300"/>
                          </a:solidFill>
                          <a:uFill>
                            <a:solidFill>
                              <a:srgbClr val="CC3300"/>
                            </a:solidFill>
                          </a:uFill>
                          <a:latin typeface="Arial"/>
                          <a:cs typeface="Arial"/>
                        </a:rPr>
                        <a:t> </a:t>
                      </a:r>
                      <a:r>
                        <a:rPr lang="en-IN" sz="1100" b="1" u="heavy" spc="10">
                          <a:solidFill>
                            <a:srgbClr val="CC3300"/>
                          </a:solidFill>
                          <a:uFill>
                            <a:solidFill>
                              <a:srgbClr val="CC3300"/>
                            </a:solidFill>
                          </a:uFill>
                          <a:latin typeface="Arial"/>
                          <a:cs typeface="Arial"/>
                        </a:rPr>
                        <a:t>#</a:t>
                      </a:r>
                      <a:endParaRPr lang="en-IN" sz="1100">
                        <a:latin typeface="Arial"/>
                        <a:cs typeface="Arial"/>
                      </a:endParaRPr>
                    </a:p>
                  </a:txBody>
                  <a:tcPr marL="0" marR="0" marT="26618"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05410" marR="98425" indent="46355">
                        <a:lnSpc>
                          <a:spcPct val="101499"/>
                        </a:lnSpc>
                        <a:spcBef>
                          <a:spcPts val="254"/>
                        </a:spcBef>
                      </a:pPr>
                      <a:r>
                        <a:rPr lang="en-IN" sz="1100" b="1">
                          <a:solidFill>
                            <a:srgbClr val="CC3300"/>
                          </a:solidFill>
                          <a:latin typeface="Arial"/>
                          <a:cs typeface="Arial"/>
                        </a:rPr>
                        <a:t>First  Name</a:t>
                      </a:r>
                      <a:endParaRPr lang="en-IN" sz="1100">
                        <a:latin typeface="Arial"/>
                        <a:cs typeface="Arial"/>
                      </a:endParaRPr>
                    </a:p>
                  </a:txBody>
                  <a:tcPr marL="0" marR="0" marT="24682"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17475" marR="110489" indent="55880">
                        <a:lnSpc>
                          <a:spcPct val="101499"/>
                        </a:lnSpc>
                        <a:spcBef>
                          <a:spcPts val="254"/>
                        </a:spcBef>
                      </a:pPr>
                      <a:r>
                        <a:rPr lang="en-IN" sz="1100" b="1" spc="5">
                          <a:solidFill>
                            <a:srgbClr val="CC3300"/>
                          </a:solidFill>
                          <a:latin typeface="Arial"/>
                          <a:cs typeface="Arial"/>
                        </a:rPr>
                        <a:t>Last  </a:t>
                      </a:r>
                      <a:r>
                        <a:rPr lang="en-IN" sz="1100" b="1">
                          <a:solidFill>
                            <a:srgbClr val="CC3300"/>
                          </a:solidFill>
                          <a:latin typeface="Arial"/>
                          <a:cs typeface="Arial"/>
                        </a:rPr>
                        <a:t>Name</a:t>
                      </a:r>
                      <a:endParaRPr lang="en-IN" sz="1100">
                        <a:latin typeface="Arial"/>
                        <a:cs typeface="Arial"/>
                      </a:endParaRPr>
                    </a:p>
                  </a:txBody>
                  <a:tcPr marL="0" marR="0" marT="24682"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algn="ctr">
                        <a:lnSpc>
                          <a:spcPct val="100000"/>
                        </a:lnSpc>
                        <a:spcBef>
                          <a:spcPts val="275"/>
                        </a:spcBef>
                      </a:pPr>
                      <a:r>
                        <a:rPr lang="en-IN" sz="1100" b="1" spc="5">
                          <a:solidFill>
                            <a:srgbClr val="CC3300"/>
                          </a:solidFill>
                          <a:latin typeface="Arial"/>
                          <a:cs typeface="Arial"/>
                        </a:rPr>
                        <a:t>DoB</a:t>
                      </a:r>
                      <a:endParaRPr lang="en-IN" sz="1100">
                        <a:latin typeface="Arial"/>
                        <a:cs typeface="Arial"/>
                      </a:endParaRPr>
                    </a:p>
                  </a:txBody>
                  <a:tcPr marL="0" marR="0" marT="26618"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81280">
                        <a:lnSpc>
                          <a:spcPct val="100000"/>
                        </a:lnSpc>
                        <a:spcBef>
                          <a:spcPts val="275"/>
                        </a:spcBef>
                      </a:pPr>
                      <a:r>
                        <a:rPr lang="en-IN" sz="1100" b="1" spc="5">
                          <a:solidFill>
                            <a:srgbClr val="CC3300"/>
                          </a:solidFill>
                          <a:latin typeface="Arial"/>
                          <a:cs typeface="Arial"/>
                        </a:rPr>
                        <a:t>Passport</a:t>
                      </a:r>
                      <a:r>
                        <a:rPr lang="en-IN" sz="1100" b="1" spc="-25">
                          <a:solidFill>
                            <a:srgbClr val="CC3300"/>
                          </a:solidFill>
                          <a:latin typeface="Arial"/>
                          <a:cs typeface="Arial"/>
                        </a:rPr>
                        <a:t> </a:t>
                      </a:r>
                      <a:r>
                        <a:rPr lang="en-IN" sz="1100" b="1" spc="10">
                          <a:solidFill>
                            <a:srgbClr val="CC3300"/>
                          </a:solidFill>
                          <a:latin typeface="Arial"/>
                          <a:cs typeface="Arial"/>
                        </a:rPr>
                        <a:t>#</a:t>
                      </a:r>
                      <a:endParaRPr lang="en-IN" sz="1100">
                        <a:latin typeface="Arial"/>
                        <a:cs typeface="Arial"/>
                      </a:endParaRPr>
                    </a:p>
                  </a:txBody>
                  <a:tcPr marL="0" marR="0" marT="26618"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algn="ctr">
                        <a:lnSpc>
                          <a:spcPct val="100000"/>
                        </a:lnSpc>
                        <a:spcBef>
                          <a:spcPts val="275"/>
                        </a:spcBef>
                      </a:pPr>
                      <a:r>
                        <a:rPr lang="en-IN" sz="1100" b="1" spc="5">
                          <a:solidFill>
                            <a:srgbClr val="CC3300"/>
                          </a:solidFill>
                          <a:latin typeface="Arial"/>
                          <a:cs typeface="Arial"/>
                        </a:rPr>
                        <a:t>Aadhaar</a:t>
                      </a:r>
                      <a:r>
                        <a:rPr lang="en-IN" sz="1100" b="1" spc="-10">
                          <a:solidFill>
                            <a:srgbClr val="CC3300"/>
                          </a:solidFill>
                          <a:latin typeface="Arial"/>
                          <a:cs typeface="Arial"/>
                        </a:rPr>
                        <a:t> </a:t>
                      </a:r>
                      <a:r>
                        <a:rPr lang="en-IN" sz="1100" b="1" spc="10">
                          <a:solidFill>
                            <a:srgbClr val="CC3300"/>
                          </a:solidFill>
                          <a:latin typeface="Arial"/>
                          <a:cs typeface="Arial"/>
                        </a:rPr>
                        <a:t>#</a:t>
                      </a:r>
                      <a:endParaRPr lang="en-IN" sz="1100">
                        <a:latin typeface="Arial"/>
                        <a:cs typeface="Arial"/>
                      </a:endParaRPr>
                    </a:p>
                  </a:txBody>
                  <a:tcPr marL="0" marR="0" marT="26618"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18110">
                        <a:lnSpc>
                          <a:spcPct val="100000"/>
                        </a:lnSpc>
                        <a:spcBef>
                          <a:spcPts val="275"/>
                        </a:spcBef>
                      </a:pPr>
                      <a:r>
                        <a:rPr lang="en-IN" sz="1100" b="1" spc="5">
                          <a:solidFill>
                            <a:srgbClr val="CC3300"/>
                          </a:solidFill>
                          <a:latin typeface="Arial"/>
                          <a:cs typeface="Arial"/>
                        </a:rPr>
                        <a:t>Department</a:t>
                      </a:r>
                      <a:endParaRPr lang="en-IN" sz="1100">
                        <a:latin typeface="Arial"/>
                        <a:cs typeface="Arial"/>
                      </a:endParaRPr>
                    </a:p>
                  </a:txBody>
                  <a:tcPr marL="0" marR="0" marT="26618"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r h="356313">
                <a:tc>
                  <a:txBody>
                    <a:bodyPr/>
                    <a:lstStyle/>
                    <a:p>
                      <a:pPr marR="15875" algn="ctr">
                        <a:lnSpc>
                          <a:spcPct val="100000"/>
                        </a:lnSpc>
                        <a:spcBef>
                          <a:spcPts val="265"/>
                        </a:spcBef>
                      </a:pPr>
                      <a:r>
                        <a:rPr lang="en-IN" sz="1000" spc="-5">
                          <a:latin typeface="Arial"/>
                          <a:cs typeface="Arial"/>
                        </a:rPr>
                        <a:t>15CS10026</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Lalit</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Dubey</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R="1905" algn="ctr">
                        <a:lnSpc>
                          <a:spcPct val="100000"/>
                        </a:lnSpc>
                        <a:spcBef>
                          <a:spcPts val="265"/>
                        </a:spcBef>
                      </a:pPr>
                      <a:r>
                        <a:rPr lang="en-IN" sz="1000" spc="-5">
                          <a:latin typeface="Arial"/>
                          <a:cs typeface="Arial"/>
                        </a:rPr>
                        <a:t>27-Mar-1997</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L4032464</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R="45085" algn="ctr">
                        <a:lnSpc>
                          <a:spcPct val="100000"/>
                        </a:lnSpc>
                        <a:spcBef>
                          <a:spcPts val="265"/>
                        </a:spcBef>
                      </a:pPr>
                      <a:r>
                        <a:rPr lang="en-IN" sz="1000" spc="-5">
                          <a:latin typeface="Arial"/>
                          <a:cs typeface="Arial"/>
                        </a:rPr>
                        <a:t>1728-6174-9239</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Computer</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38100">
                      <a:solidFill>
                        <a:srgbClr val="CCECFF"/>
                      </a:solidFill>
                      <a:prstDash val="solid"/>
                    </a:lnT>
                    <a:lnB w="12700">
                      <a:solidFill>
                        <a:srgbClr val="CCECFF"/>
                      </a:solidFill>
                      <a:prstDash val="solid"/>
                    </a:lnB>
                  </a:tcPr>
                </a:tc>
                <a:extLst>
                  <a:ext uri="{0D108BD9-81ED-4DB2-BD59-A6C34878D82A}">
                    <a16:rowId xmlns:a16="http://schemas.microsoft.com/office/drawing/2014/main" val="10001"/>
                  </a:ext>
                </a:extLst>
              </a:tr>
              <a:tr h="356313">
                <a:tc>
                  <a:txBody>
                    <a:bodyPr/>
                    <a:lstStyle/>
                    <a:p>
                      <a:pPr marR="22860" algn="ctr">
                        <a:lnSpc>
                          <a:spcPct val="100000"/>
                        </a:lnSpc>
                        <a:spcBef>
                          <a:spcPts val="265"/>
                        </a:spcBef>
                      </a:pPr>
                      <a:r>
                        <a:rPr lang="en-IN" sz="1000" spc="-5">
                          <a:latin typeface="Arial"/>
                          <a:cs typeface="Arial"/>
                        </a:rPr>
                        <a:t>16EE30029</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Jatin</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Chopra</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65"/>
                        </a:spcBef>
                      </a:pPr>
                      <a:r>
                        <a:rPr lang="en-IN" sz="1000" spc="-5">
                          <a:latin typeface="Arial"/>
                          <a:cs typeface="Arial"/>
                        </a:rPr>
                        <a:t>17-Nov-1996</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null</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44450" algn="ctr">
                        <a:lnSpc>
                          <a:spcPct val="100000"/>
                        </a:lnSpc>
                        <a:spcBef>
                          <a:spcPts val="265"/>
                        </a:spcBef>
                      </a:pPr>
                      <a:r>
                        <a:rPr lang="en-IN" sz="1000" spc="-5">
                          <a:latin typeface="Arial"/>
                          <a:cs typeface="Arial"/>
                        </a:rPr>
                        <a:t>3917-1836-3816</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5565">
                        <a:lnSpc>
                          <a:spcPct val="100000"/>
                        </a:lnSpc>
                        <a:spcBef>
                          <a:spcPts val="265"/>
                        </a:spcBef>
                      </a:pPr>
                      <a:r>
                        <a:rPr lang="en-IN" sz="1000" spc="-5">
                          <a:latin typeface="Arial"/>
                          <a:cs typeface="Arial"/>
                        </a:rPr>
                        <a:t>Electrical</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2"/>
                  </a:ext>
                </a:extLst>
              </a:tr>
              <a:tr h="356313">
                <a:tc>
                  <a:txBody>
                    <a:bodyPr/>
                    <a:lstStyle/>
                    <a:p>
                      <a:pPr marR="15240" algn="ctr">
                        <a:lnSpc>
                          <a:spcPct val="100000"/>
                        </a:lnSpc>
                        <a:spcBef>
                          <a:spcPts val="265"/>
                        </a:spcBef>
                      </a:pPr>
                      <a:r>
                        <a:rPr lang="en-IN" sz="1000" spc="-5">
                          <a:latin typeface="Arial"/>
                          <a:cs typeface="Arial"/>
                        </a:rPr>
                        <a:t>15EC10016</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65"/>
                        </a:spcBef>
                      </a:pPr>
                      <a:r>
                        <a:rPr lang="en-IN" sz="1000" spc="-5">
                          <a:latin typeface="Arial"/>
                          <a:cs typeface="Arial"/>
                        </a:rPr>
                        <a:t>Smriti</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Mongra</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algn="ctr">
                        <a:lnSpc>
                          <a:spcPct val="100000"/>
                        </a:lnSpc>
                        <a:spcBef>
                          <a:spcPts val="265"/>
                        </a:spcBef>
                      </a:pPr>
                      <a:r>
                        <a:rPr lang="en-IN" sz="1000" spc="-5">
                          <a:latin typeface="Arial"/>
                          <a:cs typeface="Arial"/>
                        </a:rPr>
                        <a:t>23-Dec-1996</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3025">
                        <a:lnSpc>
                          <a:spcPct val="100000"/>
                        </a:lnSpc>
                        <a:spcBef>
                          <a:spcPts val="265"/>
                        </a:spcBef>
                      </a:pPr>
                      <a:r>
                        <a:rPr lang="en-IN" sz="1000" spc="-5">
                          <a:latin typeface="Arial"/>
                          <a:cs typeface="Arial"/>
                        </a:rPr>
                        <a:t>G5432849</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45720" algn="ctr">
                        <a:lnSpc>
                          <a:spcPct val="100000"/>
                        </a:lnSpc>
                        <a:spcBef>
                          <a:spcPts val="265"/>
                        </a:spcBef>
                      </a:pPr>
                      <a:r>
                        <a:rPr lang="en-IN" sz="1000" spc="-5">
                          <a:latin typeface="Arial"/>
                          <a:cs typeface="Arial"/>
                        </a:rPr>
                        <a:t>2045-9271-0914</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Electronics</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3"/>
                  </a:ext>
                </a:extLst>
              </a:tr>
              <a:tr h="356313">
                <a:tc>
                  <a:txBody>
                    <a:bodyPr/>
                    <a:lstStyle/>
                    <a:p>
                      <a:pPr marR="15240" algn="ctr">
                        <a:lnSpc>
                          <a:spcPct val="100000"/>
                        </a:lnSpc>
                        <a:spcBef>
                          <a:spcPts val="265"/>
                        </a:spcBef>
                      </a:pPr>
                      <a:r>
                        <a:rPr lang="en-IN" sz="1000" spc="-5">
                          <a:latin typeface="Arial"/>
                          <a:cs typeface="Arial"/>
                        </a:rPr>
                        <a:t>16CE10038</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65"/>
                        </a:spcBef>
                      </a:pPr>
                      <a:r>
                        <a:rPr lang="en-IN" sz="1000" spc="-5">
                          <a:latin typeface="Arial"/>
                          <a:cs typeface="Arial"/>
                        </a:rPr>
                        <a:t>Dipti</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65"/>
                        </a:spcBef>
                      </a:pPr>
                      <a:r>
                        <a:rPr lang="en-IN" sz="1000" spc="-5">
                          <a:latin typeface="Arial"/>
                          <a:cs typeface="Arial"/>
                        </a:rPr>
                        <a:t>Dutta</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1905" algn="ctr">
                        <a:lnSpc>
                          <a:spcPct val="100000"/>
                        </a:lnSpc>
                        <a:spcBef>
                          <a:spcPts val="265"/>
                        </a:spcBef>
                      </a:pPr>
                      <a:r>
                        <a:rPr lang="en-IN" sz="1000" spc="-5">
                          <a:latin typeface="Arial"/>
                          <a:cs typeface="Arial"/>
                        </a:rPr>
                        <a:t>02-Feb-1997</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null</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43815" algn="ctr">
                        <a:lnSpc>
                          <a:spcPct val="100000"/>
                        </a:lnSpc>
                        <a:spcBef>
                          <a:spcPts val="265"/>
                        </a:spcBef>
                      </a:pPr>
                      <a:r>
                        <a:rPr lang="en-IN" sz="1000" spc="-5">
                          <a:latin typeface="Arial"/>
                          <a:cs typeface="Arial"/>
                        </a:rPr>
                        <a:t>5719-1948-2918</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5565">
                        <a:lnSpc>
                          <a:spcPct val="100000"/>
                        </a:lnSpc>
                        <a:spcBef>
                          <a:spcPts val="265"/>
                        </a:spcBef>
                      </a:pPr>
                      <a:r>
                        <a:rPr lang="en-IN" sz="1000" spc="-5">
                          <a:latin typeface="Arial"/>
                          <a:cs typeface="Arial"/>
                        </a:rPr>
                        <a:t>Civil</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4"/>
                  </a:ext>
                </a:extLst>
              </a:tr>
              <a:tr h="356313">
                <a:tc>
                  <a:txBody>
                    <a:bodyPr/>
                    <a:lstStyle/>
                    <a:p>
                      <a:pPr marR="15875" algn="ctr">
                        <a:lnSpc>
                          <a:spcPct val="100000"/>
                        </a:lnSpc>
                        <a:spcBef>
                          <a:spcPts val="265"/>
                        </a:spcBef>
                      </a:pPr>
                      <a:r>
                        <a:rPr lang="en-IN" sz="1000" spc="-5">
                          <a:latin typeface="Arial"/>
                          <a:cs typeface="Arial"/>
                        </a:rPr>
                        <a:t>15CS30021</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295">
                        <a:lnSpc>
                          <a:spcPct val="100000"/>
                        </a:lnSpc>
                        <a:spcBef>
                          <a:spcPts val="265"/>
                        </a:spcBef>
                      </a:pPr>
                      <a:r>
                        <a:rPr lang="en-IN" sz="1000" spc="-5">
                          <a:latin typeface="Arial"/>
                          <a:cs typeface="Arial"/>
                        </a:rPr>
                        <a:t>Ramdin</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4930">
                        <a:lnSpc>
                          <a:spcPct val="100000"/>
                        </a:lnSpc>
                        <a:spcBef>
                          <a:spcPts val="265"/>
                        </a:spcBef>
                      </a:pPr>
                      <a:r>
                        <a:rPr lang="en-IN" sz="1000" spc="-5">
                          <a:latin typeface="Arial"/>
                          <a:cs typeface="Arial"/>
                        </a:rPr>
                        <a:t>Minz</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19050" algn="ctr">
                        <a:lnSpc>
                          <a:spcPct val="100000"/>
                        </a:lnSpc>
                        <a:spcBef>
                          <a:spcPts val="265"/>
                        </a:spcBef>
                      </a:pPr>
                      <a:r>
                        <a:rPr lang="en-IN" sz="1000" spc="-5">
                          <a:latin typeface="Arial"/>
                          <a:cs typeface="Arial"/>
                        </a:rPr>
                        <a:t>10-Jan-1997</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3025">
                        <a:lnSpc>
                          <a:spcPct val="100000"/>
                        </a:lnSpc>
                        <a:spcBef>
                          <a:spcPts val="265"/>
                        </a:spcBef>
                      </a:pPr>
                      <a:r>
                        <a:rPr lang="en-IN" sz="1000" spc="-15">
                          <a:latin typeface="Arial"/>
                          <a:cs typeface="Arial"/>
                        </a:rPr>
                        <a:t>X8811623</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R="46990" algn="ctr">
                        <a:lnSpc>
                          <a:spcPct val="100000"/>
                        </a:lnSpc>
                        <a:spcBef>
                          <a:spcPts val="265"/>
                        </a:spcBef>
                      </a:pPr>
                      <a:r>
                        <a:rPr lang="en-IN" sz="1000" spc="-5">
                          <a:latin typeface="Arial"/>
                          <a:cs typeface="Arial"/>
                        </a:rPr>
                        <a:t>4928-4927-5924</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tc>
                  <a:txBody>
                    <a:bodyPr/>
                    <a:lstStyle/>
                    <a:p>
                      <a:pPr marL="73660">
                        <a:lnSpc>
                          <a:spcPct val="100000"/>
                        </a:lnSpc>
                        <a:spcBef>
                          <a:spcPts val="265"/>
                        </a:spcBef>
                      </a:pPr>
                      <a:r>
                        <a:rPr lang="en-IN" sz="1000" spc="-5">
                          <a:latin typeface="Arial"/>
                          <a:cs typeface="Arial"/>
                        </a:rPr>
                        <a:t>Computer</a:t>
                      </a:r>
                      <a:endParaRPr lang="en-IN" sz="1000">
                        <a:latin typeface="Arial"/>
                        <a:cs typeface="Arial"/>
                      </a:endParaRPr>
                    </a:p>
                  </a:txBody>
                  <a:tcPr marL="0" marR="0" marT="25652" marB="0">
                    <a:lnL w="12700">
                      <a:solidFill>
                        <a:srgbClr val="CCECFF"/>
                      </a:solidFill>
                      <a:prstDash val="solid"/>
                    </a:lnL>
                    <a:lnR w="12700">
                      <a:solidFill>
                        <a:srgbClr val="CCECFF"/>
                      </a:solidFill>
                      <a:prstDash val="solid"/>
                    </a:lnR>
                    <a:lnT w="12700">
                      <a:solidFill>
                        <a:srgbClr val="CCECFF"/>
                      </a:solidFill>
                      <a:prstDash val="solid"/>
                    </a:lnT>
                    <a:lnB w="12700">
                      <a:solidFill>
                        <a:srgbClr val="CCECFF"/>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1216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28700" y="573900"/>
            <a:ext cx="3807084" cy="692950"/>
          </a:xfrm>
          <a:prstGeom prst="rect">
            <a:avLst/>
          </a:prstGeom>
        </p:spPr>
        <p:txBody>
          <a:bodyPr vert="horz" wrap="square" lIns="0" tIns="15688" rIns="0" bIns="0" rtlCol="0" anchor="ctr">
            <a:spAutoFit/>
          </a:bodyPr>
          <a:lstStyle/>
          <a:p>
            <a:pPr marL="11206">
              <a:lnSpc>
                <a:spcPct val="100000"/>
              </a:lnSpc>
              <a:spcBef>
                <a:spcPts val="124"/>
              </a:spcBef>
            </a:pPr>
            <a:r>
              <a:rPr spc="18" dirty="0"/>
              <a:t>Keys</a:t>
            </a:r>
          </a:p>
        </p:txBody>
      </p:sp>
      <p:sp>
        <p:nvSpPr>
          <p:cNvPr id="15" name="object 15"/>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6F3C58F3-F771-A848-9964-394D083B6CF6}" type="datetime1">
              <a:rPr lang="en-IN" spc="9" smtClean="0"/>
              <a:t>23/01/21</a:t>
            </a:fld>
            <a:endParaRPr spc="9" dirty="0"/>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028700" y="1558470"/>
            <a:ext cx="7972760" cy="2476534"/>
          </a:xfrm>
          <a:prstGeom prst="rect">
            <a:avLst/>
          </a:prstGeom>
        </p:spPr>
        <p:txBody>
          <a:bodyPr vert="horz" wrap="square" lIns="0" tIns="84604" rIns="0" bIns="0" rtlCol="0">
            <a:spAutoFit/>
          </a:bodyPr>
          <a:lstStyle/>
          <a:p>
            <a:pPr marL="260551" indent="-249905">
              <a:spcBef>
                <a:spcPts val="666"/>
              </a:spcBef>
              <a:buClr>
                <a:srgbClr val="CC3300"/>
              </a:buClr>
              <a:buSzPct val="89655"/>
              <a:buFont typeface="Wingdings"/>
              <a:buChar char=""/>
              <a:tabLst>
                <a:tab pos="260551" algn="l"/>
                <a:tab pos="261111" algn="l"/>
              </a:tabLst>
            </a:pPr>
            <a:r>
              <a:rPr sz="1279" b="1" spc="13" dirty="0">
                <a:solidFill>
                  <a:srgbClr val="00009A"/>
                </a:solidFill>
                <a:latin typeface="Arial"/>
                <a:cs typeface="Arial"/>
              </a:rPr>
              <a:t>Foreign key </a:t>
            </a:r>
            <a:r>
              <a:rPr sz="1279" spc="13" dirty="0">
                <a:latin typeface="Arial"/>
                <a:cs typeface="Arial"/>
              </a:rPr>
              <a:t>constraint: Value </a:t>
            </a:r>
            <a:r>
              <a:rPr sz="1279" spc="9" dirty="0">
                <a:latin typeface="Arial"/>
                <a:cs typeface="Arial"/>
              </a:rPr>
              <a:t>in </a:t>
            </a:r>
            <a:r>
              <a:rPr sz="1279" spc="18" dirty="0">
                <a:latin typeface="Arial"/>
                <a:cs typeface="Arial"/>
              </a:rPr>
              <a:t>one </a:t>
            </a:r>
            <a:r>
              <a:rPr sz="1279" spc="13" dirty="0">
                <a:latin typeface="Arial"/>
                <a:cs typeface="Arial"/>
              </a:rPr>
              <a:t>relation </a:t>
            </a:r>
            <a:r>
              <a:rPr sz="1279" spc="18" dirty="0">
                <a:latin typeface="Arial"/>
                <a:cs typeface="Arial"/>
              </a:rPr>
              <a:t>must </a:t>
            </a:r>
            <a:r>
              <a:rPr sz="1279" spc="13" dirty="0">
                <a:latin typeface="Arial"/>
                <a:cs typeface="Arial"/>
              </a:rPr>
              <a:t>appear </a:t>
            </a:r>
            <a:r>
              <a:rPr sz="1279" spc="9" dirty="0">
                <a:latin typeface="Arial"/>
                <a:cs typeface="Arial"/>
              </a:rPr>
              <a:t>in</a:t>
            </a:r>
            <a:r>
              <a:rPr sz="1279" spc="-150" dirty="0">
                <a:latin typeface="Arial"/>
                <a:cs typeface="Arial"/>
              </a:rPr>
              <a:t> </a:t>
            </a:r>
            <a:r>
              <a:rPr sz="1279" spc="13" dirty="0">
                <a:latin typeface="Arial"/>
                <a:cs typeface="Arial"/>
              </a:rPr>
              <a:t>another</a:t>
            </a:r>
            <a:endParaRPr sz="1279" dirty="0">
              <a:latin typeface="Arial"/>
              <a:cs typeface="Arial"/>
            </a:endParaRPr>
          </a:p>
          <a:p>
            <a:pPr marL="551359" lvl="1" indent="-208441">
              <a:spcBef>
                <a:spcPts val="591"/>
              </a:spcBef>
              <a:buClr>
                <a:srgbClr val="FF9A33"/>
              </a:buClr>
              <a:buSzPct val="79310"/>
              <a:buFont typeface="Wingdings"/>
              <a:buChar char=""/>
              <a:tabLst>
                <a:tab pos="551359" algn="l"/>
                <a:tab pos="551919" algn="l"/>
              </a:tabLst>
            </a:pPr>
            <a:r>
              <a:rPr sz="1279" b="1" spc="13" dirty="0">
                <a:solidFill>
                  <a:srgbClr val="00009A"/>
                </a:solidFill>
                <a:latin typeface="Arial"/>
                <a:cs typeface="Arial"/>
              </a:rPr>
              <a:t>Referencing</a:t>
            </a:r>
            <a:r>
              <a:rPr sz="1279" b="1" spc="-13" dirty="0">
                <a:solidFill>
                  <a:srgbClr val="00009A"/>
                </a:solidFill>
                <a:latin typeface="Arial"/>
                <a:cs typeface="Arial"/>
              </a:rPr>
              <a:t> </a:t>
            </a:r>
            <a:r>
              <a:rPr sz="1279" spc="13" dirty="0">
                <a:latin typeface="Arial"/>
                <a:cs typeface="Arial"/>
              </a:rPr>
              <a:t>relation</a:t>
            </a:r>
            <a:endParaRPr sz="1279" dirty="0">
              <a:latin typeface="Arial"/>
              <a:cs typeface="Arial"/>
            </a:endParaRPr>
          </a:p>
          <a:p>
            <a:pPr marL="801824" lvl="2" indent="-167537">
              <a:spcBef>
                <a:spcPts val="587"/>
              </a:spcBef>
              <a:buClr>
                <a:srgbClr val="33CC33"/>
              </a:buClr>
              <a:buSzPct val="75862"/>
              <a:buFont typeface="Wingdings"/>
              <a:buChar char=""/>
              <a:tabLst>
                <a:tab pos="802383" algn="l"/>
              </a:tabLst>
            </a:pPr>
            <a:r>
              <a:rPr sz="1279" spc="9" dirty="0">
                <a:solidFill>
                  <a:srgbClr val="C00000"/>
                </a:solidFill>
                <a:latin typeface="Arial"/>
                <a:cs typeface="Arial"/>
              </a:rPr>
              <a:t>Enrolment: Foreign </a:t>
            </a:r>
            <a:r>
              <a:rPr sz="1279" spc="13" dirty="0">
                <a:solidFill>
                  <a:srgbClr val="C00000"/>
                </a:solidFill>
                <a:latin typeface="Arial"/>
                <a:cs typeface="Arial"/>
              </a:rPr>
              <a:t>Keys </a:t>
            </a:r>
            <a:r>
              <a:rPr sz="1279" spc="18" dirty="0">
                <a:solidFill>
                  <a:srgbClr val="C00000"/>
                </a:solidFill>
                <a:latin typeface="Arial"/>
                <a:cs typeface="Arial"/>
              </a:rPr>
              <a:t>– </a:t>
            </a:r>
            <a:r>
              <a:rPr sz="1279" spc="9" dirty="0">
                <a:solidFill>
                  <a:srgbClr val="C00000"/>
                </a:solidFill>
                <a:latin typeface="Arial"/>
                <a:cs typeface="Arial"/>
              </a:rPr>
              <a:t>Roll #, </a:t>
            </a:r>
            <a:r>
              <a:rPr sz="1279" spc="13" dirty="0">
                <a:solidFill>
                  <a:srgbClr val="C00000"/>
                </a:solidFill>
                <a:latin typeface="Arial"/>
                <a:cs typeface="Arial"/>
              </a:rPr>
              <a:t>Course</a:t>
            </a:r>
            <a:r>
              <a:rPr sz="1279" spc="-84" dirty="0">
                <a:solidFill>
                  <a:srgbClr val="C00000"/>
                </a:solidFill>
                <a:latin typeface="Arial"/>
                <a:cs typeface="Arial"/>
              </a:rPr>
              <a:t> </a:t>
            </a:r>
            <a:r>
              <a:rPr sz="1279" spc="18" dirty="0">
                <a:solidFill>
                  <a:srgbClr val="C00000"/>
                </a:solidFill>
                <a:latin typeface="Arial"/>
                <a:cs typeface="Arial"/>
              </a:rPr>
              <a:t>#</a:t>
            </a:r>
            <a:endParaRPr sz="1279" dirty="0">
              <a:solidFill>
                <a:srgbClr val="C00000"/>
              </a:solidFill>
              <a:latin typeface="Arial"/>
              <a:cs typeface="Arial"/>
            </a:endParaRPr>
          </a:p>
          <a:p>
            <a:pPr marL="551359" lvl="1" indent="-207880">
              <a:spcBef>
                <a:spcPts val="582"/>
              </a:spcBef>
              <a:buClr>
                <a:srgbClr val="FF9A33"/>
              </a:buClr>
              <a:buSzPct val="79310"/>
              <a:buFont typeface="Wingdings"/>
              <a:buChar char=""/>
              <a:tabLst>
                <a:tab pos="551359" algn="l"/>
                <a:tab pos="551919" algn="l"/>
              </a:tabLst>
            </a:pPr>
            <a:r>
              <a:rPr sz="1279" b="1" spc="13" dirty="0">
                <a:solidFill>
                  <a:srgbClr val="00009A"/>
                </a:solidFill>
                <a:latin typeface="Arial"/>
                <a:cs typeface="Arial"/>
              </a:rPr>
              <a:t>Referenced</a:t>
            </a:r>
            <a:r>
              <a:rPr sz="1279" b="1" spc="-9" dirty="0">
                <a:solidFill>
                  <a:srgbClr val="00009A"/>
                </a:solidFill>
                <a:latin typeface="Arial"/>
                <a:cs typeface="Arial"/>
              </a:rPr>
              <a:t> </a:t>
            </a:r>
            <a:r>
              <a:rPr sz="1279" spc="13" dirty="0">
                <a:latin typeface="Arial"/>
                <a:cs typeface="Arial"/>
              </a:rPr>
              <a:t>relation</a:t>
            </a:r>
            <a:endParaRPr sz="1279" dirty="0">
              <a:latin typeface="Arial"/>
              <a:cs typeface="Arial"/>
            </a:endParaRPr>
          </a:p>
          <a:p>
            <a:pPr marL="801824" lvl="2" indent="-167537">
              <a:spcBef>
                <a:spcPts val="587"/>
              </a:spcBef>
              <a:buClr>
                <a:srgbClr val="33CC33"/>
              </a:buClr>
              <a:buSzPct val="75862"/>
              <a:buFont typeface="Wingdings"/>
              <a:buChar char=""/>
              <a:tabLst>
                <a:tab pos="802383" algn="l"/>
              </a:tabLst>
            </a:pPr>
            <a:r>
              <a:rPr sz="1279" spc="13" dirty="0">
                <a:latin typeface="Arial"/>
                <a:cs typeface="Arial"/>
              </a:rPr>
              <a:t>Students,</a:t>
            </a:r>
            <a:r>
              <a:rPr sz="1279" spc="-13" dirty="0">
                <a:latin typeface="Arial"/>
                <a:cs typeface="Arial"/>
              </a:rPr>
              <a:t> </a:t>
            </a:r>
            <a:r>
              <a:rPr sz="1279" spc="18" dirty="0">
                <a:latin typeface="Arial"/>
                <a:cs typeface="Arial"/>
              </a:rPr>
              <a:t>Courses</a:t>
            </a:r>
            <a:endParaRPr sz="1279" dirty="0">
              <a:latin typeface="Arial"/>
              <a:cs typeface="Arial"/>
            </a:endParaRPr>
          </a:p>
          <a:p>
            <a:pPr marL="260551" marR="4483" indent="-249905">
              <a:lnSpc>
                <a:spcPct val="102400"/>
              </a:lnSpc>
              <a:spcBef>
                <a:spcPts val="552"/>
              </a:spcBef>
              <a:buClr>
                <a:srgbClr val="CC3300"/>
              </a:buClr>
              <a:buSzPct val="89655"/>
              <a:buFont typeface="Wingdings"/>
              <a:buChar char=""/>
              <a:tabLst>
                <a:tab pos="260551" algn="l"/>
                <a:tab pos="261111" algn="l"/>
              </a:tabLst>
            </a:pPr>
            <a:r>
              <a:rPr sz="1279" spc="22" dirty="0">
                <a:latin typeface="Arial"/>
                <a:cs typeface="Arial"/>
              </a:rPr>
              <a:t>A </a:t>
            </a:r>
            <a:r>
              <a:rPr sz="1279" b="1" spc="18" dirty="0">
                <a:solidFill>
                  <a:srgbClr val="00009A"/>
                </a:solidFill>
                <a:latin typeface="Arial"/>
                <a:cs typeface="Arial"/>
              </a:rPr>
              <a:t>compound </a:t>
            </a:r>
            <a:r>
              <a:rPr sz="1279" b="1" spc="13" dirty="0">
                <a:solidFill>
                  <a:srgbClr val="00009A"/>
                </a:solidFill>
                <a:latin typeface="Arial"/>
                <a:cs typeface="Arial"/>
              </a:rPr>
              <a:t>key </a:t>
            </a:r>
            <a:r>
              <a:rPr sz="1279" spc="13" dirty="0">
                <a:latin typeface="Arial"/>
                <a:cs typeface="Arial"/>
              </a:rPr>
              <a:t>consists of </a:t>
            </a:r>
            <a:r>
              <a:rPr sz="1279" i="1" spc="18" dirty="0">
                <a:latin typeface="Arial"/>
                <a:cs typeface="Arial"/>
              </a:rPr>
              <a:t>more </a:t>
            </a:r>
            <a:r>
              <a:rPr sz="1279" i="1" spc="13" dirty="0">
                <a:latin typeface="Arial"/>
                <a:cs typeface="Arial"/>
              </a:rPr>
              <a:t>than </a:t>
            </a:r>
            <a:r>
              <a:rPr sz="1279" i="1" spc="18" dirty="0">
                <a:latin typeface="Arial"/>
                <a:cs typeface="Arial"/>
              </a:rPr>
              <a:t>one </a:t>
            </a:r>
            <a:r>
              <a:rPr sz="1279" i="1" spc="13" dirty="0">
                <a:latin typeface="Arial"/>
                <a:cs typeface="Arial"/>
              </a:rPr>
              <a:t>attribute </a:t>
            </a:r>
            <a:r>
              <a:rPr sz="1279" spc="13" dirty="0">
                <a:latin typeface="Arial"/>
                <a:cs typeface="Arial"/>
              </a:rPr>
              <a:t>to uniquely identify</a:t>
            </a:r>
            <a:r>
              <a:rPr sz="1279" spc="-212" dirty="0">
                <a:latin typeface="Arial"/>
                <a:cs typeface="Arial"/>
              </a:rPr>
              <a:t> </a:t>
            </a:r>
            <a:r>
              <a:rPr sz="1279" spc="18" dirty="0">
                <a:latin typeface="Arial"/>
                <a:cs typeface="Arial"/>
              </a:rPr>
              <a:t>an  </a:t>
            </a:r>
            <a:r>
              <a:rPr sz="1279" spc="13" dirty="0">
                <a:latin typeface="Arial"/>
                <a:cs typeface="Arial"/>
              </a:rPr>
              <a:t>entity</a:t>
            </a:r>
            <a:r>
              <a:rPr sz="1279" spc="-9" dirty="0">
                <a:latin typeface="Arial"/>
                <a:cs typeface="Arial"/>
              </a:rPr>
              <a:t> </a:t>
            </a:r>
            <a:r>
              <a:rPr sz="1279" spc="13" dirty="0">
                <a:latin typeface="Arial"/>
                <a:cs typeface="Arial"/>
              </a:rPr>
              <a:t>occurrence</a:t>
            </a:r>
            <a:endParaRPr sz="1279" dirty="0">
              <a:latin typeface="Arial"/>
              <a:cs typeface="Arial"/>
            </a:endParaRPr>
          </a:p>
          <a:p>
            <a:pPr marL="551359" lvl="1" indent="-207880">
              <a:spcBef>
                <a:spcPts val="587"/>
              </a:spcBef>
              <a:buClr>
                <a:srgbClr val="FF9A33"/>
              </a:buClr>
              <a:buSzPct val="79310"/>
              <a:buFont typeface="Wingdings"/>
              <a:buChar char=""/>
              <a:tabLst>
                <a:tab pos="551359" algn="l"/>
                <a:tab pos="551919" algn="l"/>
              </a:tabLst>
            </a:pPr>
            <a:r>
              <a:rPr sz="1279" spc="18" dirty="0">
                <a:latin typeface="Arial"/>
                <a:cs typeface="Arial"/>
              </a:rPr>
              <a:t>Each </a:t>
            </a:r>
            <a:r>
              <a:rPr sz="1279" spc="9" dirty="0">
                <a:latin typeface="Arial"/>
                <a:cs typeface="Arial"/>
              </a:rPr>
              <a:t>attribute, </a:t>
            </a:r>
            <a:r>
              <a:rPr sz="1279" spc="13" dirty="0">
                <a:latin typeface="Arial"/>
                <a:cs typeface="Arial"/>
              </a:rPr>
              <a:t>which </a:t>
            </a:r>
            <a:r>
              <a:rPr sz="1279" spc="18" dirty="0">
                <a:latin typeface="Arial"/>
                <a:cs typeface="Arial"/>
              </a:rPr>
              <a:t>makes up </a:t>
            </a:r>
            <a:r>
              <a:rPr sz="1279" spc="13" dirty="0">
                <a:latin typeface="Arial"/>
                <a:cs typeface="Arial"/>
              </a:rPr>
              <a:t>the key, </a:t>
            </a:r>
            <a:r>
              <a:rPr sz="1279" spc="9" dirty="0">
                <a:latin typeface="Arial"/>
                <a:cs typeface="Arial"/>
              </a:rPr>
              <a:t>is </a:t>
            </a:r>
            <a:r>
              <a:rPr sz="1279" spc="18" dirty="0">
                <a:latin typeface="Arial"/>
                <a:cs typeface="Arial"/>
              </a:rPr>
              <a:t>a </a:t>
            </a:r>
            <a:r>
              <a:rPr sz="1279" spc="13" dirty="0">
                <a:latin typeface="Arial"/>
                <a:cs typeface="Arial"/>
              </a:rPr>
              <a:t>simple key </a:t>
            </a:r>
            <a:r>
              <a:rPr sz="1279" spc="9" dirty="0">
                <a:latin typeface="Arial"/>
                <a:cs typeface="Arial"/>
              </a:rPr>
              <a:t>in its </a:t>
            </a:r>
            <a:r>
              <a:rPr sz="1279" spc="18" dirty="0">
                <a:latin typeface="Arial"/>
                <a:cs typeface="Arial"/>
              </a:rPr>
              <a:t>own</a:t>
            </a:r>
            <a:r>
              <a:rPr sz="1279" spc="-128" dirty="0">
                <a:latin typeface="Arial"/>
                <a:cs typeface="Arial"/>
              </a:rPr>
              <a:t> </a:t>
            </a:r>
            <a:r>
              <a:rPr sz="1279" spc="9" dirty="0">
                <a:latin typeface="Arial"/>
                <a:cs typeface="Arial"/>
              </a:rPr>
              <a:t>right</a:t>
            </a:r>
            <a:endParaRPr lang="en-US" sz="1279" spc="9" dirty="0">
              <a:latin typeface="Arial"/>
              <a:cs typeface="Arial"/>
            </a:endParaRPr>
          </a:p>
          <a:p>
            <a:pPr marL="551359" lvl="1" indent="-207880">
              <a:spcBef>
                <a:spcPts val="587"/>
              </a:spcBef>
              <a:buClr>
                <a:srgbClr val="FF9A33"/>
              </a:buClr>
              <a:buSzPct val="79310"/>
              <a:buFont typeface="Wingdings"/>
              <a:buChar char=""/>
              <a:tabLst>
                <a:tab pos="551359" algn="l"/>
                <a:tab pos="551919" algn="l"/>
              </a:tabLst>
            </a:pPr>
            <a:r>
              <a:rPr lang="en-IN" sz="1279" spc="13" dirty="0">
                <a:latin typeface="Arial"/>
                <a:cs typeface="Arial"/>
              </a:rPr>
              <a:t>{Roll #, </a:t>
            </a:r>
            <a:r>
              <a:rPr lang="en-IN" sz="1279" spc="18" dirty="0">
                <a:latin typeface="Arial"/>
                <a:cs typeface="Arial"/>
              </a:rPr>
              <a:t>Course</a:t>
            </a:r>
            <a:r>
              <a:rPr lang="en-IN" sz="1279" spc="-101" dirty="0">
                <a:latin typeface="Arial"/>
                <a:cs typeface="Arial"/>
              </a:rPr>
              <a:t> </a:t>
            </a:r>
            <a:r>
              <a:rPr lang="en-IN" sz="1279" spc="13" dirty="0">
                <a:latin typeface="Arial"/>
                <a:cs typeface="Arial"/>
              </a:rPr>
              <a:t>#}</a:t>
            </a:r>
            <a:endParaRPr lang="en-IN" sz="1279" dirty="0">
              <a:latin typeface="Arial"/>
              <a:cs typeface="Arial"/>
            </a:endParaRPr>
          </a:p>
          <a:p>
            <a:pPr marL="343479" lvl="1">
              <a:spcBef>
                <a:spcPts val="587"/>
              </a:spcBef>
              <a:buClr>
                <a:srgbClr val="FF9A33"/>
              </a:buClr>
              <a:buSzPct val="79310"/>
              <a:tabLst>
                <a:tab pos="551359" algn="l"/>
                <a:tab pos="551919" algn="l"/>
              </a:tabLst>
            </a:pPr>
            <a:endParaRPr sz="1279" dirty="0">
              <a:latin typeface="Arial"/>
              <a:cs typeface="Arial"/>
            </a:endParaRPr>
          </a:p>
        </p:txBody>
      </p:sp>
      <p:graphicFrame>
        <p:nvGraphicFramePr>
          <p:cNvPr id="6" name="object 6"/>
          <p:cNvGraphicFramePr>
            <a:graphicFrameLocks noGrp="1"/>
          </p:cNvGraphicFramePr>
          <p:nvPr/>
        </p:nvGraphicFramePr>
        <p:xfrm>
          <a:off x="3165970" y="4012014"/>
          <a:ext cx="5977778" cy="421565"/>
        </p:xfrm>
        <a:graphic>
          <a:graphicData uri="http://schemas.openxmlformats.org/drawingml/2006/table">
            <a:tbl>
              <a:tblPr firstRow="1" bandRow="1">
                <a:tableStyleId>{2D5ABB26-0587-4C30-8999-92F81FD0307C}</a:tableStyleId>
              </a:tblPr>
              <a:tblGrid>
                <a:gridCol w="837640">
                  <a:extLst>
                    <a:ext uri="{9D8B030D-6E8A-4147-A177-3AD203B41FA5}">
                      <a16:colId xmlns:a16="http://schemas.microsoft.com/office/drawing/2014/main" val="20000"/>
                    </a:ext>
                  </a:extLst>
                </a:gridCol>
                <a:gridCol w="589990">
                  <a:extLst>
                    <a:ext uri="{9D8B030D-6E8A-4147-A177-3AD203B41FA5}">
                      <a16:colId xmlns:a16="http://schemas.microsoft.com/office/drawing/2014/main" val="20001"/>
                    </a:ext>
                  </a:extLst>
                </a:gridCol>
                <a:gridCol w="611280">
                  <a:extLst>
                    <a:ext uri="{9D8B030D-6E8A-4147-A177-3AD203B41FA5}">
                      <a16:colId xmlns:a16="http://schemas.microsoft.com/office/drawing/2014/main" val="20002"/>
                    </a:ext>
                  </a:extLst>
                </a:gridCol>
                <a:gridCol w="879662">
                  <a:extLst>
                    <a:ext uri="{9D8B030D-6E8A-4147-A177-3AD203B41FA5}">
                      <a16:colId xmlns:a16="http://schemas.microsoft.com/office/drawing/2014/main" val="20003"/>
                    </a:ext>
                  </a:extLst>
                </a:gridCol>
                <a:gridCol w="902074">
                  <a:extLst>
                    <a:ext uri="{9D8B030D-6E8A-4147-A177-3AD203B41FA5}">
                      <a16:colId xmlns:a16="http://schemas.microsoft.com/office/drawing/2014/main" val="20004"/>
                    </a:ext>
                  </a:extLst>
                </a:gridCol>
                <a:gridCol w="1126751">
                  <a:extLst>
                    <a:ext uri="{9D8B030D-6E8A-4147-A177-3AD203B41FA5}">
                      <a16:colId xmlns:a16="http://schemas.microsoft.com/office/drawing/2014/main" val="20005"/>
                    </a:ext>
                  </a:extLst>
                </a:gridCol>
                <a:gridCol w="1030381">
                  <a:extLst>
                    <a:ext uri="{9D8B030D-6E8A-4147-A177-3AD203B41FA5}">
                      <a16:colId xmlns:a16="http://schemas.microsoft.com/office/drawing/2014/main" val="20006"/>
                    </a:ext>
                  </a:extLst>
                </a:gridCol>
              </a:tblGrid>
              <a:tr h="421565">
                <a:tc>
                  <a:txBody>
                    <a:bodyPr/>
                    <a:lstStyle/>
                    <a:p>
                      <a:pPr marL="245110">
                        <a:lnSpc>
                          <a:spcPct val="100000"/>
                        </a:lnSpc>
                        <a:spcBef>
                          <a:spcPts val="275"/>
                        </a:spcBef>
                      </a:pPr>
                      <a:r>
                        <a:rPr sz="1100" b="1" u="heavy" spc="5" dirty="0">
                          <a:solidFill>
                            <a:srgbClr val="CC3300"/>
                          </a:solidFill>
                          <a:uFill>
                            <a:solidFill>
                              <a:srgbClr val="CC3300"/>
                            </a:solidFill>
                          </a:uFill>
                          <a:latin typeface="Arial"/>
                          <a:cs typeface="Arial"/>
                        </a:rPr>
                        <a:t>Roll</a:t>
                      </a:r>
                      <a:r>
                        <a:rPr sz="1100" b="1" u="heavy" spc="-5" dirty="0">
                          <a:solidFill>
                            <a:srgbClr val="CC3300"/>
                          </a:solidFill>
                          <a:uFill>
                            <a:solidFill>
                              <a:srgbClr val="CC3300"/>
                            </a:solidFill>
                          </a:uFill>
                          <a:latin typeface="Arial"/>
                          <a:cs typeface="Arial"/>
                        </a:rPr>
                        <a:t> </a:t>
                      </a:r>
                      <a:r>
                        <a:rPr sz="1100" b="1" u="heavy" spc="10" dirty="0">
                          <a:solidFill>
                            <a:srgbClr val="CC3300"/>
                          </a:solidFill>
                          <a:uFill>
                            <a:solidFill>
                              <a:srgbClr val="CC3300"/>
                            </a:solidFill>
                          </a:uFill>
                          <a:latin typeface="Arial"/>
                          <a:cs typeface="Arial"/>
                        </a:rPr>
                        <a:t>#</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05410" marR="98425" indent="46355">
                        <a:lnSpc>
                          <a:spcPct val="101499"/>
                        </a:lnSpc>
                        <a:spcBef>
                          <a:spcPts val="254"/>
                        </a:spcBef>
                      </a:pPr>
                      <a:r>
                        <a:rPr sz="1100" b="1" dirty="0">
                          <a:solidFill>
                            <a:srgbClr val="CC3300"/>
                          </a:solidFill>
                          <a:latin typeface="Arial"/>
                          <a:cs typeface="Arial"/>
                        </a:rPr>
                        <a:t>First  Name</a:t>
                      </a:r>
                      <a:endParaRPr sz="1100">
                        <a:latin typeface="Arial"/>
                        <a:cs typeface="Arial"/>
                      </a:endParaRPr>
                    </a:p>
                  </a:txBody>
                  <a:tcPr marL="0" marR="0" marT="28574"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17475" marR="110489" indent="55880">
                        <a:lnSpc>
                          <a:spcPct val="101499"/>
                        </a:lnSpc>
                        <a:spcBef>
                          <a:spcPts val="254"/>
                        </a:spcBef>
                      </a:pPr>
                      <a:r>
                        <a:rPr sz="1100" b="1" spc="5" dirty="0">
                          <a:solidFill>
                            <a:srgbClr val="CC3300"/>
                          </a:solidFill>
                          <a:latin typeface="Arial"/>
                          <a:cs typeface="Arial"/>
                        </a:rPr>
                        <a:t>Last  </a:t>
                      </a:r>
                      <a:r>
                        <a:rPr sz="1100" b="1" dirty="0">
                          <a:solidFill>
                            <a:srgbClr val="CC3300"/>
                          </a:solidFill>
                          <a:latin typeface="Arial"/>
                          <a:cs typeface="Arial"/>
                        </a:rPr>
                        <a:t>Name</a:t>
                      </a:r>
                      <a:endParaRPr sz="1100">
                        <a:latin typeface="Arial"/>
                        <a:cs typeface="Arial"/>
                      </a:endParaRPr>
                    </a:p>
                  </a:txBody>
                  <a:tcPr marL="0" marR="0" marT="28574"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325755">
                        <a:lnSpc>
                          <a:spcPct val="100000"/>
                        </a:lnSpc>
                        <a:spcBef>
                          <a:spcPts val="275"/>
                        </a:spcBef>
                      </a:pPr>
                      <a:r>
                        <a:rPr sz="1100" b="1" spc="5" dirty="0">
                          <a:solidFill>
                            <a:srgbClr val="CC3300"/>
                          </a:solidFill>
                          <a:latin typeface="Arial"/>
                          <a:cs typeface="Arial"/>
                        </a:rPr>
                        <a:t>DoB</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81915">
                        <a:lnSpc>
                          <a:spcPct val="100000"/>
                        </a:lnSpc>
                        <a:spcBef>
                          <a:spcPts val="275"/>
                        </a:spcBef>
                      </a:pPr>
                      <a:r>
                        <a:rPr sz="1100" b="1" spc="5" dirty="0">
                          <a:solidFill>
                            <a:srgbClr val="CC3300"/>
                          </a:solidFill>
                          <a:latin typeface="Arial"/>
                          <a:cs typeface="Arial"/>
                        </a:rPr>
                        <a:t>Passport</a:t>
                      </a:r>
                      <a:r>
                        <a:rPr sz="1100" b="1" spc="-25" dirty="0">
                          <a:solidFill>
                            <a:srgbClr val="CC3300"/>
                          </a:solidFill>
                          <a:latin typeface="Arial"/>
                          <a:cs typeface="Arial"/>
                        </a:rPr>
                        <a:t> </a:t>
                      </a:r>
                      <a:r>
                        <a:rPr sz="1100" b="1" spc="10" dirty="0">
                          <a:solidFill>
                            <a:srgbClr val="CC3300"/>
                          </a:solidFill>
                          <a:latin typeface="Arial"/>
                          <a:cs typeface="Arial"/>
                        </a:rPr>
                        <a:t>#</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233679">
                        <a:lnSpc>
                          <a:spcPct val="100000"/>
                        </a:lnSpc>
                        <a:spcBef>
                          <a:spcPts val="275"/>
                        </a:spcBef>
                      </a:pPr>
                      <a:r>
                        <a:rPr sz="1100" b="1" spc="5" dirty="0">
                          <a:solidFill>
                            <a:srgbClr val="CC3300"/>
                          </a:solidFill>
                          <a:latin typeface="Arial"/>
                          <a:cs typeface="Arial"/>
                        </a:rPr>
                        <a:t>Aadhaar</a:t>
                      </a:r>
                      <a:r>
                        <a:rPr sz="1100" b="1" spc="-10" dirty="0">
                          <a:solidFill>
                            <a:srgbClr val="CC3300"/>
                          </a:solidFill>
                          <a:latin typeface="Arial"/>
                          <a:cs typeface="Arial"/>
                        </a:rPr>
                        <a:t> </a:t>
                      </a:r>
                      <a:r>
                        <a:rPr sz="1100" b="1" spc="10" dirty="0">
                          <a:solidFill>
                            <a:srgbClr val="CC3300"/>
                          </a:solidFill>
                          <a:latin typeface="Arial"/>
                          <a:cs typeface="Arial"/>
                        </a:rPr>
                        <a:t>#</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18745">
                        <a:lnSpc>
                          <a:spcPct val="100000"/>
                        </a:lnSpc>
                        <a:spcBef>
                          <a:spcPts val="275"/>
                        </a:spcBef>
                      </a:pPr>
                      <a:r>
                        <a:rPr sz="1100" b="1" spc="5" dirty="0">
                          <a:solidFill>
                            <a:srgbClr val="CC3300"/>
                          </a:solidFill>
                          <a:latin typeface="Arial"/>
                          <a:cs typeface="Arial"/>
                        </a:rPr>
                        <a:t>Department</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534167543"/>
              </p:ext>
            </p:extLst>
          </p:nvPr>
        </p:nvGraphicFramePr>
        <p:xfrm>
          <a:off x="3165970" y="4833162"/>
          <a:ext cx="4263278" cy="269614"/>
        </p:xfrm>
        <a:graphic>
          <a:graphicData uri="http://schemas.openxmlformats.org/drawingml/2006/table">
            <a:tbl>
              <a:tblPr firstRow="1" bandRow="1">
                <a:tableStyleId>{2D5ABB26-0587-4C30-8999-92F81FD0307C}</a:tableStyleId>
              </a:tblPr>
              <a:tblGrid>
                <a:gridCol w="837640">
                  <a:extLst>
                    <a:ext uri="{9D8B030D-6E8A-4147-A177-3AD203B41FA5}">
                      <a16:colId xmlns:a16="http://schemas.microsoft.com/office/drawing/2014/main" val="20000"/>
                    </a:ext>
                  </a:extLst>
                </a:gridCol>
                <a:gridCol w="1168213">
                  <a:extLst>
                    <a:ext uri="{9D8B030D-6E8A-4147-A177-3AD203B41FA5}">
                      <a16:colId xmlns:a16="http://schemas.microsoft.com/office/drawing/2014/main" val="20001"/>
                    </a:ext>
                  </a:extLst>
                </a:gridCol>
                <a:gridCol w="684119">
                  <a:extLst>
                    <a:ext uri="{9D8B030D-6E8A-4147-A177-3AD203B41FA5}">
                      <a16:colId xmlns:a16="http://schemas.microsoft.com/office/drawing/2014/main" val="20002"/>
                    </a:ext>
                  </a:extLst>
                </a:gridCol>
                <a:gridCol w="544046">
                  <a:extLst>
                    <a:ext uri="{9D8B030D-6E8A-4147-A177-3AD203B41FA5}">
                      <a16:colId xmlns:a16="http://schemas.microsoft.com/office/drawing/2014/main" val="20003"/>
                    </a:ext>
                  </a:extLst>
                </a:gridCol>
                <a:gridCol w="1029260">
                  <a:extLst>
                    <a:ext uri="{9D8B030D-6E8A-4147-A177-3AD203B41FA5}">
                      <a16:colId xmlns:a16="http://schemas.microsoft.com/office/drawing/2014/main" val="20004"/>
                    </a:ext>
                  </a:extLst>
                </a:gridCol>
              </a:tblGrid>
              <a:tr h="269614">
                <a:tc>
                  <a:txBody>
                    <a:bodyPr/>
                    <a:lstStyle/>
                    <a:p>
                      <a:pPr marL="115570">
                        <a:lnSpc>
                          <a:spcPct val="100000"/>
                        </a:lnSpc>
                        <a:spcBef>
                          <a:spcPts val="275"/>
                        </a:spcBef>
                      </a:pPr>
                      <a:r>
                        <a:rPr sz="1100" b="1" u="heavy" spc="5" dirty="0">
                          <a:solidFill>
                            <a:srgbClr val="CC3300"/>
                          </a:solidFill>
                          <a:uFill>
                            <a:solidFill>
                              <a:srgbClr val="CC3300"/>
                            </a:solidFill>
                          </a:uFill>
                          <a:latin typeface="Arial"/>
                          <a:cs typeface="Arial"/>
                        </a:rPr>
                        <a:t>Course</a:t>
                      </a:r>
                      <a:r>
                        <a:rPr sz="1100" b="1" u="heavy" spc="-25" dirty="0">
                          <a:solidFill>
                            <a:srgbClr val="CC3300"/>
                          </a:solidFill>
                          <a:uFill>
                            <a:solidFill>
                              <a:srgbClr val="CC3300"/>
                            </a:solidFill>
                          </a:uFill>
                          <a:latin typeface="Arial"/>
                          <a:cs typeface="Arial"/>
                        </a:rPr>
                        <a:t> </a:t>
                      </a:r>
                      <a:r>
                        <a:rPr sz="1100" b="1" u="heavy" spc="10" dirty="0">
                          <a:solidFill>
                            <a:srgbClr val="CC3300"/>
                          </a:solidFill>
                          <a:uFill>
                            <a:solidFill>
                              <a:srgbClr val="CC3300"/>
                            </a:solidFill>
                          </a:uFill>
                          <a:latin typeface="Arial"/>
                          <a:cs typeface="Arial"/>
                        </a:rPr>
                        <a:t>#</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7790">
                        <a:lnSpc>
                          <a:spcPct val="100000"/>
                        </a:lnSpc>
                        <a:spcBef>
                          <a:spcPts val="275"/>
                        </a:spcBef>
                      </a:pPr>
                      <a:r>
                        <a:rPr sz="1100" b="1" spc="5" dirty="0">
                          <a:solidFill>
                            <a:srgbClr val="CC3300"/>
                          </a:solidFill>
                          <a:latin typeface="Arial"/>
                          <a:cs typeface="Arial"/>
                        </a:rPr>
                        <a:t>Course</a:t>
                      </a:r>
                      <a:r>
                        <a:rPr sz="1100" b="1" spc="340" dirty="0">
                          <a:solidFill>
                            <a:srgbClr val="CC3300"/>
                          </a:solidFill>
                          <a:latin typeface="Arial"/>
                          <a:cs typeface="Arial"/>
                        </a:rPr>
                        <a:t> </a:t>
                      </a:r>
                      <a:r>
                        <a:rPr sz="1100" b="1" spc="5" dirty="0">
                          <a:solidFill>
                            <a:srgbClr val="CC3300"/>
                          </a:solidFill>
                          <a:latin typeface="Arial"/>
                          <a:cs typeface="Arial"/>
                        </a:rPr>
                        <a:t>Name</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7790">
                        <a:lnSpc>
                          <a:spcPct val="100000"/>
                        </a:lnSpc>
                        <a:spcBef>
                          <a:spcPts val="275"/>
                        </a:spcBef>
                      </a:pPr>
                      <a:r>
                        <a:rPr sz="1100" b="1" dirty="0">
                          <a:solidFill>
                            <a:srgbClr val="CC3300"/>
                          </a:solidFill>
                          <a:latin typeface="Arial"/>
                          <a:cs typeface="Arial"/>
                        </a:rPr>
                        <a:t>Credits</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7155">
                        <a:lnSpc>
                          <a:spcPct val="100000"/>
                        </a:lnSpc>
                        <a:spcBef>
                          <a:spcPts val="275"/>
                        </a:spcBef>
                      </a:pPr>
                      <a:r>
                        <a:rPr sz="1100" b="1" spc="-10" dirty="0">
                          <a:solidFill>
                            <a:srgbClr val="CC3300"/>
                          </a:solidFill>
                          <a:latin typeface="Arial"/>
                          <a:cs typeface="Arial"/>
                        </a:rPr>
                        <a:t>L-T-P</a:t>
                      </a:r>
                      <a:endParaRPr sz="110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117475">
                        <a:lnSpc>
                          <a:spcPct val="100000"/>
                        </a:lnSpc>
                        <a:spcBef>
                          <a:spcPts val="275"/>
                        </a:spcBef>
                      </a:pPr>
                      <a:r>
                        <a:rPr sz="1100" b="1" spc="5" dirty="0">
                          <a:solidFill>
                            <a:srgbClr val="CC3300"/>
                          </a:solidFill>
                          <a:latin typeface="Arial"/>
                          <a:cs typeface="Arial"/>
                        </a:rPr>
                        <a:t>Department</a:t>
                      </a:r>
                      <a:endParaRPr sz="1100" dirty="0">
                        <a:latin typeface="Arial"/>
                        <a:cs typeface="Arial"/>
                      </a:endParaRPr>
                    </a:p>
                  </a:txBody>
                  <a:tcPr marL="0" marR="0" marT="3081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21749371"/>
              </p:ext>
            </p:extLst>
          </p:nvPr>
        </p:nvGraphicFramePr>
        <p:xfrm>
          <a:off x="3240222" y="5502359"/>
          <a:ext cx="2440082" cy="270286"/>
        </p:xfrm>
        <a:graphic>
          <a:graphicData uri="http://schemas.openxmlformats.org/drawingml/2006/table">
            <a:tbl>
              <a:tblPr firstRow="1" bandRow="1">
                <a:tableStyleId>{2D5ABB26-0587-4C30-8999-92F81FD0307C}</a:tableStyleId>
              </a:tblPr>
              <a:tblGrid>
                <a:gridCol w="57822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1055034">
                  <a:extLst>
                    <a:ext uri="{9D8B030D-6E8A-4147-A177-3AD203B41FA5}">
                      <a16:colId xmlns:a16="http://schemas.microsoft.com/office/drawing/2014/main" val="20002"/>
                    </a:ext>
                  </a:extLst>
                </a:gridCol>
              </a:tblGrid>
              <a:tr h="270286">
                <a:tc>
                  <a:txBody>
                    <a:bodyPr/>
                    <a:lstStyle/>
                    <a:p>
                      <a:pPr marL="97790">
                        <a:lnSpc>
                          <a:spcPct val="100000"/>
                        </a:lnSpc>
                        <a:spcBef>
                          <a:spcPts val="280"/>
                        </a:spcBef>
                      </a:pPr>
                      <a:r>
                        <a:rPr sz="1100" b="1" u="heavy" spc="5" dirty="0">
                          <a:solidFill>
                            <a:srgbClr val="CC3300"/>
                          </a:solidFill>
                          <a:uFill>
                            <a:solidFill>
                              <a:srgbClr val="CC3300"/>
                            </a:solidFill>
                          </a:uFill>
                          <a:latin typeface="Arial"/>
                          <a:cs typeface="Arial"/>
                        </a:rPr>
                        <a:t>Roll</a:t>
                      </a:r>
                      <a:r>
                        <a:rPr sz="1100" b="1" u="heavy" spc="-20" dirty="0">
                          <a:solidFill>
                            <a:srgbClr val="CC3300"/>
                          </a:solidFill>
                          <a:uFill>
                            <a:solidFill>
                              <a:srgbClr val="CC3300"/>
                            </a:solidFill>
                          </a:uFill>
                          <a:latin typeface="Arial"/>
                          <a:cs typeface="Arial"/>
                        </a:rPr>
                        <a:t> </a:t>
                      </a:r>
                      <a:r>
                        <a:rPr sz="1100" b="1" u="heavy" spc="10" dirty="0">
                          <a:solidFill>
                            <a:srgbClr val="CC3300"/>
                          </a:solidFill>
                          <a:uFill>
                            <a:solidFill>
                              <a:srgbClr val="CC3300"/>
                            </a:solidFill>
                          </a:uFill>
                          <a:latin typeface="Arial"/>
                          <a:cs typeface="Arial"/>
                        </a:rPr>
                        <a:t>#</a:t>
                      </a:r>
                      <a:endParaRPr sz="1100">
                        <a:latin typeface="Arial"/>
                        <a:cs typeface="Arial"/>
                      </a:endParaRPr>
                    </a:p>
                  </a:txBody>
                  <a:tcPr marL="0" marR="0" marT="3137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7790">
                        <a:lnSpc>
                          <a:spcPct val="100000"/>
                        </a:lnSpc>
                        <a:spcBef>
                          <a:spcPts val="280"/>
                        </a:spcBef>
                      </a:pPr>
                      <a:r>
                        <a:rPr sz="1100" b="1" u="heavy" spc="5" dirty="0">
                          <a:solidFill>
                            <a:srgbClr val="CC3300"/>
                          </a:solidFill>
                          <a:uFill>
                            <a:solidFill>
                              <a:srgbClr val="CC3300"/>
                            </a:solidFill>
                          </a:uFill>
                          <a:latin typeface="Arial"/>
                          <a:cs typeface="Arial"/>
                        </a:rPr>
                        <a:t>Course</a:t>
                      </a:r>
                      <a:r>
                        <a:rPr sz="1100" b="1" u="heavy" spc="-30" dirty="0">
                          <a:solidFill>
                            <a:srgbClr val="CC3300"/>
                          </a:solidFill>
                          <a:uFill>
                            <a:solidFill>
                              <a:srgbClr val="CC3300"/>
                            </a:solidFill>
                          </a:uFill>
                          <a:latin typeface="Arial"/>
                          <a:cs typeface="Arial"/>
                        </a:rPr>
                        <a:t> </a:t>
                      </a:r>
                      <a:r>
                        <a:rPr sz="1100" b="1" u="heavy" spc="10" dirty="0">
                          <a:solidFill>
                            <a:srgbClr val="CC3300"/>
                          </a:solidFill>
                          <a:uFill>
                            <a:solidFill>
                              <a:srgbClr val="CC3300"/>
                            </a:solidFill>
                          </a:uFill>
                          <a:latin typeface="Arial"/>
                          <a:cs typeface="Arial"/>
                        </a:rPr>
                        <a:t>#</a:t>
                      </a:r>
                      <a:endParaRPr sz="1100">
                        <a:latin typeface="Arial"/>
                        <a:cs typeface="Arial"/>
                      </a:endParaRPr>
                    </a:p>
                  </a:txBody>
                  <a:tcPr marL="0" marR="0" marT="3137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tc>
                  <a:txBody>
                    <a:bodyPr/>
                    <a:lstStyle/>
                    <a:p>
                      <a:pPr marL="97790">
                        <a:lnSpc>
                          <a:spcPct val="100000"/>
                        </a:lnSpc>
                        <a:spcBef>
                          <a:spcPts val="280"/>
                        </a:spcBef>
                      </a:pPr>
                      <a:r>
                        <a:rPr sz="1100" b="1" dirty="0">
                          <a:solidFill>
                            <a:srgbClr val="CC3300"/>
                          </a:solidFill>
                          <a:latin typeface="Arial"/>
                          <a:cs typeface="Arial"/>
                        </a:rPr>
                        <a:t>Instructor</a:t>
                      </a:r>
                      <a:r>
                        <a:rPr sz="1100" b="1" spc="5" dirty="0">
                          <a:solidFill>
                            <a:srgbClr val="CC3300"/>
                          </a:solidFill>
                          <a:latin typeface="Arial"/>
                          <a:cs typeface="Arial"/>
                        </a:rPr>
                        <a:t> ID</a:t>
                      </a:r>
                      <a:endParaRPr sz="1100" dirty="0">
                        <a:latin typeface="Arial"/>
                        <a:cs typeface="Arial"/>
                      </a:endParaRPr>
                    </a:p>
                  </a:txBody>
                  <a:tcPr marL="0" marR="0" marT="31376" marB="0">
                    <a:lnL w="12700">
                      <a:solidFill>
                        <a:srgbClr val="CCECFF"/>
                      </a:solidFill>
                      <a:prstDash val="solid"/>
                    </a:lnL>
                    <a:lnR w="12700">
                      <a:solidFill>
                        <a:srgbClr val="CCECFF"/>
                      </a:solidFill>
                      <a:prstDash val="solid"/>
                    </a:lnR>
                    <a:lnT w="12700">
                      <a:solidFill>
                        <a:srgbClr val="CCECFF"/>
                      </a:solidFill>
                      <a:prstDash val="solid"/>
                    </a:lnT>
                    <a:lnB w="38100">
                      <a:solidFill>
                        <a:srgbClr val="CCECFF"/>
                      </a:solidFill>
                      <a:prstDash val="solid"/>
                    </a:lnB>
                  </a:tcPr>
                </a:tc>
                <a:extLst>
                  <a:ext uri="{0D108BD9-81ED-4DB2-BD59-A6C34878D82A}">
                    <a16:rowId xmlns:a16="http://schemas.microsoft.com/office/drawing/2014/main" val="10000"/>
                  </a:ext>
                </a:extLst>
              </a:tr>
            </a:tbl>
          </a:graphicData>
        </a:graphic>
      </p:graphicFrame>
      <p:sp>
        <p:nvSpPr>
          <p:cNvPr id="9" name="object 9"/>
          <p:cNvSpPr txBox="1"/>
          <p:nvPr/>
        </p:nvSpPr>
        <p:spPr>
          <a:xfrm>
            <a:off x="5689446" y="4572904"/>
            <a:ext cx="753596" cy="821492"/>
          </a:xfrm>
          <a:prstGeom prst="rect">
            <a:avLst/>
          </a:prstGeom>
        </p:spPr>
        <p:txBody>
          <a:bodyPr vert="horz" wrap="square" lIns="0" tIns="13447" rIns="0" bIns="0" rtlCol="0">
            <a:spAutoFit/>
          </a:bodyPr>
          <a:lstStyle/>
          <a:p>
            <a:pPr marR="44826" algn="r">
              <a:spcBef>
                <a:spcPts val="106"/>
              </a:spcBef>
            </a:pPr>
            <a:r>
              <a:rPr sz="1147" b="1" i="1" spc="4" dirty="0">
                <a:latin typeface="Arial"/>
                <a:cs typeface="Arial"/>
              </a:rPr>
              <a:t>Courses</a:t>
            </a:r>
            <a:endParaRPr sz="1147" dirty="0">
              <a:latin typeface="Arial"/>
              <a:cs typeface="Arial"/>
            </a:endParaRPr>
          </a:p>
          <a:p>
            <a:pPr>
              <a:lnSpc>
                <a:spcPct val="100000"/>
              </a:lnSpc>
            </a:pPr>
            <a:endParaRPr sz="1235" dirty="0">
              <a:latin typeface="Arial"/>
              <a:cs typeface="Arial"/>
            </a:endParaRPr>
          </a:p>
          <a:p>
            <a:pPr>
              <a:spcBef>
                <a:spcPts val="13"/>
              </a:spcBef>
            </a:pPr>
            <a:endParaRPr sz="1721" dirty="0">
              <a:latin typeface="Arial"/>
              <a:cs typeface="Arial"/>
            </a:endParaRPr>
          </a:p>
          <a:p>
            <a:pPr marR="4483" algn="r"/>
            <a:r>
              <a:rPr sz="1147" b="1" i="1" spc="4" dirty="0">
                <a:latin typeface="Arial"/>
                <a:cs typeface="Arial"/>
              </a:rPr>
              <a:t>Enrolment</a:t>
            </a:r>
            <a:endParaRPr sz="1147" dirty="0">
              <a:latin typeface="Arial"/>
              <a:cs typeface="Arial"/>
            </a:endParaRPr>
          </a:p>
        </p:txBody>
      </p:sp>
      <p:sp>
        <p:nvSpPr>
          <p:cNvPr id="10" name="object 10"/>
          <p:cNvSpPr txBox="1"/>
          <p:nvPr/>
        </p:nvSpPr>
        <p:spPr>
          <a:xfrm>
            <a:off x="5768775" y="3792979"/>
            <a:ext cx="653863" cy="190102"/>
          </a:xfrm>
          <a:prstGeom prst="rect">
            <a:avLst/>
          </a:prstGeom>
        </p:spPr>
        <p:txBody>
          <a:bodyPr vert="horz" wrap="square" lIns="0" tIns="13447" rIns="0" bIns="0" rtlCol="0">
            <a:spAutoFit/>
          </a:bodyPr>
          <a:lstStyle/>
          <a:p>
            <a:pPr marL="11206">
              <a:spcBef>
                <a:spcPts val="106"/>
              </a:spcBef>
            </a:pPr>
            <a:r>
              <a:rPr sz="1147" b="1" i="1" spc="4" dirty="0">
                <a:latin typeface="Arial"/>
                <a:cs typeface="Arial"/>
              </a:rPr>
              <a:t>Students</a:t>
            </a:r>
            <a:endParaRPr sz="1147" dirty="0">
              <a:latin typeface="Arial"/>
              <a:cs typeface="Arial"/>
            </a:endParaRPr>
          </a:p>
        </p:txBody>
      </p:sp>
      <p:pic>
        <p:nvPicPr>
          <p:cNvPr id="12" name="Picture 2" descr="Text&#10;&#10;Description automatically generated">
            <a:extLst>
              <a:ext uri="{FF2B5EF4-FFF2-40B4-BE49-F238E27FC236}">
                <a16:creationId xmlns:a16="http://schemas.microsoft.com/office/drawing/2014/main" id="{C2219342-81C5-9341-928A-E84D9084A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64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9">
                <a:solidFill>
                  <a:schemeClr val="tx1"/>
                </a:solidFill>
                <a:latin typeface="+mj-lt"/>
                <a:ea typeface="+mj-ea"/>
                <a:cs typeface="+mj-cs"/>
              </a:rPr>
              <a:t>Relational </a:t>
            </a:r>
            <a:r>
              <a:rPr lang="en-US" sz="4000" kern="1200" spc="13">
                <a:solidFill>
                  <a:schemeClr val="tx1"/>
                </a:solidFill>
                <a:latin typeface="+mj-lt"/>
                <a:ea typeface="+mj-ea"/>
                <a:cs typeface="+mj-cs"/>
              </a:rPr>
              <a:t>Query</a:t>
            </a:r>
            <a:r>
              <a:rPr lang="en-US" sz="4000" kern="1200" spc="-31">
                <a:solidFill>
                  <a:schemeClr val="tx1"/>
                </a:solidFill>
                <a:latin typeface="+mj-lt"/>
                <a:ea typeface="+mj-ea"/>
                <a:cs typeface="+mj-cs"/>
              </a:rPr>
              <a:t> </a:t>
            </a:r>
            <a:r>
              <a:rPr lang="en-US" sz="4000" kern="1200" spc="13">
                <a:solidFill>
                  <a:schemeClr val="tx1"/>
                </a:solidFill>
                <a:latin typeface="+mj-lt"/>
                <a:ea typeface="+mj-ea"/>
                <a:cs typeface="+mj-cs"/>
              </a:rPr>
              <a:t>Languages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374851" indent="-3429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Relational</a:t>
            </a:r>
            <a:r>
              <a:rPr lang="en-US" sz="2000" spc="-13" dirty="0"/>
              <a:t> </a:t>
            </a:r>
            <a:r>
              <a:rPr lang="en-US" sz="2000" spc="13" dirty="0"/>
              <a:t>algebra</a:t>
            </a:r>
            <a:endParaRPr lang="en-US" sz="2000" dirty="0"/>
          </a:p>
          <a:p>
            <a:pPr marL="374851" indent="-3429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Tuple relational</a:t>
            </a:r>
            <a:r>
              <a:rPr lang="en-US" sz="2000" spc="-26" dirty="0"/>
              <a:t> </a:t>
            </a:r>
            <a:r>
              <a:rPr lang="en-US" sz="2000" spc="13" dirty="0"/>
              <a:t>calculus</a:t>
            </a:r>
            <a:endParaRPr lang="en-US" sz="2000" dirty="0"/>
          </a:p>
          <a:p>
            <a:pPr marL="374851" indent="-3429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dirty="0"/>
              <a:t>Domain </a:t>
            </a:r>
            <a:r>
              <a:rPr lang="en-US" sz="2000" spc="13" dirty="0"/>
              <a:t>relational</a:t>
            </a:r>
            <a:r>
              <a:rPr lang="en-US" sz="2000" spc="-40" dirty="0"/>
              <a:t> </a:t>
            </a:r>
            <a:r>
              <a:rPr lang="en-US" sz="2000" spc="13" dirty="0"/>
              <a:t>calculus</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08E47248-2086-0045-AC77-0DB5D06AB756}"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3F489371-D71E-4544-9D69-EDEEFD336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419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Module 4</a:t>
            </a:r>
            <a:r>
              <a:rPr lang="en-US" sz="4000" kern="1200" spc="-62">
                <a:solidFill>
                  <a:schemeClr val="tx1"/>
                </a:solidFill>
                <a:latin typeface="+mj-lt"/>
                <a:ea typeface="+mj-ea"/>
                <a:cs typeface="+mj-cs"/>
              </a:rPr>
              <a:t> - </a:t>
            </a:r>
            <a:r>
              <a:rPr lang="en-US" sz="4000" kern="1200" spc="18">
                <a:solidFill>
                  <a:schemeClr val="tx1"/>
                </a:solidFill>
                <a:latin typeface="+mj-lt"/>
                <a:ea typeface="+mj-ea"/>
                <a:cs typeface="+mj-cs"/>
              </a:rPr>
              <a:t>Summary</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Introduced the notion of attributes </a:t>
            </a:r>
            <a:r>
              <a:rPr lang="en-US" sz="2000" spc="18" dirty="0"/>
              <a:t>and </a:t>
            </a:r>
            <a:r>
              <a:rPr lang="en-US" sz="2000" spc="9" dirty="0"/>
              <a:t>their</a:t>
            </a:r>
            <a:r>
              <a:rPr lang="en-US" sz="2000" spc="-119" dirty="0"/>
              <a:t> </a:t>
            </a:r>
            <a:r>
              <a:rPr lang="en-US" sz="2000" spc="13" dirty="0"/>
              <a:t>types</a:t>
            </a:r>
            <a:endParaRPr lang="en-US" sz="2000" dirty="0"/>
          </a:p>
          <a:p>
            <a:pPr marL="260551" marR="4483" indent="-228600">
              <a:lnSpc>
                <a:spcPct val="90000"/>
              </a:lnSpc>
              <a:spcBef>
                <a:spcPts val="552"/>
              </a:spcBef>
              <a:buClr>
                <a:srgbClr val="CC3300"/>
              </a:buClr>
              <a:buSzPct val="89655"/>
              <a:buFont typeface="Arial" panose="020B0604020202020204" pitchFamily="34" charset="0"/>
              <a:buChar char="•"/>
              <a:tabLst>
                <a:tab pos="260551" algn="l"/>
                <a:tab pos="261111" algn="l"/>
              </a:tabLst>
            </a:pPr>
            <a:r>
              <a:rPr lang="en-US" sz="2000" spc="13" dirty="0"/>
              <a:t>Taken an </a:t>
            </a:r>
            <a:r>
              <a:rPr lang="en-US" sz="2000" spc="9" dirty="0"/>
              <a:t>overview of the mathematical structure of relational  </a:t>
            </a:r>
            <a:r>
              <a:rPr lang="en-US" sz="2000" spc="18" dirty="0"/>
              <a:t>model – schema and</a:t>
            </a:r>
            <a:r>
              <a:rPr lang="en-US" sz="2000" spc="-62" dirty="0"/>
              <a:t> </a:t>
            </a:r>
            <a:r>
              <a:rPr lang="en-US" sz="2000" spc="13" dirty="0"/>
              <a:t>instance</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13" dirty="0"/>
              <a:t>Introduced the notion of keys </a:t>
            </a:r>
            <a:r>
              <a:rPr lang="en-US" sz="2000" spc="18" dirty="0"/>
              <a:t>– </a:t>
            </a:r>
            <a:r>
              <a:rPr lang="en-US" sz="2000" spc="13" dirty="0"/>
              <a:t>primary </a:t>
            </a:r>
            <a:r>
              <a:rPr lang="en-US" sz="2000" spc="18" dirty="0"/>
              <a:t>as </a:t>
            </a:r>
            <a:r>
              <a:rPr lang="en-US" sz="2000" spc="13" dirty="0"/>
              <a:t>well </a:t>
            </a:r>
            <a:r>
              <a:rPr lang="en-US" sz="2000" spc="18" dirty="0"/>
              <a:t>as</a:t>
            </a:r>
            <a:r>
              <a:rPr lang="en-US" sz="2000" spc="-141" dirty="0"/>
              <a:t> </a:t>
            </a:r>
            <a:r>
              <a:rPr lang="en-US" sz="2000" spc="13" dirty="0"/>
              <a:t>foreign</a:t>
            </a:r>
            <a:endParaRPr lang="en-US" sz="2000" dirty="0"/>
          </a:p>
        </p:txBody>
      </p:sp>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5E8E75DF-B2CF-A845-BA9F-EFCA39A27E89}"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434C0582-FFC7-3940-A7A3-B423A1C06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93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7"/>
          <p:cNvSpPr txBox="1">
            <a:spLocks noGrp="1"/>
          </p:cNvSpPr>
          <p:nvPr>
            <p:ph type="title"/>
          </p:nvPr>
        </p:nvSpPr>
        <p:spPr>
          <a:xfrm>
            <a:off x="633046" y="857251"/>
            <a:ext cx="7115908" cy="2366595"/>
          </a:xfrm>
          <a:prstGeom prst="rect">
            <a:avLst/>
          </a:prstGeom>
        </p:spPr>
        <p:txBody>
          <a:bodyPr vert="horz" lIns="91440" tIns="45720" rIns="91440" bIns="45720" rtlCol="0" anchor="b">
            <a:normAutofit/>
          </a:bodyPr>
          <a:lstStyle/>
          <a:p>
            <a:r>
              <a:rPr lang="en-US" kern="1200" spc="-4" dirty="0">
                <a:solidFill>
                  <a:srgbClr val="FFFFFF"/>
                </a:solidFill>
                <a:latin typeface="+mj-lt"/>
                <a:ea typeface="+mj-ea"/>
                <a:cs typeface="+mj-cs"/>
              </a:rPr>
              <a:t>Database </a:t>
            </a:r>
            <a:r>
              <a:rPr lang="en-US" kern="1200" dirty="0">
                <a:solidFill>
                  <a:srgbClr val="FFFFFF"/>
                </a:solidFill>
                <a:latin typeface="+mj-lt"/>
                <a:ea typeface="+mj-ea"/>
                <a:cs typeface="+mj-cs"/>
              </a:rPr>
              <a:t>Management</a:t>
            </a:r>
            <a:r>
              <a:rPr lang="en-US" kern="1200" spc="-4" dirty="0">
                <a:solidFill>
                  <a:srgbClr val="FFFFFF"/>
                </a:solidFill>
                <a:latin typeface="+mj-lt"/>
                <a:ea typeface="+mj-ea"/>
                <a:cs typeface="+mj-cs"/>
              </a:rPr>
              <a:t> Systems</a:t>
            </a:r>
            <a:br>
              <a:rPr lang="en-US" kern="1200" spc="-4" dirty="0">
                <a:solidFill>
                  <a:srgbClr val="FFFFFF"/>
                </a:solidFill>
                <a:latin typeface="+mj-lt"/>
                <a:ea typeface="+mj-ea"/>
                <a:cs typeface="+mj-cs"/>
              </a:rPr>
            </a:br>
            <a:endParaRPr lang="en-US" kern="1200" dirty="0">
              <a:solidFill>
                <a:srgbClr val="FFFFFF"/>
              </a:solidFill>
              <a:latin typeface="+mj-lt"/>
              <a:ea typeface="+mj-ea"/>
              <a:cs typeface="+mj-cs"/>
            </a:endParaRPr>
          </a:p>
          <a:p>
            <a:pPr>
              <a:tabLst>
                <a:tab pos="3509870" algn="l"/>
              </a:tabLst>
            </a:pPr>
            <a:r>
              <a:rPr lang="en-US" sz="2800" kern="1200" spc="13" dirty="0">
                <a:solidFill>
                  <a:srgbClr val="FFFFFF"/>
                </a:solidFill>
                <a:latin typeface="+mj-lt"/>
                <a:ea typeface="+mj-ea"/>
                <a:cs typeface="+mj-cs"/>
              </a:rPr>
              <a:t>Module</a:t>
            </a:r>
            <a:r>
              <a:rPr lang="en-US" sz="2800" kern="1200" spc="-4" dirty="0">
                <a:solidFill>
                  <a:srgbClr val="FFFFFF"/>
                </a:solidFill>
                <a:latin typeface="+mj-lt"/>
                <a:ea typeface="+mj-ea"/>
                <a:cs typeface="+mj-cs"/>
              </a:rPr>
              <a:t> </a:t>
            </a:r>
            <a:r>
              <a:rPr lang="en-US" sz="2800" kern="1200" spc="13" dirty="0">
                <a:solidFill>
                  <a:srgbClr val="FFFFFF"/>
                </a:solidFill>
                <a:latin typeface="+mj-lt"/>
                <a:ea typeface="+mj-ea"/>
                <a:cs typeface="+mj-cs"/>
              </a:rPr>
              <a:t>05:</a:t>
            </a:r>
            <a:r>
              <a:rPr lang="en-US" sz="2800" kern="1200" spc="-4" dirty="0">
                <a:solidFill>
                  <a:srgbClr val="FFFFFF"/>
                </a:solidFill>
                <a:latin typeface="+mj-lt"/>
                <a:ea typeface="+mj-ea"/>
                <a:cs typeface="+mj-cs"/>
              </a:rPr>
              <a:t> </a:t>
            </a:r>
            <a:r>
              <a:rPr lang="en-US" sz="2800" spc="-4" dirty="0">
                <a:solidFill>
                  <a:srgbClr val="FFFFFF"/>
                </a:solidFill>
              </a:rPr>
              <a:t>I</a:t>
            </a:r>
            <a:r>
              <a:rPr lang="en-US" sz="2800" kern="1200" spc="13" dirty="0">
                <a:solidFill>
                  <a:srgbClr val="FFFFFF"/>
                </a:solidFill>
                <a:latin typeface="+mj-lt"/>
                <a:ea typeface="+mj-ea"/>
                <a:cs typeface="+mj-cs"/>
              </a:rPr>
              <a:t>ntroduction</a:t>
            </a:r>
            <a:r>
              <a:rPr lang="en-US" sz="2800" spc="13" dirty="0">
                <a:solidFill>
                  <a:srgbClr val="FFFFFF"/>
                </a:solidFill>
              </a:rPr>
              <a:t> </a:t>
            </a:r>
            <a:r>
              <a:rPr lang="en-US" sz="2800" kern="1200" spc="13" dirty="0">
                <a:solidFill>
                  <a:srgbClr val="FFFFFF"/>
                </a:solidFill>
                <a:latin typeface="+mj-lt"/>
                <a:ea typeface="+mj-ea"/>
                <a:cs typeface="+mj-cs"/>
              </a:rPr>
              <a:t>to </a:t>
            </a:r>
            <a:r>
              <a:rPr lang="en-US" sz="2800" kern="1200" spc="9" dirty="0">
                <a:solidFill>
                  <a:srgbClr val="FFFFFF"/>
                </a:solidFill>
                <a:latin typeface="+mj-lt"/>
                <a:ea typeface="+mj-ea"/>
                <a:cs typeface="+mj-cs"/>
              </a:rPr>
              <a:t>Relational</a:t>
            </a:r>
            <a:r>
              <a:rPr lang="en-US" sz="2800" kern="1200" spc="-62" dirty="0">
                <a:solidFill>
                  <a:srgbClr val="FFFFFF"/>
                </a:solidFill>
                <a:latin typeface="+mj-lt"/>
                <a:ea typeface="+mj-ea"/>
                <a:cs typeface="+mj-cs"/>
              </a:rPr>
              <a:t> </a:t>
            </a:r>
            <a:r>
              <a:rPr lang="en-US" sz="2800" kern="1200" spc="13" dirty="0">
                <a:solidFill>
                  <a:srgbClr val="FFFFFF"/>
                </a:solidFill>
                <a:latin typeface="+mj-lt"/>
                <a:ea typeface="+mj-ea"/>
                <a:cs typeface="+mj-cs"/>
              </a:rPr>
              <a:t>Model - 2</a:t>
            </a:r>
          </a:p>
        </p:txBody>
      </p:sp>
      <p:sp>
        <p:nvSpPr>
          <p:cNvPr id="53" name="Rectangle 52">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10">
            <a:extLst>
              <a:ext uri="{FF2B5EF4-FFF2-40B4-BE49-F238E27FC236}">
                <a16:creationId xmlns:a16="http://schemas.microsoft.com/office/drawing/2014/main" id="{F2470FB1-5EB9-CC44-AFC8-9A324E2134F9}"/>
              </a:ext>
            </a:extLst>
          </p:cNvPr>
          <p:cNvSpPr>
            <a:spLocks noGrp="1"/>
          </p:cNvSpPr>
          <p:nvPr>
            <p:ph type="ftr" sz="quarter" idx="11"/>
          </p:nvPr>
        </p:nvSpPr>
        <p:spPr>
          <a:xfrm rot="5400000">
            <a:off x="-1828800" y="2002536"/>
            <a:ext cx="4115118"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Uma Seshadri, IIIT Dharwad</a:t>
            </a:r>
          </a:p>
        </p:txBody>
      </p:sp>
      <p:pic>
        <p:nvPicPr>
          <p:cNvPr id="25" name="Graphic 24" descr="Database">
            <a:extLst>
              <a:ext uri="{FF2B5EF4-FFF2-40B4-BE49-F238E27FC236}">
                <a16:creationId xmlns:a16="http://schemas.microsoft.com/office/drawing/2014/main" id="{EB7965E1-A690-46EE-8CFB-6AE0BF9471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
        <p:nvSpPr>
          <p:cNvPr id="10" name="Date Placeholder 9">
            <a:extLst>
              <a:ext uri="{FF2B5EF4-FFF2-40B4-BE49-F238E27FC236}">
                <a16:creationId xmlns:a16="http://schemas.microsoft.com/office/drawing/2014/main" id="{CBB60FB1-11A8-E242-B736-DB0A8BC09E54}"/>
              </a:ext>
            </a:extLst>
          </p:cNvPr>
          <p:cNvSpPr>
            <a:spLocks noGrp="1"/>
          </p:cNvSpPr>
          <p:nvPr>
            <p:ph type="dt" sz="half" idx="10"/>
          </p:nvPr>
        </p:nvSpPr>
        <p:spPr>
          <a:xfrm>
            <a:off x="8970264" y="6451600"/>
            <a:ext cx="2740875" cy="365125"/>
          </a:xfrm>
        </p:spPr>
        <p:txBody>
          <a:bodyPr vert="horz" lIns="91440" tIns="45720" rIns="91440" bIns="45720" rtlCol="0" anchor="ctr">
            <a:normAutofit/>
          </a:bodyPr>
          <a:lstStyle/>
          <a:p>
            <a:pPr algn="r">
              <a:spcAft>
                <a:spcPts val="600"/>
              </a:spcAft>
            </a:pPr>
            <a:fld id="{E1F0A870-7D60-DF48-A388-E40F8AA93B01}" type="datetime1">
              <a:rPr lang="en-US" sz="1100">
                <a:solidFill>
                  <a:schemeClr val="tx1">
                    <a:lumMod val="50000"/>
                    <a:lumOff val="50000"/>
                  </a:schemeClr>
                </a:solidFill>
              </a:rPr>
              <a:pPr algn="r">
                <a:spcAft>
                  <a:spcPts val="600"/>
                </a:spcAft>
              </a:pPr>
              <a:t>1/23/21</a:t>
            </a:fld>
            <a:endParaRPr lang="en-US" sz="1100">
              <a:solidFill>
                <a:schemeClr val="tx1">
                  <a:lumMod val="50000"/>
                  <a:lumOff val="50000"/>
                </a:schemeClr>
              </a:solidFill>
            </a:endParaRPr>
          </a:p>
        </p:txBody>
      </p:sp>
      <p:sp>
        <p:nvSpPr>
          <p:cNvPr id="6" name="object 6"/>
          <p:cNvSpPr/>
          <p:nvPr/>
        </p:nvSpPr>
        <p:spPr>
          <a:xfrm>
            <a:off x="2207110" y="5097107"/>
            <a:ext cx="7948332" cy="9525"/>
          </a:xfrm>
          <a:custGeom>
            <a:avLst/>
            <a:gdLst/>
            <a:ahLst/>
            <a:cxnLst/>
            <a:rect l="l" t="t" r="r" b="b"/>
            <a:pathLst>
              <a:path w="9008110" h="10795">
                <a:moveTo>
                  <a:pt x="9007602" y="10667"/>
                </a:moveTo>
                <a:lnTo>
                  <a:pt x="9007602" y="0"/>
                </a:lnTo>
                <a:lnTo>
                  <a:pt x="0" y="0"/>
                </a:lnTo>
                <a:lnTo>
                  <a:pt x="0" y="10668"/>
                </a:lnTo>
                <a:lnTo>
                  <a:pt x="9007602" y="10667"/>
                </a:lnTo>
                <a:close/>
              </a:path>
            </a:pathLst>
          </a:custGeom>
          <a:solidFill>
            <a:srgbClr val="000000"/>
          </a:solidFill>
        </p:spPr>
        <p:txBody>
          <a:bodyPr wrap="square" lIns="0" tIns="0" rIns="0" bIns="0" rtlCol="0"/>
          <a:lstStyle/>
          <a:p>
            <a:endParaRPr sz="1588"/>
          </a:p>
        </p:txBody>
      </p:sp>
      <p:pic>
        <p:nvPicPr>
          <p:cNvPr id="8" name="Picture 2" descr="Text&#10;&#10;Description automatically generated">
            <a:extLst>
              <a:ext uri="{FF2B5EF4-FFF2-40B4-BE49-F238E27FC236}">
                <a16:creationId xmlns:a16="http://schemas.microsoft.com/office/drawing/2014/main" id="{00E99093-1A53-CE4D-BD67-1CB47FC60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813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a:solidFill>
                  <a:schemeClr val="tx1"/>
                </a:solidFill>
                <a:latin typeface="+mj-lt"/>
                <a:ea typeface="+mj-ea"/>
                <a:cs typeface="+mj-cs"/>
              </a:rPr>
              <a:t>Module 5 - </a:t>
            </a:r>
            <a:r>
              <a:rPr lang="en-US" sz="4000" kern="1200" spc="-62">
                <a:solidFill>
                  <a:schemeClr val="tx1"/>
                </a:solidFill>
                <a:latin typeface="+mj-lt"/>
                <a:ea typeface="+mj-ea"/>
                <a:cs typeface="+mj-cs"/>
              </a:rPr>
              <a:t> </a:t>
            </a:r>
            <a:r>
              <a:rPr lang="en-US" sz="4000" kern="1200" spc="13">
                <a:solidFill>
                  <a:schemeClr val="tx1"/>
                </a:solidFill>
                <a:latin typeface="+mj-lt"/>
                <a:ea typeface="+mj-ea"/>
                <a:cs typeface="+mj-cs"/>
              </a:rPr>
              <a:t>Objectives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a:t>To </a:t>
            </a:r>
            <a:r>
              <a:rPr lang="en-US" sz="2000" spc="13"/>
              <a:t>understand relational</a:t>
            </a:r>
            <a:r>
              <a:rPr lang="en-US" sz="2000" spc="-53"/>
              <a:t> </a:t>
            </a:r>
            <a:r>
              <a:rPr lang="en-US" sz="2000" spc="13"/>
              <a:t>algebra</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8"/>
              <a:t>To </a:t>
            </a:r>
            <a:r>
              <a:rPr lang="en-US" sz="2000" spc="13"/>
              <a:t>familiarize with the operators of relational</a:t>
            </a:r>
            <a:r>
              <a:rPr lang="en-US" sz="2000" spc="-137"/>
              <a:t> </a:t>
            </a:r>
            <a:r>
              <a:rPr lang="en-US" sz="2000" spc="13"/>
              <a:t>algebra</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CD4C8244-E7DB-5040-AE06-F4A59690363D}"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10" name="Picture 2" descr="Text&#10;&#10;Description automatically generated">
            <a:extLst>
              <a:ext uri="{FF2B5EF4-FFF2-40B4-BE49-F238E27FC236}">
                <a16:creationId xmlns:a16="http://schemas.microsoft.com/office/drawing/2014/main" id="{1006663B-4DE1-BF46-AA6D-D43F82ABC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138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a:solidFill>
                  <a:schemeClr val="tx1"/>
                </a:solidFill>
                <a:latin typeface="+mj-lt"/>
                <a:ea typeface="+mj-ea"/>
                <a:cs typeface="+mj-cs"/>
              </a:rPr>
              <a:t>Module 5 - </a:t>
            </a:r>
            <a:r>
              <a:rPr lang="en-US" sz="4000" kern="1200" spc="-44">
                <a:solidFill>
                  <a:schemeClr val="tx1"/>
                </a:solidFill>
                <a:latin typeface="+mj-lt"/>
                <a:ea typeface="+mj-ea"/>
                <a:cs typeface="+mj-cs"/>
              </a:rPr>
              <a:t> </a:t>
            </a:r>
            <a:r>
              <a:rPr lang="en-US" sz="4000" kern="1200" spc="13">
                <a:solidFill>
                  <a:schemeClr val="tx1"/>
                </a:solidFill>
                <a:latin typeface="+mj-lt"/>
                <a:ea typeface="+mj-ea"/>
                <a:cs typeface="+mj-cs"/>
              </a:rPr>
              <a:t>Outline</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dirty="0"/>
              <a:t>Operations Overview</a:t>
            </a:r>
            <a:endParaRPr lang="en-US" sz="2000" dirty="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2000" spc="9" dirty="0"/>
              <a:t>Select</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Project</a:t>
            </a:r>
            <a:endParaRPr lang="en-US" sz="2000" dirty="0"/>
          </a:p>
          <a:p>
            <a:pPr marL="551359" lvl="1" indent="-228600">
              <a:lnSpc>
                <a:spcPct val="90000"/>
              </a:lnSpc>
              <a:spcBef>
                <a:spcPts val="582"/>
              </a:spcBef>
              <a:buClr>
                <a:srgbClr val="FF9A33"/>
              </a:buClr>
              <a:buSzPct val="79310"/>
              <a:buFont typeface="Arial" panose="020B0604020202020204" pitchFamily="34" charset="0"/>
              <a:buChar char="•"/>
              <a:tabLst>
                <a:tab pos="551359" algn="l"/>
                <a:tab pos="551919" algn="l"/>
              </a:tabLst>
            </a:pPr>
            <a:r>
              <a:rPr lang="en-US" sz="2000" spc="9" dirty="0"/>
              <a:t>Union</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Difference</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9" dirty="0"/>
              <a:t>Intersection</a:t>
            </a:r>
            <a:endParaRPr lang="en-US" sz="2000" dirty="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3" dirty="0"/>
              <a:t>Cartesian</a:t>
            </a:r>
            <a:r>
              <a:rPr lang="en-US" sz="2000" spc="-40" dirty="0"/>
              <a:t> </a:t>
            </a:r>
            <a:r>
              <a:rPr lang="en-US" sz="2000" spc="13" dirty="0"/>
              <a:t>Product</a:t>
            </a:r>
            <a:endParaRPr lang="en-US" sz="2000" dirty="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2000" spc="13" dirty="0"/>
              <a:t>Natural</a:t>
            </a:r>
            <a:r>
              <a:rPr lang="en-US" sz="2000" spc="-18" dirty="0"/>
              <a:t> </a:t>
            </a:r>
            <a:r>
              <a:rPr lang="en-US" sz="2000" spc="13" dirty="0"/>
              <a:t>Join</a:t>
            </a:r>
            <a:endParaRPr lang="en-US" sz="2000" dirty="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9" dirty="0"/>
              <a:t>Aggregate</a:t>
            </a:r>
            <a:r>
              <a:rPr lang="en-US" sz="2000" spc="-22" dirty="0"/>
              <a:t> </a:t>
            </a:r>
            <a:r>
              <a:rPr lang="en-US" sz="2000" spc="9" dirty="0"/>
              <a:t>Operations Overview</a:t>
            </a:r>
            <a:endParaRPr lang="en-US" sz="2000" dirty="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268308" y="1318610"/>
            <a:ext cx="5654488" cy="1923238"/>
          </a:xfrm>
          <a:prstGeom prst="rect">
            <a:avLst/>
          </a:prstGeom>
        </p:spPr>
        <p:txBody>
          <a:bodyPr vert="horz" wrap="square" lIns="0" tIns="68916" rIns="0" bIns="0" rtlCol="0" anchor="ctr">
            <a:spAutoFit/>
          </a:bodyPr>
          <a:lstStyle/>
          <a:p>
            <a:pPr algn="ctr">
              <a:lnSpc>
                <a:spcPct val="100000"/>
              </a:lnSpc>
              <a:spcBef>
                <a:spcPts val="543"/>
              </a:spcBef>
            </a:pPr>
            <a:r>
              <a:rPr sz="2912" spc="-4" dirty="0">
                <a:solidFill>
                  <a:srgbClr val="C00000"/>
                </a:solidFill>
              </a:rPr>
              <a:t>Database </a:t>
            </a:r>
            <a:r>
              <a:rPr sz="2912" dirty="0">
                <a:solidFill>
                  <a:srgbClr val="C00000"/>
                </a:solidFill>
              </a:rPr>
              <a:t>Management</a:t>
            </a:r>
            <a:r>
              <a:rPr sz="2912" spc="-22" dirty="0">
                <a:solidFill>
                  <a:srgbClr val="C00000"/>
                </a:solidFill>
              </a:rPr>
              <a:t> </a:t>
            </a:r>
            <a:r>
              <a:rPr sz="2912" spc="-4" dirty="0">
                <a:solidFill>
                  <a:srgbClr val="C00000"/>
                </a:solidFill>
              </a:rPr>
              <a:t>Systems</a:t>
            </a:r>
            <a:endParaRPr sz="2912" dirty="0"/>
          </a:p>
          <a:p>
            <a:pPr algn="ctr">
              <a:lnSpc>
                <a:spcPct val="100000"/>
              </a:lnSpc>
              <a:spcBef>
                <a:spcPts val="401"/>
              </a:spcBef>
            </a:pPr>
            <a:r>
              <a:rPr spc="18" dirty="0"/>
              <a:t>Module </a:t>
            </a:r>
            <a:r>
              <a:rPr spc="13" dirty="0"/>
              <a:t>02: Introduction to</a:t>
            </a:r>
            <a:r>
              <a:rPr spc="-84" dirty="0"/>
              <a:t> </a:t>
            </a:r>
            <a:r>
              <a:rPr spc="22" dirty="0"/>
              <a:t>DBMS</a:t>
            </a:r>
            <a:r>
              <a:rPr lang="en-US" spc="22" dirty="0"/>
              <a:t>-</a:t>
            </a:r>
            <a:r>
              <a:rPr spc="22" dirty="0"/>
              <a:t>1</a:t>
            </a:r>
          </a:p>
        </p:txBody>
      </p:sp>
      <p:sp>
        <p:nvSpPr>
          <p:cNvPr id="10" name="Date Placeholder 9">
            <a:extLst>
              <a:ext uri="{FF2B5EF4-FFF2-40B4-BE49-F238E27FC236}">
                <a16:creationId xmlns:a16="http://schemas.microsoft.com/office/drawing/2014/main" id="{4FF69DCE-B1F3-3B44-8596-2D57E815D97E}"/>
              </a:ext>
            </a:extLst>
          </p:cNvPr>
          <p:cNvSpPr>
            <a:spLocks noGrp="1"/>
          </p:cNvSpPr>
          <p:nvPr>
            <p:ph type="dt" sz="half" idx="10"/>
          </p:nvPr>
        </p:nvSpPr>
        <p:spPr/>
        <p:txBody>
          <a:bodyPr/>
          <a:lstStyle/>
          <a:p>
            <a:fld id="{2EB1ADF3-4A7E-9649-B8D4-FAA025D63CA2}" type="datetime1">
              <a:rPr lang="en-IN" smtClean="0"/>
              <a:t>23/01/21</a:t>
            </a:fld>
            <a:endParaRPr lang="en-US"/>
          </a:p>
        </p:txBody>
      </p:sp>
      <p:sp>
        <p:nvSpPr>
          <p:cNvPr id="11" name="Footer Placeholder 10">
            <a:extLst>
              <a:ext uri="{FF2B5EF4-FFF2-40B4-BE49-F238E27FC236}">
                <a16:creationId xmlns:a16="http://schemas.microsoft.com/office/drawing/2014/main" id="{3F6A2E7C-618C-EA4A-83B1-A05F1F10E576}"/>
              </a:ext>
            </a:extLst>
          </p:cNvPr>
          <p:cNvSpPr>
            <a:spLocks noGrp="1"/>
          </p:cNvSpPr>
          <p:nvPr>
            <p:ph type="ftr" sz="quarter" idx="11"/>
          </p:nvPr>
        </p:nvSpPr>
        <p:spPr/>
        <p:txBody>
          <a:bodyPr/>
          <a:lstStyle/>
          <a:p>
            <a:r>
              <a:rPr lang="en-US"/>
              <a:t>Uma Seshadri, IIIT Dharwad</a:t>
            </a:r>
          </a:p>
        </p:txBody>
      </p:sp>
      <p:pic>
        <p:nvPicPr>
          <p:cNvPr id="6" name="Picture 2">
            <a:extLst>
              <a:ext uri="{FF2B5EF4-FFF2-40B4-BE49-F238E27FC236}">
                <a16:creationId xmlns:a16="http://schemas.microsoft.com/office/drawing/2014/main" id="{9D09E309-5244-3847-9A0B-8140FE31A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52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Select</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4">
            <a:extLst>
              <a:ext uri="{FF2B5EF4-FFF2-40B4-BE49-F238E27FC236}">
                <a16:creationId xmlns:a16="http://schemas.microsoft.com/office/drawing/2014/main" id="{B3FDF3A8-A83A-5346-A587-6DFD0BAEEE97}"/>
              </a:ext>
            </a:extLst>
          </p:cNvPr>
          <p:cNvSpPr txBox="1"/>
          <p:nvPr/>
        </p:nvSpPr>
        <p:spPr>
          <a:xfrm>
            <a:off x="3162013" y="2862872"/>
            <a:ext cx="2041451" cy="321355"/>
          </a:xfrm>
          <a:prstGeom prst="rect">
            <a:avLst/>
          </a:prstGeom>
        </p:spPr>
        <p:txBody>
          <a:bodyPr vert="horz" wrap="square" lIns="0" tIns="13447" rIns="0" bIns="0" rtlCol="0">
            <a:spAutoFit/>
          </a:bodyPr>
          <a:lstStyle/>
          <a:p>
            <a:pPr marL="10646">
              <a:spcBef>
                <a:spcPts val="106"/>
              </a:spcBef>
              <a:buClr>
                <a:srgbClr val="CC3300"/>
              </a:buClr>
              <a:buSzPct val="88461"/>
              <a:tabLst>
                <a:tab pos="260551" algn="l"/>
                <a:tab pos="261111" algn="l"/>
              </a:tabLst>
            </a:pPr>
            <a:r>
              <a:rPr sz="2000" dirty="0">
                <a:latin typeface="Arial"/>
                <a:cs typeface="Arial"/>
              </a:rPr>
              <a:t>Relation</a:t>
            </a:r>
            <a:r>
              <a:rPr sz="2000" spc="-44" dirty="0">
                <a:latin typeface="Arial"/>
                <a:cs typeface="Arial"/>
              </a:rPr>
              <a:t> </a:t>
            </a:r>
            <a:r>
              <a:rPr sz="2000" spc="4" dirty="0">
                <a:latin typeface="Arial"/>
                <a:cs typeface="Arial"/>
              </a:rPr>
              <a:t>r</a:t>
            </a:r>
            <a:endParaRPr sz="2000" dirty="0">
              <a:latin typeface="Arial"/>
              <a:cs typeface="Arial"/>
            </a:endParaRPr>
          </a:p>
        </p:txBody>
      </p:sp>
      <p:sp>
        <p:nvSpPr>
          <p:cNvPr id="11" name="object 5">
            <a:extLst>
              <a:ext uri="{FF2B5EF4-FFF2-40B4-BE49-F238E27FC236}">
                <a16:creationId xmlns:a16="http://schemas.microsoft.com/office/drawing/2014/main" id="{F8769AB4-9613-B649-84DA-032D9BF7AE29}"/>
              </a:ext>
            </a:extLst>
          </p:cNvPr>
          <p:cNvSpPr/>
          <p:nvPr/>
        </p:nvSpPr>
        <p:spPr>
          <a:xfrm>
            <a:off x="5397269" y="2410949"/>
            <a:ext cx="1373617" cy="2815098"/>
          </a:xfrm>
          <a:prstGeom prst="rect">
            <a:avLst/>
          </a:prstGeom>
          <a:blipFill>
            <a:blip r:embed="rId3" cstate="print"/>
            <a:stretch>
              <a:fillRect/>
            </a:stretch>
          </a:blipFill>
        </p:spPr>
        <p:txBody>
          <a:bodyPr wrap="square" lIns="0" tIns="0" rIns="0" bIns="0" rtlCol="0"/>
          <a:lstStyle/>
          <a:p>
            <a:endParaRPr sz="1588"/>
          </a:p>
        </p:txBody>
      </p:sp>
      <p:sp>
        <p:nvSpPr>
          <p:cNvPr id="12" name="object 6">
            <a:extLst>
              <a:ext uri="{FF2B5EF4-FFF2-40B4-BE49-F238E27FC236}">
                <a16:creationId xmlns:a16="http://schemas.microsoft.com/office/drawing/2014/main" id="{DD2A41AF-9E50-A64E-900C-BC2B11D1137C}"/>
              </a:ext>
            </a:extLst>
          </p:cNvPr>
          <p:cNvSpPr txBox="1"/>
          <p:nvPr/>
        </p:nvSpPr>
        <p:spPr>
          <a:xfrm>
            <a:off x="2555441" y="4596928"/>
            <a:ext cx="2454218" cy="384042"/>
          </a:xfrm>
          <a:prstGeom prst="rect">
            <a:avLst/>
          </a:prstGeom>
        </p:spPr>
        <p:txBody>
          <a:bodyPr vert="horz" wrap="square" lIns="0" tIns="14568" rIns="0" bIns="0" rtlCol="0">
            <a:spAutoFit/>
          </a:bodyPr>
          <a:lstStyle/>
          <a:p>
            <a:pPr marL="201717" indent="-168097">
              <a:spcBef>
                <a:spcPts val="115"/>
              </a:spcBef>
              <a:buClr>
                <a:srgbClr val="CC3300"/>
              </a:buClr>
              <a:buFont typeface="Wingdings"/>
              <a:buChar char=""/>
              <a:tabLst>
                <a:tab pos="201717" algn="l"/>
              </a:tabLst>
            </a:pPr>
            <a:r>
              <a:rPr sz="3600" spc="13" baseline="14245" dirty="0">
                <a:latin typeface="Symbol"/>
                <a:cs typeface="Arial" panose="020B0604020202020204" pitchFamily="34" charset="0"/>
              </a:rPr>
              <a:t></a:t>
            </a:r>
            <a:r>
              <a:rPr sz="2000" spc="9" dirty="0">
                <a:latin typeface="Arial"/>
                <a:cs typeface="Arial"/>
              </a:rPr>
              <a:t>A=B </a:t>
            </a:r>
            <a:r>
              <a:rPr sz="2000" spc="4" dirty="0">
                <a:latin typeface="Arial"/>
                <a:cs typeface="Arial"/>
              </a:rPr>
              <a:t>^ </a:t>
            </a:r>
            <a:r>
              <a:rPr sz="2000" spc="9" dirty="0">
                <a:latin typeface="Arial"/>
                <a:cs typeface="Arial"/>
              </a:rPr>
              <a:t>D &gt; 5</a:t>
            </a:r>
            <a:r>
              <a:rPr sz="2000" spc="-115" dirty="0">
                <a:latin typeface="Arial"/>
                <a:cs typeface="Arial"/>
              </a:rPr>
              <a:t> </a:t>
            </a:r>
            <a:r>
              <a:rPr sz="2000" spc="13" baseline="14245" dirty="0">
                <a:latin typeface="Arial"/>
                <a:cs typeface="Arial"/>
              </a:rPr>
              <a:t>(</a:t>
            </a:r>
            <a:r>
              <a:rPr sz="2800" spc="13" baseline="14245" dirty="0">
                <a:latin typeface="Arial"/>
                <a:cs typeface="Arial"/>
              </a:rPr>
              <a:t>r</a:t>
            </a:r>
            <a:r>
              <a:rPr sz="2000" spc="13" baseline="14245" dirty="0">
                <a:latin typeface="Arial"/>
                <a:cs typeface="Arial"/>
              </a:rPr>
              <a:t>)</a:t>
            </a:r>
            <a:endParaRPr sz="2000" baseline="14245" dirty="0">
              <a:latin typeface="Arial"/>
              <a:cs typeface="Arial"/>
            </a:endParaRPr>
          </a:p>
        </p:txBody>
      </p:sp>
      <p:sp>
        <p:nvSpPr>
          <p:cNvPr id="13" name="Rectangle 12">
            <a:extLst>
              <a:ext uri="{FF2B5EF4-FFF2-40B4-BE49-F238E27FC236}">
                <a16:creationId xmlns:a16="http://schemas.microsoft.com/office/drawing/2014/main" id="{762CD321-255C-1444-9160-59CEC5EF2CB3}"/>
              </a:ext>
            </a:extLst>
          </p:cNvPr>
          <p:cNvSpPr/>
          <p:nvPr/>
        </p:nvSpPr>
        <p:spPr>
          <a:xfrm>
            <a:off x="1142514" y="1521838"/>
            <a:ext cx="4690836" cy="369332"/>
          </a:xfrm>
          <a:prstGeom prst="rect">
            <a:avLst/>
          </a:prstGeom>
        </p:spPr>
        <p:txBody>
          <a:bodyPr wrap="none">
            <a:spAutoFit/>
          </a:bodyPr>
          <a:lstStyle/>
          <a:p>
            <a:r>
              <a:rPr lang="en-US" b="1" dirty="0"/>
              <a:t> 1. Select Operation </a:t>
            </a:r>
            <a:r>
              <a:rPr lang="en-US" b="1" spc="4" dirty="0"/>
              <a:t>– </a:t>
            </a:r>
            <a:r>
              <a:rPr lang="en-US" b="1" dirty="0"/>
              <a:t>selection of rows</a:t>
            </a:r>
            <a:r>
              <a:rPr lang="en-US" b="1" spc="18" dirty="0"/>
              <a:t> </a:t>
            </a:r>
            <a:r>
              <a:rPr lang="en-US" b="1" spc="-4" dirty="0"/>
              <a:t>(tuples)</a:t>
            </a:r>
            <a:endParaRPr lang="en-US" b="1" dirty="0"/>
          </a:p>
        </p:txBody>
      </p:sp>
    </p:spTree>
    <p:extLst>
      <p:ext uri="{BB962C8B-B14F-4D97-AF65-F5344CB8AC3E}">
        <p14:creationId xmlns:p14="http://schemas.microsoft.com/office/powerpoint/2010/main" val="1331695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a:t>
            </a:r>
            <a:r>
              <a:rPr lang="en-US" sz="4000" b="1" spc="9" dirty="0"/>
              <a:t>Project </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3">
            <a:extLst>
              <a:ext uri="{FF2B5EF4-FFF2-40B4-BE49-F238E27FC236}">
                <a16:creationId xmlns:a16="http://schemas.microsoft.com/office/drawing/2014/main" id="{3313D2FA-0E31-5D41-96E1-EEC11AA6BCFC}"/>
              </a:ext>
            </a:extLst>
          </p:cNvPr>
          <p:cNvSpPr txBox="1">
            <a:spLocks/>
          </p:cNvSpPr>
          <p:nvPr/>
        </p:nvSpPr>
        <p:spPr>
          <a:xfrm>
            <a:off x="1887095" y="1778590"/>
            <a:ext cx="7314055" cy="322487"/>
          </a:xfrm>
          <a:prstGeom prst="rect">
            <a:avLst/>
          </a:prstGeom>
        </p:spPr>
        <p:txBody>
          <a:bodyPr vert="horz" wrap="square" lIns="0" tIns="145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206">
              <a:lnSpc>
                <a:spcPct val="100000"/>
              </a:lnSpc>
              <a:spcBef>
                <a:spcPts val="115"/>
              </a:spcBef>
            </a:pPr>
            <a:r>
              <a:rPr lang="en-US" sz="2000" b="1" spc="9" dirty="0"/>
              <a:t>2. Project </a:t>
            </a:r>
            <a:r>
              <a:rPr lang="en-US" sz="2000" b="1" spc="13" dirty="0"/>
              <a:t>Operation – </a:t>
            </a:r>
            <a:r>
              <a:rPr lang="en-US" sz="2000" b="1" spc="9" dirty="0"/>
              <a:t>selection of </a:t>
            </a:r>
            <a:r>
              <a:rPr lang="en-US" sz="2000" b="1" spc="13" dirty="0"/>
              <a:t>columns</a:t>
            </a:r>
            <a:r>
              <a:rPr lang="en-US" sz="2000" b="1" spc="-49" dirty="0"/>
              <a:t> </a:t>
            </a:r>
            <a:r>
              <a:rPr lang="en-US" sz="2000" b="1" spc="9" dirty="0"/>
              <a:t>(Attributes)</a:t>
            </a:r>
            <a:endParaRPr lang="en-US" sz="2000" b="1" dirty="0"/>
          </a:p>
        </p:txBody>
      </p:sp>
      <p:sp>
        <p:nvSpPr>
          <p:cNvPr id="15" name="object 4">
            <a:extLst>
              <a:ext uri="{FF2B5EF4-FFF2-40B4-BE49-F238E27FC236}">
                <a16:creationId xmlns:a16="http://schemas.microsoft.com/office/drawing/2014/main" id="{E2AAEA0C-2485-FC45-AD15-BD633441809F}"/>
              </a:ext>
            </a:extLst>
          </p:cNvPr>
          <p:cNvSpPr txBox="1"/>
          <p:nvPr/>
        </p:nvSpPr>
        <p:spPr>
          <a:xfrm>
            <a:off x="2926752" y="2497860"/>
            <a:ext cx="1030381" cy="212124"/>
          </a:xfrm>
          <a:prstGeom prst="rect">
            <a:avLst/>
          </a:prstGeom>
        </p:spPr>
        <p:txBody>
          <a:bodyPr vert="horz" wrap="square" lIns="0" tIns="15128" rIns="0" bIns="0" rtlCol="0">
            <a:spAutoFit/>
          </a:bodyPr>
          <a:lstStyle/>
          <a:p>
            <a:pPr marL="260551" indent="-249905">
              <a:spcBef>
                <a:spcPts val="119"/>
              </a:spcBef>
              <a:buClr>
                <a:srgbClr val="CC3300"/>
              </a:buClr>
              <a:buSzPct val="89655"/>
              <a:buFont typeface="Wingdings"/>
              <a:buChar char=""/>
              <a:tabLst>
                <a:tab pos="260551" algn="l"/>
                <a:tab pos="261111" algn="l"/>
              </a:tabLst>
            </a:pPr>
            <a:r>
              <a:rPr sz="1279" spc="13" dirty="0">
                <a:latin typeface="Arial"/>
                <a:cs typeface="Arial"/>
              </a:rPr>
              <a:t>Relation</a:t>
            </a:r>
            <a:r>
              <a:rPr sz="1279" spc="-66" dirty="0">
                <a:latin typeface="Arial"/>
                <a:cs typeface="Arial"/>
              </a:rPr>
              <a:t> </a:t>
            </a:r>
            <a:r>
              <a:rPr sz="1279" i="1" spc="9" dirty="0">
                <a:latin typeface="Arial"/>
                <a:cs typeface="Arial"/>
              </a:rPr>
              <a:t>r</a:t>
            </a:r>
            <a:endParaRPr sz="1279" dirty="0">
              <a:latin typeface="Arial"/>
              <a:cs typeface="Arial"/>
            </a:endParaRPr>
          </a:p>
        </p:txBody>
      </p:sp>
      <p:sp>
        <p:nvSpPr>
          <p:cNvPr id="16" name="object 5">
            <a:extLst>
              <a:ext uri="{FF2B5EF4-FFF2-40B4-BE49-F238E27FC236}">
                <a16:creationId xmlns:a16="http://schemas.microsoft.com/office/drawing/2014/main" id="{A20387F5-1AF2-A64A-B91D-F5C9EE2B5D23}"/>
              </a:ext>
            </a:extLst>
          </p:cNvPr>
          <p:cNvSpPr txBox="1"/>
          <p:nvPr/>
        </p:nvSpPr>
        <p:spPr>
          <a:xfrm>
            <a:off x="2946251" y="4391878"/>
            <a:ext cx="83484" cy="171472"/>
          </a:xfrm>
          <a:prstGeom prst="rect">
            <a:avLst/>
          </a:prstGeom>
        </p:spPr>
        <p:txBody>
          <a:bodyPr vert="horz" wrap="square" lIns="0" tIns="15128" rIns="0" bIns="0" rtlCol="0">
            <a:spAutoFit/>
          </a:bodyPr>
          <a:lstStyle/>
          <a:p>
            <a:pPr marL="11206">
              <a:spcBef>
                <a:spcPts val="119"/>
              </a:spcBef>
            </a:pPr>
            <a:r>
              <a:rPr sz="1015" spc="13" dirty="0">
                <a:solidFill>
                  <a:srgbClr val="CC3300"/>
                </a:solidFill>
                <a:latin typeface="Wingdings"/>
                <a:cs typeface="Wingdings"/>
              </a:rPr>
              <a:t></a:t>
            </a:r>
            <a:endParaRPr sz="1015">
              <a:latin typeface="Wingdings"/>
              <a:cs typeface="Wingdings"/>
            </a:endParaRPr>
          </a:p>
        </p:txBody>
      </p:sp>
      <p:sp>
        <p:nvSpPr>
          <p:cNvPr id="17" name="object 6">
            <a:extLst>
              <a:ext uri="{FF2B5EF4-FFF2-40B4-BE49-F238E27FC236}">
                <a16:creationId xmlns:a16="http://schemas.microsoft.com/office/drawing/2014/main" id="{420D719B-5901-0844-ADB1-3F46DFA6E7CB}"/>
              </a:ext>
            </a:extLst>
          </p:cNvPr>
          <p:cNvSpPr/>
          <p:nvPr/>
        </p:nvSpPr>
        <p:spPr>
          <a:xfrm>
            <a:off x="4375449" y="2561509"/>
            <a:ext cx="1971338" cy="3225277"/>
          </a:xfrm>
          <a:prstGeom prst="rect">
            <a:avLst/>
          </a:prstGeom>
          <a:blipFill>
            <a:blip r:embed="rId3" cstate="print"/>
            <a:stretch>
              <a:fillRect/>
            </a:stretch>
          </a:blipFill>
        </p:spPr>
        <p:txBody>
          <a:bodyPr wrap="square" lIns="0" tIns="0" rIns="0" bIns="0" rtlCol="0"/>
          <a:lstStyle/>
          <a:p>
            <a:endParaRPr sz="1588"/>
          </a:p>
        </p:txBody>
      </p:sp>
      <p:sp>
        <p:nvSpPr>
          <p:cNvPr id="18" name="object 7">
            <a:extLst>
              <a:ext uri="{FF2B5EF4-FFF2-40B4-BE49-F238E27FC236}">
                <a16:creationId xmlns:a16="http://schemas.microsoft.com/office/drawing/2014/main" id="{484CF8B2-0539-774C-AD81-1F0F4B2E8AE9}"/>
              </a:ext>
            </a:extLst>
          </p:cNvPr>
          <p:cNvSpPr txBox="1"/>
          <p:nvPr/>
        </p:nvSpPr>
        <p:spPr>
          <a:xfrm>
            <a:off x="3156472" y="4329350"/>
            <a:ext cx="781050" cy="279526"/>
          </a:xfrm>
          <a:prstGeom prst="rect">
            <a:avLst/>
          </a:prstGeom>
        </p:spPr>
        <p:txBody>
          <a:bodyPr vert="horz" wrap="square" lIns="0" tIns="14568" rIns="0" bIns="0" rtlCol="0">
            <a:spAutoFit/>
          </a:bodyPr>
          <a:lstStyle/>
          <a:p>
            <a:pPr marL="33619">
              <a:spcBef>
                <a:spcPts val="115"/>
              </a:spcBef>
            </a:pPr>
            <a:r>
              <a:rPr sz="1721" spc="9" dirty="0">
                <a:latin typeface="Symbol"/>
                <a:cs typeface="Symbol"/>
              </a:rPr>
              <a:t></a:t>
            </a:r>
            <a:r>
              <a:rPr sz="1721" spc="13" baseline="-21367" dirty="0">
                <a:latin typeface="Times New Roman"/>
                <a:cs typeface="Times New Roman"/>
              </a:rPr>
              <a:t>A,C</a:t>
            </a:r>
            <a:r>
              <a:rPr sz="1721" spc="146" baseline="-21367" dirty="0">
                <a:latin typeface="Times New Roman"/>
                <a:cs typeface="Times New Roman"/>
              </a:rPr>
              <a:t> </a:t>
            </a:r>
            <a:r>
              <a:rPr sz="1721" spc="4" dirty="0">
                <a:latin typeface="Times New Roman"/>
                <a:cs typeface="Times New Roman"/>
              </a:rPr>
              <a:t>(</a:t>
            </a:r>
            <a:r>
              <a:rPr sz="1721" i="1" spc="4" dirty="0">
                <a:latin typeface="Times New Roman"/>
                <a:cs typeface="Times New Roman"/>
              </a:rPr>
              <a:t>r</a:t>
            </a:r>
            <a:r>
              <a:rPr sz="1721" spc="4" dirty="0">
                <a:latin typeface="Times New Roman"/>
                <a:cs typeface="Times New Roman"/>
              </a:rPr>
              <a:t>)</a:t>
            </a:r>
            <a:endParaRPr sz="1721">
              <a:latin typeface="Times New Roman"/>
              <a:cs typeface="Times New Roman"/>
            </a:endParaRPr>
          </a:p>
        </p:txBody>
      </p:sp>
    </p:spTree>
    <p:extLst>
      <p:ext uri="{BB962C8B-B14F-4D97-AF65-F5344CB8AC3E}">
        <p14:creationId xmlns:p14="http://schemas.microsoft.com/office/powerpoint/2010/main" val="2415285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Union</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4">
            <a:extLst>
              <a:ext uri="{FF2B5EF4-FFF2-40B4-BE49-F238E27FC236}">
                <a16:creationId xmlns:a16="http://schemas.microsoft.com/office/drawing/2014/main" id="{EC643430-1B90-CD46-8104-DE8A4F1825B1}"/>
              </a:ext>
            </a:extLst>
          </p:cNvPr>
          <p:cNvSpPr txBox="1"/>
          <p:nvPr/>
        </p:nvSpPr>
        <p:spPr>
          <a:xfrm>
            <a:off x="3404795" y="1715396"/>
            <a:ext cx="1289237" cy="212124"/>
          </a:xfrm>
          <a:prstGeom prst="rect">
            <a:avLst/>
          </a:prstGeom>
        </p:spPr>
        <p:txBody>
          <a:bodyPr vert="horz" wrap="square" lIns="0" tIns="15128" rIns="0" bIns="0" rtlCol="0">
            <a:spAutoFit/>
          </a:bodyPr>
          <a:lstStyle/>
          <a:p>
            <a:pPr marL="260551" indent="-249905">
              <a:spcBef>
                <a:spcPts val="119"/>
              </a:spcBef>
              <a:buClr>
                <a:srgbClr val="CC3300"/>
              </a:buClr>
              <a:buSzPct val="89655"/>
              <a:buFont typeface="Wingdings"/>
              <a:buChar char=""/>
              <a:tabLst>
                <a:tab pos="260551" algn="l"/>
                <a:tab pos="261111" algn="l"/>
              </a:tabLst>
            </a:pPr>
            <a:r>
              <a:rPr sz="1279" spc="13" dirty="0">
                <a:latin typeface="Arial"/>
                <a:cs typeface="Arial"/>
              </a:rPr>
              <a:t>Relations </a:t>
            </a:r>
            <a:r>
              <a:rPr sz="1279" i="1" spc="9" dirty="0">
                <a:latin typeface="Arial"/>
                <a:cs typeface="Arial"/>
              </a:rPr>
              <a:t>r,</a:t>
            </a:r>
            <a:r>
              <a:rPr sz="1279" i="1" spc="-66" dirty="0">
                <a:latin typeface="Arial"/>
                <a:cs typeface="Arial"/>
              </a:rPr>
              <a:t> </a:t>
            </a:r>
            <a:r>
              <a:rPr sz="1279" i="1" spc="9" dirty="0">
                <a:latin typeface="Arial"/>
                <a:cs typeface="Arial"/>
              </a:rPr>
              <a:t>s:</a:t>
            </a:r>
            <a:endParaRPr sz="1279">
              <a:latin typeface="Arial"/>
              <a:cs typeface="Arial"/>
            </a:endParaRPr>
          </a:p>
        </p:txBody>
      </p:sp>
      <p:sp>
        <p:nvSpPr>
          <p:cNvPr id="20" name="object 5">
            <a:extLst>
              <a:ext uri="{FF2B5EF4-FFF2-40B4-BE49-F238E27FC236}">
                <a16:creationId xmlns:a16="http://schemas.microsoft.com/office/drawing/2014/main" id="{51D09125-9860-B043-9DDC-A8CAE142E39E}"/>
              </a:ext>
            </a:extLst>
          </p:cNvPr>
          <p:cNvSpPr txBox="1"/>
          <p:nvPr/>
        </p:nvSpPr>
        <p:spPr>
          <a:xfrm>
            <a:off x="3404795" y="3291392"/>
            <a:ext cx="633132" cy="190102"/>
          </a:xfrm>
          <a:prstGeom prst="rect">
            <a:avLst/>
          </a:prstGeom>
        </p:spPr>
        <p:txBody>
          <a:bodyPr vert="horz" wrap="square" lIns="0" tIns="13447" rIns="0" bIns="0" rtlCol="0">
            <a:spAutoFit/>
          </a:bodyPr>
          <a:lstStyle/>
          <a:p>
            <a:pPr marL="260551" indent="-249905">
              <a:spcBef>
                <a:spcPts val="106"/>
              </a:spcBef>
              <a:buClr>
                <a:srgbClr val="CC3300"/>
              </a:buClr>
              <a:buSzPct val="88461"/>
              <a:buFont typeface="Wingdings"/>
              <a:buChar char=""/>
              <a:tabLst>
                <a:tab pos="260551" algn="l"/>
                <a:tab pos="261111" algn="l"/>
              </a:tabLst>
            </a:pPr>
            <a:r>
              <a:rPr sz="1147" spc="4" dirty="0">
                <a:latin typeface="Arial"/>
                <a:cs typeface="Arial"/>
              </a:rPr>
              <a:t>r </a:t>
            </a:r>
            <a:r>
              <a:rPr sz="1147" spc="13" dirty="0">
                <a:latin typeface="Symbol"/>
                <a:cs typeface="Symbol"/>
              </a:rPr>
              <a:t></a:t>
            </a:r>
            <a:r>
              <a:rPr sz="1147" spc="-31" dirty="0">
                <a:latin typeface="Times New Roman"/>
                <a:cs typeface="Times New Roman"/>
              </a:rPr>
              <a:t> </a:t>
            </a:r>
            <a:r>
              <a:rPr sz="1147" spc="4" dirty="0">
                <a:latin typeface="Arial"/>
                <a:cs typeface="Arial"/>
              </a:rPr>
              <a:t>s:</a:t>
            </a:r>
            <a:endParaRPr sz="1147">
              <a:latin typeface="Arial"/>
              <a:cs typeface="Arial"/>
            </a:endParaRPr>
          </a:p>
        </p:txBody>
      </p:sp>
      <p:sp>
        <p:nvSpPr>
          <p:cNvPr id="21" name="object 6">
            <a:extLst>
              <a:ext uri="{FF2B5EF4-FFF2-40B4-BE49-F238E27FC236}">
                <a16:creationId xmlns:a16="http://schemas.microsoft.com/office/drawing/2014/main" id="{0DE4C872-7E42-9545-99BA-25DDBB9BDB1A}"/>
              </a:ext>
            </a:extLst>
          </p:cNvPr>
          <p:cNvSpPr/>
          <p:nvPr/>
        </p:nvSpPr>
        <p:spPr>
          <a:xfrm>
            <a:off x="4941571" y="1762236"/>
            <a:ext cx="1716516" cy="3037276"/>
          </a:xfrm>
          <a:prstGeom prst="rect">
            <a:avLst/>
          </a:prstGeom>
          <a:blipFill>
            <a:blip r:embed="rId3" cstate="print"/>
            <a:stretch>
              <a:fillRect/>
            </a:stretch>
          </a:blipFill>
        </p:spPr>
        <p:txBody>
          <a:bodyPr wrap="square" lIns="0" tIns="0" rIns="0" bIns="0" rtlCol="0"/>
          <a:lstStyle/>
          <a:p>
            <a:endParaRPr sz="1588"/>
          </a:p>
        </p:txBody>
      </p:sp>
      <p:sp>
        <p:nvSpPr>
          <p:cNvPr id="2" name="Rectangle 1">
            <a:extLst>
              <a:ext uri="{FF2B5EF4-FFF2-40B4-BE49-F238E27FC236}">
                <a16:creationId xmlns:a16="http://schemas.microsoft.com/office/drawing/2014/main" id="{88CF5758-3CCA-ED47-B134-94B55B7E38D2}"/>
              </a:ext>
            </a:extLst>
          </p:cNvPr>
          <p:cNvSpPr/>
          <p:nvPr/>
        </p:nvSpPr>
        <p:spPr>
          <a:xfrm>
            <a:off x="1146768" y="1346064"/>
            <a:ext cx="992579" cy="369332"/>
          </a:xfrm>
          <a:prstGeom prst="rect">
            <a:avLst/>
          </a:prstGeom>
        </p:spPr>
        <p:txBody>
          <a:bodyPr wrap="none">
            <a:spAutoFit/>
          </a:bodyPr>
          <a:lstStyle/>
          <a:p>
            <a:r>
              <a:rPr lang="en-US" b="1" dirty="0"/>
              <a:t>3. Union</a:t>
            </a:r>
            <a:endParaRPr lang="en-US" dirty="0"/>
          </a:p>
        </p:txBody>
      </p:sp>
    </p:spTree>
    <p:extLst>
      <p:ext uri="{BB962C8B-B14F-4D97-AF65-F5344CB8AC3E}">
        <p14:creationId xmlns:p14="http://schemas.microsoft.com/office/powerpoint/2010/main" val="756792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dirty="0"/>
              <a:t>Relational Operations - </a:t>
            </a:r>
            <a:r>
              <a:rPr lang="en-IN" sz="4000" spc="18" dirty="0"/>
              <a:t>Set </a:t>
            </a:r>
            <a:r>
              <a:rPr lang="en-IN" sz="4000" spc="13" dirty="0"/>
              <a:t>difference </a:t>
            </a:r>
            <a:endParaRPr lang="en-US" sz="4000"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4">
            <a:extLst>
              <a:ext uri="{FF2B5EF4-FFF2-40B4-BE49-F238E27FC236}">
                <a16:creationId xmlns:a16="http://schemas.microsoft.com/office/drawing/2014/main" id="{18099FD3-0965-0D4D-BB4B-CFA64553F669}"/>
              </a:ext>
            </a:extLst>
          </p:cNvPr>
          <p:cNvSpPr txBox="1"/>
          <p:nvPr/>
        </p:nvSpPr>
        <p:spPr>
          <a:xfrm>
            <a:off x="4090595" y="2872546"/>
            <a:ext cx="1289237" cy="212124"/>
          </a:xfrm>
          <a:prstGeom prst="rect">
            <a:avLst/>
          </a:prstGeom>
        </p:spPr>
        <p:txBody>
          <a:bodyPr vert="horz" wrap="square" lIns="0" tIns="15128" rIns="0" bIns="0" rtlCol="0">
            <a:spAutoFit/>
          </a:bodyPr>
          <a:lstStyle/>
          <a:p>
            <a:pPr marL="260551" indent="-249905">
              <a:spcBef>
                <a:spcPts val="119"/>
              </a:spcBef>
              <a:buClr>
                <a:srgbClr val="CC3300"/>
              </a:buClr>
              <a:buSzPct val="89655"/>
              <a:buFont typeface="Wingdings"/>
              <a:buChar char=""/>
              <a:tabLst>
                <a:tab pos="260551" algn="l"/>
                <a:tab pos="261111" algn="l"/>
              </a:tabLst>
            </a:pPr>
            <a:r>
              <a:rPr sz="1279" spc="13" dirty="0">
                <a:latin typeface="Arial"/>
                <a:cs typeface="Arial"/>
              </a:rPr>
              <a:t>Relations </a:t>
            </a:r>
            <a:r>
              <a:rPr sz="1279" i="1" spc="9" dirty="0">
                <a:latin typeface="Arial"/>
                <a:cs typeface="Arial"/>
              </a:rPr>
              <a:t>r</a:t>
            </a:r>
            <a:r>
              <a:rPr sz="1279" spc="9" dirty="0">
                <a:latin typeface="Arial"/>
                <a:cs typeface="Arial"/>
              </a:rPr>
              <a:t>,</a:t>
            </a:r>
            <a:r>
              <a:rPr sz="1279" spc="-66" dirty="0">
                <a:latin typeface="Arial"/>
                <a:cs typeface="Arial"/>
              </a:rPr>
              <a:t> </a:t>
            </a:r>
            <a:r>
              <a:rPr sz="1279" i="1" spc="9" dirty="0">
                <a:latin typeface="Arial"/>
                <a:cs typeface="Arial"/>
              </a:rPr>
              <a:t>s</a:t>
            </a:r>
            <a:r>
              <a:rPr sz="1279" spc="9" dirty="0">
                <a:latin typeface="Arial"/>
                <a:cs typeface="Arial"/>
              </a:rPr>
              <a:t>:</a:t>
            </a:r>
            <a:endParaRPr sz="1279">
              <a:latin typeface="Arial"/>
              <a:cs typeface="Arial"/>
            </a:endParaRPr>
          </a:p>
        </p:txBody>
      </p:sp>
      <p:sp>
        <p:nvSpPr>
          <p:cNvPr id="13" name="object 5">
            <a:extLst>
              <a:ext uri="{FF2B5EF4-FFF2-40B4-BE49-F238E27FC236}">
                <a16:creationId xmlns:a16="http://schemas.microsoft.com/office/drawing/2014/main" id="{4362109A-ACEE-6C4D-B4FB-369EF4306B67}"/>
              </a:ext>
            </a:extLst>
          </p:cNvPr>
          <p:cNvSpPr txBox="1"/>
          <p:nvPr/>
        </p:nvSpPr>
        <p:spPr>
          <a:xfrm>
            <a:off x="4090595" y="4435766"/>
            <a:ext cx="643778" cy="190102"/>
          </a:xfrm>
          <a:prstGeom prst="rect">
            <a:avLst/>
          </a:prstGeom>
        </p:spPr>
        <p:txBody>
          <a:bodyPr vert="horz" wrap="square" lIns="0" tIns="13447" rIns="0" bIns="0" rtlCol="0">
            <a:spAutoFit/>
          </a:bodyPr>
          <a:lstStyle/>
          <a:p>
            <a:pPr marL="260551" indent="-249905">
              <a:spcBef>
                <a:spcPts val="106"/>
              </a:spcBef>
              <a:buClr>
                <a:srgbClr val="CC3300"/>
              </a:buClr>
              <a:buSzPct val="88461"/>
              <a:buFont typeface="Wingdings"/>
              <a:buChar char=""/>
              <a:tabLst>
                <a:tab pos="260551" algn="l"/>
                <a:tab pos="261111" algn="l"/>
              </a:tabLst>
            </a:pPr>
            <a:r>
              <a:rPr sz="1147" i="1" spc="4" dirty="0">
                <a:latin typeface="Arial"/>
                <a:cs typeface="Arial"/>
              </a:rPr>
              <a:t>r </a:t>
            </a:r>
            <a:r>
              <a:rPr sz="1147" i="1" spc="9" dirty="0">
                <a:latin typeface="Arial"/>
                <a:cs typeface="Arial"/>
              </a:rPr>
              <a:t>–</a:t>
            </a:r>
            <a:r>
              <a:rPr sz="1147" i="1" spc="-57" dirty="0">
                <a:latin typeface="Arial"/>
                <a:cs typeface="Arial"/>
              </a:rPr>
              <a:t> </a:t>
            </a:r>
            <a:r>
              <a:rPr sz="1147" i="1" spc="4" dirty="0">
                <a:latin typeface="Arial"/>
                <a:cs typeface="Arial"/>
              </a:rPr>
              <a:t>s:</a:t>
            </a:r>
            <a:endParaRPr sz="1147">
              <a:latin typeface="Arial"/>
              <a:cs typeface="Arial"/>
            </a:endParaRPr>
          </a:p>
        </p:txBody>
      </p:sp>
      <p:sp>
        <p:nvSpPr>
          <p:cNvPr id="14" name="object 6">
            <a:extLst>
              <a:ext uri="{FF2B5EF4-FFF2-40B4-BE49-F238E27FC236}">
                <a16:creationId xmlns:a16="http://schemas.microsoft.com/office/drawing/2014/main" id="{A0196F64-0C23-5746-B33F-82AAC0EA0E7C}"/>
              </a:ext>
            </a:extLst>
          </p:cNvPr>
          <p:cNvSpPr/>
          <p:nvPr/>
        </p:nvSpPr>
        <p:spPr>
          <a:xfrm>
            <a:off x="5580305" y="2972503"/>
            <a:ext cx="1859055" cy="2345074"/>
          </a:xfrm>
          <a:prstGeom prst="rect">
            <a:avLst/>
          </a:prstGeom>
          <a:blipFill>
            <a:blip r:embed="rId3" cstate="print"/>
            <a:stretch>
              <a:fillRect/>
            </a:stretch>
          </a:blipFill>
        </p:spPr>
        <p:txBody>
          <a:bodyPr wrap="square" lIns="0" tIns="0" rIns="0" bIns="0" rtlCol="0"/>
          <a:lstStyle/>
          <a:p>
            <a:endParaRPr sz="1588"/>
          </a:p>
        </p:txBody>
      </p:sp>
      <p:sp>
        <p:nvSpPr>
          <p:cNvPr id="15" name="Rectangle 14">
            <a:extLst>
              <a:ext uri="{FF2B5EF4-FFF2-40B4-BE49-F238E27FC236}">
                <a16:creationId xmlns:a16="http://schemas.microsoft.com/office/drawing/2014/main" id="{68F2FB63-29CC-334C-B865-D8D4198C6251}"/>
              </a:ext>
            </a:extLst>
          </p:cNvPr>
          <p:cNvSpPr/>
          <p:nvPr/>
        </p:nvSpPr>
        <p:spPr>
          <a:xfrm>
            <a:off x="1632583" y="2247798"/>
            <a:ext cx="3295261" cy="369332"/>
          </a:xfrm>
          <a:prstGeom prst="rect">
            <a:avLst/>
          </a:prstGeom>
        </p:spPr>
        <p:txBody>
          <a:bodyPr wrap="none">
            <a:spAutoFit/>
          </a:bodyPr>
          <a:lstStyle/>
          <a:p>
            <a:r>
              <a:rPr lang="en-IN" spc="18" dirty="0"/>
              <a:t>4. Set </a:t>
            </a:r>
            <a:r>
              <a:rPr lang="en-IN" spc="13" dirty="0"/>
              <a:t>difference of </a:t>
            </a:r>
            <a:r>
              <a:rPr lang="en-IN" spc="18" dirty="0"/>
              <a:t>two</a:t>
            </a:r>
            <a:r>
              <a:rPr lang="en-IN" spc="-71" dirty="0"/>
              <a:t> </a:t>
            </a:r>
            <a:r>
              <a:rPr lang="en-IN" spc="13" dirty="0"/>
              <a:t>relations</a:t>
            </a:r>
            <a:endParaRPr lang="en-US" dirty="0"/>
          </a:p>
        </p:txBody>
      </p:sp>
    </p:spTree>
    <p:extLst>
      <p:ext uri="{BB962C8B-B14F-4D97-AF65-F5344CB8AC3E}">
        <p14:creationId xmlns:p14="http://schemas.microsoft.com/office/powerpoint/2010/main" val="2715804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a:t>
            </a:r>
            <a:r>
              <a:rPr lang="en-IN" sz="4000" b="1" spc="18" dirty="0"/>
              <a:t>Set </a:t>
            </a:r>
            <a:r>
              <a:rPr lang="en-IN" sz="4000" b="1" spc="13" dirty="0"/>
              <a:t>intersection </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4">
            <a:extLst>
              <a:ext uri="{FF2B5EF4-FFF2-40B4-BE49-F238E27FC236}">
                <a16:creationId xmlns:a16="http://schemas.microsoft.com/office/drawing/2014/main" id="{CD7D9567-437D-4042-9E09-43FD5B8B4266}"/>
              </a:ext>
            </a:extLst>
          </p:cNvPr>
          <p:cNvSpPr txBox="1"/>
          <p:nvPr/>
        </p:nvSpPr>
        <p:spPr>
          <a:xfrm>
            <a:off x="3404794" y="1824317"/>
            <a:ext cx="1205753" cy="212124"/>
          </a:xfrm>
          <a:prstGeom prst="rect">
            <a:avLst/>
          </a:prstGeom>
        </p:spPr>
        <p:txBody>
          <a:bodyPr vert="horz" wrap="square" lIns="0" tIns="15128" rIns="0" bIns="0" rtlCol="0">
            <a:spAutoFit/>
          </a:bodyPr>
          <a:lstStyle/>
          <a:p>
            <a:pPr marL="10646">
              <a:spcBef>
                <a:spcPts val="119"/>
              </a:spcBef>
              <a:buClr>
                <a:srgbClr val="CC3300"/>
              </a:buClr>
              <a:buSzPct val="89655"/>
              <a:tabLst>
                <a:tab pos="260551" algn="l"/>
                <a:tab pos="261111" algn="l"/>
              </a:tabLst>
            </a:pPr>
            <a:r>
              <a:rPr sz="1279" spc="13" dirty="0">
                <a:latin typeface="Arial"/>
                <a:cs typeface="Arial"/>
              </a:rPr>
              <a:t>Relation </a:t>
            </a:r>
            <a:r>
              <a:rPr sz="1279" i="1" spc="9" dirty="0">
                <a:latin typeface="Arial"/>
                <a:cs typeface="Arial"/>
              </a:rPr>
              <a:t>r,</a:t>
            </a:r>
            <a:r>
              <a:rPr sz="1279" i="1" spc="-75" dirty="0">
                <a:latin typeface="Arial"/>
                <a:cs typeface="Arial"/>
              </a:rPr>
              <a:t> </a:t>
            </a:r>
            <a:r>
              <a:rPr sz="1279" i="1" spc="9" dirty="0">
                <a:latin typeface="Arial"/>
                <a:cs typeface="Arial"/>
              </a:rPr>
              <a:t>s</a:t>
            </a:r>
            <a:r>
              <a:rPr sz="1279" spc="9" dirty="0">
                <a:latin typeface="Arial"/>
                <a:cs typeface="Arial"/>
              </a:rPr>
              <a:t>:</a:t>
            </a:r>
            <a:endParaRPr sz="1279" dirty="0">
              <a:latin typeface="Arial"/>
              <a:cs typeface="Arial"/>
            </a:endParaRPr>
          </a:p>
        </p:txBody>
      </p:sp>
      <p:sp>
        <p:nvSpPr>
          <p:cNvPr id="17" name="object 5">
            <a:extLst>
              <a:ext uri="{FF2B5EF4-FFF2-40B4-BE49-F238E27FC236}">
                <a16:creationId xmlns:a16="http://schemas.microsoft.com/office/drawing/2014/main" id="{E5FEEB1F-6F62-2343-9D2E-2D4A05C14968}"/>
              </a:ext>
            </a:extLst>
          </p:cNvPr>
          <p:cNvSpPr txBox="1"/>
          <p:nvPr/>
        </p:nvSpPr>
        <p:spPr>
          <a:xfrm>
            <a:off x="3404794" y="3711613"/>
            <a:ext cx="632012" cy="212124"/>
          </a:xfrm>
          <a:prstGeom prst="rect">
            <a:avLst/>
          </a:prstGeom>
        </p:spPr>
        <p:txBody>
          <a:bodyPr vert="horz" wrap="square" lIns="0" tIns="15128" rIns="0" bIns="0" rtlCol="0">
            <a:spAutoFit/>
          </a:bodyPr>
          <a:lstStyle/>
          <a:p>
            <a:pPr marL="260551" indent="-249905">
              <a:spcBef>
                <a:spcPts val="119"/>
              </a:spcBef>
              <a:buClr>
                <a:srgbClr val="CC3300"/>
              </a:buClr>
              <a:buSzPct val="89655"/>
              <a:buFont typeface="Wingdings"/>
              <a:buChar char=""/>
              <a:tabLst>
                <a:tab pos="260551" algn="l"/>
                <a:tab pos="261111" algn="l"/>
              </a:tabLst>
            </a:pPr>
            <a:r>
              <a:rPr sz="1279" i="1" spc="9" dirty="0">
                <a:latin typeface="Arial"/>
                <a:cs typeface="Arial"/>
              </a:rPr>
              <a:t>r </a:t>
            </a:r>
            <a:r>
              <a:rPr sz="1279" spc="22" dirty="0">
                <a:latin typeface="Symbol"/>
                <a:cs typeface="Symbol"/>
              </a:rPr>
              <a:t></a:t>
            </a:r>
            <a:r>
              <a:rPr sz="1279" spc="-31" dirty="0">
                <a:latin typeface="Times New Roman"/>
                <a:cs typeface="Times New Roman"/>
              </a:rPr>
              <a:t> </a:t>
            </a:r>
            <a:r>
              <a:rPr sz="1279" i="1" spc="13" dirty="0">
                <a:latin typeface="Arial"/>
                <a:cs typeface="Arial"/>
              </a:rPr>
              <a:t>s</a:t>
            </a:r>
            <a:endParaRPr sz="1279">
              <a:latin typeface="Arial"/>
              <a:cs typeface="Arial"/>
            </a:endParaRPr>
          </a:p>
        </p:txBody>
      </p:sp>
      <p:sp>
        <p:nvSpPr>
          <p:cNvPr id="18" name="object 6">
            <a:extLst>
              <a:ext uri="{FF2B5EF4-FFF2-40B4-BE49-F238E27FC236}">
                <a16:creationId xmlns:a16="http://schemas.microsoft.com/office/drawing/2014/main" id="{BC753066-8FEB-5048-A2DB-F80FF0E305E3}"/>
              </a:ext>
            </a:extLst>
          </p:cNvPr>
          <p:cNvSpPr/>
          <p:nvPr/>
        </p:nvSpPr>
        <p:spPr>
          <a:xfrm>
            <a:off x="4860887" y="2119256"/>
            <a:ext cx="1934359" cy="2544856"/>
          </a:xfrm>
          <a:prstGeom prst="rect">
            <a:avLst/>
          </a:prstGeom>
          <a:blipFill>
            <a:blip r:embed="rId3" cstate="print"/>
            <a:stretch>
              <a:fillRect/>
            </a:stretch>
          </a:blipFill>
        </p:spPr>
        <p:txBody>
          <a:bodyPr wrap="square" lIns="0" tIns="0" rIns="0" bIns="0" rtlCol="0"/>
          <a:lstStyle/>
          <a:p>
            <a:endParaRPr sz="1588"/>
          </a:p>
        </p:txBody>
      </p:sp>
      <p:sp>
        <p:nvSpPr>
          <p:cNvPr id="19" name="object 7">
            <a:extLst>
              <a:ext uri="{FF2B5EF4-FFF2-40B4-BE49-F238E27FC236}">
                <a16:creationId xmlns:a16="http://schemas.microsoft.com/office/drawing/2014/main" id="{1DA7D77D-E410-0D45-B57C-C7BA964E2DB0}"/>
              </a:ext>
            </a:extLst>
          </p:cNvPr>
          <p:cNvSpPr txBox="1"/>
          <p:nvPr/>
        </p:nvSpPr>
        <p:spPr>
          <a:xfrm>
            <a:off x="3485477" y="4842510"/>
            <a:ext cx="1690407" cy="212124"/>
          </a:xfrm>
          <a:prstGeom prst="rect">
            <a:avLst/>
          </a:prstGeom>
        </p:spPr>
        <p:txBody>
          <a:bodyPr vert="horz" wrap="square" lIns="0" tIns="15128" rIns="0" bIns="0" rtlCol="0">
            <a:spAutoFit/>
          </a:bodyPr>
          <a:lstStyle/>
          <a:p>
            <a:pPr marL="11206">
              <a:spcBef>
                <a:spcPts val="119"/>
              </a:spcBef>
            </a:pPr>
            <a:r>
              <a:rPr sz="1279" spc="13" dirty="0">
                <a:latin typeface="Arial"/>
                <a:cs typeface="Arial"/>
              </a:rPr>
              <a:t>Note: </a:t>
            </a:r>
            <a:r>
              <a:rPr sz="1279" i="1" spc="9" dirty="0">
                <a:latin typeface="Arial"/>
                <a:cs typeface="Arial"/>
              </a:rPr>
              <a:t>r </a:t>
            </a:r>
            <a:r>
              <a:rPr sz="1279" spc="22" dirty="0">
                <a:latin typeface="Symbol"/>
                <a:cs typeface="Symbol"/>
              </a:rPr>
              <a:t></a:t>
            </a:r>
            <a:r>
              <a:rPr sz="1279" spc="22" dirty="0">
                <a:latin typeface="Times New Roman"/>
                <a:cs typeface="Times New Roman"/>
              </a:rPr>
              <a:t> </a:t>
            </a:r>
            <a:r>
              <a:rPr sz="1279" i="1" spc="13" dirty="0">
                <a:latin typeface="Arial"/>
                <a:cs typeface="Arial"/>
              </a:rPr>
              <a:t>s </a:t>
            </a:r>
            <a:r>
              <a:rPr sz="1279" spc="18" dirty="0">
                <a:latin typeface="Arial"/>
                <a:cs typeface="Arial"/>
              </a:rPr>
              <a:t>= </a:t>
            </a:r>
            <a:r>
              <a:rPr sz="1279" i="1" spc="9" dirty="0">
                <a:latin typeface="Arial"/>
                <a:cs typeface="Arial"/>
              </a:rPr>
              <a:t>r </a:t>
            </a:r>
            <a:r>
              <a:rPr sz="1279" spc="18" dirty="0">
                <a:latin typeface="Arial"/>
                <a:cs typeface="Arial"/>
              </a:rPr>
              <a:t>– </a:t>
            </a:r>
            <a:r>
              <a:rPr sz="1279" spc="9" dirty="0">
                <a:latin typeface="Arial"/>
                <a:cs typeface="Arial"/>
              </a:rPr>
              <a:t>(</a:t>
            </a:r>
            <a:r>
              <a:rPr sz="1279" i="1" spc="9" dirty="0">
                <a:latin typeface="Arial"/>
                <a:cs typeface="Arial"/>
              </a:rPr>
              <a:t>r </a:t>
            </a:r>
            <a:r>
              <a:rPr sz="1279" spc="18" dirty="0">
                <a:latin typeface="Arial"/>
                <a:cs typeface="Arial"/>
              </a:rPr>
              <a:t>–</a:t>
            </a:r>
            <a:r>
              <a:rPr sz="1279" spc="-88" dirty="0">
                <a:latin typeface="Arial"/>
                <a:cs typeface="Arial"/>
              </a:rPr>
              <a:t> </a:t>
            </a:r>
            <a:r>
              <a:rPr sz="1279" i="1" spc="13" dirty="0">
                <a:latin typeface="Arial"/>
                <a:cs typeface="Arial"/>
              </a:rPr>
              <a:t>s</a:t>
            </a:r>
            <a:r>
              <a:rPr sz="1279" spc="13" dirty="0">
                <a:latin typeface="Arial"/>
                <a:cs typeface="Arial"/>
              </a:rPr>
              <a:t>)</a:t>
            </a:r>
            <a:endParaRPr sz="1279">
              <a:latin typeface="Arial"/>
              <a:cs typeface="Arial"/>
            </a:endParaRPr>
          </a:p>
        </p:txBody>
      </p:sp>
      <p:sp>
        <p:nvSpPr>
          <p:cNvPr id="2" name="Rectangle 1">
            <a:extLst>
              <a:ext uri="{FF2B5EF4-FFF2-40B4-BE49-F238E27FC236}">
                <a16:creationId xmlns:a16="http://schemas.microsoft.com/office/drawing/2014/main" id="{B8F7C86D-C607-BB4C-B723-EED65478FB12}"/>
              </a:ext>
            </a:extLst>
          </p:cNvPr>
          <p:cNvSpPr/>
          <p:nvPr/>
        </p:nvSpPr>
        <p:spPr>
          <a:xfrm>
            <a:off x="772826" y="1454985"/>
            <a:ext cx="1997278" cy="369332"/>
          </a:xfrm>
          <a:prstGeom prst="rect">
            <a:avLst/>
          </a:prstGeom>
        </p:spPr>
        <p:txBody>
          <a:bodyPr wrap="none">
            <a:spAutoFit/>
          </a:bodyPr>
          <a:lstStyle/>
          <a:p>
            <a:r>
              <a:rPr lang="en-IN" b="1" spc="18" dirty="0"/>
              <a:t>5. Set </a:t>
            </a:r>
            <a:r>
              <a:rPr lang="en-IN" b="1" spc="13" dirty="0"/>
              <a:t>intersection </a:t>
            </a:r>
            <a:endParaRPr lang="en-US" dirty="0"/>
          </a:p>
        </p:txBody>
      </p:sp>
    </p:spTree>
    <p:extLst>
      <p:ext uri="{BB962C8B-B14F-4D97-AF65-F5344CB8AC3E}">
        <p14:creationId xmlns:p14="http://schemas.microsoft.com/office/powerpoint/2010/main" val="3881679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a:t>
            </a:r>
            <a:r>
              <a:rPr lang="en-IN" sz="4000" b="1" spc="13" dirty="0"/>
              <a:t>Cartesian-product</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4">
            <a:extLst>
              <a:ext uri="{FF2B5EF4-FFF2-40B4-BE49-F238E27FC236}">
                <a16:creationId xmlns:a16="http://schemas.microsoft.com/office/drawing/2014/main" id="{143A8D5B-C5D7-9B48-9F60-B502F665C8CF}"/>
              </a:ext>
            </a:extLst>
          </p:cNvPr>
          <p:cNvSpPr txBox="1"/>
          <p:nvPr/>
        </p:nvSpPr>
        <p:spPr>
          <a:xfrm>
            <a:off x="3404794" y="1736239"/>
            <a:ext cx="1168774" cy="190102"/>
          </a:xfrm>
          <a:prstGeom prst="rect">
            <a:avLst/>
          </a:prstGeom>
        </p:spPr>
        <p:txBody>
          <a:bodyPr vert="horz" wrap="square" lIns="0" tIns="13447" rIns="0" bIns="0" rtlCol="0">
            <a:spAutoFit/>
          </a:bodyPr>
          <a:lstStyle/>
          <a:p>
            <a:pPr marL="260551" indent="-249905">
              <a:spcBef>
                <a:spcPts val="106"/>
              </a:spcBef>
              <a:buClr>
                <a:srgbClr val="CC3300"/>
              </a:buClr>
              <a:buFont typeface="Wingdings"/>
              <a:buChar char=""/>
              <a:tabLst>
                <a:tab pos="260551" algn="l"/>
                <a:tab pos="261111" algn="l"/>
              </a:tabLst>
            </a:pPr>
            <a:r>
              <a:rPr sz="1147" dirty="0">
                <a:latin typeface="Arial"/>
                <a:cs typeface="Arial"/>
              </a:rPr>
              <a:t>Relations </a:t>
            </a:r>
            <a:r>
              <a:rPr sz="1147" i="1" spc="-31" dirty="0">
                <a:latin typeface="Arial"/>
                <a:cs typeface="Arial"/>
              </a:rPr>
              <a:t>r,</a:t>
            </a:r>
            <a:r>
              <a:rPr sz="1147" i="1" spc="-26" dirty="0">
                <a:latin typeface="Arial"/>
                <a:cs typeface="Arial"/>
              </a:rPr>
              <a:t> </a:t>
            </a:r>
            <a:r>
              <a:rPr sz="1147" i="1" spc="4" dirty="0">
                <a:latin typeface="Arial"/>
                <a:cs typeface="Arial"/>
              </a:rPr>
              <a:t>s</a:t>
            </a:r>
            <a:r>
              <a:rPr sz="1147" spc="4" dirty="0">
                <a:latin typeface="Arial"/>
                <a:cs typeface="Arial"/>
              </a:rPr>
              <a:t>:</a:t>
            </a:r>
            <a:endParaRPr sz="1147">
              <a:latin typeface="Arial"/>
              <a:cs typeface="Arial"/>
            </a:endParaRPr>
          </a:p>
        </p:txBody>
      </p:sp>
      <p:sp>
        <p:nvSpPr>
          <p:cNvPr id="14" name="object 5">
            <a:extLst>
              <a:ext uri="{FF2B5EF4-FFF2-40B4-BE49-F238E27FC236}">
                <a16:creationId xmlns:a16="http://schemas.microsoft.com/office/drawing/2014/main" id="{78A8A8C5-6893-DF48-A751-182521E7CA19}"/>
              </a:ext>
            </a:extLst>
          </p:cNvPr>
          <p:cNvSpPr txBox="1"/>
          <p:nvPr/>
        </p:nvSpPr>
        <p:spPr>
          <a:xfrm>
            <a:off x="3404810" y="3233565"/>
            <a:ext cx="594472" cy="190102"/>
          </a:xfrm>
          <a:prstGeom prst="rect">
            <a:avLst/>
          </a:prstGeom>
        </p:spPr>
        <p:txBody>
          <a:bodyPr vert="horz" wrap="square" lIns="0" tIns="13447" rIns="0" bIns="0" rtlCol="0">
            <a:spAutoFit/>
          </a:bodyPr>
          <a:lstStyle/>
          <a:p>
            <a:pPr marL="260551" indent="-249905">
              <a:spcBef>
                <a:spcPts val="106"/>
              </a:spcBef>
              <a:buClr>
                <a:srgbClr val="CC3300"/>
              </a:buClr>
              <a:buFont typeface="Wingdings"/>
              <a:buChar char=""/>
              <a:tabLst>
                <a:tab pos="260551" algn="l"/>
                <a:tab pos="261111" algn="l"/>
              </a:tabLst>
            </a:pPr>
            <a:r>
              <a:rPr sz="1147" i="1" spc="4" dirty="0">
                <a:latin typeface="Arial"/>
                <a:cs typeface="Arial"/>
              </a:rPr>
              <a:t>r </a:t>
            </a:r>
            <a:r>
              <a:rPr sz="1147" spc="9" dirty="0">
                <a:latin typeface="Arial"/>
                <a:cs typeface="Arial"/>
              </a:rPr>
              <a:t>x</a:t>
            </a:r>
            <a:r>
              <a:rPr sz="1147" spc="-57" dirty="0">
                <a:latin typeface="Arial"/>
                <a:cs typeface="Arial"/>
              </a:rPr>
              <a:t> </a:t>
            </a:r>
            <a:r>
              <a:rPr sz="1147" i="1" spc="4" dirty="0">
                <a:latin typeface="Arial"/>
                <a:cs typeface="Arial"/>
              </a:rPr>
              <a:t>s</a:t>
            </a:r>
            <a:r>
              <a:rPr sz="1147" spc="4" dirty="0">
                <a:latin typeface="Arial"/>
                <a:cs typeface="Arial"/>
              </a:rPr>
              <a:t>:</a:t>
            </a:r>
            <a:endParaRPr sz="1147">
              <a:latin typeface="Arial"/>
              <a:cs typeface="Arial"/>
            </a:endParaRPr>
          </a:p>
        </p:txBody>
      </p:sp>
      <p:sp>
        <p:nvSpPr>
          <p:cNvPr id="15" name="object 6">
            <a:extLst>
              <a:ext uri="{FF2B5EF4-FFF2-40B4-BE49-F238E27FC236}">
                <a16:creationId xmlns:a16="http://schemas.microsoft.com/office/drawing/2014/main" id="{53AAD79B-BA9F-CD44-8B5F-4FC33997D16F}"/>
              </a:ext>
            </a:extLst>
          </p:cNvPr>
          <p:cNvSpPr/>
          <p:nvPr/>
        </p:nvSpPr>
        <p:spPr>
          <a:xfrm>
            <a:off x="4888454" y="1717189"/>
            <a:ext cx="1770977" cy="3394710"/>
          </a:xfrm>
          <a:prstGeom prst="rect">
            <a:avLst/>
          </a:prstGeom>
          <a:blipFill>
            <a:blip r:embed="rId3" cstate="print"/>
            <a:stretch>
              <a:fillRect/>
            </a:stretch>
          </a:blipFill>
        </p:spPr>
        <p:txBody>
          <a:bodyPr wrap="square" lIns="0" tIns="0" rIns="0" bIns="0" rtlCol="0"/>
          <a:lstStyle/>
          <a:p>
            <a:endParaRPr sz="1588"/>
          </a:p>
        </p:txBody>
      </p:sp>
      <p:sp>
        <p:nvSpPr>
          <p:cNvPr id="2" name="Rectangle 1">
            <a:extLst>
              <a:ext uri="{FF2B5EF4-FFF2-40B4-BE49-F238E27FC236}">
                <a16:creationId xmlns:a16="http://schemas.microsoft.com/office/drawing/2014/main" id="{4F730714-4D2C-7941-8AA8-768FE8AADB91}"/>
              </a:ext>
            </a:extLst>
          </p:cNvPr>
          <p:cNvSpPr/>
          <p:nvPr/>
        </p:nvSpPr>
        <p:spPr>
          <a:xfrm>
            <a:off x="903415" y="1366907"/>
            <a:ext cx="2163221" cy="369332"/>
          </a:xfrm>
          <a:prstGeom prst="rect">
            <a:avLst/>
          </a:prstGeom>
        </p:spPr>
        <p:txBody>
          <a:bodyPr wrap="none">
            <a:spAutoFit/>
          </a:bodyPr>
          <a:lstStyle/>
          <a:p>
            <a:r>
              <a:rPr lang="en-IN" b="1" spc="13" dirty="0"/>
              <a:t>6. Cartesian-product</a:t>
            </a:r>
            <a:endParaRPr lang="en-US" dirty="0"/>
          </a:p>
        </p:txBody>
      </p:sp>
    </p:spTree>
    <p:extLst>
      <p:ext uri="{BB962C8B-B14F-4D97-AF65-F5344CB8AC3E}">
        <p14:creationId xmlns:p14="http://schemas.microsoft.com/office/powerpoint/2010/main" val="1481756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US" sz="4000" b="1" dirty="0"/>
              <a:t>Relational Operations – </a:t>
            </a:r>
            <a:r>
              <a:rPr lang="en-IN" sz="4000" b="1" spc="18" dirty="0"/>
              <a:t>Rename</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4">
            <a:extLst>
              <a:ext uri="{FF2B5EF4-FFF2-40B4-BE49-F238E27FC236}">
                <a16:creationId xmlns:a16="http://schemas.microsoft.com/office/drawing/2014/main" id="{8B6825FB-9472-4742-AB12-AB7E031CD59D}"/>
              </a:ext>
            </a:extLst>
          </p:cNvPr>
          <p:cNvSpPr txBox="1"/>
          <p:nvPr/>
        </p:nvSpPr>
        <p:spPr>
          <a:xfrm>
            <a:off x="3372074" y="1686596"/>
            <a:ext cx="4565837" cy="1484026"/>
          </a:xfrm>
          <a:prstGeom prst="rect">
            <a:avLst/>
          </a:prstGeom>
        </p:spPr>
        <p:txBody>
          <a:bodyPr vert="horz" wrap="square" lIns="0" tIns="68356" rIns="0" bIns="0" rtlCol="0">
            <a:spAutoFit/>
          </a:bodyPr>
          <a:lstStyle/>
          <a:p>
            <a:pPr marL="351883" indent="-295851">
              <a:spcBef>
                <a:spcPts val="538"/>
              </a:spcBef>
              <a:buClr>
                <a:srgbClr val="CC3300"/>
              </a:buClr>
              <a:buFont typeface="Wingdings"/>
              <a:buChar char=""/>
              <a:tabLst>
                <a:tab pos="351323" algn="l"/>
                <a:tab pos="351883" algn="l"/>
              </a:tabLst>
            </a:pPr>
            <a:r>
              <a:rPr sz="1147" spc="4" dirty="0">
                <a:latin typeface="Arial"/>
                <a:cs typeface="Arial"/>
              </a:rPr>
              <a:t>Allows us to </a:t>
            </a:r>
            <a:r>
              <a:rPr sz="1147" dirty="0">
                <a:latin typeface="Arial"/>
                <a:cs typeface="Arial"/>
              </a:rPr>
              <a:t>refer </a:t>
            </a:r>
            <a:r>
              <a:rPr sz="1147" spc="4" dirty="0">
                <a:latin typeface="Arial"/>
                <a:cs typeface="Arial"/>
              </a:rPr>
              <a:t>to </a:t>
            </a:r>
            <a:r>
              <a:rPr sz="1147" spc="9" dirty="0">
                <a:latin typeface="Arial"/>
                <a:cs typeface="Arial"/>
              </a:rPr>
              <a:t>a </a:t>
            </a:r>
            <a:r>
              <a:rPr sz="1147" dirty="0">
                <a:latin typeface="Arial"/>
                <a:cs typeface="Arial"/>
              </a:rPr>
              <a:t>relation, </a:t>
            </a:r>
            <a:r>
              <a:rPr sz="1147" spc="4" dirty="0">
                <a:latin typeface="Arial"/>
                <a:cs typeface="Arial"/>
              </a:rPr>
              <a:t>(say E) by more than one</a:t>
            </a:r>
            <a:r>
              <a:rPr sz="1147" spc="53" dirty="0">
                <a:latin typeface="Arial"/>
                <a:cs typeface="Arial"/>
              </a:rPr>
              <a:t> </a:t>
            </a:r>
            <a:r>
              <a:rPr sz="1147" spc="4" dirty="0">
                <a:latin typeface="Arial"/>
                <a:cs typeface="Arial"/>
              </a:rPr>
              <a:t>name.</a:t>
            </a:r>
            <a:endParaRPr sz="1147">
              <a:latin typeface="Arial"/>
              <a:cs typeface="Arial"/>
            </a:endParaRPr>
          </a:p>
          <a:p>
            <a:pPr marR="42024" algn="ctr">
              <a:spcBef>
                <a:spcPts val="459"/>
              </a:spcBef>
            </a:pPr>
            <a:r>
              <a:rPr sz="1235" i="1" spc="-40" dirty="0">
                <a:latin typeface="Symbol"/>
                <a:cs typeface="Symbol"/>
              </a:rPr>
              <a:t></a:t>
            </a:r>
            <a:r>
              <a:rPr sz="1235" i="1" spc="-40" dirty="0">
                <a:latin typeface="Times New Roman"/>
                <a:cs typeface="Times New Roman"/>
              </a:rPr>
              <a:t> </a:t>
            </a:r>
            <a:r>
              <a:rPr sz="1125" i="1" spc="19" baseline="-19607" dirty="0">
                <a:latin typeface="Arial"/>
                <a:cs typeface="Arial"/>
              </a:rPr>
              <a:t>x</a:t>
            </a:r>
            <a:r>
              <a:rPr sz="1125" i="1" spc="251" baseline="-19607" dirty="0">
                <a:latin typeface="Arial"/>
                <a:cs typeface="Arial"/>
              </a:rPr>
              <a:t> </a:t>
            </a:r>
            <a:r>
              <a:rPr sz="1147" spc="4" dirty="0">
                <a:latin typeface="Arial"/>
                <a:cs typeface="Arial"/>
              </a:rPr>
              <a:t>(</a:t>
            </a:r>
            <a:r>
              <a:rPr sz="1147" i="1" spc="4" dirty="0">
                <a:latin typeface="Arial"/>
                <a:cs typeface="Arial"/>
              </a:rPr>
              <a:t>E</a:t>
            </a:r>
            <a:r>
              <a:rPr sz="1147" spc="4" dirty="0">
                <a:latin typeface="Arial"/>
                <a:cs typeface="Arial"/>
              </a:rPr>
              <a:t>)</a:t>
            </a:r>
            <a:endParaRPr sz="1147">
              <a:latin typeface="Arial"/>
              <a:cs typeface="Arial"/>
            </a:endParaRPr>
          </a:p>
          <a:p>
            <a:pPr>
              <a:spcBef>
                <a:spcPts val="9"/>
              </a:spcBef>
            </a:pPr>
            <a:endParaRPr sz="1632">
              <a:latin typeface="Arial"/>
              <a:cs typeface="Arial"/>
            </a:endParaRPr>
          </a:p>
          <a:p>
            <a:pPr marL="346841"/>
            <a:r>
              <a:rPr sz="1147" dirty="0">
                <a:latin typeface="Arial"/>
                <a:cs typeface="Arial"/>
              </a:rPr>
              <a:t>returns </a:t>
            </a:r>
            <a:r>
              <a:rPr sz="1147" spc="4" dirty="0">
                <a:latin typeface="Arial"/>
                <a:cs typeface="Arial"/>
              </a:rPr>
              <a:t>the expression </a:t>
            </a:r>
            <a:r>
              <a:rPr sz="1147" i="1" spc="9" dirty="0">
                <a:latin typeface="Arial"/>
                <a:cs typeface="Arial"/>
              </a:rPr>
              <a:t>E </a:t>
            </a:r>
            <a:r>
              <a:rPr sz="1147" spc="4" dirty="0">
                <a:latin typeface="Arial"/>
                <a:cs typeface="Arial"/>
              </a:rPr>
              <a:t>under the name</a:t>
            </a:r>
            <a:r>
              <a:rPr sz="1147" spc="44" dirty="0">
                <a:latin typeface="Arial"/>
                <a:cs typeface="Arial"/>
              </a:rPr>
              <a:t> </a:t>
            </a:r>
            <a:r>
              <a:rPr sz="1147" i="1" spc="9" dirty="0">
                <a:latin typeface="Arial"/>
                <a:cs typeface="Arial"/>
              </a:rPr>
              <a:t>X</a:t>
            </a:r>
            <a:endParaRPr sz="1147">
              <a:latin typeface="Arial"/>
              <a:cs typeface="Arial"/>
            </a:endParaRPr>
          </a:p>
          <a:p>
            <a:pPr>
              <a:lnSpc>
                <a:spcPct val="100000"/>
              </a:lnSpc>
            </a:pPr>
            <a:endParaRPr sz="1235">
              <a:latin typeface="Arial"/>
              <a:cs typeface="Arial"/>
            </a:endParaRPr>
          </a:p>
          <a:p>
            <a:pPr>
              <a:spcBef>
                <a:spcPts val="35"/>
              </a:spcBef>
            </a:pPr>
            <a:endParaRPr sz="1235">
              <a:latin typeface="Arial"/>
              <a:cs typeface="Arial"/>
            </a:endParaRPr>
          </a:p>
          <a:p>
            <a:pPr marL="346841" indent="-291368">
              <a:buClr>
                <a:srgbClr val="CC3300"/>
              </a:buClr>
              <a:buFont typeface="Wingdings"/>
              <a:buChar char=""/>
              <a:tabLst>
                <a:tab pos="346841" algn="l"/>
                <a:tab pos="347401" algn="l"/>
              </a:tabLst>
            </a:pPr>
            <a:r>
              <a:rPr sz="1147" dirty="0">
                <a:latin typeface="Arial"/>
                <a:cs typeface="Arial"/>
              </a:rPr>
              <a:t>Relations</a:t>
            </a:r>
            <a:r>
              <a:rPr sz="1147" spc="-9" dirty="0">
                <a:latin typeface="Arial"/>
                <a:cs typeface="Arial"/>
              </a:rPr>
              <a:t> </a:t>
            </a:r>
            <a:r>
              <a:rPr sz="1147" i="1" spc="4" dirty="0">
                <a:latin typeface="Arial"/>
                <a:cs typeface="Arial"/>
              </a:rPr>
              <a:t>r</a:t>
            </a:r>
            <a:endParaRPr sz="1147">
              <a:latin typeface="Arial"/>
              <a:cs typeface="Arial"/>
            </a:endParaRPr>
          </a:p>
        </p:txBody>
      </p:sp>
      <p:sp>
        <p:nvSpPr>
          <p:cNvPr id="16" name="object 5">
            <a:extLst>
              <a:ext uri="{FF2B5EF4-FFF2-40B4-BE49-F238E27FC236}">
                <a16:creationId xmlns:a16="http://schemas.microsoft.com/office/drawing/2014/main" id="{B0D5179E-7A98-CC4E-BA12-7E7B60E0DB64}"/>
              </a:ext>
            </a:extLst>
          </p:cNvPr>
          <p:cNvSpPr txBox="1"/>
          <p:nvPr/>
        </p:nvSpPr>
        <p:spPr>
          <a:xfrm>
            <a:off x="3394508" y="3890792"/>
            <a:ext cx="937372" cy="200802"/>
          </a:xfrm>
          <a:prstGeom prst="rect">
            <a:avLst/>
          </a:prstGeom>
        </p:spPr>
        <p:txBody>
          <a:bodyPr vert="horz" wrap="square" lIns="0" tIns="10646" rIns="0" bIns="0" rtlCol="0">
            <a:spAutoFit/>
          </a:bodyPr>
          <a:lstStyle/>
          <a:p>
            <a:pPr marL="324428" indent="-291368">
              <a:spcBef>
                <a:spcPts val="84"/>
              </a:spcBef>
              <a:buClr>
                <a:srgbClr val="CC3300"/>
              </a:buClr>
              <a:buFont typeface="Wingdings"/>
              <a:buChar char=""/>
              <a:tabLst>
                <a:tab pos="324428" algn="l"/>
                <a:tab pos="324988" algn="l"/>
              </a:tabLst>
            </a:pPr>
            <a:r>
              <a:rPr sz="1147" i="1" spc="4" dirty="0">
                <a:latin typeface="Arial"/>
                <a:cs typeface="Arial"/>
              </a:rPr>
              <a:t>r </a:t>
            </a:r>
            <a:r>
              <a:rPr sz="1147" spc="9" dirty="0">
                <a:latin typeface="Arial"/>
                <a:cs typeface="Arial"/>
              </a:rPr>
              <a:t>x </a:t>
            </a:r>
            <a:r>
              <a:rPr sz="1235" i="1" spc="-40" dirty="0">
                <a:latin typeface="Symbol"/>
                <a:cs typeface="Symbol"/>
              </a:rPr>
              <a:t></a:t>
            </a:r>
            <a:r>
              <a:rPr sz="1235" i="1" spc="-40" dirty="0">
                <a:latin typeface="Times New Roman"/>
                <a:cs typeface="Times New Roman"/>
              </a:rPr>
              <a:t> </a:t>
            </a:r>
            <a:r>
              <a:rPr sz="1125" i="1" spc="19" baseline="-19607" dirty="0">
                <a:latin typeface="Arial"/>
                <a:cs typeface="Arial"/>
              </a:rPr>
              <a:t>s</a:t>
            </a:r>
            <a:r>
              <a:rPr sz="1125" i="1" spc="172" baseline="-19607" dirty="0">
                <a:latin typeface="Arial"/>
                <a:cs typeface="Arial"/>
              </a:rPr>
              <a:t> </a:t>
            </a:r>
            <a:r>
              <a:rPr sz="1147" dirty="0">
                <a:latin typeface="Arial"/>
                <a:cs typeface="Arial"/>
              </a:rPr>
              <a:t>(r)</a:t>
            </a:r>
            <a:endParaRPr sz="1147">
              <a:latin typeface="Arial"/>
              <a:cs typeface="Arial"/>
            </a:endParaRPr>
          </a:p>
        </p:txBody>
      </p:sp>
      <p:graphicFrame>
        <p:nvGraphicFramePr>
          <p:cNvPr id="17" name="object 10">
            <a:extLst>
              <a:ext uri="{FF2B5EF4-FFF2-40B4-BE49-F238E27FC236}">
                <a16:creationId xmlns:a16="http://schemas.microsoft.com/office/drawing/2014/main" id="{30C98BD7-9EE7-9C49-8F5B-822B605384E5}"/>
              </a:ext>
            </a:extLst>
          </p:cNvPr>
          <p:cNvGraphicFramePr>
            <a:graphicFrameLocks noGrp="1"/>
          </p:cNvGraphicFramePr>
          <p:nvPr/>
        </p:nvGraphicFramePr>
        <p:xfrm>
          <a:off x="4597549" y="4054458"/>
          <a:ext cx="969308" cy="951606"/>
        </p:xfrm>
        <a:graphic>
          <a:graphicData uri="http://schemas.openxmlformats.org/drawingml/2006/table">
            <a:tbl>
              <a:tblPr firstRow="1" bandRow="1">
                <a:tableStyleId>{2D5ABB26-0587-4C30-8999-92F81FD0307C}</a:tableStyleId>
              </a:tblPr>
              <a:tblGrid>
                <a:gridCol w="210110">
                  <a:extLst>
                    <a:ext uri="{9D8B030D-6E8A-4147-A177-3AD203B41FA5}">
                      <a16:colId xmlns:a16="http://schemas.microsoft.com/office/drawing/2014/main" val="20000"/>
                    </a:ext>
                  </a:extLst>
                </a:gridCol>
                <a:gridCol w="268381">
                  <a:extLst>
                    <a:ext uri="{9D8B030D-6E8A-4147-A177-3AD203B41FA5}">
                      <a16:colId xmlns:a16="http://schemas.microsoft.com/office/drawing/2014/main" val="20001"/>
                    </a:ext>
                  </a:extLst>
                </a:gridCol>
                <a:gridCol w="279026">
                  <a:extLst>
                    <a:ext uri="{9D8B030D-6E8A-4147-A177-3AD203B41FA5}">
                      <a16:colId xmlns:a16="http://schemas.microsoft.com/office/drawing/2014/main" val="20002"/>
                    </a:ext>
                  </a:extLst>
                </a:gridCol>
                <a:gridCol w="211791">
                  <a:extLst>
                    <a:ext uri="{9D8B030D-6E8A-4147-A177-3AD203B41FA5}">
                      <a16:colId xmlns:a16="http://schemas.microsoft.com/office/drawing/2014/main" val="20003"/>
                    </a:ext>
                  </a:extLst>
                </a:gridCol>
              </a:tblGrid>
              <a:tr h="244697">
                <a:tc>
                  <a:txBody>
                    <a:bodyPr/>
                    <a:lstStyle/>
                    <a:p>
                      <a:pPr marL="31750">
                        <a:lnSpc>
                          <a:spcPct val="100000"/>
                        </a:lnSpc>
                        <a:spcBef>
                          <a:spcPts val="85"/>
                        </a:spcBef>
                      </a:pPr>
                      <a:r>
                        <a:rPr sz="1500" dirty="0">
                          <a:latin typeface="Times New Roman"/>
                          <a:cs typeface="Times New Roman"/>
                        </a:rPr>
                        <a:t>α</a:t>
                      </a:r>
                      <a:endParaRPr sz="1500">
                        <a:latin typeface="Times New Roman"/>
                        <a:cs typeface="Times New Roman"/>
                      </a:endParaRPr>
                    </a:p>
                  </a:txBody>
                  <a:tcPr marL="0" marR="0" marT="9525" marB="0"/>
                </a:tc>
                <a:tc>
                  <a:txBody>
                    <a:bodyPr/>
                    <a:lstStyle/>
                    <a:p>
                      <a:pPr algn="ctr">
                        <a:lnSpc>
                          <a:spcPct val="100000"/>
                        </a:lnSpc>
                        <a:spcBef>
                          <a:spcPts val="75"/>
                        </a:spcBef>
                      </a:pPr>
                      <a:r>
                        <a:rPr sz="1500" dirty="0">
                          <a:latin typeface="Times New Roman"/>
                          <a:cs typeface="Times New Roman"/>
                        </a:rPr>
                        <a:t>1</a:t>
                      </a:r>
                      <a:endParaRPr sz="1500">
                        <a:latin typeface="Times New Roman"/>
                        <a:cs typeface="Times New Roman"/>
                      </a:endParaRPr>
                    </a:p>
                  </a:txBody>
                  <a:tcPr marL="0" marR="0" marT="8404" marB="0">
                    <a:solidFill>
                      <a:srgbClr val="FFFFFF"/>
                    </a:solidFill>
                  </a:tcPr>
                </a:tc>
                <a:tc>
                  <a:txBody>
                    <a:bodyPr/>
                    <a:lstStyle/>
                    <a:p>
                      <a:pPr algn="ctr">
                        <a:lnSpc>
                          <a:spcPts val="1955"/>
                        </a:lnSpc>
                        <a:spcBef>
                          <a:spcPts val="130"/>
                        </a:spcBef>
                      </a:pPr>
                      <a:r>
                        <a:rPr sz="1500" dirty="0">
                          <a:latin typeface="Times New Roman"/>
                          <a:cs typeface="Times New Roman"/>
                        </a:rPr>
                        <a:t>α</a:t>
                      </a:r>
                      <a:endParaRPr sz="1500">
                        <a:latin typeface="Times New Roman"/>
                        <a:cs typeface="Times New Roman"/>
                      </a:endParaRPr>
                    </a:p>
                  </a:txBody>
                  <a:tcPr marL="0" marR="0" marT="14568" marB="0">
                    <a:solidFill>
                      <a:srgbClr val="FFFFFF"/>
                    </a:solidFill>
                  </a:tcPr>
                </a:tc>
                <a:tc>
                  <a:txBody>
                    <a:bodyPr/>
                    <a:lstStyle/>
                    <a:p>
                      <a:pPr marR="24130" algn="r">
                        <a:lnSpc>
                          <a:spcPct val="100000"/>
                        </a:lnSpc>
                        <a:spcBef>
                          <a:spcPts val="70"/>
                        </a:spcBef>
                      </a:pPr>
                      <a:r>
                        <a:rPr sz="1500" dirty="0">
                          <a:latin typeface="Times New Roman"/>
                          <a:cs typeface="Times New Roman"/>
                        </a:rPr>
                        <a:t>1</a:t>
                      </a:r>
                      <a:endParaRPr sz="1500">
                        <a:latin typeface="Times New Roman"/>
                        <a:cs typeface="Times New Roman"/>
                      </a:endParaRPr>
                    </a:p>
                  </a:txBody>
                  <a:tcPr marL="0" marR="0" marT="7844" marB="0">
                    <a:solidFill>
                      <a:srgbClr val="FFFFFF"/>
                    </a:solidFill>
                  </a:tcPr>
                </a:tc>
                <a:extLst>
                  <a:ext uri="{0D108BD9-81ED-4DB2-BD59-A6C34878D82A}">
                    <a16:rowId xmlns:a16="http://schemas.microsoft.com/office/drawing/2014/main" val="10000"/>
                  </a:ext>
                </a:extLst>
              </a:tr>
              <a:tr h="221876">
                <a:tc>
                  <a:txBody>
                    <a:bodyPr/>
                    <a:lstStyle/>
                    <a:p>
                      <a:pPr marL="31750">
                        <a:lnSpc>
                          <a:spcPts val="1864"/>
                        </a:lnSpc>
                      </a:pPr>
                      <a:r>
                        <a:rPr sz="1500" dirty="0">
                          <a:latin typeface="Times New Roman"/>
                          <a:cs typeface="Times New Roman"/>
                        </a:rPr>
                        <a:t>α</a:t>
                      </a:r>
                      <a:endParaRPr sz="1500">
                        <a:latin typeface="Times New Roman"/>
                        <a:cs typeface="Times New Roman"/>
                      </a:endParaRPr>
                    </a:p>
                  </a:txBody>
                  <a:tcPr marL="0" marR="0" marT="0" marB="0"/>
                </a:tc>
                <a:tc>
                  <a:txBody>
                    <a:bodyPr/>
                    <a:lstStyle/>
                    <a:p>
                      <a:pPr algn="ctr">
                        <a:lnSpc>
                          <a:spcPts val="1855"/>
                        </a:lnSpc>
                      </a:pPr>
                      <a:r>
                        <a:rPr sz="1500" dirty="0">
                          <a:latin typeface="Times New Roman"/>
                          <a:cs typeface="Times New Roman"/>
                        </a:rPr>
                        <a:t>1</a:t>
                      </a:r>
                      <a:endParaRPr sz="1500">
                        <a:latin typeface="Times New Roman"/>
                        <a:cs typeface="Times New Roman"/>
                      </a:endParaRPr>
                    </a:p>
                  </a:txBody>
                  <a:tcPr marL="0" marR="0" marT="0" marB="0">
                    <a:solidFill>
                      <a:srgbClr val="FFFFFF"/>
                    </a:solidFill>
                  </a:tcPr>
                </a:tc>
                <a:tc>
                  <a:txBody>
                    <a:bodyPr/>
                    <a:lstStyle/>
                    <a:p>
                      <a:pPr algn="ctr">
                        <a:lnSpc>
                          <a:spcPts val="1880"/>
                        </a:lnSpc>
                      </a:pPr>
                      <a:r>
                        <a:rPr sz="1500" dirty="0">
                          <a:latin typeface="Times New Roman"/>
                          <a:cs typeface="Times New Roman"/>
                        </a:rPr>
                        <a:t>β</a:t>
                      </a:r>
                      <a:endParaRPr sz="1500">
                        <a:latin typeface="Times New Roman"/>
                        <a:cs typeface="Times New Roman"/>
                      </a:endParaRPr>
                    </a:p>
                  </a:txBody>
                  <a:tcPr marL="0" marR="0" marT="0" marB="0">
                    <a:solidFill>
                      <a:srgbClr val="FFFFFF"/>
                    </a:solidFill>
                  </a:tcPr>
                </a:tc>
                <a:tc>
                  <a:txBody>
                    <a:bodyPr/>
                    <a:lstStyle/>
                    <a:p>
                      <a:pPr marR="24130" algn="r">
                        <a:lnSpc>
                          <a:spcPts val="1845"/>
                        </a:lnSpc>
                      </a:pPr>
                      <a:r>
                        <a:rPr sz="1500" dirty="0">
                          <a:latin typeface="Times New Roman"/>
                          <a:cs typeface="Times New Roman"/>
                        </a:rPr>
                        <a:t>2</a:t>
                      </a:r>
                      <a:endParaRPr sz="1500">
                        <a:latin typeface="Times New Roman"/>
                        <a:cs typeface="Times New Roman"/>
                      </a:endParaRPr>
                    </a:p>
                  </a:txBody>
                  <a:tcPr marL="0" marR="0" marT="0" marB="0">
                    <a:solidFill>
                      <a:srgbClr val="FFFFFF"/>
                    </a:solidFill>
                  </a:tcPr>
                </a:tc>
                <a:extLst>
                  <a:ext uri="{0D108BD9-81ED-4DB2-BD59-A6C34878D82A}">
                    <a16:rowId xmlns:a16="http://schemas.microsoft.com/office/drawing/2014/main" val="10001"/>
                  </a:ext>
                </a:extLst>
              </a:tr>
              <a:tr h="221876">
                <a:tc>
                  <a:txBody>
                    <a:bodyPr/>
                    <a:lstStyle/>
                    <a:p>
                      <a:pPr marL="31750">
                        <a:lnSpc>
                          <a:spcPts val="1864"/>
                        </a:lnSpc>
                      </a:pPr>
                      <a:r>
                        <a:rPr sz="1500" dirty="0">
                          <a:latin typeface="Times New Roman"/>
                          <a:cs typeface="Times New Roman"/>
                        </a:rPr>
                        <a:t>β</a:t>
                      </a:r>
                      <a:endParaRPr sz="1500">
                        <a:latin typeface="Times New Roman"/>
                        <a:cs typeface="Times New Roman"/>
                      </a:endParaRPr>
                    </a:p>
                  </a:txBody>
                  <a:tcPr marL="0" marR="0" marT="0" marB="0"/>
                </a:tc>
                <a:tc>
                  <a:txBody>
                    <a:bodyPr/>
                    <a:lstStyle/>
                    <a:p>
                      <a:pPr algn="ctr">
                        <a:lnSpc>
                          <a:spcPts val="1855"/>
                        </a:lnSpc>
                      </a:pPr>
                      <a:r>
                        <a:rPr sz="1500" dirty="0">
                          <a:latin typeface="Times New Roman"/>
                          <a:cs typeface="Times New Roman"/>
                        </a:rPr>
                        <a:t>2</a:t>
                      </a:r>
                      <a:endParaRPr sz="1500">
                        <a:latin typeface="Times New Roman"/>
                        <a:cs typeface="Times New Roman"/>
                      </a:endParaRPr>
                    </a:p>
                  </a:txBody>
                  <a:tcPr marL="0" marR="0" marT="0" marB="0">
                    <a:solidFill>
                      <a:srgbClr val="FFFFFF"/>
                    </a:solidFill>
                  </a:tcPr>
                </a:tc>
                <a:tc>
                  <a:txBody>
                    <a:bodyPr/>
                    <a:lstStyle/>
                    <a:p>
                      <a:pPr algn="ctr">
                        <a:lnSpc>
                          <a:spcPts val="1880"/>
                        </a:lnSpc>
                      </a:pPr>
                      <a:r>
                        <a:rPr sz="1500" dirty="0">
                          <a:latin typeface="Times New Roman"/>
                          <a:cs typeface="Times New Roman"/>
                        </a:rPr>
                        <a:t>α</a:t>
                      </a:r>
                      <a:endParaRPr sz="1500">
                        <a:latin typeface="Times New Roman"/>
                        <a:cs typeface="Times New Roman"/>
                      </a:endParaRPr>
                    </a:p>
                  </a:txBody>
                  <a:tcPr marL="0" marR="0" marT="0" marB="0">
                    <a:solidFill>
                      <a:srgbClr val="FFFFFF"/>
                    </a:solidFill>
                  </a:tcPr>
                </a:tc>
                <a:tc>
                  <a:txBody>
                    <a:bodyPr/>
                    <a:lstStyle/>
                    <a:p>
                      <a:pPr marR="24130" algn="r">
                        <a:lnSpc>
                          <a:spcPts val="1845"/>
                        </a:lnSpc>
                      </a:pPr>
                      <a:r>
                        <a:rPr sz="1500" dirty="0">
                          <a:latin typeface="Times New Roman"/>
                          <a:cs typeface="Times New Roman"/>
                        </a:rPr>
                        <a:t>1</a:t>
                      </a:r>
                      <a:endParaRPr sz="1500">
                        <a:latin typeface="Times New Roman"/>
                        <a:cs typeface="Times New Roman"/>
                      </a:endParaRPr>
                    </a:p>
                  </a:txBody>
                  <a:tcPr marL="0" marR="0" marT="0" marB="0">
                    <a:solidFill>
                      <a:srgbClr val="FFFFFF"/>
                    </a:solidFill>
                  </a:tcPr>
                </a:tc>
                <a:extLst>
                  <a:ext uri="{0D108BD9-81ED-4DB2-BD59-A6C34878D82A}">
                    <a16:rowId xmlns:a16="http://schemas.microsoft.com/office/drawing/2014/main" val="10002"/>
                  </a:ext>
                </a:extLst>
              </a:tr>
              <a:tr h="244697">
                <a:tc>
                  <a:txBody>
                    <a:bodyPr/>
                    <a:lstStyle/>
                    <a:p>
                      <a:pPr marL="31750">
                        <a:lnSpc>
                          <a:spcPts val="1864"/>
                        </a:lnSpc>
                      </a:pPr>
                      <a:r>
                        <a:rPr sz="1500" dirty="0">
                          <a:latin typeface="Times New Roman"/>
                          <a:cs typeface="Times New Roman"/>
                        </a:rPr>
                        <a:t>β</a:t>
                      </a:r>
                      <a:endParaRPr sz="1500">
                        <a:latin typeface="Times New Roman"/>
                        <a:cs typeface="Times New Roman"/>
                      </a:endParaRPr>
                    </a:p>
                  </a:txBody>
                  <a:tcPr marL="0" marR="0" marT="0" marB="0"/>
                </a:tc>
                <a:tc>
                  <a:txBody>
                    <a:bodyPr/>
                    <a:lstStyle/>
                    <a:p>
                      <a:pPr algn="ctr">
                        <a:lnSpc>
                          <a:spcPts val="1855"/>
                        </a:lnSpc>
                      </a:pPr>
                      <a:r>
                        <a:rPr sz="1500" dirty="0">
                          <a:latin typeface="Times New Roman"/>
                          <a:cs typeface="Times New Roman"/>
                        </a:rPr>
                        <a:t>2</a:t>
                      </a:r>
                      <a:endParaRPr sz="1500">
                        <a:latin typeface="Times New Roman"/>
                        <a:cs typeface="Times New Roman"/>
                      </a:endParaRPr>
                    </a:p>
                  </a:txBody>
                  <a:tcPr marL="0" marR="0" marT="0" marB="0">
                    <a:solidFill>
                      <a:srgbClr val="FFFFFF"/>
                    </a:solidFill>
                  </a:tcPr>
                </a:tc>
                <a:tc>
                  <a:txBody>
                    <a:bodyPr/>
                    <a:lstStyle/>
                    <a:p>
                      <a:pPr algn="ctr">
                        <a:lnSpc>
                          <a:spcPts val="1905"/>
                        </a:lnSpc>
                      </a:pPr>
                      <a:r>
                        <a:rPr sz="1500" dirty="0">
                          <a:latin typeface="Times New Roman"/>
                          <a:cs typeface="Times New Roman"/>
                        </a:rPr>
                        <a:t>β</a:t>
                      </a:r>
                      <a:endParaRPr sz="1500">
                        <a:latin typeface="Times New Roman"/>
                        <a:cs typeface="Times New Roman"/>
                      </a:endParaRPr>
                    </a:p>
                  </a:txBody>
                  <a:tcPr marL="0" marR="0" marT="0" marB="0">
                    <a:solidFill>
                      <a:srgbClr val="FFFFFF"/>
                    </a:solidFill>
                  </a:tcPr>
                </a:tc>
                <a:tc>
                  <a:txBody>
                    <a:bodyPr/>
                    <a:lstStyle/>
                    <a:p>
                      <a:pPr marR="24130" algn="r">
                        <a:lnSpc>
                          <a:spcPts val="1845"/>
                        </a:lnSpc>
                      </a:pPr>
                      <a:r>
                        <a:rPr sz="1500" dirty="0">
                          <a:latin typeface="Times New Roman"/>
                          <a:cs typeface="Times New Roman"/>
                        </a:rPr>
                        <a:t>2</a:t>
                      </a:r>
                      <a:endParaRPr sz="1500">
                        <a:latin typeface="Times New Roman"/>
                        <a:cs typeface="Times New Roman"/>
                      </a:endParaRPr>
                    </a:p>
                  </a:txBody>
                  <a:tcPr marL="0" marR="0" marT="0" marB="0">
                    <a:solidFill>
                      <a:srgbClr val="FFFFFF"/>
                    </a:solidFill>
                  </a:tcPr>
                </a:tc>
                <a:extLst>
                  <a:ext uri="{0D108BD9-81ED-4DB2-BD59-A6C34878D82A}">
                    <a16:rowId xmlns:a16="http://schemas.microsoft.com/office/drawing/2014/main" val="10003"/>
                  </a:ext>
                </a:extLst>
              </a:tr>
            </a:tbl>
          </a:graphicData>
        </a:graphic>
      </p:graphicFrame>
      <p:grpSp>
        <p:nvGrpSpPr>
          <p:cNvPr id="18" name="object 11">
            <a:extLst>
              <a:ext uri="{FF2B5EF4-FFF2-40B4-BE49-F238E27FC236}">
                <a16:creationId xmlns:a16="http://schemas.microsoft.com/office/drawing/2014/main" id="{74DD71AE-9286-0441-879D-1C39E6516B6D}"/>
              </a:ext>
            </a:extLst>
          </p:cNvPr>
          <p:cNvGrpSpPr/>
          <p:nvPr/>
        </p:nvGrpSpPr>
        <p:grpSpPr>
          <a:xfrm>
            <a:off x="4530763" y="3854599"/>
            <a:ext cx="1103779" cy="197783"/>
            <a:chOff x="3255264" y="4368546"/>
            <a:chExt cx="1250950" cy="224154"/>
          </a:xfrm>
        </p:grpSpPr>
        <p:sp>
          <p:nvSpPr>
            <p:cNvPr id="19" name="object 12">
              <a:extLst>
                <a:ext uri="{FF2B5EF4-FFF2-40B4-BE49-F238E27FC236}">
                  <a16:creationId xmlns:a16="http://schemas.microsoft.com/office/drawing/2014/main" id="{A1F11DD1-83EC-4F43-B4E8-CE7E1880AAD7}"/>
                </a:ext>
              </a:extLst>
            </p:cNvPr>
            <p:cNvSpPr/>
            <p:nvPr/>
          </p:nvSpPr>
          <p:spPr>
            <a:xfrm>
              <a:off x="3266694" y="4380738"/>
              <a:ext cx="1228090" cy="200660"/>
            </a:xfrm>
            <a:custGeom>
              <a:avLst/>
              <a:gdLst/>
              <a:ahLst/>
              <a:cxnLst/>
              <a:rect l="l" t="t" r="r" b="b"/>
              <a:pathLst>
                <a:path w="1228089" h="200660">
                  <a:moveTo>
                    <a:pt x="1227581" y="200405"/>
                  </a:moveTo>
                  <a:lnTo>
                    <a:pt x="1227581" y="0"/>
                  </a:lnTo>
                  <a:lnTo>
                    <a:pt x="0" y="0"/>
                  </a:lnTo>
                  <a:lnTo>
                    <a:pt x="0" y="200405"/>
                  </a:lnTo>
                  <a:lnTo>
                    <a:pt x="1227581" y="200405"/>
                  </a:lnTo>
                  <a:close/>
                </a:path>
              </a:pathLst>
            </a:custGeom>
            <a:solidFill>
              <a:srgbClr val="CCECFF"/>
            </a:solidFill>
          </p:spPr>
          <p:txBody>
            <a:bodyPr wrap="square" lIns="0" tIns="0" rIns="0" bIns="0" rtlCol="0"/>
            <a:lstStyle/>
            <a:p>
              <a:endParaRPr sz="1588"/>
            </a:p>
          </p:txBody>
        </p:sp>
        <p:sp>
          <p:nvSpPr>
            <p:cNvPr id="20" name="object 13">
              <a:extLst>
                <a:ext uri="{FF2B5EF4-FFF2-40B4-BE49-F238E27FC236}">
                  <a16:creationId xmlns:a16="http://schemas.microsoft.com/office/drawing/2014/main" id="{C400BDB4-55C6-3546-A8EC-F253BD781094}"/>
                </a:ext>
              </a:extLst>
            </p:cNvPr>
            <p:cNvSpPr/>
            <p:nvPr/>
          </p:nvSpPr>
          <p:spPr>
            <a:xfrm>
              <a:off x="3255264" y="4368546"/>
              <a:ext cx="1250950" cy="224154"/>
            </a:xfrm>
            <a:custGeom>
              <a:avLst/>
              <a:gdLst/>
              <a:ahLst/>
              <a:cxnLst/>
              <a:rect l="l" t="t" r="r" b="b"/>
              <a:pathLst>
                <a:path w="1250950" h="224154">
                  <a:moveTo>
                    <a:pt x="1250442" y="218693"/>
                  </a:moveTo>
                  <a:lnTo>
                    <a:pt x="1250442" y="5333"/>
                  </a:lnTo>
                  <a:lnTo>
                    <a:pt x="1245108" y="0"/>
                  </a:lnTo>
                  <a:lnTo>
                    <a:pt x="4571" y="0"/>
                  </a:lnTo>
                  <a:lnTo>
                    <a:pt x="0" y="5333"/>
                  </a:lnTo>
                  <a:lnTo>
                    <a:pt x="0" y="218693"/>
                  </a:lnTo>
                  <a:lnTo>
                    <a:pt x="4572" y="224027"/>
                  </a:lnTo>
                  <a:lnTo>
                    <a:pt x="11430" y="224027"/>
                  </a:lnTo>
                  <a:lnTo>
                    <a:pt x="11430" y="23621"/>
                  </a:lnTo>
                  <a:lnTo>
                    <a:pt x="23621" y="12191"/>
                  </a:lnTo>
                  <a:lnTo>
                    <a:pt x="23621" y="23621"/>
                  </a:lnTo>
                  <a:lnTo>
                    <a:pt x="1226820" y="23621"/>
                  </a:lnTo>
                  <a:lnTo>
                    <a:pt x="1226820" y="12191"/>
                  </a:lnTo>
                  <a:lnTo>
                    <a:pt x="1239012" y="23621"/>
                  </a:lnTo>
                  <a:lnTo>
                    <a:pt x="1239012" y="224027"/>
                  </a:lnTo>
                  <a:lnTo>
                    <a:pt x="1245108" y="224027"/>
                  </a:lnTo>
                  <a:lnTo>
                    <a:pt x="1250442" y="218693"/>
                  </a:lnTo>
                  <a:close/>
                </a:path>
                <a:path w="1250950" h="224154">
                  <a:moveTo>
                    <a:pt x="23621" y="23621"/>
                  </a:moveTo>
                  <a:lnTo>
                    <a:pt x="23621" y="12191"/>
                  </a:lnTo>
                  <a:lnTo>
                    <a:pt x="11430" y="23621"/>
                  </a:lnTo>
                  <a:lnTo>
                    <a:pt x="23621" y="23621"/>
                  </a:lnTo>
                  <a:close/>
                </a:path>
                <a:path w="1250950" h="224154">
                  <a:moveTo>
                    <a:pt x="23622" y="200405"/>
                  </a:moveTo>
                  <a:lnTo>
                    <a:pt x="23621" y="23621"/>
                  </a:lnTo>
                  <a:lnTo>
                    <a:pt x="11430" y="23621"/>
                  </a:lnTo>
                  <a:lnTo>
                    <a:pt x="11430" y="200405"/>
                  </a:lnTo>
                  <a:lnTo>
                    <a:pt x="23622" y="200405"/>
                  </a:lnTo>
                  <a:close/>
                </a:path>
                <a:path w="1250950" h="224154">
                  <a:moveTo>
                    <a:pt x="1239012" y="200405"/>
                  </a:moveTo>
                  <a:lnTo>
                    <a:pt x="11430" y="200405"/>
                  </a:lnTo>
                  <a:lnTo>
                    <a:pt x="23622" y="212597"/>
                  </a:lnTo>
                  <a:lnTo>
                    <a:pt x="23622" y="224027"/>
                  </a:lnTo>
                  <a:lnTo>
                    <a:pt x="1226820" y="224027"/>
                  </a:lnTo>
                  <a:lnTo>
                    <a:pt x="1226820" y="212597"/>
                  </a:lnTo>
                  <a:lnTo>
                    <a:pt x="1239012" y="200405"/>
                  </a:lnTo>
                  <a:close/>
                </a:path>
                <a:path w="1250950" h="224154">
                  <a:moveTo>
                    <a:pt x="23622" y="224027"/>
                  </a:moveTo>
                  <a:lnTo>
                    <a:pt x="23622" y="212597"/>
                  </a:lnTo>
                  <a:lnTo>
                    <a:pt x="11430" y="200405"/>
                  </a:lnTo>
                  <a:lnTo>
                    <a:pt x="11430" y="224027"/>
                  </a:lnTo>
                  <a:lnTo>
                    <a:pt x="23622" y="224027"/>
                  </a:lnTo>
                  <a:close/>
                </a:path>
                <a:path w="1250950" h="224154">
                  <a:moveTo>
                    <a:pt x="1239012" y="23621"/>
                  </a:moveTo>
                  <a:lnTo>
                    <a:pt x="1226820" y="12191"/>
                  </a:lnTo>
                  <a:lnTo>
                    <a:pt x="1226820" y="23621"/>
                  </a:lnTo>
                  <a:lnTo>
                    <a:pt x="1239012" y="23621"/>
                  </a:lnTo>
                  <a:close/>
                </a:path>
                <a:path w="1250950" h="224154">
                  <a:moveTo>
                    <a:pt x="1239012" y="200405"/>
                  </a:moveTo>
                  <a:lnTo>
                    <a:pt x="1239012" y="23621"/>
                  </a:lnTo>
                  <a:lnTo>
                    <a:pt x="1226820" y="23621"/>
                  </a:lnTo>
                  <a:lnTo>
                    <a:pt x="1226820" y="200405"/>
                  </a:lnTo>
                  <a:lnTo>
                    <a:pt x="1239012" y="200405"/>
                  </a:lnTo>
                  <a:close/>
                </a:path>
                <a:path w="1250950" h="224154">
                  <a:moveTo>
                    <a:pt x="1239012" y="224027"/>
                  </a:moveTo>
                  <a:lnTo>
                    <a:pt x="1239012" y="200405"/>
                  </a:lnTo>
                  <a:lnTo>
                    <a:pt x="1226820" y="212597"/>
                  </a:lnTo>
                  <a:lnTo>
                    <a:pt x="1226820" y="224027"/>
                  </a:lnTo>
                  <a:lnTo>
                    <a:pt x="1239012" y="224027"/>
                  </a:lnTo>
                  <a:close/>
                </a:path>
              </a:pathLst>
            </a:custGeom>
            <a:solidFill>
              <a:srgbClr val="000000"/>
            </a:solidFill>
          </p:spPr>
          <p:txBody>
            <a:bodyPr wrap="square" lIns="0" tIns="0" rIns="0" bIns="0" rtlCol="0"/>
            <a:lstStyle/>
            <a:p>
              <a:endParaRPr sz="1588"/>
            </a:p>
          </p:txBody>
        </p:sp>
      </p:grpSp>
      <p:sp>
        <p:nvSpPr>
          <p:cNvPr id="21" name="object 14">
            <a:extLst>
              <a:ext uri="{FF2B5EF4-FFF2-40B4-BE49-F238E27FC236}">
                <a16:creationId xmlns:a16="http://schemas.microsoft.com/office/drawing/2014/main" id="{EEA25C15-DB7A-284E-A837-E2917135647E}"/>
              </a:ext>
            </a:extLst>
          </p:cNvPr>
          <p:cNvSpPr txBox="1"/>
          <p:nvPr/>
        </p:nvSpPr>
        <p:spPr>
          <a:xfrm>
            <a:off x="4540848" y="3865357"/>
            <a:ext cx="257735" cy="179536"/>
          </a:xfrm>
          <a:prstGeom prst="rect">
            <a:avLst/>
          </a:prstGeom>
          <a:solidFill>
            <a:srgbClr val="CCECFF"/>
          </a:solidFill>
        </p:spPr>
        <p:txBody>
          <a:bodyPr vert="horz" wrap="square" lIns="0" tIns="0" rIns="0" bIns="0" rtlCol="0">
            <a:spAutoFit/>
          </a:bodyPr>
          <a:lstStyle/>
          <a:p>
            <a:pPr marL="34740">
              <a:lnSpc>
                <a:spcPts val="1372"/>
              </a:lnSpc>
            </a:pPr>
            <a:r>
              <a:rPr sz="1279" i="1" spc="-35" dirty="0">
                <a:latin typeface="Times New Roman"/>
                <a:cs typeface="Times New Roman"/>
              </a:rPr>
              <a:t>r.A</a:t>
            </a:r>
            <a:endParaRPr sz="1279">
              <a:latin typeface="Times New Roman"/>
              <a:cs typeface="Times New Roman"/>
            </a:endParaRPr>
          </a:p>
        </p:txBody>
      </p:sp>
      <p:sp>
        <p:nvSpPr>
          <p:cNvPr id="22" name="object 15">
            <a:extLst>
              <a:ext uri="{FF2B5EF4-FFF2-40B4-BE49-F238E27FC236}">
                <a16:creationId xmlns:a16="http://schemas.microsoft.com/office/drawing/2014/main" id="{7ADD3F40-28E2-D94F-B27F-CD43B844621C}"/>
              </a:ext>
            </a:extLst>
          </p:cNvPr>
          <p:cNvSpPr txBox="1"/>
          <p:nvPr/>
        </p:nvSpPr>
        <p:spPr>
          <a:xfrm>
            <a:off x="4819201" y="3829274"/>
            <a:ext cx="252132" cy="212124"/>
          </a:xfrm>
          <a:prstGeom prst="rect">
            <a:avLst/>
          </a:prstGeom>
        </p:spPr>
        <p:txBody>
          <a:bodyPr vert="horz" wrap="square" lIns="0" tIns="15128" rIns="0" bIns="0" rtlCol="0">
            <a:spAutoFit/>
          </a:bodyPr>
          <a:lstStyle/>
          <a:p>
            <a:pPr marL="25774">
              <a:spcBef>
                <a:spcPts val="119"/>
              </a:spcBef>
            </a:pPr>
            <a:r>
              <a:rPr sz="1279" i="1" spc="-35" dirty="0">
                <a:latin typeface="Times New Roman"/>
                <a:cs typeface="Times New Roman"/>
              </a:rPr>
              <a:t>r.B</a:t>
            </a:r>
            <a:endParaRPr sz="1279">
              <a:latin typeface="Times New Roman"/>
              <a:cs typeface="Times New Roman"/>
            </a:endParaRPr>
          </a:p>
        </p:txBody>
      </p:sp>
      <p:sp>
        <p:nvSpPr>
          <p:cNvPr id="23" name="object 16">
            <a:extLst>
              <a:ext uri="{FF2B5EF4-FFF2-40B4-BE49-F238E27FC236}">
                <a16:creationId xmlns:a16="http://schemas.microsoft.com/office/drawing/2014/main" id="{35F07397-98F5-B24D-B9C5-71283403AEDA}"/>
              </a:ext>
            </a:extLst>
          </p:cNvPr>
          <p:cNvSpPr txBox="1"/>
          <p:nvPr/>
        </p:nvSpPr>
        <p:spPr>
          <a:xfrm>
            <a:off x="5092177" y="3865357"/>
            <a:ext cx="258856" cy="179536"/>
          </a:xfrm>
          <a:prstGeom prst="rect">
            <a:avLst/>
          </a:prstGeom>
          <a:solidFill>
            <a:srgbClr val="CCECFF"/>
          </a:solidFill>
        </p:spPr>
        <p:txBody>
          <a:bodyPr vert="horz" wrap="square" lIns="0" tIns="0" rIns="0" bIns="0" rtlCol="0">
            <a:spAutoFit/>
          </a:bodyPr>
          <a:lstStyle/>
          <a:p>
            <a:pPr marL="9526">
              <a:lnSpc>
                <a:spcPts val="1372"/>
              </a:lnSpc>
            </a:pPr>
            <a:r>
              <a:rPr sz="1279" i="1" spc="13" dirty="0">
                <a:latin typeface="Times New Roman"/>
                <a:cs typeface="Times New Roman"/>
              </a:rPr>
              <a:t>s.A</a:t>
            </a:r>
            <a:endParaRPr sz="1279">
              <a:latin typeface="Times New Roman"/>
              <a:cs typeface="Times New Roman"/>
            </a:endParaRPr>
          </a:p>
        </p:txBody>
      </p:sp>
      <p:sp>
        <p:nvSpPr>
          <p:cNvPr id="24" name="object 17">
            <a:extLst>
              <a:ext uri="{FF2B5EF4-FFF2-40B4-BE49-F238E27FC236}">
                <a16:creationId xmlns:a16="http://schemas.microsoft.com/office/drawing/2014/main" id="{5B4419D8-36CD-0E41-87B0-C216C505DAF5}"/>
              </a:ext>
            </a:extLst>
          </p:cNvPr>
          <p:cNvSpPr txBox="1"/>
          <p:nvPr/>
        </p:nvSpPr>
        <p:spPr>
          <a:xfrm>
            <a:off x="5371876" y="3865357"/>
            <a:ext cx="252132" cy="179536"/>
          </a:xfrm>
          <a:prstGeom prst="rect">
            <a:avLst/>
          </a:prstGeom>
          <a:solidFill>
            <a:srgbClr val="CCECFF"/>
          </a:solidFill>
        </p:spPr>
        <p:txBody>
          <a:bodyPr vert="horz" wrap="square" lIns="0" tIns="0" rIns="0" bIns="0" rtlCol="0">
            <a:spAutoFit/>
          </a:bodyPr>
          <a:lstStyle/>
          <a:p>
            <a:pPr marL="18491">
              <a:lnSpc>
                <a:spcPts val="1372"/>
              </a:lnSpc>
            </a:pPr>
            <a:r>
              <a:rPr sz="1279" i="1" spc="13" dirty="0">
                <a:latin typeface="Times New Roman"/>
                <a:cs typeface="Times New Roman"/>
              </a:rPr>
              <a:t>s.B</a:t>
            </a:r>
            <a:endParaRPr sz="1279">
              <a:latin typeface="Times New Roman"/>
              <a:cs typeface="Times New Roman"/>
            </a:endParaRPr>
          </a:p>
        </p:txBody>
      </p:sp>
      <p:sp>
        <p:nvSpPr>
          <p:cNvPr id="26" name="object 18">
            <a:extLst>
              <a:ext uri="{FF2B5EF4-FFF2-40B4-BE49-F238E27FC236}">
                <a16:creationId xmlns:a16="http://schemas.microsoft.com/office/drawing/2014/main" id="{A3EC0E63-931F-4549-B950-2620AFA5AD8B}"/>
              </a:ext>
            </a:extLst>
          </p:cNvPr>
          <p:cNvSpPr/>
          <p:nvPr/>
        </p:nvSpPr>
        <p:spPr>
          <a:xfrm>
            <a:off x="4792980" y="3878131"/>
            <a:ext cx="21291" cy="158003"/>
          </a:xfrm>
          <a:custGeom>
            <a:avLst/>
            <a:gdLst/>
            <a:ahLst/>
            <a:cxnLst/>
            <a:rect l="l" t="t" r="r" b="b"/>
            <a:pathLst>
              <a:path w="24129" h="179070">
                <a:moveTo>
                  <a:pt x="23622" y="179070"/>
                </a:moveTo>
                <a:lnTo>
                  <a:pt x="23622" y="0"/>
                </a:lnTo>
                <a:lnTo>
                  <a:pt x="0" y="0"/>
                </a:lnTo>
                <a:lnTo>
                  <a:pt x="0" y="179070"/>
                </a:lnTo>
                <a:lnTo>
                  <a:pt x="23622" y="179070"/>
                </a:lnTo>
                <a:close/>
              </a:path>
            </a:pathLst>
          </a:custGeom>
          <a:solidFill>
            <a:srgbClr val="000000"/>
          </a:solidFill>
        </p:spPr>
        <p:txBody>
          <a:bodyPr wrap="square" lIns="0" tIns="0" rIns="0" bIns="0" rtlCol="0"/>
          <a:lstStyle/>
          <a:p>
            <a:endParaRPr sz="1588"/>
          </a:p>
        </p:txBody>
      </p:sp>
      <p:sp>
        <p:nvSpPr>
          <p:cNvPr id="28" name="object 19">
            <a:extLst>
              <a:ext uri="{FF2B5EF4-FFF2-40B4-BE49-F238E27FC236}">
                <a16:creationId xmlns:a16="http://schemas.microsoft.com/office/drawing/2014/main" id="{085FCC91-11EE-3345-AA67-C2B8CD08503D}"/>
              </a:ext>
            </a:extLst>
          </p:cNvPr>
          <p:cNvSpPr/>
          <p:nvPr/>
        </p:nvSpPr>
        <p:spPr>
          <a:xfrm>
            <a:off x="5066628" y="3875441"/>
            <a:ext cx="21291" cy="159124"/>
          </a:xfrm>
          <a:custGeom>
            <a:avLst/>
            <a:gdLst/>
            <a:ahLst/>
            <a:cxnLst/>
            <a:rect l="l" t="t" r="r" b="b"/>
            <a:pathLst>
              <a:path w="24129" h="180339">
                <a:moveTo>
                  <a:pt x="23622" y="179832"/>
                </a:moveTo>
                <a:lnTo>
                  <a:pt x="23622" y="0"/>
                </a:lnTo>
                <a:lnTo>
                  <a:pt x="0" y="0"/>
                </a:lnTo>
                <a:lnTo>
                  <a:pt x="0" y="179832"/>
                </a:lnTo>
                <a:lnTo>
                  <a:pt x="23622" y="179832"/>
                </a:lnTo>
                <a:close/>
              </a:path>
            </a:pathLst>
          </a:custGeom>
          <a:solidFill>
            <a:srgbClr val="000000"/>
          </a:solidFill>
        </p:spPr>
        <p:txBody>
          <a:bodyPr wrap="square" lIns="0" tIns="0" rIns="0" bIns="0" rtlCol="0"/>
          <a:lstStyle/>
          <a:p>
            <a:endParaRPr sz="1588"/>
          </a:p>
        </p:txBody>
      </p:sp>
      <p:sp>
        <p:nvSpPr>
          <p:cNvPr id="30" name="object 20">
            <a:extLst>
              <a:ext uri="{FF2B5EF4-FFF2-40B4-BE49-F238E27FC236}">
                <a16:creationId xmlns:a16="http://schemas.microsoft.com/office/drawing/2014/main" id="{3885FCC1-6F74-C542-85AE-D6FD6CE11FD9}"/>
              </a:ext>
            </a:extLst>
          </p:cNvPr>
          <p:cNvSpPr/>
          <p:nvPr/>
        </p:nvSpPr>
        <p:spPr>
          <a:xfrm>
            <a:off x="5347671" y="3875441"/>
            <a:ext cx="21291" cy="159124"/>
          </a:xfrm>
          <a:custGeom>
            <a:avLst/>
            <a:gdLst/>
            <a:ahLst/>
            <a:cxnLst/>
            <a:rect l="l" t="t" r="r" b="b"/>
            <a:pathLst>
              <a:path w="24129" h="180339">
                <a:moveTo>
                  <a:pt x="23622" y="179832"/>
                </a:moveTo>
                <a:lnTo>
                  <a:pt x="23622" y="0"/>
                </a:lnTo>
                <a:lnTo>
                  <a:pt x="0" y="0"/>
                </a:lnTo>
                <a:lnTo>
                  <a:pt x="0" y="179832"/>
                </a:lnTo>
                <a:lnTo>
                  <a:pt x="23622" y="179832"/>
                </a:lnTo>
                <a:close/>
              </a:path>
            </a:pathLst>
          </a:custGeom>
          <a:solidFill>
            <a:srgbClr val="000000"/>
          </a:solidFill>
        </p:spPr>
        <p:txBody>
          <a:bodyPr wrap="square" lIns="0" tIns="0" rIns="0" bIns="0" rtlCol="0"/>
          <a:lstStyle/>
          <a:p>
            <a:endParaRPr sz="1588"/>
          </a:p>
        </p:txBody>
      </p:sp>
      <p:sp>
        <p:nvSpPr>
          <p:cNvPr id="2" name="Rectangle 1">
            <a:extLst>
              <a:ext uri="{FF2B5EF4-FFF2-40B4-BE49-F238E27FC236}">
                <a16:creationId xmlns:a16="http://schemas.microsoft.com/office/drawing/2014/main" id="{CA7CE716-C87A-F249-AFD4-414B1238B968}"/>
              </a:ext>
            </a:extLst>
          </p:cNvPr>
          <p:cNvSpPr/>
          <p:nvPr/>
        </p:nvSpPr>
        <p:spPr>
          <a:xfrm>
            <a:off x="745042" y="1371919"/>
            <a:ext cx="1218347" cy="369332"/>
          </a:xfrm>
          <a:prstGeom prst="rect">
            <a:avLst/>
          </a:prstGeom>
        </p:spPr>
        <p:txBody>
          <a:bodyPr wrap="none">
            <a:spAutoFit/>
          </a:bodyPr>
          <a:lstStyle/>
          <a:p>
            <a:r>
              <a:rPr lang="en-IN" b="1" spc="18" dirty="0"/>
              <a:t>7. Rename</a:t>
            </a:r>
            <a:endParaRPr lang="en-US" dirty="0"/>
          </a:p>
        </p:txBody>
      </p:sp>
    </p:spTree>
    <p:extLst>
      <p:ext uri="{BB962C8B-B14F-4D97-AF65-F5344CB8AC3E}">
        <p14:creationId xmlns:p14="http://schemas.microsoft.com/office/powerpoint/2010/main" val="222154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IN" sz="4000" b="1" spc="13" dirty="0"/>
              <a:t>Composition of</a:t>
            </a:r>
            <a:r>
              <a:rPr lang="en-IN" sz="4000" b="1" spc="-75" dirty="0"/>
              <a:t> </a:t>
            </a:r>
            <a:r>
              <a:rPr lang="en-IN" sz="4000" b="1" spc="13" dirty="0"/>
              <a:t>Operations</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35" name="object 5">
            <a:extLst>
              <a:ext uri="{FF2B5EF4-FFF2-40B4-BE49-F238E27FC236}">
                <a16:creationId xmlns:a16="http://schemas.microsoft.com/office/drawing/2014/main" id="{C8E59C89-C434-614F-AE84-4F651596D852}"/>
              </a:ext>
            </a:extLst>
          </p:cNvPr>
          <p:cNvSpPr txBox="1"/>
          <p:nvPr/>
        </p:nvSpPr>
        <p:spPr>
          <a:xfrm>
            <a:off x="3355489" y="4574240"/>
            <a:ext cx="1679912" cy="212124"/>
          </a:xfrm>
          <a:prstGeom prst="rect">
            <a:avLst/>
          </a:prstGeom>
        </p:spPr>
        <p:txBody>
          <a:bodyPr vert="horz" wrap="square" lIns="0" tIns="15128" rIns="0" bIns="0" rtlCol="0">
            <a:spAutoFit/>
          </a:bodyPr>
          <a:lstStyle/>
          <a:p>
            <a:pPr marL="282964" indent="-249905">
              <a:spcBef>
                <a:spcPts val="119"/>
              </a:spcBef>
              <a:buClr>
                <a:srgbClr val="CC3300"/>
              </a:buClr>
              <a:buSzPct val="89655"/>
              <a:buFont typeface="Wingdings"/>
              <a:buChar char=""/>
              <a:tabLst>
                <a:tab pos="282964" algn="l"/>
                <a:tab pos="283524" algn="l"/>
              </a:tabLst>
            </a:pPr>
            <a:r>
              <a:rPr sz="1279" spc="18" dirty="0">
                <a:latin typeface="Symbol"/>
                <a:cs typeface="Symbol"/>
              </a:rPr>
              <a:t></a:t>
            </a:r>
            <a:r>
              <a:rPr sz="1257" spc="26" baseline="-20467" dirty="0">
                <a:latin typeface="Arial"/>
                <a:cs typeface="Arial"/>
              </a:rPr>
              <a:t>A=C </a:t>
            </a:r>
            <a:r>
              <a:rPr sz="1279" spc="9" dirty="0">
                <a:latin typeface="Arial"/>
                <a:cs typeface="Arial"/>
              </a:rPr>
              <a:t>(</a:t>
            </a:r>
            <a:r>
              <a:rPr sz="1279" i="1" spc="9" dirty="0">
                <a:latin typeface="Arial"/>
                <a:cs typeface="Arial"/>
              </a:rPr>
              <a:t>r </a:t>
            </a:r>
            <a:r>
              <a:rPr sz="1279" i="1" spc="13" dirty="0">
                <a:latin typeface="Arial"/>
                <a:cs typeface="Arial"/>
              </a:rPr>
              <a:t>x</a:t>
            </a:r>
            <a:r>
              <a:rPr sz="1279" i="1" spc="-62" dirty="0">
                <a:latin typeface="Arial"/>
                <a:cs typeface="Arial"/>
              </a:rPr>
              <a:t> </a:t>
            </a:r>
            <a:r>
              <a:rPr sz="1279" i="1" spc="9" dirty="0">
                <a:latin typeface="Arial"/>
                <a:cs typeface="Arial"/>
              </a:rPr>
              <a:t>s</a:t>
            </a:r>
            <a:r>
              <a:rPr sz="1279" spc="9" dirty="0">
                <a:latin typeface="Arial"/>
                <a:cs typeface="Arial"/>
              </a:rPr>
              <a:t>)</a:t>
            </a:r>
            <a:endParaRPr sz="1279">
              <a:latin typeface="Arial"/>
              <a:cs typeface="Arial"/>
            </a:endParaRPr>
          </a:p>
        </p:txBody>
      </p:sp>
      <p:grpSp>
        <p:nvGrpSpPr>
          <p:cNvPr id="36" name="object 6">
            <a:extLst>
              <a:ext uri="{FF2B5EF4-FFF2-40B4-BE49-F238E27FC236}">
                <a16:creationId xmlns:a16="http://schemas.microsoft.com/office/drawing/2014/main" id="{FC55A0DA-C1ED-A04A-ACE5-7D42DE5EAA1A}"/>
              </a:ext>
            </a:extLst>
          </p:cNvPr>
          <p:cNvGrpSpPr/>
          <p:nvPr/>
        </p:nvGrpSpPr>
        <p:grpSpPr>
          <a:xfrm>
            <a:off x="4542864" y="2352562"/>
            <a:ext cx="1972236" cy="3562463"/>
            <a:chOff x="3268979" y="2666238"/>
            <a:chExt cx="1537970" cy="3385820"/>
          </a:xfrm>
        </p:grpSpPr>
        <p:sp>
          <p:nvSpPr>
            <p:cNvPr id="37" name="object 7">
              <a:extLst>
                <a:ext uri="{FF2B5EF4-FFF2-40B4-BE49-F238E27FC236}">
                  <a16:creationId xmlns:a16="http://schemas.microsoft.com/office/drawing/2014/main" id="{1E99CB77-0A5E-4F4A-83C9-E93099FC9B99}"/>
                </a:ext>
              </a:extLst>
            </p:cNvPr>
            <p:cNvSpPr/>
            <p:nvPr/>
          </p:nvSpPr>
          <p:spPr>
            <a:xfrm>
              <a:off x="3268980" y="3464051"/>
              <a:ext cx="951230" cy="2501900"/>
            </a:xfrm>
            <a:custGeom>
              <a:avLst/>
              <a:gdLst/>
              <a:ahLst/>
              <a:cxnLst/>
              <a:rect l="l" t="t" r="r" b="b"/>
              <a:pathLst>
                <a:path w="951229" h="2501900">
                  <a:moveTo>
                    <a:pt x="152400" y="2222754"/>
                  </a:moveTo>
                  <a:lnTo>
                    <a:pt x="0" y="2222754"/>
                  </a:lnTo>
                  <a:lnTo>
                    <a:pt x="0" y="2501646"/>
                  </a:lnTo>
                  <a:lnTo>
                    <a:pt x="152400" y="2501646"/>
                  </a:lnTo>
                  <a:lnTo>
                    <a:pt x="152400" y="2222754"/>
                  </a:lnTo>
                  <a:close/>
                </a:path>
                <a:path w="951229" h="2501900">
                  <a:moveTo>
                    <a:pt x="950976" y="0"/>
                  </a:moveTo>
                  <a:lnTo>
                    <a:pt x="835914" y="0"/>
                  </a:lnTo>
                  <a:lnTo>
                    <a:pt x="835914" y="239268"/>
                  </a:lnTo>
                  <a:lnTo>
                    <a:pt x="950976" y="239268"/>
                  </a:lnTo>
                  <a:lnTo>
                    <a:pt x="950976" y="0"/>
                  </a:lnTo>
                  <a:close/>
                </a:path>
              </a:pathLst>
            </a:custGeom>
            <a:solidFill>
              <a:srgbClr val="F8F8F8"/>
            </a:solidFill>
          </p:spPr>
          <p:txBody>
            <a:bodyPr wrap="square" lIns="0" tIns="0" rIns="0" bIns="0" rtlCol="0"/>
            <a:lstStyle/>
            <a:p>
              <a:endParaRPr sz="1588"/>
            </a:p>
          </p:txBody>
        </p:sp>
        <p:sp>
          <p:nvSpPr>
            <p:cNvPr id="38" name="object 8">
              <a:extLst>
                <a:ext uri="{FF2B5EF4-FFF2-40B4-BE49-F238E27FC236}">
                  <a16:creationId xmlns:a16="http://schemas.microsoft.com/office/drawing/2014/main" id="{E529A1B2-92F2-3B41-83D8-CD36F8CCF889}"/>
                </a:ext>
              </a:extLst>
            </p:cNvPr>
            <p:cNvSpPr/>
            <p:nvPr/>
          </p:nvSpPr>
          <p:spPr>
            <a:xfrm>
              <a:off x="3357371" y="2666238"/>
              <a:ext cx="1449324" cy="3385565"/>
            </a:xfrm>
            <a:prstGeom prst="rect">
              <a:avLst/>
            </a:prstGeom>
            <a:blipFill>
              <a:blip r:embed="rId3" cstate="print"/>
              <a:stretch>
                <a:fillRect/>
              </a:stretch>
            </a:blipFill>
          </p:spPr>
          <p:txBody>
            <a:bodyPr wrap="square" lIns="0" tIns="0" rIns="0" bIns="0" rtlCol="0"/>
            <a:lstStyle/>
            <a:p>
              <a:endParaRPr sz="1588"/>
            </a:p>
          </p:txBody>
        </p:sp>
      </p:grpSp>
      <p:sp>
        <p:nvSpPr>
          <p:cNvPr id="39" name="object 4">
            <a:extLst>
              <a:ext uri="{FF2B5EF4-FFF2-40B4-BE49-F238E27FC236}">
                <a16:creationId xmlns:a16="http://schemas.microsoft.com/office/drawing/2014/main" id="{489B9BA7-CA2A-9340-A4DA-865C635B7EA8}"/>
              </a:ext>
            </a:extLst>
          </p:cNvPr>
          <p:cNvSpPr txBox="1"/>
          <p:nvPr/>
        </p:nvSpPr>
        <p:spPr>
          <a:xfrm>
            <a:off x="1086262" y="1502926"/>
            <a:ext cx="5904675" cy="1112699"/>
          </a:xfrm>
          <a:prstGeom prst="rect">
            <a:avLst/>
          </a:prstGeom>
        </p:spPr>
        <p:txBody>
          <a:bodyPr vert="horz" wrap="square" lIns="0" tIns="84604" rIns="0" bIns="0" rtlCol="0">
            <a:spAutoFit/>
          </a:bodyPr>
          <a:lstStyle/>
          <a:p>
            <a:pPr marL="282964" indent="-249905">
              <a:spcBef>
                <a:spcPts val="666"/>
              </a:spcBef>
              <a:buClr>
                <a:srgbClr val="CC3300"/>
              </a:buClr>
              <a:buSzPct val="89655"/>
              <a:buFont typeface="Wingdings"/>
              <a:buChar char=""/>
              <a:tabLst>
                <a:tab pos="282964" algn="l"/>
                <a:tab pos="283524" algn="l"/>
              </a:tabLst>
            </a:pPr>
            <a:r>
              <a:rPr sz="1279" spc="13" dirty="0">
                <a:latin typeface="Arial"/>
                <a:cs typeface="Arial"/>
              </a:rPr>
              <a:t>Can </a:t>
            </a:r>
            <a:r>
              <a:rPr sz="1279" spc="9" dirty="0">
                <a:latin typeface="Arial"/>
                <a:cs typeface="Arial"/>
              </a:rPr>
              <a:t>build expressions using multiple</a:t>
            </a:r>
            <a:r>
              <a:rPr sz="1279" spc="-44" dirty="0">
                <a:latin typeface="Arial"/>
                <a:cs typeface="Arial"/>
              </a:rPr>
              <a:t> </a:t>
            </a:r>
            <a:r>
              <a:rPr sz="1279" spc="9" dirty="0">
                <a:latin typeface="Arial"/>
                <a:cs typeface="Arial"/>
              </a:rPr>
              <a:t>operations</a:t>
            </a:r>
            <a:endParaRPr sz="1279" dirty="0">
              <a:latin typeface="Arial"/>
              <a:cs typeface="Arial"/>
            </a:endParaRPr>
          </a:p>
          <a:p>
            <a:pPr marL="282964" indent="-249905">
              <a:spcBef>
                <a:spcPts val="591"/>
              </a:spcBef>
              <a:buClr>
                <a:srgbClr val="CC3300"/>
              </a:buClr>
              <a:buSzPct val="89655"/>
              <a:buFont typeface="Wingdings"/>
              <a:buChar char=""/>
              <a:tabLst>
                <a:tab pos="282964" algn="l"/>
                <a:tab pos="283524" algn="l"/>
              </a:tabLst>
            </a:pPr>
            <a:r>
              <a:rPr sz="1279" spc="13" dirty="0">
                <a:latin typeface="Arial"/>
                <a:cs typeface="Arial"/>
              </a:rPr>
              <a:t>Example: </a:t>
            </a:r>
            <a:r>
              <a:rPr sz="1279" spc="18" dirty="0">
                <a:latin typeface="Symbol"/>
                <a:cs typeface="Symbol"/>
              </a:rPr>
              <a:t></a:t>
            </a:r>
            <a:r>
              <a:rPr sz="1257" spc="26" baseline="-20467" dirty="0">
                <a:latin typeface="Arial"/>
                <a:cs typeface="Arial"/>
              </a:rPr>
              <a:t>A=C </a:t>
            </a:r>
            <a:r>
              <a:rPr sz="1279" spc="9" dirty="0">
                <a:latin typeface="Arial"/>
                <a:cs typeface="Arial"/>
              </a:rPr>
              <a:t>(</a:t>
            </a:r>
            <a:r>
              <a:rPr sz="1279" i="1" spc="9" dirty="0">
                <a:latin typeface="Arial"/>
                <a:cs typeface="Arial"/>
              </a:rPr>
              <a:t>r </a:t>
            </a:r>
            <a:r>
              <a:rPr sz="1279" i="1" spc="13" dirty="0">
                <a:latin typeface="Arial"/>
                <a:cs typeface="Arial"/>
              </a:rPr>
              <a:t>x</a:t>
            </a:r>
            <a:r>
              <a:rPr sz="1279" i="1" spc="-35" dirty="0">
                <a:latin typeface="Arial"/>
                <a:cs typeface="Arial"/>
              </a:rPr>
              <a:t> </a:t>
            </a:r>
            <a:r>
              <a:rPr sz="1279" i="1" spc="9" dirty="0">
                <a:latin typeface="Arial"/>
                <a:cs typeface="Arial"/>
              </a:rPr>
              <a:t>s</a:t>
            </a:r>
            <a:r>
              <a:rPr sz="1279" spc="9" dirty="0">
                <a:latin typeface="Arial"/>
                <a:cs typeface="Arial"/>
              </a:rPr>
              <a:t>)</a:t>
            </a:r>
            <a:endParaRPr sz="1279" dirty="0">
              <a:latin typeface="Arial"/>
              <a:cs typeface="Arial"/>
            </a:endParaRPr>
          </a:p>
          <a:p>
            <a:pPr>
              <a:spcBef>
                <a:spcPts val="13"/>
              </a:spcBef>
              <a:buClr>
                <a:srgbClr val="CC3300"/>
              </a:buClr>
              <a:buFont typeface="Wingdings"/>
              <a:buChar char=""/>
            </a:pPr>
            <a:endParaRPr sz="2338" dirty="0">
              <a:latin typeface="Arial"/>
              <a:cs typeface="Arial"/>
            </a:endParaRPr>
          </a:p>
          <a:p>
            <a:pPr marL="282964" indent="-249905">
              <a:buClr>
                <a:srgbClr val="CC3300"/>
              </a:buClr>
              <a:buSzPct val="89655"/>
              <a:buFont typeface="Wingdings"/>
              <a:buChar char=""/>
              <a:tabLst>
                <a:tab pos="282964" algn="l"/>
                <a:tab pos="283524" algn="l"/>
              </a:tabLst>
            </a:pPr>
            <a:r>
              <a:rPr sz="1279" i="1" spc="9" dirty="0">
                <a:latin typeface="Arial"/>
                <a:cs typeface="Arial"/>
              </a:rPr>
              <a:t>r </a:t>
            </a:r>
            <a:r>
              <a:rPr sz="1279" i="1" spc="13" dirty="0">
                <a:latin typeface="Arial"/>
                <a:cs typeface="Arial"/>
              </a:rPr>
              <a:t>x</a:t>
            </a:r>
            <a:r>
              <a:rPr sz="1279" i="1" spc="-4" dirty="0">
                <a:latin typeface="Arial"/>
                <a:cs typeface="Arial"/>
              </a:rPr>
              <a:t> </a:t>
            </a:r>
            <a:r>
              <a:rPr sz="1279" i="1" spc="13" dirty="0">
                <a:latin typeface="Arial"/>
                <a:cs typeface="Arial"/>
              </a:rPr>
              <a:t>s</a:t>
            </a:r>
            <a:endParaRPr sz="1279" dirty="0">
              <a:latin typeface="Arial"/>
              <a:cs typeface="Arial"/>
            </a:endParaRPr>
          </a:p>
        </p:txBody>
      </p:sp>
    </p:spTree>
    <p:extLst>
      <p:ext uri="{BB962C8B-B14F-4D97-AF65-F5344CB8AC3E}">
        <p14:creationId xmlns:p14="http://schemas.microsoft.com/office/powerpoint/2010/main" val="3831253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IN" sz="4000" spc="13" dirty="0"/>
              <a:t>Joining two </a:t>
            </a:r>
            <a:r>
              <a:rPr lang="en-IN" sz="4000" spc="9" dirty="0"/>
              <a:t>relations </a:t>
            </a:r>
            <a:r>
              <a:rPr lang="en-IN" sz="4000" spc="18" dirty="0"/>
              <a:t>– </a:t>
            </a:r>
            <a:r>
              <a:rPr lang="en-IN" sz="4000" spc="13" dirty="0"/>
              <a:t>Natural</a:t>
            </a:r>
            <a:r>
              <a:rPr lang="en-IN" sz="4000" spc="-106" dirty="0"/>
              <a:t> </a:t>
            </a:r>
            <a:r>
              <a:rPr lang="en-IN" sz="4000" spc="13" dirty="0"/>
              <a:t>Join</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4">
            <a:extLst>
              <a:ext uri="{FF2B5EF4-FFF2-40B4-BE49-F238E27FC236}">
                <a16:creationId xmlns:a16="http://schemas.microsoft.com/office/drawing/2014/main" id="{86107714-79E9-6C41-B9E1-4BA935EFFC5E}"/>
              </a:ext>
            </a:extLst>
          </p:cNvPr>
          <p:cNvSpPr txBox="1"/>
          <p:nvPr/>
        </p:nvSpPr>
        <p:spPr>
          <a:xfrm>
            <a:off x="864484" y="2389708"/>
            <a:ext cx="9886950" cy="1621384"/>
          </a:xfrm>
          <a:prstGeom prst="rect">
            <a:avLst/>
          </a:prstGeom>
        </p:spPr>
        <p:txBody>
          <a:bodyPr vert="horz" wrap="square" lIns="0" tIns="10646" rIns="0" bIns="0" rtlCol="0">
            <a:spAutoFit/>
          </a:bodyPr>
          <a:lstStyle/>
          <a:p>
            <a:pPr marL="271757" marR="86850" indent="-249905">
              <a:lnSpc>
                <a:spcPct val="102400"/>
              </a:lnSpc>
              <a:spcBef>
                <a:spcPts val="84"/>
              </a:spcBef>
              <a:buClr>
                <a:srgbClr val="CC3300"/>
              </a:buClr>
              <a:buSzPct val="89655"/>
              <a:buFont typeface="Wingdings"/>
              <a:buChar char=""/>
              <a:tabLst>
                <a:tab pos="271757" algn="l"/>
                <a:tab pos="272317" algn="l"/>
              </a:tabLst>
            </a:pPr>
            <a:r>
              <a:rPr sz="1279" spc="13" dirty="0">
                <a:latin typeface="Arial"/>
                <a:cs typeface="Arial"/>
              </a:rPr>
              <a:t>Let </a:t>
            </a:r>
            <a:r>
              <a:rPr sz="1279" i="1" spc="9" dirty="0">
                <a:latin typeface="Arial"/>
                <a:cs typeface="Arial"/>
              </a:rPr>
              <a:t>r </a:t>
            </a:r>
            <a:r>
              <a:rPr sz="1279" spc="18" dirty="0">
                <a:latin typeface="Arial"/>
                <a:cs typeface="Arial"/>
              </a:rPr>
              <a:t>and </a:t>
            </a:r>
            <a:r>
              <a:rPr sz="1279" i="1" spc="13" dirty="0">
                <a:latin typeface="Arial"/>
                <a:cs typeface="Arial"/>
              </a:rPr>
              <a:t>s </a:t>
            </a:r>
            <a:r>
              <a:rPr sz="1279" spc="18" dirty="0">
                <a:latin typeface="Arial"/>
                <a:cs typeface="Arial"/>
              </a:rPr>
              <a:t>be </a:t>
            </a:r>
            <a:r>
              <a:rPr sz="1279" spc="13" dirty="0">
                <a:latin typeface="Arial"/>
                <a:cs typeface="Arial"/>
              </a:rPr>
              <a:t>relations </a:t>
            </a:r>
            <a:r>
              <a:rPr sz="1279" spc="18" dirty="0">
                <a:latin typeface="Arial"/>
                <a:cs typeface="Arial"/>
              </a:rPr>
              <a:t>on schemas </a:t>
            </a:r>
            <a:r>
              <a:rPr sz="1279" i="1" spc="22" dirty="0">
                <a:latin typeface="Arial"/>
                <a:cs typeface="Arial"/>
              </a:rPr>
              <a:t>R </a:t>
            </a:r>
            <a:r>
              <a:rPr sz="1279" spc="18" dirty="0">
                <a:latin typeface="Arial"/>
                <a:cs typeface="Arial"/>
              </a:rPr>
              <a:t>and </a:t>
            </a:r>
            <a:r>
              <a:rPr sz="1279" i="1" spc="22" dirty="0">
                <a:latin typeface="Arial"/>
                <a:cs typeface="Arial"/>
              </a:rPr>
              <a:t>S </a:t>
            </a:r>
            <a:r>
              <a:rPr sz="1279" spc="9" dirty="0">
                <a:latin typeface="Arial"/>
                <a:cs typeface="Arial"/>
              </a:rPr>
              <a:t>respectively.  </a:t>
            </a:r>
            <a:r>
              <a:rPr sz="1279" spc="13" dirty="0">
                <a:latin typeface="Arial"/>
                <a:cs typeface="Arial"/>
              </a:rPr>
              <a:t>Then, the “natural </a:t>
            </a:r>
            <a:r>
              <a:rPr sz="1279" spc="9" dirty="0">
                <a:latin typeface="Arial"/>
                <a:cs typeface="Arial"/>
              </a:rPr>
              <a:t>join” </a:t>
            </a:r>
            <a:r>
              <a:rPr sz="1279" spc="13" dirty="0">
                <a:latin typeface="Arial"/>
                <a:cs typeface="Arial"/>
              </a:rPr>
              <a:t>of relations </a:t>
            </a:r>
            <a:r>
              <a:rPr sz="1279" i="1" spc="22" dirty="0">
                <a:latin typeface="Arial"/>
                <a:cs typeface="Arial"/>
              </a:rPr>
              <a:t>R </a:t>
            </a:r>
            <a:r>
              <a:rPr sz="1279" spc="18" dirty="0">
                <a:latin typeface="Arial"/>
                <a:cs typeface="Arial"/>
              </a:rPr>
              <a:t>and </a:t>
            </a:r>
            <a:r>
              <a:rPr sz="1279" i="1" spc="22" dirty="0">
                <a:latin typeface="Arial"/>
                <a:cs typeface="Arial"/>
              </a:rPr>
              <a:t>S </a:t>
            </a:r>
            <a:r>
              <a:rPr sz="1279" spc="9" dirty="0">
                <a:latin typeface="Arial"/>
                <a:cs typeface="Arial"/>
              </a:rPr>
              <a:t>is </a:t>
            </a:r>
            <a:r>
              <a:rPr sz="1279" spc="18" dirty="0">
                <a:latin typeface="Arial"/>
                <a:cs typeface="Arial"/>
              </a:rPr>
              <a:t>a </a:t>
            </a:r>
            <a:r>
              <a:rPr sz="1279" spc="13" dirty="0">
                <a:latin typeface="Arial"/>
                <a:cs typeface="Arial"/>
              </a:rPr>
              <a:t>relation </a:t>
            </a:r>
            <a:r>
              <a:rPr sz="1279" spc="18" dirty="0">
                <a:latin typeface="Arial"/>
                <a:cs typeface="Arial"/>
              </a:rPr>
              <a:t>on  schema </a:t>
            </a:r>
            <a:r>
              <a:rPr sz="1279" i="1" spc="22" dirty="0">
                <a:latin typeface="Arial"/>
                <a:cs typeface="Arial"/>
              </a:rPr>
              <a:t>R </a:t>
            </a:r>
            <a:r>
              <a:rPr sz="1279" spc="22" dirty="0">
                <a:latin typeface="Symbol"/>
                <a:cs typeface="Symbol"/>
              </a:rPr>
              <a:t></a:t>
            </a:r>
            <a:r>
              <a:rPr sz="1279" spc="22" dirty="0">
                <a:latin typeface="Times New Roman"/>
                <a:cs typeface="Times New Roman"/>
              </a:rPr>
              <a:t> </a:t>
            </a:r>
            <a:r>
              <a:rPr sz="1279" i="1" spc="22" dirty="0">
                <a:latin typeface="Arial"/>
                <a:cs typeface="Arial"/>
              </a:rPr>
              <a:t>S </a:t>
            </a:r>
            <a:r>
              <a:rPr sz="1279" spc="9" dirty="0">
                <a:latin typeface="Arial"/>
                <a:cs typeface="Arial"/>
              </a:rPr>
              <a:t>obtained </a:t>
            </a:r>
            <a:r>
              <a:rPr sz="1279" spc="13" dirty="0">
                <a:latin typeface="Arial"/>
                <a:cs typeface="Arial"/>
              </a:rPr>
              <a:t>as</a:t>
            </a:r>
            <a:r>
              <a:rPr sz="1279" spc="-62" dirty="0">
                <a:latin typeface="Arial"/>
                <a:cs typeface="Arial"/>
              </a:rPr>
              <a:t> </a:t>
            </a:r>
            <a:r>
              <a:rPr sz="1279" spc="9" dirty="0">
                <a:latin typeface="Arial"/>
                <a:cs typeface="Arial"/>
              </a:rPr>
              <a:t>follows:</a:t>
            </a:r>
            <a:endParaRPr sz="1279" dirty="0">
              <a:latin typeface="Arial"/>
              <a:cs typeface="Arial"/>
            </a:endParaRPr>
          </a:p>
          <a:p>
            <a:pPr marL="562565" lvl="1" indent="-207880">
              <a:spcBef>
                <a:spcPts val="565"/>
              </a:spcBef>
              <a:buClr>
                <a:srgbClr val="FF9A33"/>
              </a:buClr>
              <a:buSzPct val="79310"/>
              <a:buFont typeface="Wingdings"/>
              <a:buChar char=""/>
              <a:tabLst>
                <a:tab pos="562565" algn="l"/>
                <a:tab pos="563126" algn="l"/>
              </a:tabLst>
            </a:pPr>
            <a:r>
              <a:rPr sz="1279" spc="13" dirty="0">
                <a:latin typeface="Arial"/>
                <a:cs typeface="Arial"/>
              </a:rPr>
              <a:t>Consider </a:t>
            </a:r>
            <a:r>
              <a:rPr sz="1279" spc="18" dirty="0">
                <a:latin typeface="Arial"/>
                <a:cs typeface="Arial"/>
              </a:rPr>
              <a:t>each </a:t>
            </a:r>
            <a:r>
              <a:rPr sz="1279" spc="13" dirty="0">
                <a:latin typeface="Arial"/>
                <a:cs typeface="Arial"/>
              </a:rPr>
              <a:t>pair of tuples </a:t>
            </a:r>
            <a:r>
              <a:rPr sz="1279" i="1" dirty="0">
                <a:latin typeface="Arial"/>
                <a:cs typeface="Arial"/>
              </a:rPr>
              <a:t>t</a:t>
            </a:r>
            <a:r>
              <a:rPr sz="2052" i="1" baseline="-19713" dirty="0">
                <a:latin typeface="Arial"/>
                <a:cs typeface="Arial"/>
              </a:rPr>
              <a:t>r </a:t>
            </a:r>
            <a:r>
              <a:rPr sz="1279" spc="13" dirty="0">
                <a:latin typeface="Arial"/>
                <a:cs typeface="Arial"/>
              </a:rPr>
              <a:t>from </a:t>
            </a:r>
            <a:r>
              <a:rPr sz="1279" i="1" spc="9" dirty="0">
                <a:latin typeface="Arial"/>
                <a:cs typeface="Arial"/>
              </a:rPr>
              <a:t>r </a:t>
            </a:r>
            <a:r>
              <a:rPr sz="1279" spc="18" dirty="0">
                <a:latin typeface="Arial"/>
                <a:cs typeface="Arial"/>
              </a:rPr>
              <a:t>and </a:t>
            </a:r>
            <a:r>
              <a:rPr sz="1279" i="1" dirty="0">
                <a:latin typeface="Arial"/>
                <a:cs typeface="Arial"/>
              </a:rPr>
              <a:t>t</a:t>
            </a:r>
            <a:r>
              <a:rPr sz="2052" i="1" baseline="-19713" dirty="0">
                <a:latin typeface="Arial"/>
                <a:cs typeface="Arial"/>
              </a:rPr>
              <a:t>s </a:t>
            </a:r>
            <a:r>
              <a:rPr sz="1279" spc="13" dirty="0">
                <a:latin typeface="Arial"/>
                <a:cs typeface="Arial"/>
              </a:rPr>
              <a:t>from</a:t>
            </a:r>
            <a:r>
              <a:rPr sz="1279" spc="-176" dirty="0">
                <a:latin typeface="Arial"/>
                <a:cs typeface="Arial"/>
              </a:rPr>
              <a:t> </a:t>
            </a:r>
            <a:r>
              <a:rPr sz="1279" i="1" spc="9" dirty="0">
                <a:latin typeface="Arial"/>
                <a:cs typeface="Arial"/>
              </a:rPr>
              <a:t>s</a:t>
            </a:r>
            <a:r>
              <a:rPr sz="1279" spc="9" dirty="0">
                <a:latin typeface="Arial"/>
                <a:cs typeface="Arial"/>
              </a:rPr>
              <a:t>.</a:t>
            </a:r>
            <a:endParaRPr sz="1279" dirty="0">
              <a:latin typeface="Arial"/>
              <a:cs typeface="Arial"/>
            </a:endParaRPr>
          </a:p>
          <a:p>
            <a:pPr marL="562565" marR="60515" lvl="1" indent="-207880">
              <a:lnSpc>
                <a:spcPct val="102800"/>
              </a:lnSpc>
              <a:spcBef>
                <a:spcPts val="534"/>
              </a:spcBef>
              <a:buClr>
                <a:srgbClr val="FF9A33"/>
              </a:buClr>
              <a:buSzPct val="79310"/>
              <a:buFont typeface="Wingdings"/>
              <a:buChar char=""/>
              <a:tabLst>
                <a:tab pos="562565" algn="l"/>
                <a:tab pos="563126" algn="l"/>
              </a:tabLst>
            </a:pPr>
            <a:r>
              <a:rPr sz="1279" spc="9" dirty="0">
                <a:latin typeface="Arial"/>
                <a:cs typeface="Arial"/>
              </a:rPr>
              <a:t>If </a:t>
            </a:r>
            <a:r>
              <a:rPr sz="1279" i="1" spc="4" dirty="0">
                <a:latin typeface="Arial"/>
                <a:cs typeface="Arial"/>
              </a:rPr>
              <a:t>t</a:t>
            </a:r>
            <a:r>
              <a:rPr sz="1721" i="1" spc="6" baseline="-21367" dirty="0">
                <a:latin typeface="Arial"/>
                <a:cs typeface="Arial"/>
              </a:rPr>
              <a:t>r </a:t>
            </a:r>
            <a:r>
              <a:rPr sz="1279" spc="18" dirty="0">
                <a:latin typeface="Arial"/>
                <a:cs typeface="Arial"/>
              </a:rPr>
              <a:t>and </a:t>
            </a:r>
            <a:r>
              <a:rPr sz="1279" i="1" spc="9" dirty="0">
                <a:latin typeface="Arial"/>
                <a:cs typeface="Arial"/>
              </a:rPr>
              <a:t>t</a:t>
            </a:r>
            <a:r>
              <a:rPr sz="1721" i="1" spc="13" baseline="-21367" dirty="0">
                <a:latin typeface="Arial"/>
                <a:cs typeface="Arial"/>
              </a:rPr>
              <a:t>s </a:t>
            </a:r>
            <a:r>
              <a:rPr sz="1279" spc="18" dirty="0">
                <a:latin typeface="Arial"/>
                <a:cs typeface="Arial"/>
              </a:rPr>
              <a:t>have </a:t>
            </a:r>
            <a:r>
              <a:rPr sz="1279" spc="13" dirty="0">
                <a:latin typeface="Arial"/>
                <a:cs typeface="Arial"/>
              </a:rPr>
              <a:t>the </a:t>
            </a:r>
            <a:r>
              <a:rPr sz="1279" spc="18" dirty="0">
                <a:latin typeface="Arial"/>
                <a:cs typeface="Arial"/>
              </a:rPr>
              <a:t>same </a:t>
            </a:r>
            <a:r>
              <a:rPr sz="1279" spc="13" dirty="0">
                <a:latin typeface="Arial"/>
                <a:cs typeface="Arial"/>
              </a:rPr>
              <a:t>value </a:t>
            </a:r>
            <a:r>
              <a:rPr sz="1279" spc="18" dirty="0">
                <a:latin typeface="Arial"/>
                <a:cs typeface="Arial"/>
              </a:rPr>
              <a:t>on each </a:t>
            </a:r>
            <a:r>
              <a:rPr sz="1279" spc="13" dirty="0">
                <a:latin typeface="Arial"/>
                <a:cs typeface="Arial"/>
              </a:rPr>
              <a:t>of the</a:t>
            </a:r>
            <a:r>
              <a:rPr sz="1279" spc="-88" dirty="0">
                <a:latin typeface="Arial"/>
                <a:cs typeface="Arial"/>
              </a:rPr>
              <a:t> </a:t>
            </a:r>
            <a:r>
              <a:rPr sz="1279" spc="13" dirty="0">
                <a:latin typeface="Arial"/>
                <a:cs typeface="Arial"/>
              </a:rPr>
              <a:t>attributes  </a:t>
            </a:r>
            <a:r>
              <a:rPr sz="1279" spc="9" dirty="0">
                <a:latin typeface="Arial"/>
                <a:cs typeface="Arial"/>
              </a:rPr>
              <a:t>in </a:t>
            </a:r>
            <a:r>
              <a:rPr sz="1279" i="1" spc="22" dirty="0">
                <a:latin typeface="Arial"/>
                <a:cs typeface="Arial"/>
              </a:rPr>
              <a:t>R </a:t>
            </a:r>
            <a:r>
              <a:rPr sz="1279" spc="22" dirty="0">
                <a:latin typeface="Symbol"/>
                <a:cs typeface="Symbol"/>
              </a:rPr>
              <a:t></a:t>
            </a:r>
            <a:r>
              <a:rPr sz="1279" spc="22" dirty="0">
                <a:latin typeface="Times New Roman"/>
                <a:cs typeface="Times New Roman"/>
              </a:rPr>
              <a:t> </a:t>
            </a:r>
            <a:r>
              <a:rPr sz="1279" i="1" spc="13" dirty="0">
                <a:latin typeface="Arial"/>
                <a:cs typeface="Arial"/>
              </a:rPr>
              <a:t>S</a:t>
            </a:r>
            <a:r>
              <a:rPr sz="1279" spc="13" dirty="0">
                <a:latin typeface="Arial"/>
                <a:cs typeface="Arial"/>
              </a:rPr>
              <a:t>, </a:t>
            </a:r>
            <a:r>
              <a:rPr sz="1279" spc="18" dirty="0">
                <a:latin typeface="Arial"/>
                <a:cs typeface="Arial"/>
              </a:rPr>
              <a:t>add a </a:t>
            </a:r>
            <a:r>
              <a:rPr sz="1279" spc="13" dirty="0">
                <a:latin typeface="Arial"/>
                <a:cs typeface="Arial"/>
              </a:rPr>
              <a:t>tuple </a:t>
            </a:r>
            <a:r>
              <a:rPr sz="1279" i="1" spc="9" dirty="0">
                <a:latin typeface="Arial"/>
                <a:cs typeface="Arial"/>
              </a:rPr>
              <a:t>t </a:t>
            </a:r>
            <a:r>
              <a:rPr sz="1279" spc="13" dirty="0">
                <a:latin typeface="Arial"/>
                <a:cs typeface="Arial"/>
              </a:rPr>
              <a:t>to the </a:t>
            </a:r>
            <a:r>
              <a:rPr sz="1279" spc="9" dirty="0">
                <a:latin typeface="Arial"/>
                <a:cs typeface="Arial"/>
              </a:rPr>
              <a:t>result,</a:t>
            </a:r>
            <a:r>
              <a:rPr sz="1279" spc="-101" dirty="0">
                <a:latin typeface="Arial"/>
                <a:cs typeface="Arial"/>
              </a:rPr>
              <a:t> </a:t>
            </a:r>
            <a:r>
              <a:rPr sz="1279" spc="18" dirty="0">
                <a:latin typeface="Arial"/>
                <a:cs typeface="Arial"/>
              </a:rPr>
              <a:t>where</a:t>
            </a:r>
            <a:endParaRPr sz="1279" dirty="0">
              <a:latin typeface="Arial"/>
              <a:cs typeface="Arial"/>
            </a:endParaRPr>
          </a:p>
          <a:p>
            <a:pPr marL="813030" lvl="2" indent="-167537">
              <a:spcBef>
                <a:spcPts val="657"/>
              </a:spcBef>
              <a:buClr>
                <a:srgbClr val="33CC33"/>
              </a:buClr>
              <a:buSzPct val="75862"/>
              <a:buFont typeface="Webdings"/>
              <a:buChar char=""/>
              <a:tabLst>
                <a:tab pos="813590" algn="l"/>
              </a:tabLst>
            </a:pPr>
            <a:r>
              <a:rPr sz="1279" i="1" spc="9" dirty="0">
                <a:latin typeface="Arial"/>
                <a:cs typeface="Arial"/>
              </a:rPr>
              <a:t>t </a:t>
            </a:r>
            <a:r>
              <a:rPr sz="1279" spc="18" dirty="0">
                <a:latin typeface="Arial"/>
                <a:cs typeface="Arial"/>
              </a:rPr>
              <a:t>has </a:t>
            </a:r>
            <a:r>
              <a:rPr sz="1279" spc="13" dirty="0">
                <a:latin typeface="Arial"/>
                <a:cs typeface="Arial"/>
              </a:rPr>
              <a:t>the </a:t>
            </a:r>
            <a:r>
              <a:rPr sz="1279" spc="18" dirty="0">
                <a:latin typeface="Arial"/>
                <a:cs typeface="Arial"/>
              </a:rPr>
              <a:t>same </a:t>
            </a:r>
            <a:r>
              <a:rPr sz="1279" spc="13" dirty="0">
                <a:latin typeface="Arial"/>
                <a:cs typeface="Arial"/>
              </a:rPr>
              <a:t>value </a:t>
            </a:r>
            <a:r>
              <a:rPr sz="1279" spc="18" dirty="0">
                <a:latin typeface="Arial"/>
                <a:cs typeface="Arial"/>
              </a:rPr>
              <a:t>as </a:t>
            </a:r>
            <a:r>
              <a:rPr sz="1279" i="1" spc="4" dirty="0">
                <a:latin typeface="Arial"/>
                <a:cs typeface="Arial"/>
              </a:rPr>
              <a:t>t</a:t>
            </a:r>
            <a:r>
              <a:rPr sz="2316" i="1" spc="6" baseline="-20634" dirty="0">
                <a:latin typeface="Arial"/>
                <a:cs typeface="Arial"/>
              </a:rPr>
              <a:t>r </a:t>
            </a:r>
            <a:r>
              <a:rPr sz="1279" spc="18" dirty="0">
                <a:latin typeface="Arial"/>
                <a:cs typeface="Arial"/>
              </a:rPr>
              <a:t>on</a:t>
            </a:r>
            <a:r>
              <a:rPr sz="1279" spc="-224" dirty="0">
                <a:latin typeface="Arial"/>
                <a:cs typeface="Arial"/>
              </a:rPr>
              <a:t> </a:t>
            </a:r>
            <a:r>
              <a:rPr sz="1279" i="1" spc="9" dirty="0">
                <a:latin typeface="Arial"/>
                <a:cs typeface="Arial"/>
              </a:rPr>
              <a:t>r</a:t>
            </a:r>
            <a:endParaRPr sz="1279" dirty="0">
              <a:latin typeface="Arial"/>
              <a:cs typeface="Arial"/>
            </a:endParaRPr>
          </a:p>
          <a:p>
            <a:pPr marL="813030" lvl="2" indent="-167537">
              <a:spcBef>
                <a:spcPts val="662"/>
              </a:spcBef>
              <a:buClr>
                <a:srgbClr val="33CC33"/>
              </a:buClr>
              <a:buSzPct val="75862"/>
              <a:buFont typeface="Webdings"/>
              <a:buChar char=""/>
              <a:tabLst>
                <a:tab pos="813590" algn="l"/>
              </a:tabLst>
            </a:pPr>
            <a:r>
              <a:rPr sz="1279" i="1" spc="9" dirty="0">
                <a:latin typeface="Arial"/>
                <a:cs typeface="Arial"/>
              </a:rPr>
              <a:t>t </a:t>
            </a:r>
            <a:r>
              <a:rPr sz="1279" spc="18" dirty="0">
                <a:latin typeface="Arial"/>
                <a:cs typeface="Arial"/>
              </a:rPr>
              <a:t>has </a:t>
            </a:r>
            <a:r>
              <a:rPr sz="1279" spc="13" dirty="0">
                <a:latin typeface="Arial"/>
                <a:cs typeface="Arial"/>
              </a:rPr>
              <a:t>the </a:t>
            </a:r>
            <a:r>
              <a:rPr sz="1279" spc="18" dirty="0">
                <a:latin typeface="Arial"/>
                <a:cs typeface="Arial"/>
              </a:rPr>
              <a:t>same </a:t>
            </a:r>
            <a:r>
              <a:rPr sz="1279" spc="13" dirty="0">
                <a:latin typeface="Arial"/>
                <a:cs typeface="Arial"/>
              </a:rPr>
              <a:t>value </a:t>
            </a:r>
            <a:r>
              <a:rPr sz="1279" spc="18" dirty="0">
                <a:latin typeface="Arial"/>
                <a:cs typeface="Arial"/>
              </a:rPr>
              <a:t>as </a:t>
            </a:r>
            <a:r>
              <a:rPr sz="1279" i="1" spc="4" dirty="0">
                <a:latin typeface="Arial"/>
                <a:cs typeface="Arial"/>
              </a:rPr>
              <a:t>t</a:t>
            </a:r>
            <a:r>
              <a:rPr sz="2316" i="1" spc="6" baseline="-20634" dirty="0">
                <a:latin typeface="Arial"/>
                <a:cs typeface="Arial"/>
              </a:rPr>
              <a:t>s </a:t>
            </a:r>
            <a:r>
              <a:rPr sz="1279" spc="18" dirty="0">
                <a:latin typeface="Arial"/>
                <a:cs typeface="Arial"/>
              </a:rPr>
              <a:t>on</a:t>
            </a:r>
            <a:r>
              <a:rPr sz="1279" spc="-229" dirty="0">
                <a:latin typeface="Arial"/>
                <a:cs typeface="Arial"/>
              </a:rPr>
              <a:t> </a:t>
            </a:r>
            <a:r>
              <a:rPr sz="1279" i="1" spc="13" dirty="0">
                <a:latin typeface="Arial"/>
                <a:cs typeface="Arial"/>
              </a:rPr>
              <a:t>s</a:t>
            </a:r>
            <a:endParaRPr sz="1279" dirty="0">
              <a:latin typeface="Arial"/>
              <a:cs typeface="Arial"/>
            </a:endParaRPr>
          </a:p>
        </p:txBody>
      </p:sp>
    </p:spTree>
    <p:extLst>
      <p:ext uri="{BB962C8B-B14F-4D97-AF65-F5344CB8AC3E}">
        <p14:creationId xmlns:p14="http://schemas.microsoft.com/office/powerpoint/2010/main" val="2881902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53568" y="422148"/>
            <a:ext cx="9688296" cy="742429"/>
          </a:xfrm>
          <a:prstGeom prst="rect">
            <a:avLst/>
          </a:prstGeom>
        </p:spPr>
        <p:txBody>
          <a:bodyPr vert="horz" lIns="91440" tIns="45720" rIns="91440" bIns="45720" rtlCol="0" anchor="b">
            <a:normAutofit/>
          </a:bodyPr>
          <a:lstStyle/>
          <a:p>
            <a:pPr marL="11206"/>
            <a:r>
              <a:rPr lang="en-IN" sz="4000" spc="13" dirty="0"/>
              <a:t>Joining two </a:t>
            </a:r>
            <a:r>
              <a:rPr lang="en-IN" sz="4000" spc="9" dirty="0"/>
              <a:t>relations </a:t>
            </a:r>
            <a:r>
              <a:rPr lang="en-IN" sz="4000" spc="18" dirty="0"/>
              <a:t>– </a:t>
            </a:r>
            <a:r>
              <a:rPr lang="en-IN" sz="4000" spc="13" dirty="0"/>
              <a:t>Natural</a:t>
            </a:r>
            <a:r>
              <a:rPr lang="en-IN" sz="4000" spc="-106" dirty="0"/>
              <a:t> </a:t>
            </a:r>
            <a:r>
              <a:rPr lang="en-IN" sz="4000" spc="13" dirty="0"/>
              <a:t>Join</a:t>
            </a:r>
            <a:endParaRPr lang="en-US" sz="4000" b="1" kern="1200" spc="13" dirty="0">
              <a:solidFill>
                <a:schemeClr val="tx1"/>
              </a:solidFill>
              <a:latin typeface="+mj-lt"/>
              <a:ea typeface="+mj-ea"/>
              <a:cs typeface="+mj-cs"/>
            </a:endParaRP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EE214102-84CE-A947-A3F3-E93A8207C600}"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AB79C36A-19FC-1E44-9EB1-515C1EB72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4">
            <a:extLst>
              <a:ext uri="{FF2B5EF4-FFF2-40B4-BE49-F238E27FC236}">
                <a16:creationId xmlns:a16="http://schemas.microsoft.com/office/drawing/2014/main" id="{229FB4CA-4215-594C-80B5-7FE9B3568D39}"/>
              </a:ext>
            </a:extLst>
          </p:cNvPr>
          <p:cNvSpPr txBox="1"/>
          <p:nvPr/>
        </p:nvSpPr>
        <p:spPr>
          <a:xfrm>
            <a:off x="3404795" y="1735567"/>
            <a:ext cx="1288676" cy="212124"/>
          </a:xfrm>
          <a:prstGeom prst="rect">
            <a:avLst/>
          </a:prstGeom>
        </p:spPr>
        <p:txBody>
          <a:bodyPr vert="horz" wrap="square" lIns="0" tIns="15128" rIns="0" bIns="0" rtlCol="0">
            <a:spAutoFit/>
          </a:bodyPr>
          <a:lstStyle/>
          <a:p>
            <a:pPr marL="260551" indent="-249905">
              <a:spcBef>
                <a:spcPts val="119"/>
              </a:spcBef>
              <a:buClr>
                <a:srgbClr val="CC3300"/>
              </a:buClr>
              <a:buSzPct val="89655"/>
              <a:buFont typeface="Wingdings"/>
              <a:buChar char=""/>
              <a:tabLst>
                <a:tab pos="260551" algn="l"/>
                <a:tab pos="261111" algn="l"/>
              </a:tabLst>
            </a:pPr>
            <a:r>
              <a:rPr sz="1279" spc="9" dirty="0">
                <a:latin typeface="Arial"/>
                <a:cs typeface="Arial"/>
              </a:rPr>
              <a:t>Relations </a:t>
            </a:r>
            <a:r>
              <a:rPr sz="1279" spc="4" dirty="0">
                <a:latin typeface="Arial"/>
                <a:cs typeface="Arial"/>
              </a:rPr>
              <a:t>r,</a:t>
            </a:r>
            <a:r>
              <a:rPr sz="1279" spc="-57" dirty="0">
                <a:latin typeface="Arial"/>
                <a:cs typeface="Arial"/>
              </a:rPr>
              <a:t> </a:t>
            </a:r>
            <a:r>
              <a:rPr sz="1279" spc="4" dirty="0">
                <a:latin typeface="Arial"/>
                <a:cs typeface="Arial"/>
              </a:rPr>
              <a:t>s:</a:t>
            </a:r>
            <a:endParaRPr sz="1279">
              <a:latin typeface="Arial"/>
              <a:cs typeface="Arial"/>
            </a:endParaRPr>
          </a:p>
        </p:txBody>
      </p:sp>
      <p:sp>
        <p:nvSpPr>
          <p:cNvPr id="11" name="object 5">
            <a:extLst>
              <a:ext uri="{FF2B5EF4-FFF2-40B4-BE49-F238E27FC236}">
                <a16:creationId xmlns:a16="http://schemas.microsoft.com/office/drawing/2014/main" id="{B48C5F98-7050-2443-BA2A-68D32097C8D0}"/>
              </a:ext>
            </a:extLst>
          </p:cNvPr>
          <p:cNvSpPr txBox="1"/>
          <p:nvPr/>
        </p:nvSpPr>
        <p:spPr>
          <a:xfrm>
            <a:off x="3419587" y="3325413"/>
            <a:ext cx="1159809" cy="556072"/>
          </a:xfrm>
          <a:prstGeom prst="rect">
            <a:avLst/>
          </a:prstGeom>
        </p:spPr>
        <p:txBody>
          <a:bodyPr vert="horz" wrap="square" lIns="0" tIns="84604" rIns="0" bIns="0" rtlCol="0">
            <a:spAutoFit/>
          </a:bodyPr>
          <a:lstStyle/>
          <a:p>
            <a:pPr marL="260551" indent="-249905">
              <a:spcBef>
                <a:spcPts val="666"/>
              </a:spcBef>
              <a:buClr>
                <a:srgbClr val="C00000"/>
              </a:buClr>
              <a:buSzPct val="89655"/>
              <a:buFont typeface="Wingdings"/>
              <a:buChar char=""/>
              <a:tabLst>
                <a:tab pos="260551" algn="l"/>
                <a:tab pos="261111" algn="l"/>
              </a:tabLst>
            </a:pPr>
            <a:r>
              <a:rPr sz="1279" spc="13" dirty="0">
                <a:latin typeface="Arial"/>
                <a:cs typeface="Arial"/>
              </a:rPr>
              <a:t>Natural</a:t>
            </a:r>
            <a:r>
              <a:rPr sz="1279" spc="-62" dirty="0">
                <a:latin typeface="Arial"/>
                <a:cs typeface="Arial"/>
              </a:rPr>
              <a:t> </a:t>
            </a:r>
            <a:r>
              <a:rPr sz="1279" spc="13" dirty="0">
                <a:latin typeface="Arial"/>
                <a:cs typeface="Arial"/>
              </a:rPr>
              <a:t>Join</a:t>
            </a:r>
            <a:endParaRPr sz="1279">
              <a:latin typeface="Arial"/>
              <a:cs typeface="Arial"/>
            </a:endParaRPr>
          </a:p>
          <a:p>
            <a:pPr marL="344039">
              <a:spcBef>
                <a:spcPts val="591"/>
              </a:spcBef>
              <a:tabLst>
                <a:tab pos="551359" algn="l"/>
                <a:tab pos="837684" algn="l"/>
              </a:tabLst>
            </a:pPr>
            <a:r>
              <a:rPr sz="1147" spc="18" dirty="0">
                <a:solidFill>
                  <a:srgbClr val="C00000"/>
                </a:solidFill>
                <a:latin typeface="Arial"/>
                <a:cs typeface="Arial"/>
              </a:rPr>
              <a:t>n	</a:t>
            </a:r>
            <a:r>
              <a:rPr sz="1279" spc="9" dirty="0">
                <a:latin typeface="Arial"/>
                <a:cs typeface="Arial"/>
              </a:rPr>
              <a:t>r	</a:t>
            </a:r>
            <a:r>
              <a:rPr sz="1279" spc="13" dirty="0">
                <a:latin typeface="Arial"/>
                <a:cs typeface="Arial"/>
              </a:rPr>
              <a:t>s</a:t>
            </a:r>
            <a:endParaRPr sz="1279">
              <a:latin typeface="Arial"/>
              <a:cs typeface="Arial"/>
            </a:endParaRPr>
          </a:p>
        </p:txBody>
      </p:sp>
      <p:sp>
        <p:nvSpPr>
          <p:cNvPr id="12" name="object 6">
            <a:extLst>
              <a:ext uri="{FF2B5EF4-FFF2-40B4-BE49-F238E27FC236}">
                <a16:creationId xmlns:a16="http://schemas.microsoft.com/office/drawing/2014/main" id="{438F8C05-AE54-2A4D-BF6C-AEDB9DDA2CEC}"/>
              </a:ext>
            </a:extLst>
          </p:cNvPr>
          <p:cNvSpPr/>
          <p:nvPr/>
        </p:nvSpPr>
        <p:spPr>
          <a:xfrm>
            <a:off x="5118399" y="1815353"/>
            <a:ext cx="2602677" cy="2824554"/>
          </a:xfrm>
          <a:prstGeom prst="rect">
            <a:avLst/>
          </a:prstGeom>
          <a:blipFill>
            <a:blip r:embed="rId3" cstate="print"/>
            <a:stretch>
              <a:fillRect/>
            </a:stretch>
          </a:blipFill>
        </p:spPr>
        <p:txBody>
          <a:bodyPr wrap="square" lIns="0" tIns="0" rIns="0" bIns="0" rtlCol="0"/>
          <a:lstStyle/>
          <a:p>
            <a:endParaRPr sz="1588"/>
          </a:p>
        </p:txBody>
      </p:sp>
      <p:sp>
        <p:nvSpPr>
          <p:cNvPr id="13" name="object 7">
            <a:extLst>
              <a:ext uri="{FF2B5EF4-FFF2-40B4-BE49-F238E27FC236}">
                <a16:creationId xmlns:a16="http://schemas.microsoft.com/office/drawing/2014/main" id="{49AB2BEF-88C8-9B45-97BB-64624076D7EA}"/>
              </a:ext>
            </a:extLst>
          </p:cNvPr>
          <p:cNvSpPr/>
          <p:nvPr/>
        </p:nvSpPr>
        <p:spPr>
          <a:xfrm>
            <a:off x="4074235" y="3712060"/>
            <a:ext cx="132453" cy="155314"/>
          </a:xfrm>
          <a:prstGeom prst="rect">
            <a:avLst/>
          </a:prstGeom>
          <a:blipFill>
            <a:blip r:embed="rId4" cstate="print"/>
            <a:stretch>
              <a:fillRect/>
            </a:stretch>
          </a:blipFill>
        </p:spPr>
        <p:txBody>
          <a:bodyPr wrap="square" lIns="0" tIns="0" rIns="0" bIns="0" rtlCol="0"/>
          <a:lstStyle/>
          <a:p>
            <a:endParaRPr sz="1588"/>
          </a:p>
        </p:txBody>
      </p:sp>
      <p:sp>
        <p:nvSpPr>
          <p:cNvPr id="15" name="object 8">
            <a:extLst>
              <a:ext uri="{FF2B5EF4-FFF2-40B4-BE49-F238E27FC236}">
                <a16:creationId xmlns:a16="http://schemas.microsoft.com/office/drawing/2014/main" id="{3879B252-F4A9-D14B-8C58-1617F98C00E6}"/>
              </a:ext>
            </a:extLst>
          </p:cNvPr>
          <p:cNvSpPr txBox="1"/>
          <p:nvPr/>
        </p:nvSpPr>
        <p:spPr>
          <a:xfrm>
            <a:off x="3559884" y="5000512"/>
            <a:ext cx="3121959" cy="235351"/>
          </a:xfrm>
          <a:prstGeom prst="rect">
            <a:avLst/>
          </a:prstGeom>
        </p:spPr>
        <p:txBody>
          <a:bodyPr vert="horz" wrap="square" lIns="0" tIns="11206" rIns="0" bIns="0" rtlCol="0">
            <a:spAutoFit/>
          </a:bodyPr>
          <a:lstStyle/>
          <a:p>
            <a:pPr marL="33619">
              <a:spcBef>
                <a:spcPts val="88"/>
              </a:spcBef>
            </a:pPr>
            <a:r>
              <a:rPr sz="2184" baseline="13468" dirty="0">
                <a:latin typeface="Symbol"/>
                <a:cs typeface="Symbol"/>
              </a:rPr>
              <a:t></a:t>
            </a:r>
            <a:r>
              <a:rPr sz="2184" baseline="13468" dirty="0">
                <a:latin typeface="Times New Roman"/>
                <a:cs typeface="Times New Roman"/>
              </a:rPr>
              <a:t> </a:t>
            </a:r>
            <a:r>
              <a:rPr sz="971" i="1" spc="-4" dirty="0">
                <a:latin typeface="Arial"/>
                <a:cs typeface="Arial"/>
              </a:rPr>
              <a:t>A, </a:t>
            </a:r>
            <a:r>
              <a:rPr sz="971" i="1" spc="-13" dirty="0">
                <a:latin typeface="Arial"/>
                <a:cs typeface="Arial"/>
              </a:rPr>
              <a:t>r.B, </a:t>
            </a:r>
            <a:r>
              <a:rPr sz="971" i="1" spc="-4" dirty="0">
                <a:latin typeface="Arial"/>
                <a:cs typeface="Arial"/>
              </a:rPr>
              <a:t>C, </a:t>
            </a:r>
            <a:r>
              <a:rPr sz="971" i="1" spc="-13" dirty="0">
                <a:latin typeface="Arial"/>
                <a:cs typeface="Arial"/>
              </a:rPr>
              <a:t>r.D, </a:t>
            </a:r>
            <a:r>
              <a:rPr sz="971" i="1" spc="-4" dirty="0">
                <a:latin typeface="Arial"/>
                <a:cs typeface="Arial"/>
              </a:rPr>
              <a:t>E </a:t>
            </a:r>
            <a:r>
              <a:rPr sz="2184" baseline="13468" dirty="0">
                <a:latin typeface="Arial"/>
                <a:cs typeface="Arial"/>
              </a:rPr>
              <a:t>(</a:t>
            </a:r>
            <a:r>
              <a:rPr sz="2184" baseline="13468" dirty="0">
                <a:latin typeface="Symbol"/>
                <a:cs typeface="Symbol"/>
              </a:rPr>
              <a:t></a:t>
            </a:r>
            <a:r>
              <a:rPr sz="2184" baseline="13468" dirty="0">
                <a:latin typeface="Times New Roman"/>
                <a:cs typeface="Times New Roman"/>
              </a:rPr>
              <a:t> </a:t>
            </a:r>
            <a:r>
              <a:rPr sz="971" i="1" spc="-18" dirty="0">
                <a:latin typeface="Arial"/>
                <a:cs typeface="Arial"/>
              </a:rPr>
              <a:t>r.B </a:t>
            </a:r>
            <a:r>
              <a:rPr sz="971" i="1" spc="-4" dirty="0">
                <a:latin typeface="Arial"/>
                <a:cs typeface="Arial"/>
              </a:rPr>
              <a:t>= s.B </a:t>
            </a:r>
            <a:r>
              <a:rPr sz="971" i="1" spc="-4" dirty="0">
                <a:latin typeface="Times New Roman"/>
                <a:cs typeface="Times New Roman"/>
              </a:rPr>
              <a:t>˄ </a:t>
            </a:r>
            <a:r>
              <a:rPr sz="971" i="1" spc="-40" dirty="0">
                <a:latin typeface="Times New Roman"/>
                <a:cs typeface="Times New Roman"/>
              </a:rPr>
              <a:t>r.D </a:t>
            </a:r>
            <a:r>
              <a:rPr sz="971" i="1" spc="-4" dirty="0">
                <a:latin typeface="Times New Roman"/>
                <a:cs typeface="Times New Roman"/>
              </a:rPr>
              <a:t>= s.D </a:t>
            </a:r>
            <a:r>
              <a:rPr sz="2184" baseline="13468" dirty="0">
                <a:latin typeface="Arial"/>
                <a:cs typeface="Arial"/>
              </a:rPr>
              <a:t>(</a:t>
            </a:r>
            <a:r>
              <a:rPr sz="2184" i="1" baseline="13468" dirty="0">
                <a:latin typeface="Arial"/>
                <a:cs typeface="Arial"/>
              </a:rPr>
              <a:t>r </a:t>
            </a:r>
            <a:r>
              <a:rPr sz="2184" baseline="13468" dirty="0">
                <a:latin typeface="Arial"/>
                <a:cs typeface="Arial"/>
              </a:rPr>
              <a:t>x</a:t>
            </a:r>
            <a:r>
              <a:rPr sz="2184" spc="344" baseline="13468" dirty="0">
                <a:latin typeface="Arial"/>
                <a:cs typeface="Arial"/>
              </a:rPr>
              <a:t> </a:t>
            </a:r>
            <a:r>
              <a:rPr sz="2184" i="1" baseline="13468" dirty="0">
                <a:latin typeface="Arial"/>
                <a:cs typeface="Arial"/>
              </a:rPr>
              <a:t>s</a:t>
            </a:r>
            <a:r>
              <a:rPr sz="2184" baseline="13468" dirty="0">
                <a:latin typeface="Arial"/>
                <a:cs typeface="Arial"/>
              </a:rPr>
              <a:t>)))</a:t>
            </a:r>
            <a:endParaRPr sz="2184" baseline="13468">
              <a:latin typeface="Arial"/>
              <a:cs typeface="Arial"/>
            </a:endParaRPr>
          </a:p>
        </p:txBody>
      </p:sp>
    </p:spTree>
    <p:extLst>
      <p:ext uri="{BB962C8B-B14F-4D97-AF65-F5344CB8AC3E}">
        <p14:creationId xmlns:p14="http://schemas.microsoft.com/office/powerpoint/2010/main" val="213144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2501" y="897491"/>
            <a:ext cx="5858006" cy="692950"/>
          </a:xfrm>
          <a:prstGeom prst="rect">
            <a:avLst/>
          </a:prstGeom>
        </p:spPr>
        <p:txBody>
          <a:bodyPr vert="horz" wrap="square" lIns="0" tIns="15688" rIns="0" bIns="0" rtlCol="0" anchor="ctr">
            <a:spAutoFit/>
          </a:bodyPr>
          <a:lstStyle/>
          <a:p>
            <a:pPr marL="11206">
              <a:lnSpc>
                <a:spcPct val="100000"/>
              </a:lnSpc>
              <a:spcBef>
                <a:spcPts val="124"/>
              </a:spcBef>
            </a:pPr>
            <a:r>
              <a:rPr spc="13" dirty="0"/>
              <a:t>Module</a:t>
            </a:r>
            <a:r>
              <a:rPr lang="en-US" spc="13" dirty="0"/>
              <a:t> 2  - </a:t>
            </a:r>
            <a:r>
              <a:rPr spc="-62" dirty="0"/>
              <a:t> </a:t>
            </a:r>
            <a:r>
              <a:rPr spc="13" dirty="0"/>
              <a:t>Objectives</a:t>
            </a:r>
          </a:p>
        </p:txBody>
      </p:sp>
      <p:sp>
        <p:nvSpPr>
          <p:cNvPr id="9" name="object 9"/>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CA16CEA4-395B-8A42-B08E-BC7AAC5E6C07}" type="datetime1">
              <a:rPr lang="en-IN" spc="9" smtClean="0"/>
              <a:t>23/01/21</a:t>
            </a:fld>
            <a:endParaRPr spc="9"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830264" y="2047865"/>
            <a:ext cx="6715125" cy="829865"/>
          </a:xfrm>
          <a:prstGeom prst="rect">
            <a:avLst/>
          </a:prstGeom>
        </p:spPr>
        <p:txBody>
          <a:bodyPr vert="horz" wrap="square" lIns="0" tIns="84604" rIns="0" bIns="0" rtlCol="0">
            <a:spAutoFit/>
          </a:bodyPr>
          <a:lstStyle/>
          <a:p>
            <a:pPr marL="260551" indent="-249905">
              <a:spcBef>
                <a:spcPts val="666"/>
              </a:spcBef>
              <a:buClr>
                <a:srgbClr val="CC3300"/>
              </a:buClr>
              <a:buSzPct val="89655"/>
              <a:buFont typeface="Wingdings"/>
              <a:buChar char=""/>
              <a:tabLst>
                <a:tab pos="260551" algn="l"/>
                <a:tab pos="261111" algn="l"/>
              </a:tabLst>
            </a:pPr>
            <a:r>
              <a:rPr sz="1279" spc="13" dirty="0">
                <a:latin typeface="Arial"/>
                <a:cs typeface="Arial"/>
              </a:rPr>
              <a:t>To </a:t>
            </a:r>
            <a:r>
              <a:rPr sz="1279" spc="9" dirty="0">
                <a:latin typeface="Arial"/>
                <a:cs typeface="Arial"/>
              </a:rPr>
              <a:t>familiarize with the basic notions </a:t>
            </a:r>
            <a:r>
              <a:rPr sz="1279" spc="13" dirty="0">
                <a:latin typeface="Arial"/>
                <a:cs typeface="Arial"/>
              </a:rPr>
              <a:t>and </a:t>
            </a:r>
            <a:r>
              <a:rPr sz="1279" spc="9" dirty="0">
                <a:latin typeface="Arial"/>
                <a:cs typeface="Arial"/>
              </a:rPr>
              <a:t>terminology of </a:t>
            </a:r>
            <a:r>
              <a:rPr sz="1279" spc="13" dirty="0">
                <a:latin typeface="Arial"/>
                <a:cs typeface="Arial"/>
              </a:rPr>
              <a:t>database management</a:t>
            </a:r>
            <a:r>
              <a:rPr sz="1279" spc="-79" dirty="0">
                <a:latin typeface="Arial"/>
                <a:cs typeface="Arial"/>
              </a:rPr>
              <a:t> </a:t>
            </a:r>
            <a:r>
              <a:rPr sz="1279" spc="9" dirty="0">
                <a:latin typeface="Arial"/>
                <a:cs typeface="Arial"/>
              </a:rPr>
              <a:t>systems</a:t>
            </a:r>
            <a:endParaRPr sz="1279" dirty="0">
              <a:latin typeface="Arial"/>
              <a:cs typeface="Arial"/>
            </a:endParaRPr>
          </a:p>
          <a:p>
            <a:pPr marL="260551" indent="-249905">
              <a:spcBef>
                <a:spcPts val="591"/>
              </a:spcBef>
              <a:buClr>
                <a:srgbClr val="CC3300"/>
              </a:buClr>
              <a:buSzPct val="89655"/>
              <a:buFont typeface="Wingdings"/>
              <a:buChar char=""/>
              <a:tabLst>
                <a:tab pos="260551" algn="l"/>
                <a:tab pos="261111" algn="l"/>
              </a:tabLst>
            </a:pPr>
            <a:r>
              <a:rPr sz="1279" spc="18" dirty="0">
                <a:latin typeface="Arial"/>
                <a:cs typeface="Arial"/>
              </a:rPr>
              <a:t>To </a:t>
            </a:r>
            <a:r>
              <a:rPr sz="1279" spc="13" dirty="0">
                <a:latin typeface="Arial"/>
                <a:cs typeface="Arial"/>
              </a:rPr>
              <a:t>understand the role of data </a:t>
            </a:r>
            <a:r>
              <a:rPr sz="1279" spc="18" dirty="0">
                <a:latin typeface="Arial"/>
                <a:cs typeface="Arial"/>
              </a:rPr>
              <a:t>models and</a:t>
            </a:r>
            <a:r>
              <a:rPr sz="1279" spc="-119" dirty="0">
                <a:latin typeface="Arial"/>
                <a:cs typeface="Arial"/>
              </a:rPr>
              <a:t> </a:t>
            </a:r>
            <a:r>
              <a:rPr sz="1279" spc="13" dirty="0">
                <a:latin typeface="Arial"/>
                <a:cs typeface="Arial"/>
              </a:rPr>
              <a:t>languages</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sz="1279" spc="13" dirty="0">
                <a:latin typeface="Arial"/>
                <a:cs typeface="Arial"/>
              </a:rPr>
              <a:t>To </a:t>
            </a:r>
            <a:r>
              <a:rPr sz="1279" spc="9" dirty="0">
                <a:latin typeface="Arial"/>
                <a:cs typeface="Arial"/>
              </a:rPr>
              <a:t>understand the </a:t>
            </a:r>
            <a:r>
              <a:rPr sz="1279" spc="13" dirty="0">
                <a:latin typeface="Arial"/>
                <a:cs typeface="Arial"/>
              </a:rPr>
              <a:t>approaches </a:t>
            </a:r>
            <a:r>
              <a:rPr sz="1279" spc="9" dirty="0">
                <a:latin typeface="Arial"/>
                <a:cs typeface="Arial"/>
              </a:rPr>
              <a:t>to </a:t>
            </a:r>
            <a:r>
              <a:rPr sz="1279" spc="13" dirty="0">
                <a:latin typeface="Arial"/>
                <a:cs typeface="Arial"/>
              </a:rPr>
              <a:t>database</a:t>
            </a:r>
            <a:r>
              <a:rPr sz="1279" spc="-84" dirty="0">
                <a:latin typeface="Arial"/>
                <a:cs typeface="Arial"/>
              </a:rPr>
              <a:t> </a:t>
            </a:r>
            <a:r>
              <a:rPr sz="1279" spc="9" dirty="0">
                <a:latin typeface="Arial"/>
                <a:cs typeface="Arial"/>
              </a:rPr>
              <a:t>design</a:t>
            </a:r>
            <a:endParaRPr sz="1279" dirty="0">
              <a:latin typeface="Arial"/>
              <a:cs typeface="Arial"/>
            </a:endParaRPr>
          </a:p>
        </p:txBody>
      </p:sp>
    </p:spTree>
    <p:extLst>
      <p:ext uri="{BB962C8B-B14F-4D97-AF65-F5344CB8AC3E}">
        <p14:creationId xmlns:p14="http://schemas.microsoft.com/office/powerpoint/2010/main" val="14287373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8">
                <a:solidFill>
                  <a:schemeClr val="tx1"/>
                </a:solidFill>
                <a:latin typeface="+mj-lt"/>
                <a:ea typeface="+mj-ea"/>
                <a:cs typeface="+mj-cs"/>
              </a:rPr>
              <a:t>Aggregate</a:t>
            </a:r>
            <a:r>
              <a:rPr lang="en-US" sz="4000" kern="1200" spc="-66">
                <a:solidFill>
                  <a:schemeClr val="tx1"/>
                </a:solidFill>
                <a:latin typeface="+mj-lt"/>
                <a:ea typeface="+mj-ea"/>
                <a:cs typeface="+mj-cs"/>
              </a:rPr>
              <a:t> </a:t>
            </a:r>
            <a:r>
              <a:rPr lang="en-US" sz="4000" kern="1200" spc="18">
                <a:solidFill>
                  <a:schemeClr val="tx1"/>
                </a:solidFill>
                <a:latin typeface="+mj-lt"/>
                <a:ea typeface="+mj-ea"/>
                <a:cs typeface="+mj-cs"/>
              </a:rPr>
              <a:t>Operators</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a:t>we</a:t>
            </a:r>
            <a:r>
              <a:rPr lang="en-US" sz="2000" spc="-57"/>
              <a:t> </a:t>
            </a:r>
            <a:r>
              <a:rPr lang="en-US" sz="2000" spc="13"/>
              <a:t>compute:</a:t>
            </a:r>
            <a:endParaRPr lang="en-US" sz="2000"/>
          </a:p>
          <a:p>
            <a:pPr marL="551359" lvl="1" indent="-228600">
              <a:lnSpc>
                <a:spcPct val="90000"/>
              </a:lnSpc>
              <a:spcBef>
                <a:spcPts val="591"/>
              </a:spcBef>
              <a:buClr>
                <a:srgbClr val="FF9A33"/>
              </a:buClr>
              <a:buSzPct val="79310"/>
              <a:buFont typeface="Arial" panose="020B0604020202020204" pitchFamily="34" charset="0"/>
              <a:buChar char="•"/>
              <a:tabLst>
                <a:tab pos="551359" algn="l"/>
                <a:tab pos="551919" algn="l"/>
              </a:tabLst>
            </a:pPr>
            <a:r>
              <a:rPr lang="en-US" sz="2000" spc="18"/>
              <a:t>SUM</a:t>
            </a:r>
            <a:endParaRPr lang="en-US" sz="2000"/>
          </a:p>
          <a:p>
            <a:pPr marL="551359" lvl="1" indent="-228600">
              <a:lnSpc>
                <a:spcPct val="90000"/>
              </a:lnSpc>
              <a:spcBef>
                <a:spcPts val="582"/>
              </a:spcBef>
              <a:buClr>
                <a:srgbClr val="FF9A33"/>
              </a:buClr>
              <a:buSzPct val="79310"/>
              <a:buFont typeface="Arial" panose="020B0604020202020204" pitchFamily="34" charset="0"/>
              <a:buChar char="•"/>
              <a:tabLst>
                <a:tab pos="551359" algn="l"/>
                <a:tab pos="551919" algn="l"/>
              </a:tabLst>
            </a:pPr>
            <a:r>
              <a:rPr lang="en-US" sz="2000" spc="18"/>
              <a:t>AVG</a:t>
            </a:r>
            <a:endParaRPr lang="en-US" sz="20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22"/>
              <a:t>MAX</a:t>
            </a:r>
            <a:endParaRPr lang="en-US" sz="2000"/>
          </a:p>
          <a:p>
            <a:pPr marL="551359" lvl="1" indent="-228600">
              <a:lnSpc>
                <a:spcPct val="90000"/>
              </a:lnSpc>
              <a:spcBef>
                <a:spcPts val="587"/>
              </a:spcBef>
              <a:buClr>
                <a:srgbClr val="FF9A33"/>
              </a:buClr>
              <a:buSzPct val="79310"/>
              <a:buFont typeface="Arial" panose="020B0604020202020204" pitchFamily="34" charset="0"/>
              <a:buChar char="•"/>
              <a:tabLst>
                <a:tab pos="551359" algn="l"/>
                <a:tab pos="551919" algn="l"/>
              </a:tabLst>
            </a:pPr>
            <a:r>
              <a:rPr lang="en-US" sz="2000" spc="18"/>
              <a:t>MIN</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8C677E8D-9E61-C04A-BC07-20D87E9C24E7}"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68B3C6D8-36C8-854C-9F92-A9BC7463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772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 </a:t>
            </a:r>
            <a:r>
              <a:rPr lang="en-US" sz="4000" kern="1200" spc="9" dirty="0">
                <a:solidFill>
                  <a:schemeClr val="tx1"/>
                </a:solidFill>
                <a:latin typeface="+mj-lt"/>
                <a:ea typeface="+mj-ea"/>
                <a:cs typeface="+mj-cs"/>
              </a:rPr>
              <a:t>Relational</a:t>
            </a:r>
            <a:r>
              <a:rPr lang="en-US" sz="4000" kern="1200" spc="-49" dirty="0">
                <a:solidFill>
                  <a:schemeClr val="tx1"/>
                </a:solidFill>
                <a:latin typeface="+mj-lt"/>
                <a:ea typeface="+mj-ea"/>
                <a:cs typeface="+mj-cs"/>
              </a:rPr>
              <a:t> </a:t>
            </a:r>
            <a:r>
              <a:rPr lang="en-US" sz="4000" kern="1200" spc="13" dirty="0">
                <a:solidFill>
                  <a:schemeClr val="tx1"/>
                </a:solidFill>
                <a:latin typeface="+mj-lt"/>
                <a:ea typeface="+mj-ea"/>
                <a:cs typeface="+mj-cs"/>
              </a:rPr>
              <a:t>Languages</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8"/>
              <a:t>Each Query </a:t>
            </a:r>
            <a:r>
              <a:rPr lang="en-US" sz="2000" spc="13"/>
              <a:t>input </a:t>
            </a:r>
            <a:r>
              <a:rPr lang="en-US" sz="2000" spc="9"/>
              <a:t>is </a:t>
            </a:r>
            <a:r>
              <a:rPr lang="en-US" sz="2000" spc="18"/>
              <a:t>a </a:t>
            </a:r>
            <a:r>
              <a:rPr lang="en-US" sz="2000" spc="13"/>
              <a:t>table (or set of</a:t>
            </a:r>
            <a:r>
              <a:rPr lang="en-US" sz="2000" spc="-119"/>
              <a:t> </a:t>
            </a:r>
            <a:r>
              <a:rPr lang="en-US" sz="2000" spc="13"/>
              <a:t>tables)</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8"/>
              <a:t>Each </a:t>
            </a:r>
            <a:r>
              <a:rPr lang="en-US" sz="2000" spc="13"/>
              <a:t>query output </a:t>
            </a:r>
            <a:r>
              <a:rPr lang="en-US" sz="2000" spc="9"/>
              <a:t>is </a:t>
            </a:r>
            <a:r>
              <a:rPr lang="en-US" sz="2000" spc="18"/>
              <a:t>a</a:t>
            </a:r>
            <a:r>
              <a:rPr lang="en-US" sz="2000" spc="-66"/>
              <a:t> </a:t>
            </a:r>
            <a:r>
              <a:rPr lang="en-US" sz="2000" spc="13"/>
              <a:t>table</a:t>
            </a:r>
            <a:endParaRPr lang="en-US" sz="2000"/>
          </a:p>
          <a:p>
            <a:pPr marL="260551" indent="-228600">
              <a:lnSpc>
                <a:spcPct val="90000"/>
              </a:lnSpc>
              <a:spcBef>
                <a:spcPts val="587"/>
              </a:spcBef>
              <a:buClr>
                <a:srgbClr val="CC3300"/>
              </a:buClr>
              <a:buSzPct val="89655"/>
              <a:buFont typeface="Arial" panose="020B0604020202020204" pitchFamily="34" charset="0"/>
              <a:buChar char="•"/>
              <a:tabLst>
                <a:tab pos="260551" algn="l"/>
                <a:tab pos="261111" algn="l"/>
              </a:tabLst>
            </a:pPr>
            <a:r>
              <a:rPr lang="en-US" sz="2000" spc="9"/>
              <a:t>All </a:t>
            </a:r>
            <a:r>
              <a:rPr lang="en-US" sz="2000" spc="13"/>
              <a:t>data </a:t>
            </a:r>
            <a:r>
              <a:rPr lang="en-US" sz="2000" spc="9"/>
              <a:t>in </a:t>
            </a:r>
            <a:r>
              <a:rPr lang="en-US" sz="2000" spc="13"/>
              <a:t>the output table appears </a:t>
            </a:r>
            <a:r>
              <a:rPr lang="en-US" sz="2000" spc="9"/>
              <a:t>in </a:t>
            </a:r>
            <a:r>
              <a:rPr lang="en-US" sz="2000" spc="18"/>
              <a:t>one </a:t>
            </a:r>
            <a:r>
              <a:rPr lang="en-US" sz="2000" spc="13"/>
              <a:t>of the input</a:t>
            </a:r>
            <a:r>
              <a:rPr lang="en-US" sz="2000" spc="-106"/>
              <a:t> </a:t>
            </a:r>
            <a:r>
              <a:rPr lang="en-US" sz="2000" spc="13"/>
              <a:t>tables</a:t>
            </a:r>
            <a:endParaRPr lang="en-US" sz="2000"/>
          </a:p>
          <a:p>
            <a:pPr marL="260551" indent="-228600">
              <a:lnSpc>
                <a:spcPct val="90000"/>
              </a:lnSpc>
              <a:spcBef>
                <a:spcPts val="582"/>
              </a:spcBef>
              <a:buClr>
                <a:srgbClr val="CC3300"/>
              </a:buClr>
              <a:buSzPct val="89655"/>
              <a:buFont typeface="Arial" panose="020B0604020202020204" pitchFamily="34" charset="0"/>
              <a:buChar char="•"/>
              <a:tabLst>
                <a:tab pos="260551" algn="l"/>
                <a:tab pos="261111" algn="l"/>
              </a:tabLst>
            </a:pPr>
            <a:r>
              <a:rPr lang="en-US" sz="2000" spc="13"/>
              <a:t>Relational Algebra </a:t>
            </a:r>
            <a:r>
              <a:rPr lang="en-US" sz="2000" spc="9"/>
              <a:t>is </a:t>
            </a:r>
            <a:r>
              <a:rPr lang="en-US" sz="2000" spc="13"/>
              <a:t>not Turning</a:t>
            </a:r>
            <a:r>
              <a:rPr lang="en-US" sz="2000" spc="-57"/>
              <a:t> </a:t>
            </a:r>
            <a:r>
              <a:rPr lang="en-US" sz="2000" spc="13"/>
              <a:t>complete</a:t>
            </a:r>
            <a:endParaRPr lang="en-US" sz="2000"/>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A1336AA7-D5D5-AC4A-8435-1AD2CF6ACFAF}"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descr="Text&#10;&#10;Description automatically generated">
            <a:extLst>
              <a:ext uri="{FF2B5EF4-FFF2-40B4-BE49-F238E27FC236}">
                <a16:creationId xmlns:a16="http://schemas.microsoft.com/office/drawing/2014/main" id="{B600359C-C75E-5E49-A20A-FC2035E55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382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2"/>
            <a:ext cx="9688296" cy="653752"/>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Summary- </a:t>
            </a:r>
            <a:r>
              <a:rPr lang="en-US" sz="4000" kern="1200" spc="9" dirty="0">
                <a:solidFill>
                  <a:schemeClr val="tx1"/>
                </a:solidFill>
                <a:latin typeface="+mj-lt"/>
                <a:ea typeface="+mj-ea"/>
                <a:cs typeface="+mj-cs"/>
              </a:rPr>
              <a:t>Relational</a:t>
            </a:r>
            <a:r>
              <a:rPr lang="en-US" sz="4000" kern="1200" spc="-49" dirty="0">
                <a:solidFill>
                  <a:schemeClr val="tx1"/>
                </a:solidFill>
                <a:latin typeface="+mj-lt"/>
                <a:ea typeface="+mj-ea"/>
                <a:cs typeface="+mj-cs"/>
              </a:rPr>
              <a:t> </a:t>
            </a:r>
            <a:r>
              <a:rPr lang="en-US" sz="4000" kern="1200" spc="13" dirty="0">
                <a:solidFill>
                  <a:schemeClr val="tx1"/>
                </a:solidFill>
                <a:latin typeface="+mj-lt"/>
                <a:ea typeface="+mj-ea"/>
                <a:cs typeface="+mj-cs"/>
              </a:rPr>
              <a:t>Languages</a:t>
            </a:r>
          </a:p>
        </p:txBody>
      </p:sp>
      <p:sp>
        <p:nvSpPr>
          <p:cNvPr id="6" name="object 6"/>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A1336AA7-D5D5-AC4A-8435-1AD2CF6ACFAF}"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7" name="Picture 2" descr="Text&#10;&#10;Description automatically generated">
            <a:extLst>
              <a:ext uri="{FF2B5EF4-FFF2-40B4-BE49-F238E27FC236}">
                <a16:creationId xmlns:a16="http://schemas.microsoft.com/office/drawing/2014/main" id="{B600359C-C75E-5E49-A20A-FC2035E55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object 4">
            <a:extLst>
              <a:ext uri="{FF2B5EF4-FFF2-40B4-BE49-F238E27FC236}">
                <a16:creationId xmlns:a16="http://schemas.microsoft.com/office/drawing/2014/main" id="{FEE8A578-7010-F94A-8234-58E07BE7D70A}"/>
              </a:ext>
            </a:extLst>
          </p:cNvPr>
          <p:cNvGrpSpPr/>
          <p:nvPr/>
        </p:nvGrpSpPr>
        <p:grpSpPr>
          <a:xfrm>
            <a:off x="3557196" y="1511449"/>
            <a:ext cx="5294219" cy="3851462"/>
            <a:chOff x="2151888" y="1712974"/>
            <a:chExt cx="6000115" cy="4364990"/>
          </a:xfrm>
        </p:grpSpPr>
        <p:sp>
          <p:nvSpPr>
            <p:cNvPr id="11" name="object 5">
              <a:extLst>
                <a:ext uri="{FF2B5EF4-FFF2-40B4-BE49-F238E27FC236}">
                  <a16:creationId xmlns:a16="http://schemas.microsoft.com/office/drawing/2014/main" id="{B1D48BA7-11BC-3244-A3AF-AF3A0920E35B}"/>
                </a:ext>
              </a:extLst>
            </p:cNvPr>
            <p:cNvSpPr/>
            <p:nvPr/>
          </p:nvSpPr>
          <p:spPr>
            <a:xfrm>
              <a:off x="2160270" y="1720596"/>
              <a:ext cx="5979160" cy="269240"/>
            </a:xfrm>
            <a:custGeom>
              <a:avLst/>
              <a:gdLst/>
              <a:ahLst/>
              <a:cxnLst/>
              <a:rect l="l" t="t" r="r" b="b"/>
              <a:pathLst>
                <a:path w="5979159" h="269239">
                  <a:moveTo>
                    <a:pt x="5978652" y="268986"/>
                  </a:moveTo>
                  <a:lnTo>
                    <a:pt x="5978652" y="0"/>
                  </a:lnTo>
                  <a:lnTo>
                    <a:pt x="0" y="0"/>
                  </a:lnTo>
                  <a:lnTo>
                    <a:pt x="0" y="268986"/>
                  </a:lnTo>
                  <a:lnTo>
                    <a:pt x="5978652" y="268986"/>
                  </a:lnTo>
                  <a:close/>
                </a:path>
              </a:pathLst>
            </a:custGeom>
            <a:solidFill>
              <a:srgbClr val="CCECFF"/>
            </a:solidFill>
          </p:spPr>
          <p:txBody>
            <a:bodyPr wrap="square" lIns="0" tIns="0" rIns="0" bIns="0" rtlCol="0"/>
            <a:lstStyle/>
            <a:p>
              <a:endParaRPr sz="1588"/>
            </a:p>
          </p:txBody>
        </p:sp>
        <p:sp>
          <p:nvSpPr>
            <p:cNvPr id="12" name="object 6">
              <a:extLst>
                <a:ext uri="{FF2B5EF4-FFF2-40B4-BE49-F238E27FC236}">
                  <a16:creationId xmlns:a16="http://schemas.microsoft.com/office/drawing/2014/main" id="{69D9D98F-1457-B846-8A39-996460EDD17B}"/>
                </a:ext>
              </a:extLst>
            </p:cNvPr>
            <p:cNvSpPr/>
            <p:nvPr/>
          </p:nvSpPr>
          <p:spPr>
            <a:xfrm>
              <a:off x="2151888" y="1712974"/>
              <a:ext cx="6000115" cy="4364990"/>
            </a:xfrm>
            <a:custGeom>
              <a:avLst/>
              <a:gdLst/>
              <a:ahLst/>
              <a:cxnLst/>
              <a:rect l="l" t="t" r="r" b="b"/>
              <a:pathLst>
                <a:path w="6000115" h="4364990">
                  <a:moveTo>
                    <a:pt x="5994654" y="3048"/>
                  </a:moveTo>
                  <a:lnTo>
                    <a:pt x="5990844" y="0"/>
                  </a:lnTo>
                  <a:lnTo>
                    <a:pt x="5978652" y="0"/>
                  </a:lnTo>
                  <a:lnTo>
                    <a:pt x="5978652" y="15240"/>
                  </a:lnTo>
                  <a:lnTo>
                    <a:pt x="5978652" y="268224"/>
                  </a:lnTo>
                  <a:lnTo>
                    <a:pt x="1475219" y="268224"/>
                  </a:lnTo>
                  <a:lnTo>
                    <a:pt x="1475219" y="15240"/>
                  </a:lnTo>
                  <a:lnTo>
                    <a:pt x="5978652" y="15240"/>
                  </a:lnTo>
                  <a:lnTo>
                    <a:pt x="5978652" y="0"/>
                  </a:lnTo>
                  <a:lnTo>
                    <a:pt x="1459230" y="0"/>
                  </a:lnTo>
                  <a:lnTo>
                    <a:pt x="1459230" y="15240"/>
                  </a:lnTo>
                  <a:lnTo>
                    <a:pt x="1459230" y="268224"/>
                  </a:lnTo>
                  <a:lnTo>
                    <a:pt x="16002" y="268224"/>
                  </a:lnTo>
                  <a:lnTo>
                    <a:pt x="16002" y="15240"/>
                  </a:lnTo>
                  <a:lnTo>
                    <a:pt x="1459230" y="15240"/>
                  </a:lnTo>
                  <a:lnTo>
                    <a:pt x="1459230" y="0"/>
                  </a:lnTo>
                  <a:lnTo>
                    <a:pt x="3810" y="0"/>
                  </a:lnTo>
                  <a:lnTo>
                    <a:pt x="0" y="3048"/>
                  </a:lnTo>
                  <a:lnTo>
                    <a:pt x="0" y="280416"/>
                  </a:lnTo>
                  <a:lnTo>
                    <a:pt x="3810" y="284226"/>
                  </a:lnTo>
                  <a:lnTo>
                    <a:pt x="8382" y="284226"/>
                  </a:lnTo>
                  <a:lnTo>
                    <a:pt x="16002" y="284226"/>
                  </a:lnTo>
                  <a:lnTo>
                    <a:pt x="5978652" y="284226"/>
                  </a:lnTo>
                  <a:lnTo>
                    <a:pt x="5987034" y="284226"/>
                  </a:lnTo>
                  <a:lnTo>
                    <a:pt x="5990844" y="284226"/>
                  </a:lnTo>
                  <a:lnTo>
                    <a:pt x="5994654" y="280416"/>
                  </a:lnTo>
                  <a:lnTo>
                    <a:pt x="5994654" y="3048"/>
                  </a:lnTo>
                  <a:close/>
                </a:path>
                <a:path w="6000115" h="4364990">
                  <a:moveTo>
                    <a:pt x="5999988" y="313956"/>
                  </a:moveTo>
                  <a:lnTo>
                    <a:pt x="5996178" y="310146"/>
                  </a:lnTo>
                  <a:lnTo>
                    <a:pt x="5983986" y="310146"/>
                  </a:lnTo>
                  <a:lnTo>
                    <a:pt x="5983986" y="326148"/>
                  </a:lnTo>
                  <a:lnTo>
                    <a:pt x="5983986" y="4349508"/>
                  </a:lnTo>
                  <a:lnTo>
                    <a:pt x="1475219" y="4349508"/>
                  </a:lnTo>
                  <a:lnTo>
                    <a:pt x="1475219" y="326148"/>
                  </a:lnTo>
                  <a:lnTo>
                    <a:pt x="5983986" y="326148"/>
                  </a:lnTo>
                  <a:lnTo>
                    <a:pt x="5983986" y="310146"/>
                  </a:lnTo>
                  <a:lnTo>
                    <a:pt x="1475219" y="310146"/>
                  </a:lnTo>
                  <a:lnTo>
                    <a:pt x="1459230" y="310134"/>
                  </a:lnTo>
                  <a:lnTo>
                    <a:pt x="1459230" y="326148"/>
                  </a:lnTo>
                  <a:lnTo>
                    <a:pt x="1459230" y="4349508"/>
                  </a:lnTo>
                  <a:lnTo>
                    <a:pt x="16002" y="4349508"/>
                  </a:lnTo>
                  <a:lnTo>
                    <a:pt x="16002" y="326148"/>
                  </a:lnTo>
                  <a:lnTo>
                    <a:pt x="1459230" y="326148"/>
                  </a:lnTo>
                  <a:lnTo>
                    <a:pt x="1459230" y="310146"/>
                  </a:lnTo>
                  <a:lnTo>
                    <a:pt x="3810" y="310146"/>
                  </a:lnTo>
                  <a:lnTo>
                    <a:pt x="0" y="313956"/>
                  </a:lnTo>
                  <a:lnTo>
                    <a:pt x="0" y="4361700"/>
                  </a:lnTo>
                  <a:lnTo>
                    <a:pt x="3810" y="4364748"/>
                  </a:lnTo>
                  <a:lnTo>
                    <a:pt x="8382" y="4364748"/>
                  </a:lnTo>
                  <a:lnTo>
                    <a:pt x="16002" y="4364748"/>
                  </a:lnTo>
                  <a:lnTo>
                    <a:pt x="5983986" y="4364748"/>
                  </a:lnTo>
                  <a:lnTo>
                    <a:pt x="5992368" y="4364748"/>
                  </a:lnTo>
                  <a:lnTo>
                    <a:pt x="5996178" y="4364748"/>
                  </a:lnTo>
                  <a:lnTo>
                    <a:pt x="5999988" y="4361700"/>
                  </a:lnTo>
                  <a:lnTo>
                    <a:pt x="5999988" y="313956"/>
                  </a:lnTo>
                  <a:close/>
                </a:path>
              </a:pathLst>
            </a:custGeom>
            <a:solidFill>
              <a:srgbClr val="000000"/>
            </a:solidFill>
          </p:spPr>
          <p:txBody>
            <a:bodyPr wrap="square" lIns="0" tIns="0" rIns="0" bIns="0" rtlCol="0"/>
            <a:lstStyle/>
            <a:p>
              <a:endParaRPr sz="1588"/>
            </a:p>
          </p:txBody>
        </p:sp>
      </p:grpSp>
      <p:sp>
        <p:nvSpPr>
          <p:cNvPr id="13" name="object 7">
            <a:extLst>
              <a:ext uri="{FF2B5EF4-FFF2-40B4-BE49-F238E27FC236}">
                <a16:creationId xmlns:a16="http://schemas.microsoft.com/office/drawing/2014/main" id="{1E283C8E-7176-E942-94BB-E55E5ED68F55}"/>
              </a:ext>
            </a:extLst>
          </p:cNvPr>
          <p:cNvSpPr txBox="1"/>
          <p:nvPr/>
        </p:nvSpPr>
        <p:spPr>
          <a:xfrm>
            <a:off x="3564592" y="1518172"/>
            <a:ext cx="1280272" cy="191180"/>
          </a:xfrm>
          <a:prstGeom prst="rect">
            <a:avLst/>
          </a:prstGeom>
          <a:solidFill>
            <a:srgbClr val="CCECFF"/>
          </a:solidFill>
        </p:spPr>
        <p:txBody>
          <a:bodyPr vert="horz" wrap="square" lIns="0" tIns="61632" rIns="0" bIns="0" rtlCol="0">
            <a:spAutoFit/>
          </a:bodyPr>
          <a:lstStyle/>
          <a:p>
            <a:pPr marL="84049">
              <a:spcBef>
                <a:spcPts val="485"/>
              </a:spcBef>
            </a:pPr>
            <a:r>
              <a:rPr sz="838" spc="18" dirty="0">
                <a:latin typeface="Palatino Linotype"/>
                <a:cs typeface="Arial" panose="020B0604020202020204" pitchFamily="34" charset="0"/>
              </a:rPr>
              <a:t>Symbol</a:t>
            </a:r>
            <a:r>
              <a:rPr sz="838" spc="-9" dirty="0">
                <a:latin typeface="Palatino Linotype"/>
                <a:cs typeface="Arial" panose="020B0604020202020204" pitchFamily="34" charset="0"/>
              </a:rPr>
              <a:t> </a:t>
            </a:r>
            <a:r>
              <a:rPr sz="838" spc="18" dirty="0">
                <a:latin typeface="Palatino Linotype"/>
                <a:cs typeface="Arial" panose="020B0604020202020204" pitchFamily="34" charset="0"/>
              </a:rPr>
              <a:t>(Name)</a:t>
            </a:r>
            <a:endParaRPr sz="838" dirty="0">
              <a:latin typeface="Palatino Linotype"/>
              <a:cs typeface="Arial" panose="020B0604020202020204" pitchFamily="34" charset="0"/>
            </a:endParaRPr>
          </a:p>
        </p:txBody>
      </p:sp>
      <p:sp>
        <p:nvSpPr>
          <p:cNvPr id="14" name="object 8">
            <a:extLst>
              <a:ext uri="{FF2B5EF4-FFF2-40B4-BE49-F238E27FC236}">
                <a16:creationId xmlns:a16="http://schemas.microsoft.com/office/drawing/2014/main" id="{419DBCE5-8218-414C-A558-8DCF02944EEC}"/>
              </a:ext>
            </a:extLst>
          </p:cNvPr>
          <p:cNvSpPr txBox="1"/>
          <p:nvPr/>
        </p:nvSpPr>
        <p:spPr>
          <a:xfrm>
            <a:off x="4858871" y="1518172"/>
            <a:ext cx="3981450" cy="191180"/>
          </a:xfrm>
          <a:prstGeom prst="rect">
            <a:avLst/>
          </a:prstGeom>
          <a:solidFill>
            <a:srgbClr val="CCECFF"/>
          </a:solidFill>
        </p:spPr>
        <p:txBody>
          <a:bodyPr vert="horz" wrap="square" lIns="0" tIns="61632" rIns="0" bIns="0" rtlCol="0">
            <a:spAutoFit/>
          </a:bodyPr>
          <a:lstStyle/>
          <a:p>
            <a:pPr marL="61075">
              <a:spcBef>
                <a:spcPts val="485"/>
              </a:spcBef>
            </a:pPr>
            <a:r>
              <a:rPr sz="838" spc="18" dirty="0">
                <a:latin typeface="Palatino Linotype"/>
                <a:cs typeface="Arial" panose="020B0604020202020204" pitchFamily="34" charset="0"/>
              </a:rPr>
              <a:t>Example </a:t>
            </a:r>
            <a:r>
              <a:rPr sz="838" spc="13" dirty="0">
                <a:latin typeface="Palatino Linotype"/>
                <a:cs typeface="Arial" panose="020B0604020202020204" pitchFamily="34" charset="0"/>
              </a:rPr>
              <a:t>of</a:t>
            </a:r>
            <a:r>
              <a:rPr sz="838" spc="-4" dirty="0">
                <a:latin typeface="Palatino Linotype"/>
                <a:cs typeface="Arial" panose="020B0604020202020204" pitchFamily="34" charset="0"/>
              </a:rPr>
              <a:t> </a:t>
            </a:r>
            <a:r>
              <a:rPr sz="838" spc="13" dirty="0">
                <a:latin typeface="Palatino Linotype"/>
                <a:cs typeface="Arial" panose="020B0604020202020204" pitchFamily="34" charset="0"/>
              </a:rPr>
              <a:t>Use</a:t>
            </a:r>
            <a:endParaRPr sz="838">
              <a:latin typeface="Palatino Linotype"/>
              <a:cs typeface="Arial" panose="020B0604020202020204" pitchFamily="34" charset="0"/>
            </a:endParaRPr>
          </a:p>
        </p:txBody>
      </p:sp>
      <p:sp>
        <p:nvSpPr>
          <p:cNvPr id="15" name="object 9">
            <a:extLst>
              <a:ext uri="{FF2B5EF4-FFF2-40B4-BE49-F238E27FC236}">
                <a16:creationId xmlns:a16="http://schemas.microsoft.com/office/drawing/2014/main" id="{6FD5AC57-DF36-7A4D-8E56-6AC52A8E88CA}"/>
              </a:ext>
            </a:extLst>
          </p:cNvPr>
          <p:cNvSpPr txBox="1"/>
          <p:nvPr/>
        </p:nvSpPr>
        <p:spPr>
          <a:xfrm>
            <a:off x="4877695" y="1866003"/>
            <a:ext cx="1283074" cy="144787"/>
          </a:xfrm>
          <a:prstGeom prst="rect">
            <a:avLst/>
          </a:prstGeom>
        </p:spPr>
        <p:txBody>
          <a:bodyPr vert="horz" wrap="square" lIns="0" tIns="15688" rIns="0" bIns="0" rtlCol="0">
            <a:spAutoFit/>
          </a:bodyPr>
          <a:lstStyle/>
          <a:p>
            <a:pPr marL="33619">
              <a:spcBef>
                <a:spcPts val="124"/>
              </a:spcBef>
            </a:pPr>
            <a:r>
              <a:rPr sz="574" spc="4" dirty="0">
                <a:latin typeface="Times New Roman"/>
                <a:cs typeface="Times New Roman"/>
              </a:rPr>
              <a:t>σ </a:t>
            </a:r>
            <a:r>
              <a:rPr sz="1257" spc="19" baseline="-17543" dirty="0">
                <a:latin typeface="Palatino Linotype"/>
                <a:cs typeface="Arial" panose="020B0604020202020204" pitchFamily="34" charset="0"/>
              </a:rPr>
              <a:t>salary </a:t>
            </a:r>
            <a:r>
              <a:rPr sz="1257" spc="26" baseline="-17543" dirty="0">
                <a:latin typeface="Palatino Linotype"/>
                <a:cs typeface="Arial" panose="020B0604020202020204" pitchFamily="34" charset="0"/>
              </a:rPr>
              <a:t>&gt; = 85000</a:t>
            </a:r>
            <a:r>
              <a:rPr sz="1257" spc="-205" baseline="-17543" dirty="0">
                <a:latin typeface="Palatino Linotype"/>
                <a:cs typeface="Arial" panose="020B0604020202020204" pitchFamily="34" charset="0"/>
              </a:rPr>
              <a:t> </a:t>
            </a:r>
            <a:r>
              <a:rPr sz="574" dirty="0">
                <a:latin typeface="Palatino Linotype"/>
                <a:cs typeface="Arial" panose="020B0604020202020204" pitchFamily="34" charset="0"/>
              </a:rPr>
              <a:t>(</a:t>
            </a:r>
            <a:r>
              <a:rPr sz="574" i="1" dirty="0">
                <a:latin typeface="Palatino Linotype"/>
                <a:cs typeface="Arial" panose="020B0604020202020204" pitchFamily="34" charset="0"/>
              </a:rPr>
              <a:t>instructor</a:t>
            </a:r>
            <a:r>
              <a:rPr sz="574" dirty="0">
                <a:latin typeface="Palatino Linotype"/>
                <a:cs typeface="Arial" panose="020B0604020202020204" pitchFamily="34" charset="0"/>
              </a:rPr>
              <a:t>)</a:t>
            </a:r>
            <a:endParaRPr sz="574">
              <a:latin typeface="Palatino Linotype"/>
              <a:cs typeface="Arial" panose="020B0604020202020204" pitchFamily="34" charset="0"/>
            </a:endParaRPr>
          </a:p>
        </p:txBody>
      </p:sp>
      <p:sp>
        <p:nvSpPr>
          <p:cNvPr id="16" name="object 10">
            <a:extLst>
              <a:ext uri="{FF2B5EF4-FFF2-40B4-BE49-F238E27FC236}">
                <a16:creationId xmlns:a16="http://schemas.microsoft.com/office/drawing/2014/main" id="{C750FBB6-C3B5-0C4F-ABDB-A3A66FE9A05D}"/>
              </a:ext>
            </a:extLst>
          </p:cNvPr>
          <p:cNvSpPr txBox="1"/>
          <p:nvPr/>
        </p:nvSpPr>
        <p:spPr>
          <a:xfrm>
            <a:off x="3623984" y="1761117"/>
            <a:ext cx="536201" cy="286556"/>
          </a:xfrm>
          <a:prstGeom prst="rect">
            <a:avLst/>
          </a:prstGeom>
        </p:spPr>
        <p:txBody>
          <a:bodyPr vert="horz" wrap="square" lIns="0" tIns="15688" rIns="0" bIns="0" rtlCol="0">
            <a:spAutoFit/>
          </a:bodyPr>
          <a:lstStyle/>
          <a:p>
            <a:pPr marL="31938">
              <a:spcBef>
                <a:spcPts val="124"/>
              </a:spcBef>
            </a:pPr>
            <a:r>
              <a:rPr sz="838" spc="18" dirty="0">
                <a:latin typeface="Times New Roman"/>
                <a:cs typeface="Times New Roman"/>
              </a:rPr>
              <a:t>σ</a:t>
            </a:r>
            <a:endParaRPr sz="838" dirty="0">
              <a:latin typeface="Times New Roman"/>
              <a:cs typeface="Times New Roman"/>
            </a:endParaRPr>
          </a:p>
          <a:p>
            <a:pPr marL="11206">
              <a:spcBef>
                <a:spcPts val="84"/>
              </a:spcBef>
            </a:pPr>
            <a:r>
              <a:rPr sz="838" spc="13" dirty="0">
                <a:latin typeface="Palatino Linotype"/>
                <a:cs typeface="Arial" panose="020B0604020202020204" pitchFamily="34" charset="0"/>
              </a:rPr>
              <a:t>(Selection)</a:t>
            </a:r>
            <a:endParaRPr sz="838" dirty="0">
              <a:latin typeface="Palatino Linotype"/>
              <a:cs typeface="Arial" panose="020B0604020202020204" pitchFamily="34" charset="0"/>
            </a:endParaRPr>
          </a:p>
        </p:txBody>
      </p:sp>
      <p:sp>
        <p:nvSpPr>
          <p:cNvPr id="17" name="object 11">
            <a:extLst>
              <a:ext uri="{FF2B5EF4-FFF2-40B4-BE49-F238E27FC236}">
                <a16:creationId xmlns:a16="http://schemas.microsoft.com/office/drawing/2014/main" id="{4442D8DD-2F27-7E44-A285-D0E0B2E76D53}"/>
              </a:ext>
            </a:extLst>
          </p:cNvPr>
          <p:cNvSpPr/>
          <p:nvPr/>
        </p:nvSpPr>
        <p:spPr>
          <a:xfrm>
            <a:off x="4851475" y="2072863"/>
            <a:ext cx="3988734" cy="14568"/>
          </a:xfrm>
          <a:custGeom>
            <a:avLst/>
            <a:gdLst/>
            <a:ahLst/>
            <a:cxnLst/>
            <a:rect l="l" t="t" r="r" b="b"/>
            <a:pathLst>
              <a:path w="4520565" h="16510">
                <a:moveTo>
                  <a:pt x="4520184" y="16001"/>
                </a:moveTo>
                <a:lnTo>
                  <a:pt x="4520184" y="0"/>
                </a:lnTo>
                <a:lnTo>
                  <a:pt x="0" y="0"/>
                </a:lnTo>
                <a:lnTo>
                  <a:pt x="0" y="16001"/>
                </a:lnTo>
                <a:lnTo>
                  <a:pt x="4520184" y="16001"/>
                </a:lnTo>
                <a:close/>
              </a:path>
            </a:pathLst>
          </a:custGeom>
          <a:solidFill>
            <a:srgbClr val="000000"/>
          </a:solidFill>
        </p:spPr>
        <p:txBody>
          <a:bodyPr wrap="square" lIns="0" tIns="0" rIns="0" bIns="0" rtlCol="0"/>
          <a:lstStyle/>
          <a:p>
            <a:endParaRPr sz="1588"/>
          </a:p>
        </p:txBody>
      </p:sp>
      <p:sp>
        <p:nvSpPr>
          <p:cNvPr id="18" name="object 12">
            <a:extLst>
              <a:ext uri="{FF2B5EF4-FFF2-40B4-BE49-F238E27FC236}">
                <a16:creationId xmlns:a16="http://schemas.microsoft.com/office/drawing/2014/main" id="{82EE0A51-5615-A44B-B6C4-267ECC3B84E6}"/>
              </a:ext>
            </a:extLst>
          </p:cNvPr>
          <p:cNvSpPr txBox="1"/>
          <p:nvPr/>
        </p:nvSpPr>
        <p:spPr>
          <a:xfrm>
            <a:off x="4912883" y="2098637"/>
            <a:ext cx="2897841" cy="144787"/>
          </a:xfrm>
          <a:prstGeom prst="rect">
            <a:avLst/>
          </a:prstGeom>
        </p:spPr>
        <p:txBody>
          <a:bodyPr vert="horz" wrap="square" lIns="0" tIns="15688" rIns="0" bIns="0" rtlCol="0">
            <a:spAutoFit/>
          </a:bodyPr>
          <a:lstStyle/>
          <a:p>
            <a:pPr marL="11206">
              <a:spcBef>
                <a:spcPts val="124"/>
              </a:spcBef>
            </a:pPr>
            <a:r>
              <a:rPr sz="838" spc="13" dirty="0">
                <a:latin typeface="Palatino Linotype"/>
                <a:cs typeface="Arial" panose="020B0604020202020204" pitchFamily="34" charset="0"/>
              </a:rPr>
              <a:t>Return </a:t>
            </a:r>
            <a:r>
              <a:rPr sz="838" spc="18" dirty="0">
                <a:latin typeface="Palatino Linotype"/>
                <a:cs typeface="Arial" panose="020B0604020202020204" pitchFamily="34" charset="0"/>
              </a:rPr>
              <a:t>rows </a:t>
            </a:r>
            <a:r>
              <a:rPr sz="838" spc="13" dirty="0">
                <a:latin typeface="Palatino Linotype"/>
                <a:cs typeface="Arial" panose="020B0604020202020204" pitchFamily="34" charset="0"/>
              </a:rPr>
              <a:t>of the input relation that satisfy the</a:t>
            </a:r>
            <a:r>
              <a:rPr sz="838" spc="-79" dirty="0">
                <a:latin typeface="Palatino Linotype"/>
                <a:cs typeface="Arial" panose="020B0604020202020204" pitchFamily="34" charset="0"/>
              </a:rPr>
              <a:t> </a:t>
            </a:r>
            <a:r>
              <a:rPr sz="838" spc="13" dirty="0">
                <a:latin typeface="Palatino Linotype"/>
                <a:cs typeface="Arial" panose="020B0604020202020204" pitchFamily="34" charset="0"/>
              </a:rPr>
              <a:t>predicate.</a:t>
            </a:r>
            <a:endParaRPr sz="838">
              <a:latin typeface="Palatino Linotype"/>
              <a:cs typeface="Arial" panose="020B0604020202020204" pitchFamily="34" charset="0"/>
            </a:endParaRPr>
          </a:p>
        </p:txBody>
      </p:sp>
      <p:sp>
        <p:nvSpPr>
          <p:cNvPr id="19" name="object 13">
            <a:extLst>
              <a:ext uri="{FF2B5EF4-FFF2-40B4-BE49-F238E27FC236}">
                <a16:creationId xmlns:a16="http://schemas.microsoft.com/office/drawing/2014/main" id="{C8B43D6A-919B-C64F-99E5-D0B1AD42A0EB}"/>
              </a:ext>
            </a:extLst>
          </p:cNvPr>
          <p:cNvSpPr/>
          <p:nvPr/>
        </p:nvSpPr>
        <p:spPr>
          <a:xfrm>
            <a:off x="3564591" y="2310204"/>
            <a:ext cx="5280212" cy="665629"/>
          </a:xfrm>
          <a:custGeom>
            <a:avLst/>
            <a:gdLst/>
            <a:ahLst/>
            <a:cxnLst/>
            <a:rect l="l" t="t" r="r" b="b"/>
            <a:pathLst>
              <a:path w="5984240" h="754379">
                <a:moveTo>
                  <a:pt x="5977128" y="0"/>
                </a:moveTo>
                <a:lnTo>
                  <a:pt x="0" y="0"/>
                </a:lnTo>
                <a:lnTo>
                  <a:pt x="0" y="15240"/>
                </a:lnTo>
                <a:lnTo>
                  <a:pt x="5977128" y="15240"/>
                </a:lnTo>
                <a:lnTo>
                  <a:pt x="5977128" y="0"/>
                </a:lnTo>
                <a:close/>
              </a:path>
              <a:path w="5984240" h="754379">
                <a:moveTo>
                  <a:pt x="5983986" y="738378"/>
                </a:moveTo>
                <a:lnTo>
                  <a:pt x="6096" y="738378"/>
                </a:lnTo>
                <a:lnTo>
                  <a:pt x="6096" y="754380"/>
                </a:lnTo>
                <a:lnTo>
                  <a:pt x="5983986" y="754380"/>
                </a:lnTo>
                <a:lnTo>
                  <a:pt x="5983986" y="738378"/>
                </a:lnTo>
                <a:close/>
              </a:path>
              <a:path w="5984240" h="754379">
                <a:moveTo>
                  <a:pt x="5983986" y="358140"/>
                </a:moveTo>
                <a:lnTo>
                  <a:pt x="1465326" y="358140"/>
                </a:lnTo>
                <a:lnTo>
                  <a:pt x="1465326" y="374142"/>
                </a:lnTo>
                <a:lnTo>
                  <a:pt x="5983986" y="374142"/>
                </a:lnTo>
                <a:lnTo>
                  <a:pt x="5983986" y="358140"/>
                </a:lnTo>
                <a:close/>
              </a:path>
            </a:pathLst>
          </a:custGeom>
          <a:solidFill>
            <a:srgbClr val="000000"/>
          </a:solidFill>
        </p:spPr>
        <p:txBody>
          <a:bodyPr wrap="square" lIns="0" tIns="0" rIns="0" bIns="0" rtlCol="0"/>
          <a:lstStyle/>
          <a:p>
            <a:endParaRPr sz="1588"/>
          </a:p>
        </p:txBody>
      </p:sp>
      <p:sp>
        <p:nvSpPr>
          <p:cNvPr id="20" name="object 14">
            <a:extLst>
              <a:ext uri="{FF2B5EF4-FFF2-40B4-BE49-F238E27FC236}">
                <a16:creationId xmlns:a16="http://schemas.microsoft.com/office/drawing/2014/main" id="{89C23E1B-A925-AF4C-A3CB-8A28364F79D2}"/>
              </a:ext>
            </a:extLst>
          </p:cNvPr>
          <p:cNvSpPr txBox="1"/>
          <p:nvPr/>
        </p:nvSpPr>
        <p:spPr>
          <a:xfrm>
            <a:off x="3629363" y="2300343"/>
            <a:ext cx="589990" cy="286556"/>
          </a:xfrm>
          <a:prstGeom prst="rect">
            <a:avLst/>
          </a:prstGeom>
        </p:spPr>
        <p:txBody>
          <a:bodyPr vert="horz" wrap="square" lIns="0" tIns="15688" rIns="0" bIns="0" rtlCol="0">
            <a:spAutoFit/>
          </a:bodyPr>
          <a:lstStyle/>
          <a:p>
            <a:pPr marL="30818">
              <a:spcBef>
                <a:spcPts val="124"/>
              </a:spcBef>
            </a:pPr>
            <a:r>
              <a:rPr sz="838" spc="22" dirty="0">
                <a:latin typeface="Times New Roman"/>
                <a:cs typeface="Times New Roman"/>
              </a:rPr>
              <a:t>Π</a:t>
            </a:r>
            <a:endParaRPr sz="838" dirty="0">
              <a:latin typeface="Times New Roman"/>
              <a:cs typeface="Times New Roman"/>
            </a:endParaRPr>
          </a:p>
          <a:p>
            <a:pPr marL="11206">
              <a:spcBef>
                <a:spcPts val="88"/>
              </a:spcBef>
            </a:pPr>
            <a:r>
              <a:rPr sz="838" spc="13" dirty="0">
                <a:latin typeface="Palatino Linotype"/>
                <a:cs typeface="Arial" panose="020B0604020202020204" pitchFamily="34" charset="0"/>
              </a:rPr>
              <a:t>(Projection)</a:t>
            </a:r>
            <a:endParaRPr sz="838" dirty="0">
              <a:latin typeface="Palatino Linotype"/>
              <a:cs typeface="Arial" panose="020B0604020202020204" pitchFamily="34" charset="0"/>
            </a:endParaRPr>
          </a:p>
        </p:txBody>
      </p:sp>
      <p:sp>
        <p:nvSpPr>
          <p:cNvPr id="21" name="object 15">
            <a:extLst>
              <a:ext uri="{FF2B5EF4-FFF2-40B4-BE49-F238E27FC236}">
                <a16:creationId xmlns:a16="http://schemas.microsoft.com/office/drawing/2014/main" id="{F7305576-E57E-A349-8597-D7FDE07D43D8}"/>
              </a:ext>
            </a:extLst>
          </p:cNvPr>
          <p:cNvSpPr txBox="1"/>
          <p:nvPr/>
        </p:nvSpPr>
        <p:spPr>
          <a:xfrm>
            <a:off x="4910642" y="2405903"/>
            <a:ext cx="978834" cy="144787"/>
          </a:xfrm>
          <a:prstGeom prst="rect">
            <a:avLst/>
          </a:prstGeom>
        </p:spPr>
        <p:txBody>
          <a:bodyPr vert="horz" wrap="square" lIns="0" tIns="15688" rIns="0" bIns="0" rtlCol="0">
            <a:spAutoFit/>
          </a:bodyPr>
          <a:lstStyle/>
          <a:p>
            <a:pPr marL="33619">
              <a:spcBef>
                <a:spcPts val="124"/>
              </a:spcBef>
            </a:pPr>
            <a:r>
              <a:rPr sz="574" spc="4" dirty="0">
                <a:latin typeface="Times New Roman"/>
                <a:cs typeface="Times New Roman"/>
              </a:rPr>
              <a:t>Π </a:t>
            </a:r>
            <a:r>
              <a:rPr sz="1257" i="1" spc="13" baseline="-17543" dirty="0">
                <a:latin typeface="Palatino Linotype"/>
                <a:cs typeface="Arial" panose="020B0604020202020204" pitchFamily="34" charset="0"/>
              </a:rPr>
              <a:t>ID, salary</a:t>
            </a:r>
            <a:r>
              <a:rPr sz="1257" i="1" spc="-132" baseline="-17543" dirty="0">
                <a:latin typeface="Palatino Linotype"/>
                <a:cs typeface="Arial" panose="020B0604020202020204" pitchFamily="34" charset="0"/>
              </a:rPr>
              <a:t> </a:t>
            </a:r>
            <a:r>
              <a:rPr sz="574" dirty="0">
                <a:latin typeface="Palatino Linotype"/>
                <a:cs typeface="Arial" panose="020B0604020202020204" pitchFamily="34" charset="0"/>
              </a:rPr>
              <a:t>(</a:t>
            </a:r>
            <a:r>
              <a:rPr sz="574" i="1" dirty="0">
                <a:latin typeface="Palatino Linotype"/>
                <a:cs typeface="Arial" panose="020B0604020202020204" pitchFamily="34" charset="0"/>
              </a:rPr>
              <a:t>instructor</a:t>
            </a:r>
            <a:r>
              <a:rPr sz="574" dirty="0">
                <a:latin typeface="Palatino Linotype"/>
                <a:cs typeface="Arial" panose="020B0604020202020204" pitchFamily="34" charset="0"/>
              </a:rPr>
              <a:t>)</a:t>
            </a:r>
            <a:endParaRPr sz="574">
              <a:latin typeface="Palatino Linotype"/>
              <a:cs typeface="Arial" panose="020B0604020202020204" pitchFamily="34" charset="0"/>
            </a:endParaRPr>
          </a:p>
        </p:txBody>
      </p:sp>
      <p:sp>
        <p:nvSpPr>
          <p:cNvPr id="22" name="object 16">
            <a:extLst>
              <a:ext uri="{FF2B5EF4-FFF2-40B4-BE49-F238E27FC236}">
                <a16:creationId xmlns:a16="http://schemas.microsoft.com/office/drawing/2014/main" id="{FA540CB9-06E2-7140-9DCD-8393865B0298}"/>
              </a:ext>
            </a:extLst>
          </p:cNvPr>
          <p:cNvSpPr txBox="1"/>
          <p:nvPr/>
        </p:nvSpPr>
        <p:spPr>
          <a:xfrm>
            <a:off x="4912883" y="2638537"/>
            <a:ext cx="3521449" cy="273461"/>
          </a:xfrm>
          <a:prstGeom prst="rect">
            <a:avLst/>
          </a:prstGeom>
        </p:spPr>
        <p:txBody>
          <a:bodyPr vert="horz" wrap="square" lIns="0" tIns="10085" rIns="0" bIns="0" rtlCol="0">
            <a:spAutoFit/>
          </a:bodyPr>
          <a:lstStyle/>
          <a:p>
            <a:pPr marL="11206" marR="4483">
              <a:lnSpc>
                <a:spcPct val="104200"/>
              </a:lnSpc>
              <a:spcBef>
                <a:spcPts val="79"/>
              </a:spcBef>
            </a:pPr>
            <a:r>
              <a:rPr sz="838" spc="13" dirty="0">
                <a:latin typeface="Palatino Linotype"/>
                <a:cs typeface="Arial" panose="020B0604020202020204" pitchFamily="34" charset="0"/>
              </a:rPr>
              <a:t>Output </a:t>
            </a:r>
            <a:r>
              <a:rPr sz="838" spc="9" dirty="0">
                <a:latin typeface="Palatino Linotype"/>
                <a:cs typeface="Arial" panose="020B0604020202020204" pitchFamily="34" charset="0"/>
              </a:rPr>
              <a:t>specified </a:t>
            </a:r>
            <a:r>
              <a:rPr sz="838" spc="13" dirty="0">
                <a:latin typeface="Palatino Linotype"/>
                <a:cs typeface="Arial" panose="020B0604020202020204" pitchFamily="34" charset="0"/>
              </a:rPr>
              <a:t>attributes from </a:t>
            </a:r>
            <a:r>
              <a:rPr sz="838" spc="9" dirty="0">
                <a:latin typeface="Palatino Linotype"/>
                <a:cs typeface="Arial" panose="020B0604020202020204" pitchFamily="34" charset="0"/>
              </a:rPr>
              <a:t>all </a:t>
            </a:r>
            <a:r>
              <a:rPr sz="838" spc="18" dirty="0">
                <a:latin typeface="Palatino Linotype"/>
                <a:cs typeface="Arial" panose="020B0604020202020204" pitchFamily="34" charset="0"/>
              </a:rPr>
              <a:t>rows </a:t>
            </a:r>
            <a:r>
              <a:rPr sz="838" spc="13" dirty="0">
                <a:latin typeface="Palatino Linotype"/>
                <a:cs typeface="Arial" panose="020B0604020202020204" pitchFamily="34" charset="0"/>
              </a:rPr>
              <a:t>of the input relation. </a:t>
            </a:r>
            <a:r>
              <a:rPr sz="838" spc="18" dirty="0">
                <a:latin typeface="Palatino Linotype"/>
                <a:cs typeface="Arial" panose="020B0604020202020204" pitchFamily="34" charset="0"/>
              </a:rPr>
              <a:t>Remove  </a:t>
            </a:r>
            <a:r>
              <a:rPr sz="838" spc="13" dirty="0">
                <a:latin typeface="Palatino Linotype"/>
                <a:cs typeface="Arial" panose="020B0604020202020204" pitchFamily="34" charset="0"/>
              </a:rPr>
              <a:t>duplicate </a:t>
            </a:r>
            <a:r>
              <a:rPr sz="838" spc="9" dirty="0">
                <a:latin typeface="Palatino Linotype"/>
                <a:cs typeface="Arial" panose="020B0604020202020204" pitchFamily="34" charset="0"/>
              </a:rPr>
              <a:t>tuples </a:t>
            </a:r>
            <a:r>
              <a:rPr sz="838" spc="13" dirty="0">
                <a:latin typeface="Palatino Linotype"/>
                <a:cs typeface="Arial" panose="020B0604020202020204" pitchFamily="34" charset="0"/>
              </a:rPr>
              <a:t>from the</a:t>
            </a:r>
            <a:r>
              <a:rPr sz="838" spc="4" dirty="0">
                <a:latin typeface="Palatino Linotype"/>
                <a:cs typeface="Arial" panose="020B0604020202020204" pitchFamily="34" charset="0"/>
              </a:rPr>
              <a:t> </a:t>
            </a:r>
            <a:r>
              <a:rPr sz="838" spc="9" dirty="0">
                <a:latin typeface="Palatino Linotype"/>
                <a:cs typeface="Arial" panose="020B0604020202020204" pitchFamily="34" charset="0"/>
              </a:rPr>
              <a:t>output.</a:t>
            </a:r>
            <a:endParaRPr sz="838" dirty="0">
              <a:latin typeface="Palatino Linotype"/>
              <a:cs typeface="Arial" panose="020B0604020202020204" pitchFamily="34" charset="0"/>
            </a:endParaRPr>
          </a:p>
        </p:txBody>
      </p:sp>
      <p:sp>
        <p:nvSpPr>
          <p:cNvPr id="23" name="object 17">
            <a:extLst>
              <a:ext uri="{FF2B5EF4-FFF2-40B4-BE49-F238E27FC236}">
                <a16:creationId xmlns:a16="http://schemas.microsoft.com/office/drawing/2014/main" id="{784DC90F-3172-0644-B5CF-26BF80AC6AE4}"/>
              </a:ext>
            </a:extLst>
          </p:cNvPr>
          <p:cNvSpPr/>
          <p:nvPr/>
        </p:nvSpPr>
        <p:spPr>
          <a:xfrm>
            <a:off x="3569298" y="3259566"/>
            <a:ext cx="5275729" cy="355226"/>
          </a:xfrm>
          <a:custGeom>
            <a:avLst/>
            <a:gdLst/>
            <a:ahLst/>
            <a:cxnLst/>
            <a:rect l="l" t="t" r="r" b="b"/>
            <a:pathLst>
              <a:path w="5979159" h="402589">
                <a:moveTo>
                  <a:pt x="5977128" y="386334"/>
                </a:moveTo>
                <a:lnTo>
                  <a:pt x="0" y="386334"/>
                </a:lnTo>
                <a:lnTo>
                  <a:pt x="0" y="402336"/>
                </a:lnTo>
                <a:lnTo>
                  <a:pt x="5977128" y="402336"/>
                </a:lnTo>
                <a:lnTo>
                  <a:pt x="5977128" y="386334"/>
                </a:lnTo>
                <a:close/>
              </a:path>
              <a:path w="5979159" h="402589">
                <a:moveTo>
                  <a:pt x="5978652" y="0"/>
                </a:moveTo>
                <a:lnTo>
                  <a:pt x="1458468" y="0"/>
                </a:lnTo>
                <a:lnTo>
                  <a:pt x="1458468" y="16002"/>
                </a:lnTo>
                <a:lnTo>
                  <a:pt x="5978652" y="16002"/>
                </a:lnTo>
                <a:lnTo>
                  <a:pt x="5978652" y="0"/>
                </a:lnTo>
                <a:close/>
              </a:path>
            </a:pathLst>
          </a:custGeom>
          <a:solidFill>
            <a:srgbClr val="000000"/>
          </a:solidFill>
        </p:spPr>
        <p:txBody>
          <a:bodyPr wrap="square" lIns="0" tIns="0" rIns="0" bIns="0" rtlCol="0"/>
          <a:lstStyle/>
          <a:p>
            <a:endParaRPr sz="1588"/>
          </a:p>
        </p:txBody>
      </p:sp>
      <p:sp>
        <p:nvSpPr>
          <p:cNvPr id="25" name="object 18">
            <a:extLst>
              <a:ext uri="{FF2B5EF4-FFF2-40B4-BE49-F238E27FC236}">
                <a16:creationId xmlns:a16="http://schemas.microsoft.com/office/drawing/2014/main" id="{A9CC2477-B6CA-FD49-86DF-D6679346407E}"/>
              </a:ext>
            </a:extLst>
          </p:cNvPr>
          <p:cNvSpPr txBox="1"/>
          <p:nvPr/>
        </p:nvSpPr>
        <p:spPr>
          <a:xfrm>
            <a:off x="3620620" y="2933700"/>
            <a:ext cx="90768" cy="144787"/>
          </a:xfrm>
          <a:prstGeom prst="rect">
            <a:avLst/>
          </a:prstGeom>
        </p:spPr>
        <p:txBody>
          <a:bodyPr vert="horz" wrap="square" lIns="0" tIns="15688" rIns="0" bIns="0" rtlCol="0">
            <a:spAutoFit/>
          </a:bodyPr>
          <a:lstStyle/>
          <a:p>
            <a:pPr marL="11206">
              <a:spcBef>
                <a:spcPts val="124"/>
              </a:spcBef>
            </a:pPr>
            <a:r>
              <a:rPr sz="838" spc="18" dirty="0">
                <a:latin typeface="Lucida Sans Unicode"/>
                <a:cs typeface="Lucida Sans Unicode"/>
              </a:rPr>
              <a:t>x</a:t>
            </a:r>
            <a:endParaRPr sz="838">
              <a:latin typeface="Lucida Sans Unicode"/>
              <a:cs typeface="Lucida Sans Unicode"/>
            </a:endParaRPr>
          </a:p>
        </p:txBody>
      </p:sp>
      <p:sp>
        <p:nvSpPr>
          <p:cNvPr id="27" name="object 19">
            <a:extLst>
              <a:ext uri="{FF2B5EF4-FFF2-40B4-BE49-F238E27FC236}">
                <a16:creationId xmlns:a16="http://schemas.microsoft.com/office/drawing/2014/main" id="{01ECFFC0-A192-8744-A351-A15BB8F8CA7D}"/>
              </a:ext>
            </a:extLst>
          </p:cNvPr>
          <p:cNvSpPr txBox="1"/>
          <p:nvPr/>
        </p:nvSpPr>
        <p:spPr>
          <a:xfrm>
            <a:off x="3605156" y="3058760"/>
            <a:ext cx="982756" cy="144787"/>
          </a:xfrm>
          <a:prstGeom prst="rect">
            <a:avLst/>
          </a:prstGeom>
        </p:spPr>
        <p:txBody>
          <a:bodyPr vert="horz" wrap="square" lIns="0" tIns="15688" rIns="0" bIns="0" rtlCol="0">
            <a:spAutoFit/>
          </a:bodyPr>
          <a:lstStyle/>
          <a:p>
            <a:pPr marL="11206">
              <a:spcBef>
                <a:spcPts val="124"/>
              </a:spcBef>
            </a:pPr>
            <a:r>
              <a:rPr sz="838" spc="13" dirty="0">
                <a:latin typeface="Palatino Linotype"/>
                <a:cs typeface="Arial" panose="020B0604020202020204" pitchFamily="34" charset="0"/>
              </a:rPr>
              <a:t>(Cartesian</a:t>
            </a:r>
            <a:r>
              <a:rPr sz="838" spc="-22" dirty="0">
                <a:latin typeface="Palatino Linotype"/>
                <a:cs typeface="Arial" panose="020B0604020202020204" pitchFamily="34" charset="0"/>
              </a:rPr>
              <a:t> </a:t>
            </a:r>
            <a:r>
              <a:rPr sz="838" spc="13" dirty="0">
                <a:latin typeface="Palatino Linotype"/>
                <a:cs typeface="Arial" panose="020B0604020202020204" pitchFamily="34" charset="0"/>
              </a:rPr>
              <a:t>Product)</a:t>
            </a:r>
            <a:endParaRPr sz="838">
              <a:latin typeface="Palatino Linotype"/>
              <a:cs typeface="Arial" panose="020B0604020202020204" pitchFamily="34" charset="0"/>
            </a:endParaRPr>
          </a:p>
        </p:txBody>
      </p:sp>
      <p:sp>
        <p:nvSpPr>
          <p:cNvPr id="29" name="object 20">
            <a:extLst>
              <a:ext uri="{FF2B5EF4-FFF2-40B4-BE49-F238E27FC236}">
                <a16:creationId xmlns:a16="http://schemas.microsoft.com/office/drawing/2014/main" id="{C1025A81-A546-E744-AD72-C9EB78BB9451}"/>
              </a:ext>
            </a:extLst>
          </p:cNvPr>
          <p:cNvSpPr txBox="1"/>
          <p:nvPr/>
        </p:nvSpPr>
        <p:spPr>
          <a:xfrm>
            <a:off x="4936425" y="3058760"/>
            <a:ext cx="1136837" cy="144787"/>
          </a:xfrm>
          <a:prstGeom prst="rect">
            <a:avLst/>
          </a:prstGeom>
        </p:spPr>
        <p:txBody>
          <a:bodyPr vert="horz" wrap="square" lIns="0" tIns="15688" rIns="0" bIns="0" rtlCol="0">
            <a:spAutoFit/>
          </a:bodyPr>
          <a:lstStyle/>
          <a:p>
            <a:pPr marL="11206">
              <a:spcBef>
                <a:spcPts val="124"/>
              </a:spcBef>
            </a:pPr>
            <a:r>
              <a:rPr sz="838" i="1" spc="13" dirty="0">
                <a:latin typeface="Palatino Linotype"/>
                <a:cs typeface="Arial" panose="020B0604020202020204" pitchFamily="34" charset="0"/>
              </a:rPr>
              <a:t>instructor </a:t>
            </a:r>
            <a:r>
              <a:rPr sz="838" spc="18" dirty="0">
                <a:latin typeface="Lucida Sans Unicode"/>
                <a:cs typeface="Lucida Sans Unicode"/>
              </a:rPr>
              <a:t>x</a:t>
            </a:r>
            <a:r>
              <a:rPr sz="838" spc="115" dirty="0">
                <a:latin typeface="Lucida Sans Unicode"/>
                <a:cs typeface="Lucida Sans Unicode"/>
              </a:rPr>
              <a:t> </a:t>
            </a:r>
            <a:r>
              <a:rPr sz="838" i="1" spc="13" dirty="0">
                <a:latin typeface="Palatino Linotype"/>
                <a:cs typeface="Arial" panose="020B0604020202020204" pitchFamily="34" charset="0"/>
              </a:rPr>
              <a:t>department</a:t>
            </a:r>
            <a:endParaRPr sz="838" dirty="0">
              <a:latin typeface="Palatino Linotype"/>
              <a:cs typeface="Arial" panose="020B0604020202020204" pitchFamily="34" charset="0"/>
            </a:endParaRPr>
          </a:p>
        </p:txBody>
      </p:sp>
      <p:sp>
        <p:nvSpPr>
          <p:cNvPr id="30" name="object 21">
            <a:extLst>
              <a:ext uri="{FF2B5EF4-FFF2-40B4-BE49-F238E27FC236}">
                <a16:creationId xmlns:a16="http://schemas.microsoft.com/office/drawing/2014/main" id="{90CB44D8-8331-A24E-B2C7-8E80802322AF}"/>
              </a:ext>
            </a:extLst>
          </p:cNvPr>
          <p:cNvSpPr txBox="1"/>
          <p:nvPr/>
        </p:nvSpPr>
        <p:spPr>
          <a:xfrm>
            <a:off x="4916268" y="3284676"/>
            <a:ext cx="3855384" cy="273461"/>
          </a:xfrm>
          <a:prstGeom prst="rect">
            <a:avLst/>
          </a:prstGeom>
        </p:spPr>
        <p:txBody>
          <a:bodyPr vert="horz" wrap="square" lIns="0" tIns="10085" rIns="0" bIns="0" rtlCol="0">
            <a:spAutoFit/>
          </a:bodyPr>
          <a:lstStyle/>
          <a:p>
            <a:pPr marL="11206" marR="4483" indent="-560">
              <a:lnSpc>
                <a:spcPct val="104200"/>
              </a:lnSpc>
              <a:spcBef>
                <a:spcPts val="79"/>
              </a:spcBef>
            </a:pPr>
            <a:r>
              <a:rPr sz="838" spc="13" dirty="0">
                <a:latin typeface="Palatino Linotype"/>
                <a:cs typeface="Arial" panose="020B0604020202020204" pitchFamily="34" charset="0"/>
              </a:rPr>
              <a:t>Output pairs of </a:t>
            </a:r>
            <a:r>
              <a:rPr sz="838" spc="18" dirty="0">
                <a:latin typeface="Palatino Linotype"/>
                <a:cs typeface="Arial" panose="020B0604020202020204" pitchFamily="34" charset="0"/>
              </a:rPr>
              <a:t>rows </a:t>
            </a:r>
            <a:r>
              <a:rPr sz="838" spc="13" dirty="0">
                <a:latin typeface="Palatino Linotype"/>
                <a:cs typeface="Arial" panose="020B0604020202020204" pitchFamily="34" charset="0"/>
              </a:rPr>
              <a:t>from the two input relations that have the </a:t>
            </a:r>
            <a:r>
              <a:rPr sz="838" spc="18" dirty="0">
                <a:latin typeface="Palatino Linotype"/>
                <a:cs typeface="Arial" panose="020B0604020202020204" pitchFamily="34" charset="0"/>
              </a:rPr>
              <a:t>same </a:t>
            </a:r>
            <a:r>
              <a:rPr sz="838" spc="9" dirty="0">
                <a:latin typeface="Palatino Linotype"/>
                <a:cs typeface="Arial" panose="020B0604020202020204" pitchFamily="34" charset="0"/>
              </a:rPr>
              <a:t>value </a:t>
            </a:r>
            <a:r>
              <a:rPr sz="838" spc="13" dirty="0">
                <a:latin typeface="Palatino Linotype"/>
                <a:cs typeface="Arial" panose="020B0604020202020204" pitchFamily="34" charset="0"/>
              </a:rPr>
              <a:t>on  </a:t>
            </a:r>
            <a:r>
              <a:rPr sz="838" spc="9" dirty="0">
                <a:latin typeface="Palatino Linotype"/>
                <a:cs typeface="Arial" panose="020B0604020202020204" pitchFamily="34" charset="0"/>
              </a:rPr>
              <a:t>all </a:t>
            </a:r>
            <a:r>
              <a:rPr sz="838" spc="13" dirty="0">
                <a:latin typeface="Palatino Linotype"/>
                <a:cs typeface="Arial" panose="020B0604020202020204" pitchFamily="34" charset="0"/>
              </a:rPr>
              <a:t>attributes that have the </a:t>
            </a:r>
            <a:r>
              <a:rPr sz="838" spc="18" dirty="0">
                <a:latin typeface="Palatino Linotype"/>
                <a:cs typeface="Arial" panose="020B0604020202020204" pitchFamily="34" charset="0"/>
              </a:rPr>
              <a:t>same</a:t>
            </a:r>
            <a:r>
              <a:rPr sz="838" spc="-49" dirty="0">
                <a:latin typeface="Palatino Linotype"/>
                <a:cs typeface="Arial" panose="020B0604020202020204" pitchFamily="34" charset="0"/>
              </a:rPr>
              <a:t> </a:t>
            </a:r>
            <a:r>
              <a:rPr sz="838" spc="18" dirty="0">
                <a:latin typeface="Palatino Linotype"/>
                <a:cs typeface="Arial" panose="020B0604020202020204" pitchFamily="34" charset="0"/>
              </a:rPr>
              <a:t>name.</a:t>
            </a:r>
            <a:endParaRPr sz="838">
              <a:latin typeface="Palatino Linotype"/>
              <a:cs typeface="Arial" panose="020B0604020202020204" pitchFamily="34" charset="0"/>
            </a:endParaRPr>
          </a:p>
        </p:txBody>
      </p:sp>
      <p:sp>
        <p:nvSpPr>
          <p:cNvPr id="31" name="object 22">
            <a:extLst>
              <a:ext uri="{FF2B5EF4-FFF2-40B4-BE49-F238E27FC236}">
                <a16:creationId xmlns:a16="http://schemas.microsoft.com/office/drawing/2014/main" id="{1CE5549F-66BC-6149-AFBB-D0896B1963C4}"/>
              </a:ext>
            </a:extLst>
          </p:cNvPr>
          <p:cNvSpPr/>
          <p:nvPr/>
        </p:nvSpPr>
        <p:spPr>
          <a:xfrm>
            <a:off x="3564591" y="4130264"/>
            <a:ext cx="5284694" cy="529478"/>
          </a:xfrm>
          <a:custGeom>
            <a:avLst/>
            <a:gdLst/>
            <a:ahLst/>
            <a:cxnLst/>
            <a:rect l="l" t="t" r="r" b="b"/>
            <a:pathLst>
              <a:path w="5989320" h="600075">
                <a:moveTo>
                  <a:pt x="5987783" y="583692"/>
                </a:moveTo>
                <a:lnTo>
                  <a:pt x="9906" y="583692"/>
                </a:lnTo>
                <a:lnTo>
                  <a:pt x="9906" y="599694"/>
                </a:lnTo>
                <a:lnTo>
                  <a:pt x="5987783" y="599694"/>
                </a:lnTo>
                <a:lnTo>
                  <a:pt x="5987783" y="583692"/>
                </a:lnTo>
                <a:close/>
              </a:path>
              <a:path w="5989320" h="600075">
                <a:moveTo>
                  <a:pt x="5989320" y="0"/>
                </a:moveTo>
                <a:lnTo>
                  <a:pt x="0" y="0"/>
                </a:lnTo>
                <a:lnTo>
                  <a:pt x="0" y="15240"/>
                </a:lnTo>
                <a:lnTo>
                  <a:pt x="5989320" y="15240"/>
                </a:lnTo>
                <a:lnTo>
                  <a:pt x="5989320" y="0"/>
                </a:lnTo>
                <a:close/>
              </a:path>
            </a:pathLst>
          </a:custGeom>
          <a:solidFill>
            <a:srgbClr val="000000"/>
          </a:solidFill>
        </p:spPr>
        <p:txBody>
          <a:bodyPr wrap="square" lIns="0" tIns="0" rIns="0" bIns="0" rtlCol="0"/>
          <a:lstStyle/>
          <a:p>
            <a:endParaRPr sz="1588"/>
          </a:p>
        </p:txBody>
      </p:sp>
      <p:sp>
        <p:nvSpPr>
          <p:cNvPr id="32" name="object 23">
            <a:extLst>
              <a:ext uri="{FF2B5EF4-FFF2-40B4-BE49-F238E27FC236}">
                <a16:creationId xmlns:a16="http://schemas.microsoft.com/office/drawing/2014/main" id="{213B9482-E9E8-D147-B28D-76B4FA7A6F29}"/>
              </a:ext>
            </a:extLst>
          </p:cNvPr>
          <p:cNvSpPr txBox="1"/>
          <p:nvPr/>
        </p:nvSpPr>
        <p:spPr>
          <a:xfrm>
            <a:off x="3619275" y="3579830"/>
            <a:ext cx="110938" cy="144787"/>
          </a:xfrm>
          <a:prstGeom prst="rect">
            <a:avLst/>
          </a:prstGeom>
        </p:spPr>
        <p:txBody>
          <a:bodyPr vert="horz" wrap="square" lIns="0" tIns="15688" rIns="0" bIns="0" rtlCol="0">
            <a:spAutoFit/>
          </a:bodyPr>
          <a:lstStyle/>
          <a:p>
            <a:pPr marL="11206">
              <a:spcBef>
                <a:spcPts val="124"/>
              </a:spcBef>
            </a:pPr>
            <a:r>
              <a:rPr sz="838" spc="26" dirty="0">
                <a:latin typeface="Lucida Sans Unicode"/>
                <a:cs typeface="Lucida Sans Unicode"/>
              </a:rPr>
              <a:t>∪</a:t>
            </a:r>
            <a:endParaRPr sz="838" dirty="0">
              <a:latin typeface="Lucida Sans Unicode"/>
              <a:cs typeface="Lucida Sans Unicode"/>
            </a:endParaRPr>
          </a:p>
        </p:txBody>
      </p:sp>
      <p:sp>
        <p:nvSpPr>
          <p:cNvPr id="33" name="object 24">
            <a:extLst>
              <a:ext uri="{FF2B5EF4-FFF2-40B4-BE49-F238E27FC236}">
                <a16:creationId xmlns:a16="http://schemas.microsoft.com/office/drawing/2014/main" id="{31A3B117-6DD3-854D-A56A-E5E57ED5CABC}"/>
              </a:ext>
            </a:extLst>
          </p:cNvPr>
          <p:cNvSpPr txBox="1"/>
          <p:nvPr/>
        </p:nvSpPr>
        <p:spPr>
          <a:xfrm>
            <a:off x="3604488" y="3711614"/>
            <a:ext cx="404532" cy="144787"/>
          </a:xfrm>
          <a:prstGeom prst="rect">
            <a:avLst/>
          </a:prstGeom>
        </p:spPr>
        <p:txBody>
          <a:bodyPr vert="horz" wrap="square" lIns="0" tIns="15688" rIns="0" bIns="0" rtlCol="0">
            <a:spAutoFit/>
          </a:bodyPr>
          <a:lstStyle/>
          <a:p>
            <a:pPr marL="11206">
              <a:spcBef>
                <a:spcPts val="124"/>
              </a:spcBef>
            </a:pPr>
            <a:r>
              <a:rPr sz="838" spc="9" dirty="0">
                <a:latin typeface="Palatino Linotype"/>
                <a:cs typeface="Arial" panose="020B0604020202020204" pitchFamily="34" charset="0"/>
              </a:rPr>
              <a:t>(Union)</a:t>
            </a:r>
            <a:endParaRPr sz="838">
              <a:latin typeface="Palatino Linotype"/>
              <a:cs typeface="Arial" panose="020B0604020202020204" pitchFamily="34" charset="0"/>
            </a:endParaRPr>
          </a:p>
        </p:txBody>
      </p:sp>
      <p:sp>
        <p:nvSpPr>
          <p:cNvPr id="34" name="object 25">
            <a:extLst>
              <a:ext uri="{FF2B5EF4-FFF2-40B4-BE49-F238E27FC236}">
                <a16:creationId xmlns:a16="http://schemas.microsoft.com/office/drawing/2014/main" id="{C3608747-BEBF-0D48-9179-CE25F50D737C}"/>
              </a:ext>
            </a:extLst>
          </p:cNvPr>
          <p:cNvSpPr txBox="1"/>
          <p:nvPr/>
        </p:nvSpPr>
        <p:spPr>
          <a:xfrm>
            <a:off x="4913330" y="3677995"/>
            <a:ext cx="1493744" cy="144787"/>
          </a:xfrm>
          <a:prstGeom prst="rect">
            <a:avLst/>
          </a:prstGeom>
        </p:spPr>
        <p:txBody>
          <a:bodyPr vert="horz" wrap="square" lIns="0" tIns="15688" rIns="0" bIns="0" rtlCol="0">
            <a:spAutoFit/>
          </a:bodyPr>
          <a:lstStyle/>
          <a:p>
            <a:pPr marL="33619">
              <a:spcBef>
                <a:spcPts val="124"/>
              </a:spcBef>
            </a:pPr>
            <a:r>
              <a:rPr sz="574" spc="4" dirty="0">
                <a:latin typeface="Times New Roman"/>
                <a:cs typeface="Times New Roman"/>
              </a:rPr>
              <a:t>Π </a:t>
            </a:r>
            <a:r>
              <a:rPr sz="1257" i="1" spc="19" baseline="-17543" dirty="0">
                <a:latin typeface="Palatino Linotype"/>
                <a:cs typeface="Arial" panose="020B0604020202020204" pitchFamily="34" charset="0"/>
              </a:rPr>
              <a:t>name </a:t>
            </a:r>
            <a:r>
              <a:rPr sz="574" dirty="0">
                <a:latin typeface="Palatino Linotype"/>
                <a:cs typeface="Arial" panose="020B0604020202020204" pitchFamily="34" charset="0"/>
              </a:rPr>
              <a:t>(</a:t>
            </a:r>
            <a:r>
              <a:rPr sz="574" i="1" dirty="0">
                <a:latin typeface="Palatino Linotype"/>
                <a:cs typeface="Arial" panose="020B0604020202020204" pitchFamily="34" charset="0"/>
              </a:rPr>
              <a:t>instructor) </a:t>
            </a:r>
            <a:r>
              <a:rPr sz="574" spc="4" dirty="0">
                <a:latin typeface="Palatino Linotype"/>
                <a:cs typeface="Arial" panose="020B0604020202020204" pitchFamily="34" charset="0"/>
              </a:rPr>
              <a:t>∪ </a:t>
            </a:r>
            <a:r>
              <a:rPr sz="574" spc="4" dirty="0">
                <a:latin typeface="Times New Roman"/>
                <a:cs typeface="Times New Roman"/>
              </a:rPr>
              <a:t>Π </a:t>
            </a:r>
            <a:r>
              <a:rPr sz="1257" i="1" spc="19" baseline="-17543" dirty="0">
                <a:latin typeface="Palatino Linotype"/>
                <a:cs typeface="Arial" panose="020B0604020202020204" pitchFamily="34" charset="0"/>
              </a:rPr>
              <a:t>name</a:t>
            </a:r>
            <a:r>
              <a:rPr sz="1257" i="1" spc="-146" baseline="-17543" dirty="0">
                <a:latin typeface="Palatino Linotype"/>
                <a:cs typeface="Arial" panose="020B0604020202020204" pitchFamily="34" charset="0"/>
              </a:rPr>
              <a:t> </a:t>
            </a:r>
            <a:r>
              <a:rPr sz="574" dirty="0">
                <a:latin typeface="Palatino Linotype"/>
                <a:cs typeface="Arial" panose="020B0604020202020204" pitchFamily="34" charset="0"/>
              </a:rPr>
              <a:t>(</a:t>
            </a:r>
            <a:r>
              <a:rPr sz="574" i="1" dirty="0">
                <a:latin typeface="Palatino Linotype"/>
                <a:cs typeface="Arial" panose="020B0604020202020204" pitchFamily="34" charset="0"/>
              </a:rPr>
              <a:t>student)</a:t>
            </a:r>
            <a:endParaRPr sz="574">
              <a:latin typeface="Palatino Linotype"/>
              <a:cs typeface="Arial" panose="020B0604020202020204" pitchFamily="34" charset="0"/>
            </a:endParaRPr>
          </a:p>
        </p:txBody>
      </p:sp>
      <p:sp>
        <p:nvSpPr>
          <p:cNvPr id="35" name="object 26">
            <a:extLst>
              <a:ext uri="{FF2B5EF4-FFF2-40B4-BE49-F238E27FC236}">
                <a16:creationId xmlns:a16="http://schemas.microsoft.com/office/drawing/2014/main" id="{5167CB9B-C3CB-CA40-AEBD-AB1A2D8E7212}"/>
              </a:ext>
            </a:extLst>
          </p:cNvPr>
          <p:cNvSpPr txBox="1"/>
          <p:nvPr/>
        </p:nvSpPr>
        <p:spPr>
          <a:xfrm>
            <a:off x="4910193" y="3924747"/>
            <a:ext cx="2753846" cy="144787"/>
          </a:xfrm>
          <a:prstGeom prst="rect">
            <a:avLst/>
          </a:prstGeom>
        </p:spPr>
        <p:txBody>
          <a:bodyPr vert="horz" wrap="square" lIns="0" tIns="15688" rIns="0" bIns="0" rtlCol="0">
            <a:spAutoFit/>
          </a:bodyPr>
          <a:lstStyle/>
          <a:p>
            <a:pPr marL="11206">
              <a:spcBef>
                <a:spcPts val="124"/>
              </a:spcBef>
            </a:pPr>
            <a:r>
              <a:rPr sz="838" spc="13" dirty="0">
                <a:latin typeface="Palatino Linotype"/>
                <a:cs typeface="Arial" panose="020B0604020202020204" pitchFamily="34" charset="0"/>
              </a:rPr>
              <a:t>Output the union of </a:t>
            </a:r>
            <a:r>
              <a:rPr sz="838" spc="9" dirty="0">
                <a:latin typeface="Palatino Linotype"/>
                <a:cs typeface="Arial" panose="020B0604020202020204" pitchFamily="34" charset="0"/>
              </a:rPr>
              <a:t>tuples </a:t>
            </a:r>
            <a:r>
              <a:rPr sz="838" spc="13" dirty="0">
                <a:latin typeface="Palatino Linotype"/>
                <a:cs typeface="Arial" panose="020B0604020202020204" pitchFamily="34" charset="0"/>
              </a:rPr>
              <a:t>from the </a:t>
            </a:r>
            <a:r>
              <a:rPr sz="838" i="1" spc="13" dirty="0">
                <a:latin typeface="Palatino Linotype"/>
                <a:cs typeface="Arial" panose="020B0604020202020204" pitchFamily="34" charset="0"/>
              </a:rPr>
              <a:t>two </a:t>
            </a:r>
            <a:r>
              <a:rPr sz="838" spc="13" dirty="0">
                <a:latin typeface="Palatino Linotype"/>
                <a:cs typeface="Arial" panose="020B0604020202020204" pitchFamily="34" charset="0"/>
              </a:rPr>
              <a:t>input</a:t>
            </a:r>
            <a:r>
              <a:rPr sz="838" spc="-31" dirty="0">
                <a:latin typeface="Palatino Linotype"/>
                <a:cs typeface="Arial" panose="020B0604020202020204" pitchFamily="34" charset="0"/>
              </a:rPr>
              <a:t> </a:t>
            </a:r>
            <a:r>
              <a:rPr sz="838" spc="13" dirty="0">
                <a:latin typeface="Palatino Linotype"/>
                <a:cs typeface="Arial" panose="020B0604020202020204" pitchFamily="34" charset="0"/>
              </a:rPr>
              <a:t>relations.</a:t>
            </a:r>
            <a:endParaRPr sz="838" dirty="0">
              <a:latin typeface="Palatino Linotype"/>
              <a:cs typeface="Arial" panose="020B0604020202020204" pitchFamily="34" charset="0"/>
            </a:endParaRPr>
          </a:p>
        </p:txBody>
      </p:sp>
      <p:sp>
        <p:nvSpPr>
          <p:cNvPr id="36" name="object 27">
            <a:extLst>
              <a:ext uri="{FF2B5EF4-FFF2-40B4-BE49-F238E27FC236}">
                <a16:creationId xmlns:a16="http://schemas.microsoft.com/office/drawing/2014/main" id="{6EF41761-F2F0-9340-BA26-89F07E27C1C4}"/>
              </a:ext>
            </a:extLst>
          </p:cNvPr>
          <p:cNvSpPr/>
          <p:nvPr/>
        </p:nvSpPr>
        <p:spPr>
          <a:xfrm>
            <a:off x="4860887" y="3879477"/>
            <a:ext cx="3987053" cy="13447"/>
          </a:xfrm>
          <a:custGeom>
            <a:avLst/>
            <a:gdLst/>
            <a:ahLst/>
            <a:cxnLst/>
            <a:rect l="l" t="t" r="r" b="b"/>
            <a:pathLst>
              <a:path w="4518659" h="15239">
                <a:moveTo>
                  <a:pt x="4518659" y="15239"/>
                </a:moveTo>
                <a:lnTo>
                  <a:pt x="4518659" y="0"/>
                </a:lnTo>
                <a:lnTo>
                  <a:pt x="0" y="0"/>
                </a:lnTo>
                <a:lnTo>
                  <a:pt x="0" y="15240"/>
                </a:lnTo>
                <a:lnTo>
                  <a:pt x="4518659" y="15239"/>
                </a:lnTo>
                <a:close/>
              </a:path>
            </a:pathLst>
          </a:custGeom>
          <a:solidFill>
            <a:srgbClr val="000000"/>
          </a:solidFill>
        </p:spPr>
        <p:txBody>
          <a:bodyPr wrap="square" lIns="0" tIns="0" rIns="0" bIns="0" rtlCol="0"/>
          <a:lstStyle/>
          <a:p>
            <a:endParaRPr sz="1588"/>
          </a:p>
        </p:txBody>
      </p:sp>
      <p:sp>
        <p:nvSpPr>
          <p:cNvPr id="37" name="object 28">
            <a:extLst>
              <a:ext uri="{FF2B5EF4-FFF2-40B4-BE49-F238E27FC236}">
                <a16:creationId xmlns:a16="http://schemas.microsoft.com/office/drawing/2014/main" id="{6DBB4906-2EEF-EB46-8BDF-67BBE52CF89A}"/>
              </a:ext>
            </a:extLst>
          </p:cNvPr>
          <p:cNvSpPr txBox="1"/>
          <p:nvPr/>
        </p:nvSpPr>
        <p:spPr>
          <a:xfrm>
            <a:off x="4937761" y="4770568"/>
            <a:ext cx="1179419" cy="144787"/>
          </a:xfrm>
          <a:prstGeom prst="rect">
            <a:avLst/>
          </a:prstGeom>
        </p:spPr>
        <p:txBody>
          <a:bodyPr vert="horz" wrap="square" lIns="0" tIns="15688" rIns="0" bIns="0" rtlCol="0">
            <a:spAutoFit/>
          </a:bodyPr>
          <a:lstStyle/>
          <a:p>
            <a:pPr marL="11206">
              <a:spcBef>
                <a:spcPts val="124"/>
              </a:spcBef>
            </a:pPr>
            <a:r>
              <a:rPr sz="838" i="1" spc="13" dirty="0">
                <a:latin typeface="Palatino Linotype"/>
                <a:cs typeface="Arial" panose="020B0604020202020204" pitchFamily="34" charset="0"/>
              </a:rPr>
              <a:t>instructor </a:t>
            </a:r>
            <a:r>
              <a:rPr sz="838" spc="31" dirty="0">
                <a:latin typeface="Lucida Sans Unicode"/>
                <a:cs typeface="Lucida Sans Unicode"/>
              </a:rPr>
              <a:t>⋈</a:t>
            </a:r>
            <a:r>
              <a:rPr sz="838" spc="110" dirty="0">
                <a:latin typeface="Lucida Sans Unicode"/>
                <a:cs typeface="Lucida Sans Unicode"/>
              </a:rPr>
              <a:t> </a:t>
            </a:r>
            <a:r>
              <a:rPr sz="838" i="1" spc="13" dirty="0">
                <a:latin typeface="Palatino Linotype"/>
                <a:cs typeface="Arial" panose="020B0604020202020204" pitchFamily="34" charset="0"/>
              </a:rPr>
              <a:t>department</a:t>
            </a:r>
            <a:endParaRPr sz="838" dirty="0">
              <a:latin typeface="Palatino Linotype"/>
              <a:cs typeface="Arial" panose="020B0604020202020204" pitchFamily="34" charset="0"/>
            </a:endParaRPr>
          </a:p>
        </p:txBody>
      </p:sp>
      <p:sp>
        <p:nvSpPr>
          <p:cNvPr id="38" name="object 29">
            <a:extLst>
              <a:ext uri="{FF2B5EF4-FFF2-40B4-BE49-F238E27FC236}">
                <a16:creationId xmlns:a16="http://schemas.microsoft.com/office/drawing/2014/main" id="{E2952B2A-4AAA-EB44-B7C6-8FEE363D7F34}"/>
              </a:ext>
            </a:extLst>
          </p:cNvPr>
          <p:cNvSpPr txBox="1"/>
          <p:nvPr/>
        </p:nvSpPr>
        <p:spPr>
          <a:xfrm>
            <a:off x="4911534" y="4995129"/>
            <a:ext cx="3855384" cy="273461"/>
          </a:xfrm>
          <a:prstGeom prst="rect">
            <a:avLst/>
          </a:prstGeom>
        </p:spPr>
        <p:txBody>
          <a:bodyPr vert="horz" wrap="square" lIns="0" tIns="10085" rIns="0" bIns="0" rtlCol="0">
            <a:spAutoFit/>
          </a:bodyPr>
          <a:lstStyle/>
          <a:p>
            <a:pPr marL="11206" marR="4483" indent="-560">
              <a:lnSpc>
                <a:spcPct val="104200"/>
              </a:lnSpc>
              <a:spcBef>
                <a:spcPts val="79"/>
              </a:spcBef>
            </a:pPr>
            <a:r>
              <a:rPr sz="838" spc="13" dirty="0">
                <a:latin typeface="Palatino Linotype"/>
                <a:cs typeface="Arial" panose="020B0604020202020204" pitchFamily="34" charset="0"/>
              </a:rPr>
              <a:t>Output pairs of </a:t>
            </a:r>
            <a:r>
              <a:rPr sz="838" spc="18" dirty="0">
                <a:latin typeface="Palatino Linotype"/>
                <a:cs typeface="Arial" panose="020B0604020202020204" pitchFamily="34" charset="0"/>
              </a:rPr>
              <a:t>rows </a:t>
            </a:r>
            <a:r>
              <a:rPr sz="838" spc="13" dirty="0">
                <a:latin typeface="Palatino Linotype"/>
                <a:cs typeface="Arial" panose="020B0604020202020204" pitchFamily="34" charset="0"/>
              </a:rPr>
              <a:t>from the two input relations that have the </a:t>
            </a:r>
            <a:r>
              <a:rPr sz="838" spc="18" dirty="0">
                <a:latin typeface="Palatino Linotype"/>
                <a:cs typeface="Arial" panose="020B0604020202020204" pitchFamily="34" charset="0"/>
              </a:rPr>
              <a:t>same </a:t>
            </a:r>
            <a:r>
              <a:rPr sz="838" spc="9" dirty="0">
                <a:latin typeface="Palatino Linotype"/>
                <a:cs typeface="Arial" panose="020B0604020202020204" pitchFamily="34" charset="0"/>
              </a:rPr>
              <a:t>value </a:t>
            </a:r>
            <a:r>
              <a:rPr sz="838" spc="13" dirty="0">
                <a:latin typeface="Palatino Linotype"/>
                <a:cs typeface="Arial" panose="020B0604020202020204" pitchFamily="34" charset="0"/>
              </a:rPr>
              <a:t>on  </a:t>
            </a:r>
            <a:r>
              <a:rPr sz="838" spc="9" dirty="0">
                <a:latin typeface="Palatino Linotype"/>
                <a:cs typeface="Arial" panose="020B0604020202020204" pitchFamily="34" charset="0"/>
              </a:rPr>
              <a:t>all </a:t>
            </a:r>
            <a:r>
              <a:rPr sz="838" spc="13" dirty="0">
                <a:latin typeface="Palatino Linotype"/>
                <a:cs typeface="Arial" panose="020B0604020202020204" pitchFamily="34" charset="0"/>
              </a:rPr>
              <a:t>attributes that have the </a:t>
            </a:r>
            <a:r>
              <a:rPr sz="838" spc="18" dirty="0">
                <a:latin typeface="Palatino Linotype"/>
                <a:cs typeface="Arial" panose="020B0604020202020204" pitchFamily="34" charset="0"/>
              </a:rPr>
              <a:t>same</a:t>
            </a:r>
            <a:r>
              <a:rPr sz="838" spc="-49" dirty="0">
                <a:latin typeface="Palatino Linotype"/>
                <a:cs typeface="Arial" panose="020B0604020202020204" pitchFamily="34" charset="0"/>
              </a:rPr>
              <a:t> </a:t>
            </a:r>
            <a:r>
              <a:rPr sz="838" spc="18" dirty="0">
                <a:latin typeface="Palatino Linotype"/>
                <a:cs typeface="Arial" panose="020B0604020202020204" pitchFamily="34" charset="0"/>
              </a:rPr>
              <a:t>name.</a:t>
            </a:r>
            <a:endParaRPr sz="838" dirty="0">
              <a:latin typeface="Palatino Linotype"/>
              <a:cs typeface="Arial" panose="020B0604020202020204" pitchFamily="34" charset="0"/>
            </a:endParaRPr>
          </a:p>
        </p:txBody>
      </p:sp>
      <p:sp>
        <p:nvSpPr>
          <p:cNvPr id="39" name="object 30">
            <a:extLst>
              <a:ext uri="{FF2B5EF4-FFF2-40B4-BE49-F238E27FC236}">
                <a16:creationId xmlns:a16="http://schemas.microsoft.com/office/drawing/2014/main" id="{7BBC85F5-4E7B-9944-AB3B-AE64F315F522}"/>
              </a:ext>
            </a:extLst>
          </p:cNvPr>
          <p:cNvSpPr txBox="1"/>
          <p:nvPr/>
        </p:nvSpPr>
        <p:spPr>
          <a:xfrm>
            <a:off x="3606501" y="4639450"/>
            <a:ext cx="700928" cy="273732"/>
          </a:xfrm>
          <a:prstGeom prst="rect">
            <a:avLst/>
          </a:prstGeom>
        </p:spPr>
        <p:txBody>
          <a:bodyPr vert="horz" wrap="square" lIns="0" tIns="15688" rIns="0" bIns="0" rtlCol="0">
            <a:spAutoFit/>
          </a:bodyPr>
          <a:lstStyle/>
          <a:p>
            <a:pPr marL="19051">
              <a:spcBef>
                <a:spcPts val="124"/>
              </a:spcBef>
            </a:pPr>
            <a:r>
              <a:rPr sz="838" spc="31" dirty="0">
                <a:latin typeface="Lucida Sans Unicode"/>
                <a:cs typeface="Lucida Sans Unicode"/>
              </a:rPr>
              <a:t>⋈</a:t>
            </a:r>
            <a:endParaRPr sz="838">
              <a:latin typeface="Lucida Sans Unicode"/>
              <a:cs typeface="Lucida Sans Unicode"/>
            </a:endParaRPr>
          </a:p>
          <a:p>
            <a:pPr marL="11206">
              <a:spcBef>
                <a:spcPts val="26"/>
              </a:spcBef>
            </a:pPr>
            <a:r>
              <a:rPr sz="838" spc="13" dirty="0">
                <a:latin typeface="Palatino Linotype"/>
                <a:cs typeface="Arial" panose="020B0604020202020204" pitchFamily="34" charset="0"/>
              </a:rPr>
              <a:t>(Natural</a:t>
            </a:r>
            <a:r>
              <a:rPr sz="838" spc="-35" dirty="0">
                <a:latin typeface="Palatino Linotype"/>
                <a:cs typeface="Arial" panose="020B0604020202020204" pitchFamily="34" charset="0"/>
              </a:rPr>
              <a:t> </a:t>
            </a:r>
            <a:r>
              <a:rPr sz="838" spc="9" dirty="0">
                <a:latin typeface="Palatino Linotype"/>
                <a:cs typeface="Arial" panose="020B0604020202020204" pitchFamily="34" charset="0"/>
              </a:rPr>
              <a:t>Join)</a:t>
            </a:r>
            <a:endParaRPr sz="838">
              <a:latin typeface="Palatino Linotype"/>
              <a:cs typeface="Arial" panose="020B0604020202020204" pitchFamily="34" charset="0"/>
            </a:endParaRPr>
          </a:p>
        </p:txBody>
      </p:sp>
      <p:sp>
        <p:nvSpPr>
          <p:cNvPr id="40" name="object 31">
            <a:extLst>
              <a:ext uri="{FF2B5EF4-FFF2-40B4-BE49-F238E27FC236}">
                <a16:creationId xmlns:a16="http://schemas.microsoft.com/office/drawing/2014/main" id="{6826DC82-B5C0-F44E-9882-DEE179712316}"/>
              </a:ext>
            </a:extLst>
          </p:cNvPr>
          <p:cNvSpPr txBox="1"/>
          <p:nvPr/>
        </p:nvSpPr>
        <p:spPr>
          <a:xfrm>
            <a:off x="3612547" y="4107623"/>
            <a:ext cx="86846" cy="144787"/>
          </a:xfrm>
          <a:prstGeom prst="rect">
            <a:avLst/>
          </a:prstGeom>
        </p:spPr>
        <p:txBody>
          <a:bodyPr vert="horz" wrap="square" lIns="0" tIns="15688" rIns="0" bIns="0" rtlCol="0">
            <a:spAutoFit/>
          </a:bodyPr>
          <a:lstStyle/>
          <a:p>
            <a:pPr marL="11206">
              <a:spcBef>
                <a:spcPts val="124"/>
              </a:spcBef>
            </a:pPr>
            <a:r>
              <a:rPr sz="838" spc="18" dirty="0">
                <a:latin typeface="Lucida Sans Unicode"/>
                <a:cs typeface="Lucida Sans Unicode"/>
              </a:rPr>
              <a:t>-</a:t>
            </a:r>
            <a:endParaRPr sz="838">
              <a:latin typeface="Lucida Sans Unicode"/>
              <a:cs typeface="Lucida Sans Unicode"/>
            </a:endParaRPr>
          </a:p>
        </p:txBody>
      </p:sp>
      <p:sp>
        <p:nvSpPr>
          <p:cNvPr id="41" name="object 32">
            <a:extLst>
              <a:ext uri="{FF2B5EF4-FFF2-40B4-BE49-F238E27FC236}">
                <a16:creationId xmlns:a16="http://schemas.microsoft.com/office/drawing/2014/main" id="{335A0691-EB62-DD4F-817B-8FCE496D2CB7}"/>
              </a:ext>
            </a:extLst>
          </p:cNvPr>
          <p:cNvSpPr txBox="1"/>
          <p:nvPr/>
        </p:nvSpPr>
        <p:spPr>
          <a:xfrm>
            <a:off x="3597082" y="4234026"/>
            <a:ext cx="780490" cy="144787"/>
          </a:xfrm>
          <a:prstGeom prst="rect">
            <a:avLst/>
          </a:prstGeom>
        </p:spPr>
        <p:txBody>
          <a:bodyPr vert="horz" wrap="square" lIns="0" tIns="15688" rIns="0" bIns="0" rtlCol="0">
            <a:spAutoFit/>
          </a:bodyPr>
          <a:lstStyle/>
          <a:p>
            <a:pPr marL="11206">
              <a:spcBef>
                <a:spcPts val="124"/>
              </a:spcBef>
            </a:pPr>
            <a:r>
              <a:rPr sz="838" spc="13" dirty="0">
                <a:latin typeface="Palatino Linotype"/>
                <a:cs typeface="Arial" panose="020B0604020202020204" pitchFamily="34" charset="0"/>
              </a:rPr>
              <a:t>(Set</a:t>
            </a:r>
            <a:r>
              <a:rPr sz="838" spc="-40" dirty="0">
                <a:latin typeface="Palatino Linotype"/>
                <a:cs typeface="Arial" panose="020B0604020202020204" pitchFamily="34" charset="0"/>
              </a:rPr>
              <a:t> </a:t>
            </a:r>
            <a:r>
              <a:rPr sz="838" spc="13" dirty="0">
                <a:latin typeface="Palatino Linotype"/>
                <a:cs typeface="Arial" panose="020B0604020202020204" pitchFamily="34" charset="0"/>
              </a:rPr>
              <a:t>Difference)</a:t>
            </a:r>
            <a:endParaRPr sz="838">
              <a:latin typeface="Palatino Linotype"/>
              <a:cs typeface="Arial" panose="020B0604020202020204" pitchFamily="34" charset="0"/>
            </a:endParaRPr>
          </a:p>
        </p:txBody>
      </p:sp>
      <p:sp>
        <p:nvSpPr>
          <p:cNvPr id="42" name="object 33">
            <a:extLst>
              <a:ext uri="{FF2B5EF4-FFF2-40B4-BE49-F238E27FC236}">
                <a16:creationId xmlns:a16="http://schemas.microsoft.com/office/drawing/2014/main" id="{220D69B0-A5F6-BF44-BA14-A19E375CFE9E}"/>
              </a:ext>
            </a:extLst>
          </p:cNvPr>
          <p:cNvSpPr txBox="1"/>
          <p:nvPr/>
        </p:nvSpPr>
        <p:spPr>
          <a:xfrm>
            <a:off x="4905934" y="4200412"/>
            <a:ext cx="1521759" cy="144787"/>
          </a:xfrm>
          <a:prstGeom prst="rect">
            <a:avLst/>
          </a:prstGeom>
        </p:spPr>
        <p:txBody>
          <a:bodyPr vert="horz" wrap="square" lIns="0" tIns="15688" rIns="0" bIns="0" rtlCol="0">
            <a:spAutoFit/>
          </a:bodyPr>
          <a:lstStyle/>
          <a:p>
            <a:pPr marL="33619">
              <a:spcBef>
                <a:spcPts val="124"/>
              </a:spcBef>
            </a:pPr>
            <a:r>
              <a:rPr sz="574" spc="4" dirty="0">
                <a:latin typeface="Times New Roman"/>
                <a:cs typeface="Times New Roman"/>
              </a:rPr>
              <a:t>Π </a:t>
            </a:r>
            <a:r>
              <a:rPr sz="1257" i="1" spc="19" baseline="-17543" dirty="0">
                <a:latin typeface="Palatino Linotype"/>
                <a:cs typeface="Arial" panose="020B0604020202020204" pitchFamily="34" charset="0"/>
              </a:rPr>
              <a:t>name </a:t>
            </a:r>
            <a:r>
              <a:rPr sz="574" dirty="0">
                <a:latin typeface="Palatino Linotype"/>
                <a:cs typeface="Arial" panose="020B0604020202020204" pitchFamily="34" charset="0"/>
              </a:rPr>
              <a:t>(</a:t>
            </a:r>
            <a:r>
              <a:rPr sz="574" i="1" dirty="0">
                <a:latin typeface="Palatino Linotype"/>
                <a:cs typeface="Arial" panose="020B0604020202020204" pitchFamily="34" charset="0"/>
              </a:rPr>
              <a:t>instructor) </a:t>
            </a:r>
            <a:r>
              <a:rPr sz="574" dirty="0">
                <a:latin typeface="Palatino Linotype"/>
                <a:cs typeface="Arial" panose="020B0604020202020204" pitchFamily="34" charset="0"/>
              </a:rPr>
              <a:t>‐‐ </a:t>
            </a:r>
            <a:r>
              <a:rPr sz="574" spc="4" dirty="0">
                <a:latin typeface="Times New Roman"/>
                <a:cs typeface="Times New Roman"/>
              </a:rPr>
              <a:t>Π </a:t>
            </a:r>
            <a:r>
              <a:rPr sz="1257" i="1" spc="19" baseline="-17543" dirty="0">
                <a:latin typeface="Palatino Linotype"/>
                <a:cs typeface="Arial" panose="020B0604020202020204" pitchFamily="34" charset="0"/>
              </a:rPr>
              <a:t>name</a:t>
            </a:r>
            <a:r>
              <a:rPr sz="1257" i="1" spc="-152" baseline="-17543" dirty="0">
                <a:latin typeface="Palatino Linotype"/>
                <a:cs typeface="Arial" panose="020B0604020202020204" pitchFamily="34" charset="0"/>
              </a:rPr>
              <a:t> </a:t>
            </a:r>
            <a:r>
              <a:rPr sz="574" dirty="0">
                <a:latin typeface="Palatino Linotype"/>
                <a:cs typeface="Arial" panose="020B0604020202020204" pitchFamily="34" charset="0"/>
              </a:rPr>
              <a:t>(</a:t>
            </a:r>
            <a:r>
              <a:rPr sz="574" i="1" dirty="0">
                <a:latin typeface="Palatino Linotype"/>
                <a:cs typeface="Arial" panose="020B0604020202020204" pitchFamily="34" charset="0"/>
              </a:rPr>
              <a:t>student)</a:t>
            </a:r>
            <a:endParaRPr sz="574" dirty="0">
              <a:latin typeface="Palatino Linotype"/>
              <a:cs typeface="Arial" panose="020B0604020202020204" pitchFamily="34" charset="0"/>
            </a:endParaRPr>
          </a:p>
        </p:txBody>
      </p:sp>
      <p:sp>
        <p:nvSpPr>
          <p:cNvPr id="43" name="object 34">
            <a:extLst>
              <a:ext uri="{FF2B5EF4-FFF2-40B4-BE49-F238E27FC236}">
                <a16:creationId xmlns:a16="http://schemas.microsoft.com/office/drawing/2014/main" id="{DFA6D1FF-D77A-EE40-9543-B8228B40E731}"/>
              </a:ext>
            </a:extLst>
          </p:cNvPr>
          <p:cNvSpPr txBox="1"/>
          <p:nvPr/>
        </p:nvSpPr>
        <p:spPr>
          <a:xfrm>
            <a:off x="4914900" y="4445821"/>
            <a:ext cx="3141009" cy="144787"/>
          </a:xfrm>
          <a:prstGeom prst="rect">
            <a:avLst/>
          </a:prstGeom>
        </p:spPr>
        <p:txBody>
          <a:bodyPr vert="horz" wrap="square" lIns="0" tIns="15688" rIns="0" bIns="0" rtlCol="0">
            <a:spAutoFit/>
          </a:bodyPr>
          <a:lstStyle/>
          <a:p>
            <a:pPr marL="11206">
              <a:spcBef>
                <a:spcPts val="124"/>
              </a:spcBef>
            </a:pPr>
            <a:r>
              <a:rPr sz="838" spc="13" dirty="0">
                <a:latin typeface="Palatino Linotype"/>
                <a:cs typeface="Arial" panose="020B0604020202020204" pitchFamily="34" charset="0"/>
              </a:rPr>
              <a:t>Output the set difference of </a:t>
            </a:r>
            <a:r>
              <a:rPr sz="838" spc="9" dirty="0">
                <a:latin typeface="Palatino Linotype"/>
                <a:cs typeface="Arial" panose="020B0604020202020204" pitchFamily="34" charset="0"/>
              </a:rPr>
              <a:t>tuples </a:t>
            </a:r>
            <a:r>
              <a:rPr sz="838" spc="13" dirty="0">
                <a:latin typeface="Palatino Linotype"/>
                <a:cs typeface="Arial" panose="020B0604020202020204" pitchFamily="34" charset="0"/>
              </a:rPr>
              <a:t>from the two input</a:t>
            </a:r>
            <a:r>
              <a:rPr sz="838" spc="-26" dirty="0">
                <a:latin typeface="Palatino Linotype"/>
                <a:cs typeface="Arial" panose="020B0604020202020204" pitchFamily="34" charset="0"/>
              </a:rPr>
              <a:t> </a:t>
            </a:r>
            <a:r>
              <a:rPr sz="838" spc="13" dirty="0">
                <a:latin typeface="Palatino Linotype"/>
                <a:cs typeface="Arial" panose="020B0604020202020204" pitchFamily="34" charset="0"/>
              </a:rPr>
              <a:t>relations.</a:t>
            </a:r>
            <a:endParaRPr sz="838" dirty="0">
              <a:latin typeface="Palatino Linotype"/>
              <a:cs typeface="Arial" panose="020B0604020202020204" pitchFamily="34" charset="0"/>
            </a:endParaRPr>
          </a:p>
        </p:txBody>
      </p:sp>
      <p:sp>
        <p:nvSpPr>
          <p:cNvPr id="44" name="object 35">
            <a:extLst>
              <a:ext uri="{FF2B5EF4-FFF2-40B4-BE49-F238E27FC236}">
                <a16:creationId xmlns:a16="http://schemas.microsoft.com/office/drawing/2014/main" id="{6BB35EDC-672C-A341-9755-99D58D1FDE0C}"/>
              </a:ext>
            </a:extLst>
          </p:cNvPr>
          <p:cNvSpPr/>
          <p:nvPr/>
        </p:nvSpPr>
        <p:spPr>
          <a:xfrm>
            <a:off x="4859543" y="4394499"/>
            <a:ext cx="3987053" cy="14568"/>
          </a:xfrm>
          <a:custGeom>
            <a:avLst/>
            <a:gdLst/>
            <a:ahLst/>
            <a:cxnLst/>
            <a:rect l="l" t="t" r="r" b="b"/>
            <a:pathLst>
              <a:path w="4518659" h="16510">
                <a:moveTo>
                  <a:pt x="4518660" y="16001"/>
                </a:moveTo>
                <a:lnTo>
                  <a:pt x="4518660" y="0"/>
                </a:lnTo>
                <a:lnTo>
                  <a:pt x="0" y="0"/>
                </a:lnTo>
                <a:lnTo>
                  <a:pt x="0" y="16002"/>
                </a:lnTo>
                <a:lnTo>
                  <a:pt x="4518660" y="16001"/>
                </a:lnTo>
                <a:close/>
              </a:path>
            </a:pathLst>
          </a:custGeom>
          <a:solidFill>
            <a:srgbClr val="000000"/>
          </a:solidFill>
        </p:spPr>
        <p:txBody>
          <a:bodyPr wrap="square" lIns="0" tIns="0" rIns="0" bIns="0" rtlCol="0"/>
          <a:lstStyle/>
          <a:p>
            <a:endParaRPr sz="1588"/>
          </a:p>
        </p:txBody>
      </p:sp>
      <p:sp>
        <p:nvSpPr>
          <p:cNvPr id="45" name="object 36">
            <a:extLst>
              <a:ext uri="{FF2B5EF4-FFF2-40B4-BE49-F238E27FC236}">
                <a16:creationId xmlns:a16="http://schemas.microsoft.com/office/drawing/2014/main" id="{2215B87D-162E-C54A-BC59-FF5801A712A2}"/>
              </a:ext>
            </a:extLst>
          </p:cNvPr>
          <p:cNvSpPr/>
          <p:nvPr/>
        </p:nvSpPr>
        <p:spPr>
          <a:xfrm>
            <a:off x="4846095" y="4950534"/>
            <a:ext cx="4002181" cy="13447"/>
          </a:xfrm>
          <a:custGeom>
            <a:avLst/>
            <a:gdLst/>
            <a:ahLst/>
            <a:cxnLst/>
            <a:rect l="l" t="t" r="r" b="b"/>
            <a:pathLst>
              <a:path w="4535805" h="15239">
                <a:moveTo>
                  <a:pt x="4535423" y="15239"/>
                </a:moveTo>
                <a:lnTo>
                  <a:pt x="4535423" y="0"/>
                </a:lnTo>
                <a:lnTo>
                  <a:pt x="0" y="0"/>
                </a:lnTo>
                <a:lnTo>
                  <a:pt x="0" y="15240"/>
                </a:lnTo>
                <a:lnTo>
                  <a:pt x="4535423" y="15239"/>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2130061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36397" y="502021"/>
            <a:ext cx="9688296" cy="1642969"/>
          </a:xfrm>
          <a:prstGeom prst="rect">
            <a:avLst/>
          </a:prstGeom>
        </p:spPr>
        <p:txBody>
          <a:bodyPr vert="horz" lIns="91440" tIns="45720" rIns="91440" bIns="45720" rtlCol="0" anchor="b">
            <a:normAutofit/>
          </a:bodyPr>
          <a:lstStyle/>
          <a:p>
            <a:pPr marL="11206"/>
            <a:r>
              <a:rPr lang="en-US" sz="4000" kern="1200" spc="13" dirty="0">
                <a:solidFill>
                  <a:schemeClr val="tx1"/>
                </a:solidFill>
                <a:latin typeface="+mj-lt"/>
                <a:ea typeface="+mj-ea"/>
                <a:cs typeface="+mj-cs"/>
              </a:rPr>
              <a:t>Module 5 - </a:t>
            </a:r>
            <a:r>
              <a:rPr lang="en-US" sz="4000" kern="1200" spc="-62" dirty="0">
                <a:solidFill>
                  <a:schemeClr val="tx1"/>
                </a:solidFill>
                <a:latin typeface="+mj-lt"/>
                <a:ea typeface="+mj-ea"/>
                <a:cs typeface="+mj-cs"/>
              </a:rPr>
              <a:t> </a:t>
            </a:r>
            <a:r>
              <a:rPr lang="en-US" sz="4000" kern="1200" spc="18" dirty="0">
                <a:solidFill>
                  <a:schemeClr val="tx1"/>
                </a:solidFill>
                <a:latin typeface="+mj-lt"/>
                <a:ea typeface="+mj-ea"/>
                <a:cs typeface="+mj-cs"/>
              </a:rPr>
              <a:t>Summary</a:t>
            </a:r>
          </a:p>
        </p:txBody>
      </p:sp>
      <p:sp>
        <p:nvSpPr>
          <p:cNvPr id="7" name="object 7"/>
          <p:cNvSpPr txBox="1">
            <a:spLocks noGrp="1"/>
          </p:cNvSpPr>
          <p:nvPr>
            <p:ph type="ftr" sz="quarter" idx="11"/>
          </p:nvPr>
        </p:nvSpPr>
        <p:spPr>
          <a:xfrm rot="5400000">
            <a:off x="-1827726" y="1983972"/>
            <a:ext cx="41148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4"/>
              </a:spcBef>
            </a:pPr>
            <a:r>
              <a:rPr lang="en-US" sz="1100" kern="1200">
                <a:solidFill>
                  <a:schemeClr val="tx1">
                    <a:lumMod val="50000"/>
                    <a:lumOff val="50000"/>
                  </a:schemeClr>
                </a:solidFill>
                <a:latin typeface="+mn-lt"/>
                <a:ea typeface="+mn-ea"/>
                <a:cs typeface="+mn-cs"/>
              </a:rPr>
              <a:t>Uma Seshadri, IIIT Dharwad</a:t>
            </a:r>
          </a:p>
        </p:txBody>
      </p:sp>
      <p:sp>
        <p:nvSpPr>
          <p:cNvPr id="4" name="object 4"/>
          <p:cNvSpPr txBox="1"/>
          <p:nvPr/>
        </p:nvSpPr>
        <p:spPr>
          <a:xfrm>
            <a:off x="1136397" y="2418409"/>
            <a:ext cx="9688296" cy="3454358"/>
          </a:xfrm>
          <a:prstGeom prst="rect">
            <a:avLst/>
          </a:prstGeom>
        </p:spPr>
        <p:txBody>
          <a:bodyPr vert="horz" lIns="91440" tIns="45720" rIns="91440" bIns="45720" rtlCol="0" anchor="t">
            <a:normAutofit/>
          </a:bodyPr>
          <a:lstStyle/>
          <a:p>
            <a:pPr marL="260551" indent="-228600">
              <a:lnSpc>
                <a:spcPct val="90000"/>
              </a:lnSpc>
              <a:spcBef>
                <a:spcPts val="666"/>
              </a:spcBef>
              <a:buClr>
                <a:srgbClr val="CC3300"/>
              </a:buClr>
              <a:buSzPct val="89655"/>
              <a:buFont typeface="Arial" panose="020B0604020202020204" pitchFamily="34" charset="0"/>
              <a:buChar char="•"/>
              <a:tabLst>
                <a:tab pos="260551" algn="l"/>
                <a:tab pos="261111" algn="l"/>
              </a:tabLst>
            </a:pPr>
            <a:r>
              <a:rPr lang="en-US" sz="2000" spc="13"/>
              <a:t>Introduced relational</a:t>
            </a:r>
            <a:r>
              <a:rPr lang="en-US" sz="2000" spc="-35"/>
              <a:t> </a:t>
            </a:r>
            <a:r>
              <a:rPr lang="en-US" sz="2000" spc="13"/>
              <a:t>algebra</a:t>
            </a:r>
            <a:endParaRPr lang="en-US" sz="2000"/>
          </a:p>
          <a:p>
            <a:pPr marL="260551" indent="-228600">
              <a:lnSpc>
                <a:spcPct val="90000"/>
              </a:lnSpc>
              <a:spcBef>
                <a:spcPts val="591"/>
              </a:spcBef>
              <a:buClr>
                <a:srgbClr val="CC3300"/>
              </a:buClr>
              <a:buSzPct val="89655"/>
              <a:buFont typeface="Arial" panose="020B0604020202020204" pitchFamily="34" charset="0"/>
              <a:buChar char="•"/>
              <a:tabLst>
                <a:tab pos="260551" algn="l"/>
                <a:tab pos="261111" algn="l"/>
              </a:tabLst>
            </a:pPr>
            <a:r>
              <a:rPr lang="en-US" sz="2000" spc="13"/>
              <a:t>Familiarized with the operators of relational</a:t>
            </a:r>
            <a:r>
              <a:rPr lang="en-US" sz="2000" spc="-106"/>
              <a:t> </a:t>
            </a:r>
            <a:r>
              <a:rPr lang="en-US" sz="2000" spc="13"/>
              <a:t>algebra</a:t>
            </a:r>
            <a:endParaRPr lang="en-US" sz="2000"/>
          </a:p>
        </p:txBody>
      </p:sp>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9"/>
          <p:cNvSpPr txBox="1">
            <a:spLocks noGrp="1"/>
          </p:cNvSpPr>
          <p:nvPr>
            <p:ph type="dt" sz="half" idx="10"/>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44"/>
              </a:spcBef>
            </a:pPr>
            <a:fld id="{D5971F08-43BD-174A-9EC8-FDF699D302E8}" type="datetime1">
              <a:rPr lang="en-US" sz="1100" spc="9">
                <a:solidFill>
                  <a:srgbClr val="FFFFFF"/>
                </a:solidFill>
                <a:latin typeface="+mn-lt"/>
                <a:cs typeface="+mn-cs"/>
              </a:rPr>
              <a:pPr algn="r">
                <a:spcBef>
                  <a:spcPts val="44"/>
                </a:spcBef>
              </a:pPr>
              <a:t>1/23/21</a:t>
            </a:fld>
            <a:endParaRPr lang="en-US" sz="1100" spc="9">
              <a:solidFill>
                <a:srgbClr val="FFFFFF"/>
              </a:solidFill>
              <a:latin typeface="+mn-lt"/>
              <a:cs typeface="+mn-cs"/>
            </a:endParaRPr>
          </a:p>
        </p:txBody>
      </p:sp>
      <p:pic>
        <p:nvPicPr>
          <p:cNvPr id="6" name="Picture 2" descr="Text&#10;&#10;Description automatically generated">
            <a:extLst>
              <a:ext uri="{FF2B5EF4-FFF2-40B4-BE49-F238E27FC236}">
                <a16:creationId xmlns:a16="http://schemas.microsoft.com/office/drawing/2014/main" id="{5965B40F-755F-B54E-92B0-24C033E75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057" y="127878"/>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39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41104" y="888078"/>
            <a:ext cx="5535393" cy="692950"/>
          </a:xfrm>
          <a:prstGeom prst="rect">
            <a:avLst/>
          </a:prstGeom>
        </p:spPr>
        <p:txBody>
          <a:bodyPr vert="horz" wrap="square" lIns="0" tIns="15688" rIns="0" bIns="0" rtlCol="0" anchor="ctr">
            <a:spAutoFit/>
          </a:bodyPr>
          <a:lstStyle/>
          <a:p>
            <a:pPr marL="11206">
              <a:lnSpc>
                <a:spcPct val="100000"/>
              </a:lnSpc>
              <a:spcBef>
                <a:spcPts val="124"/>
              </a:spcBef>
            </a:pPr>
            <a:r>
              <a:rPr spc="18" dirty="0"/>
              <a:t>Module</a:t>
            </a:r>
            <a:r>
              <a:rPr lang="en-US" spc="18" dirty="0"/>
              <a:t> 2- </a:t>
            </a:r>
            <a:r>
              <a:rPr spc="-44" dirty="0"/>
              <a:t> </a:t>
            </a:r>
            <a:r>
              <a:rPr spc="13" dirty="0"/>
              <a:t>Outline</a:t>
            </a:r>
          </a:p>
        </p:txBody>
      </p:sp>
      <p:sp>
        <p:nvSpPr>
          <p:cNvPr id="9" name="object 9"/>
          <p:cNvSpPr txBox="1">
            <a:spLocks noGrp="1"/>
          </p:cNvSpPr>
          <p:nvPr>
            <p:ph type="dt" sz="half" idx="10"/>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fld id="{9FA83CBC-0014-F940-838F-57F39F5FE9E6}" type="datetime1">
              <a:rPr lang="en-IN" spc="9" smtClean="0"/>
              <a:t>23/01/21</a:t>
            </a:fld>
            <a:endParaRPr spc="9"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rgbClr val="CC330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44"/>
              </a:spcBef>
            </a:pPr>
            <a:r>
              <a:rPr lang="en-IN" sz="706"/>
              <a:t>Uma Seshadri, IIIT Dharwad</a:t>
            </a:r>
            <a:endParaRPr sz="706"/>
          </a:p>
        </p:txBody>
      </p:sp>
      <p:sp>
        <p:nvSpPr>
          <p:cNvPr id="4" name="object 4"/>
          <p:cNvSpPr txBox="1"/>
          <p:nvPr/>
        </p:nvSpPr>
        <p:spPr>
          <a:xfrm>
            <a:off x="1975525" y="1889947"/>
            <a:ext cx="5247077" cy="1925036"/>
          </a:xfrm>
          <a:prstGeom prst="rect">
            <a:avLst/>
          </a:prstGeom>
        </p:spPr>
        <p:txBody>
          <a:bodyPr vert="horz" wrap="square" lIns="0" tIns="84604" rIns="0" bIns="0" rtlCol="0">
            <a:spAutoFit/>
          </a:bodyPr>
          <a:lstStyle/>
          <a:p>
            <a:pPr marL="260551" indent="-249905">
              <a:spcBef>
                <a:spcPts val="666"/>
              </a:spcBef>
              <a:buClr>
                <a:srgbClr val="CC3300"/>
              </a:buClr>
              <a:buSzPct val="89655"/>
              <a:buFont typeface="Wingdings"/>
              <a:buChar char=""/>
              <a:tabLst>
                <a:tab pos="260551" algn="l"/>
                <a:tab pos="261111" algn="l"/>
              </a:tabLst>
            </a:pPr>
            <a:r>
              <a:rPr lang="en-US" sz="1279" spc="9" dirty="0">
                <a:latin typeface="Arial"/>
                <a:cs typeface="Arial"/>
              </a:rPr>
              <a:t>DBMS - </a:t>
            </a:r>
            <a:r>
              <a:rPr sz="1279" spc="9" dirty="0">
                <a:latin typeface="Arial"/>
                <a:cs typeface="Arial"/>
              </a:rPr>
              <a:t>Levels of</a:t>
            </a:r>
            <a:r>
              <a:rPr sz="1279" spc="-18" dirty="0">
                <a:latin typeface="Arial"/>
                <a:cs typeface="Arial"/>
              </a:rPr>
              <a:t> </a:t>
            </a:r>
            <a:r>
              <a:rPr sz="1279" spc="9" dirty="0">
                <a:latin typeface="Arial"/>
                <a:cs typeface="Arial"/>
              </a:rPr>
              <a:t>Abstraction</a:t>
            </a:r>
            <a:endParaRPr sz="1279" dirty="0">
              <a:latin typeface="Arial"/>
              <a:cs typeface="Arial"/>
            </a:endParaRPr>
          </a:p>
          <a:p>
            <a:pPr marL="260551" indent="-249905">
              <a:spcBef>
                <a:spcPts val="591"/>
              </a:spcBef>
              <a:buClr>
                <a:srgbClr val="CC3300"/>
              </a:buClr>
              <a:buSzPct val="89655"/>
              <a:buFont typeface="Wingdings"/>
              <a:buChar char=""/>
              <a:tabLst>
                <a:tab pos="260551" algn="l"/>
                <a:tab pos="261111" algn="l"/>
              </a:tabLst>
            </a:pPr>
            <a:r>
              <a:rPr lang="en-US" sz="1279" spc="18" dirty="0">
                <a:latin typeface="Arial"/>
                <a:cs typeface="Arial"/>
              </a:rPr>
              <a:t>DBMS - </a:t>
            </a:r>
            <a:r>
              <a:rPr sz="1279" spc="18" dirty="0">
                <a:latin typeface="Arial"/>
                <a:cs typeface="Arial"/>
              </a:rPr>
              <a:t>Schema </a:t>
            </a:r>
            <a:r>
              <a:rPr sz="1279" spc="22" dirty="0">
                <a:latin typeface="Arial"/>
                <a:cs typeface="Arial"/>
              </a:rPr>
              <a:t>&amp;</a:t>
            </a:r>
            <a:r>
              <a:rPr sz="1279" spc="-26" dirty="0">
                <a:latin typeface="Arial"/>
                <a:cs typeface="Arial"/>
              </a:rPr>
              <a:t> </a:t>
            </a:r>
            <a:r>
              <a:rPr sz="1279" spc="13" dirty="0">
                <a:latin typeface="Arial"/>
                <a:cs typeface="Arial"/>
              </a:rPr>
              <a:t>Instance</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sz="1279" spc="18" dirty="0">
                <a:latin typeface="Arial"/>
                <a:cs typeface="Arial"/>
              </a:rPr>
              <a:t>Data</a:t>
            </a:r>
            <a:r>
              <a:rPr sz="1279" spc="-9" dirty="0">
                <a:latin typeface="Arial"/>
                <a:cs typeface="Arial"/>
              </a:rPr>
              <a:t> </a:t>
            </a:r>
            <a:r>
              <a:rPr sz="1279" spc="18" dirty="0">
                <a:latin typeface="Arial"/>
                <a:cs typeface="Arial"/>
              </a:rPr>
              <a:t>Models</a:t>
            </a:r>
            <a:endParaRPr sz="1279" dirty="0">
              <a:latin typeface="Arial"/>
              <a:cs typeface="Arial"/>
            </a:endParaRPr>
          </a:p>
          <a:p>
            <a:pPr marL="551359" lvl="1" indent="-207880">
              <a:spcBef>
                <a:spcPts val="582"/>
              </a:spcBef>
              <a:buClr>
                <a:srgbClr val="FF9A33"/>
              </a:buClr>
              <a:buSzPct val="79310"/>
              <a:buFont typeface="Wingdings"/>
              <a:buChar char=""/>
              <a:tabLst>
                <a:tab pos="551359" algn="l"/>
                <a:tab pos="551919" algn="l"/>
              </a:tabLst>
            </a:pPr>
            <a:r>
              <a:rPr sz="1279" spc="9" dirty="0">
                <a:latin typeface="Arial"/>
                <a:cs typeface="Arial"/>
              </a:rPr>
              <a:t>Relational</a:t>
            </a:r>
            <a:r>
              <a:rPr sz="1279" spc="300" dirty="0">
                <a:latin typeface="Arial"/>
                <a:cs typeface="Arial"/>
              </a:rPr>
              <a:t> </a:t>
            </a:r>
            <a:r>
              <a:rPr sz="1279" spc="13" dirty="0">
                <a:latin typeface="Arial"/>
                <a:cs typeface="Arial"/>
              </a:rPr>
              <a:t>Databases</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lang="en-US" sz="1279" spc="18" dirty="0">
                <a:latin typeface="Arial"/>
                <a:cs typeface="Arial"/>
              </a:rPr>
              <a:t>DBMS - </a:t>
            </a:r>
            <a:r>
              <a:rPr sz="1279" spc="18" dirty="0">
                <a:latin typeface="Arial"/>
                <a:cs typeface="Arial"/>
              </a:rPr>
              <a:t>DDL </a:t>
            </a:r>
            <a:r>
              <a:rPr sz="1279" spc="22" dirty="0">
                <a:latin typeface="Arial"/>
                <a:cs typeface="Arial"/>
              </a:rPr>
              <a:t>&amp;</a:t>
            </a:r>
            <a:r>
              <a:rPr sz="1279" spc="-26" dirty="0">
                <a:latin typeface="Arial"/>
                <a:cs typeface="Arial"/>
              </a:rPr>
              <a:t> </a:t>
            </a:r>
            <a:r>
              <a:rPr sz="1279" spc="18" dirty="0">
                <a:latin typeface="Arial"/>
                <a:cs typeface="Arial"/>
              </a:rPr>
              <a:t>DML</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sz="1279" spc="18" dirty="0">
                <a:latin typeface="Arial"/>
                <a:cs typeface="Arial"/>
              </a:rPr>
              <a:t>SQL</a:t>
            </a:r>
            <a:endParaRPr sz="1279" dirty="0">
              <a:latin typeface="Arial"/>
              <a:cs typeface="Arial"/>
            </a:endParaRPr>
          </a:p>
          <a:p>
            <a:pPr marL="260551" indent="-249905">
              <a:spcBef>
                <a:spcPts val="587"/>
              </a:spcBef>
              <a:buClr>
                <a:srgbClr val="CC3300"/>
              </a:buClr>
              <a:buSzPct val="89655"/>
              <a:buFont typeface="Wingdings"/>
              <a:buChar char=""/>
              <a:tabLst>
                <a:tab pos="260551" algn="l"/>
                <a:tab pos="261111" algn="l"/>
              </a:tabLst>
            </a:pPr>
            <a:r>
              <a:rPr sz="1279" spc="18" dirty="0">
                <a:latin typeface="Arial"/>
                <a:cs typeface="Arial"/>
              </a:rPr>
              <a:t>Database</a:t>
            </a:r>
            <a:r>
              <a:rPr sz="1279" spc="-13" dirty="0">
                <a:latin typeface="Arial"/>
                <a:cs typeface="Arial"/>
              </a:rPr>
              <a:t> </a:t>
            </a:r>
            <a:r>
              <a:rPr sz="1279" spc="13" dirty="0">
                <a:latin typeface="Arial"/>
                <a:cs typeface="Arial"/>
              </a:rPr>
              <a:t>Design</a:t>
            </a:r>
            <a:endParaRPr sz="1279" dirty="0">
              <a:latin typeface="Arial"/>
              <a:cs typeface="Arial"/>
            </a:endParaRPr>
          </a:p>
        </p:txBody>
      </p:sp>
      <p:pic>
        <p:nvPicPr>
          <p:cNvPr id="6" name="Picture 2">
            <a:extLst>
              <a:ext uri="{FF2B5EF4-FFF2-40B4-BE49-F238E27FC236}">
                <a16:creationId xmlns:a16="http://schemas.microsoft.com/office/drawing/2014/main" id="{B5CB913F-1873-E248-9D99-CAC8F24F6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362" y="351829"/>
            <a:ext cx="1912755" cy="58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0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6092</Words>
  <Application>Microsoft Macintosh PowerPoint</Application>
  <PresentationFormat>Widescreen</PresentationFormat>
  <Paragraphs>1226</Paragraphs>
  <Slides>83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83</vt:i4>
      </vt:variant>
    </vt:vector>
  </HeadingPairs>
  <TitlesOfParts>
    <vt:vector size="96" baseType="lpstr">
      <vt:lpstr>Arial</vt:lpstr>
      <vt:lpstr>Arial</vt:lpstr>
      <vt:lpstr>Calibri</vt:lpstr>
      <vt:lpstr>Calibri Light</vt:lpstr>
      <vt:lpstr>Helvetica Neue</vt:lpstr>
      <vt:lpstr>Lucida Sans Unicode</vt:lpstr>
      <vt:lpstr>Palatino Linotype</vt:lpstr>
      <vt:lpstr>Source Sans Pro</vt:lpstr>
      <vt:lpstr>Symbol</vt:lpstr>
      <vt:lpstr>Times New Roman</vt:lpstr>
      <vt:lpstr>Webdings</vt:lpstr>
      <vt:lpstr>Wingdings</vt:lpstr>
      <vt:lpstr>Office Theme</vt:lpstr>
      <vt:lpstr>CS210- DBMS - ERD</vt:lpstr>
      <vt:lpstr>Unit 01: Introduction to DBMS &amp; Relational Model      Recap</vt:lpstr>
      <vt:lpstr>Unit 02: ER Modeling</vt:lpstr>
      <vt:lpstr>WHY DATABASES?   -  Database Management System (DBMS)</vt:lpstr>
      <vt:lpstr>Drawbacks : File systems</vt:lpstr>
      <vt:lpstr>Module1  - Summary</vt:lpstr>
      <vt:lpstr>Database Management Systems Module 02: Introduction to DBMS-1</vt:lpstr>
      <vt:lpstr>Module 2  -  Objectives</vt:lpstr>
      <vt:lpstr>Module 2-  Outline</vt:lpstr>
      <vt:lpstr>Introduction to DBMS</vt:lpstr>
      <vt:lpstr>Database Abstraction, Levels </vt:lpstr>
      <vt:lpstr>Database Architecture </vt:lpstr>
      <vt:lpstr>PowerPoint Presentation</vt:lpstr>
      <vt:lpstr>Difference between File System and DBMS</vt:lpstr>
      <vt:lpstr>Introduction to SQL</vt:lpstr>
      <vt:lpstr>No SQL </vt:lpstr>
      <vt:lpstr>No SQL</vt:lpstr>
      <vt:lpstr>No SQL (Cassandra) Database Architecture</vt:lpstr>
      <vt:lpstr>CQL (Cassandra) </vt:lpstr>
      <vt:lpstr>No SQL (Cassandra) Database Vs Relational databases</vt:lpstr>
      <vt:lpstr>No SQL  - Apache Cassandra Database</vt:lpstr>
      <vt:lpstr>SQL ( DDL ,DML and DCL)</vt:lpstr>
      <vt:lpstr>DBMS - Schemas and Instances</vt:lpstr>
      <vt:lpstr>DBMS : Schemas and Instances</vt:lpstr>
      <vt:lpstr>Schema Diagram for University Database</vt:lpstr>
      <vt:lpstr>DBMS – Data modeling </vt:lpstr>
      <vt:lpstr>DBMS - Data Independence </vt:lpstr>
      <vt:lpstr>Terminologies of Relational Data Model</vt:lpstr>
      <vt:lpstr>Views</vt:lpstr>
      <vt:lpstr>Types of keys in relation </vt:lpstr>
      <vt:lpstr>Data Models</vt:lpstr>
      <vt:lpstr>Data models</vt:lpstr>
      <vt:lpstr>Normalization</vt:lpstr>
      <vt:lpstr>SQL Online </vt:lpstr>
      <vt:lpstr>A Sample Relational Database</vt:lpstr>
      <vt:lpstr>DBMS- Database Design</vt:lpstr>
      <vt:lpstr>Module2 -  Summary</vt:lpstr>
      <vt:lpstr>Database Management Systems Module 03: Introduction to DBMS -2</vt:lpstr>
      <vt:lpstr>Module 3-  Objectives</vt:lpstr>
      <vt:lpstr>Module 3-  Outline</vt:lpstr>
      <vt:lpstr>Database Design</vt:lpstr>
      <vt:lpstr>Database Design Approaches</vt:lpstr>
      <vt:lpstr>Database Engine</vt:lpstr>
      <vt:lpstr>Database System Internals</vt:lpstr>
      <vt:lpstr>Storage Management</vt:lpstr>
      <vt:lpstr>Query Processing</vt:lpstr>
      <vt:lpstr>Query Processing (Cont.)</vt:lpstr>
      <vt:lpstr>Transaction Management</vt:lpstr>
      <vt:lpstr>Database Users and Administrators</vt:lpstr>
      <vt:lpstr>Database Architecture</vt:lpstr>
      <vt:lpstr>History of Database Systems (self -study)</vt:lpstr>
      <vt:lpstr>History (cont.) – ( self study)</vt:lpstr>
      <vt:lpstr>Module 3-  Summary</vt:lpstr>
      <vt:lpstr>Database Management Systems</vt:lpstr>
      <vt:lpstr>Module 4 - Objectives</vt:lpstr>
      <vt:lpstr>Module4 -  Outline (self study)</vt:lpstr>
      <vt:lpstr>Example of a Relation</vt:lpstr>
      <vt:lpstr>Attributes - Attribute Types</vt:lpstr>
      <vt:lpstr>Relations -  Schema and Instance</vt:lpstr>
      <vt:lpstr>Relations - Keys</vt:lpstr>
      <vt:lpstr>Relations -  Characteristics - Unordered</vt:lpstr>
      <vt:lpstr>Schema Diagram for University Database</vt:lpstr>
      <vt:lpstr>Relations : Keys Example</vt:lpstr>
      <vt:lpstr>Keys</vt:lpstr>
      <vt:lpstr>Relational Query Languages</vt:lpstr>
      <vt:lpstr>Module 4 - Summary</vt:lpstr>
      <vt:lpstr>Database Management Systems  Module 05: Introduction to Relational Model - 2</vt:lpstr>
      <vt:lpstr>Module 5 -  Objectives</vt:lpstr>
      <vt:lpstr>Module 5 -  Outline</vt:lpstr>
      <vt:lpstr>Relational Operations - Select</vt:lpstr>
      <vt:lpstr>Relational Operations - Project </vt:lpstr>
      <vt:lpstr>Relational Operations – Union</vt:lpstr>
      <vt:lpstr>Relational Operations - Set difference </vt:lpstr>
      <vt:lpstr>Relational Operations - Set intersection </vt:lpstr>
      <vt:lpstr>Relational Operations - Cartesian-product</vt:lpstr>
      <vt:lpstr>Relational Operations – Rename</vt:lpstr>
      <vt:lpstr>Composition of Operations</vt:lpstr>
      <vt:lpstr>Joining two relations – Natural Join</vt:lpstr>
      <vt:lpstr>Joining two relations – Natural Join</vt:lpstr>
      <vt:lpstr>Aggregate Operators</vt:lpstr>
      <vt:lpstr> Relational Languages</vt:lpstr>
      <vt:lpstr>Summary- Relational Languages</vt:lpstr>
      <vt:lpstr>Module 5 -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 Database Management Systems</dc:title>
  <dc:creator>uma</dc:creator>
  <cp:lastModifiedBy>uma</cp:lastModifiedBy>
  <cp:revision>28</cp:revision>
  <dcterms:created xsi:type="dcterms:W3CDTF">2021-01-12T05:05:12Z</dcterms:created>
  <dcterms:modified xsi:type="dcterms:W3CDTF">2021-01-23T08:15:00Z</dcterms:modified>
</cp:coreProperties>
</file>