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9"/>
  </p:notesMasterIdLst>
  <p:sldIdLst>
    <p:sldId id="272" r:id="rId2"/>
    <p:sldId id="271" r:id="rId3"/>
    <p:sldId id="256" r:id="rId4"/>
    <p:sldId id="342" r:id="rId5"/>
    <p:sldId id="339" r:id="rId6"/>
    <p:sldId id="337" r:id="rId7"/>
    <p:sldId id="275" r:id="rId8"/>
    <p:sldId id="340" r:id="rId9"/>
    <p:sldId id="341" r:id="rId10"/>
    <p:sldId id="343" r:id="rId11"/>
    <p:sldId id="344" r:id="rId12"/>
    <p:sldId id="345" r:id="rId13"/>
    <p:sldId id="346" r:id="rId14"/>
    <p:sldId id="347" r:id="rId15"/>
    <p:sldId id="348" r:id="rId16"/>
    <p:sldId id="349" r:id="rId17"/>
    <p:sldId id="28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Nunito Sans SemiBold" panose="020B0604020202020204" charset="0"/>
      <p:bold r:id="rId24"/>
      <p:boldItalic r:id="rId25"/>
    </p:embeddedFont>
    <p:embeddedFont>
      <p:font typeface="Nunito Sans" panose="020B060402020202020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76672" autoAdjust="0"/>
  </p:normalViewPr>
  <p:slideViewPr>
    <p:cSldViewPr>
      <p:cViewPr varScale="1">
        <p:scale>
          <a:sx n="66" d="100"/>
          <a:sy n="66" d="100"/>
        </p:scale>
        <p:origin x="900" y="60"/>
      </p:cViewPr>
      <p:guideLst>
        <p:guide orient="horz" pos="768"/>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7/9/2019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javatpoint.com/internal-details-of-jv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javatpoint.com/internal-details-of-jv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eeksforgeeks.org/set-temporary-permanent-paths-jav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collection.library.ethz.ch/eserv/eth:32719/eth-32719-02.pdf" TargetMode="External"/><Relationship Id="rId3" Type="http://schemas.openxmlformats.org/officeDocument/2006/relationships/hyperlink" Target="https://en.wikipedia.org/wiki/Plankalk%C3%BCl" TargetMode="External"/><Relationship Id="rId7" Type="http://schemas.openxmlformats.org/officeDocument/2006/relationships/hyperlink" Target="https://en.wikipedia.org/wiki/Corrado_B%C3%B6h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Compiler" TargetMode="External"/><Relationship Id="rId11" Type="http://schemas.openxmlformats.org/officeDocument/2006/relationships/hyperlink" Target="https://en.wikipedia.org/wiki/IBM" TargetMode="External"/><Relationship Id="rId5" Type="http://schemas.openxmlformats.org/officeDocument/2006/relationships/hyperlink" Target="https://en.wikipedia.org/wiki/History_of_programming_languages#cite_note-1" TargetMode="External"/><Relationship Id="rId10" Type="http://schemas.openxmlformats.org/officeDocument/2006/relationships/hyperlink" Target="https://en.wikipedia.org/wiki/John_Backus" TargetMode="External"/><Relationship Id="rId4" Type="http://schemas.openxmlformats.org/officeDocument/2006/relationships/hyperlink" Target="https://en.wikipedia.org/wiki/Konrad_Zuse" TargetMode="External"/><Relationship Id="rId9" Type="http://schemas.openxmlformats.org/officeDocument/2006/relationships/hyperlink" Target="https://en.wikipedia.org/wiki/FORTRA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hlinkClick r:id="rId3"/>
              </a:rPr>
              <a:t>https://www.javatpoint.com/internal-details-of-jvm</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43330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hlinkClick r:id="rId3"/>
              </a:rPr>
              <a:t>https://www.javatpoint.com/internal-details-of-jvm</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991980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hlinkClick r:id="rId3"/>
              </a:rPr>
              <a:t>https://www.geeksforgeeks.org/set-temporary-permanent-paths-java/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3310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Platform independent language means once compiled you can execute the program on any platform (OS).</a:t>
            </a:r>
          </a:p>
          <a:p>
            <a:pPr rtl="0"/>
            <a:r>
              <a:rPr lang="en-US" sz="1200" b="0" i="0" kern="1200" dirty="0" smtClean="0">
                <a:solidFill>
                  <a:schemeClr val="tx1"/>
                </a:solidFill>
                <a:effectLst/>
                <a:latin typeface="+mn-lt"/>
                <a:ea typeface="+mn-ea"/>
                <a:cs typeface="+mn-cs"/>
              </a:rPr>
              <a:t>Java is platform independent. Because the Java compiler converts the source code(Hello.java) to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which is </a:t>
            </a:r>
            <a:r>
              <a:rPr lang="en-US" sz="1200" b="0" i="0" kern="1200" dirty="0" err="1" smtClean="0">
                <a:solidFill>
                  <a:schemeClr val="tx1"/>
                </a:solidFill>
                <a:effectLst/>
                <a:latin typeface="+mn-lt"/>
                <a:ea typeface="+mn-ea"/>
                <a:cs typeface="+mn-cs"/>
              </a:rPr>
              <a:t>Intermidiate</a:t>
            </a:r>
            <a:r>
              <a:rPr lang="en-US" sz="1200" b="0" i="0" kern="1200" dirty="0" smtClean="0">
                <a:solidFill>
                  <a:schemeClr val="tx1"/>
                </a:solidFill>
                <a:effectLst/>
                <a:latin typeface="+mn-lt"/>
                <a:ea typeface="+mn-ea"/>
                <a:cs typeface="+mn-cs"/>
              </a:rPr>
              <a:t> Language</a:t>
            </a:r>
            <a:r>
              <a:rPr lang="en-US" sz="1200" b="0" i="0" kern="1200" baseline="0" dirty="0" smtClean="0">
                <a:solidFill>
                  <a:schemeClr val="tx1"/>
                </a:solidFill>
                <a:effectLst/>
                <a:latin typeface="+mn-lt"/>
                <a:ea typeface="+mn-ea"/>
                <a:cs typeface="+mn-cs"/>
              </a:rPr>
              <a:t> to</a:t>
            </a:r>
            <a:r>
              <a:rPr lang="en-US" sz="1200" b="0" i="0" kern="1200" dirty="0" smtClean="0">
                <a:solidFill>
                  <a:schemeClr val="tx1"/>
                </a:solidFill>
                <a:effectLst/>
                <a:latin typeface="+mn-lt"/>
                <a:ea typeface="+mn-ea"/>
                <a:cs typeface="+mn-cs"/>
              </a:rPr>
              <a:t> Bytecode(</a:t>
            </a:r>
            <a:r>
              <a:rPr lang="en-US" sz="1200" b="0" i="0" kern="1200" dirty="0" err="1" smtClean="0">
                <a:solidFill>
                  <a:schemeClr val="tx1"/>
                </a:solidFill>
                <a:effectLst/>
                <a:latin typeface="+mn-lt"/>
                <a:ea typeface="+mn-ea"/>
                <a:cs typeface="+mn-cs"/>
              </a:rPr>
              <a:t>Hello.class</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which</a:t>
            </a:r>
            <a:r>
              <a:rPr lang="en-US" sz="1200" b="0" i="0" kern="1200" dirty="0" smtClean="0">
                <a:solidFill>
                  <a:schemeClr val="tx1"/>
                </a:solidFill>
                <a:effectLst/>
                <a:latin typeface="+mn-lt"/>
                <a:ea typeface="+mn-ea"/>
                <a:cs typeface="+mn-cs"/>
              </a:rPr>
              <a:t> can be executed on any platform (OS) using JVM( Java Virtual Machine).</a:t>
            </a:r>
          </a:p>
          <a:p>
            <a:pPr rtl="0"/>
            <a:r>
              <a:rPr lang="en-US" sz="1200" b="0" i="0" kern="1200" dirty="0" smtClean="0">
                <a:solidFill>
                  <a:schemeClr val="tx1"/>
                </a:solidFill>
                <a:effectLst/>
                <a:latin typeface="+mn-lt"/>
                <a:ea typeface="+mn-ea"/>
                <a:cs typeface="+mn-cs"/>
              </a:rPr>
              <a:t>In reality, nothing is perfectly platform independent. There are always some constraints on specific platforms that cannot be ignored. Examples are things like the maximum length of filenames, or the available RAM on a system. No matter how much you try to be platform independent, your code may fail if you try to run it on a platform that is too tightly constrained. There are occasionally bugs in language implementations that only occur on certain platforms. So even if your code is theoretically 100% portable, you still need to test it on different platforms to make sure you aren't running into any unusual bugs!</a:t>
            </a:r>
          </a:p>
          <a:p>
            <a:pPr rtl="0"/>
            <a:r>
              <a:rPr lang="en-US" sz="1200" b="0" i="0" kern="1200" dirty="0" smtClean="0">
                <a:solidFill>
                  <a:schemeClr val="tx1"/>
                </a:solidFill>
                <a:effectLst/>
                <a:latin typeface="+mn-lt"/>
                <a:ea typeface="+mn-ea"/>
                <a:cs typeface="+mn-cs"/>
              </a:rPr>
              <a:t>Overall, Java is probably about as close to true platform independence as you can get, but as you can see there is still quite a bit of platform-specific work done under the hood. If you stick to 100% pure Java code and libraries, you can count on Java as being "effectively" platform independent and it generally lives up to the Write Once Run Anywhere (WORA) promise. But you should still test it!!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664628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Programming languages are classified </a:t>
            </a:r>
            <a:r>
              <a:rPr lang="en-US" sz="1200" b="0" i="0" kern="1200" dirty="0" err="1" smtClean="0">
                <a:solidFill>
                  <a:schemeClr val="tx1"/>
                </a:solidFill>
                <a:effectLst/>
                <a:latin typeface="+mn-lt"/>
                <a:ea typeface="+mn-ea"/>
                <a:cs typeface="+mn-cs"/>
              </a:rPr>
              <a:t>asHigher</a:t>
            </a:r>
            <a:r>
              <a:rPr lang="en-US" sz="1200" b="0" i="0" kern="1200" dirty="0" smtClean="0">
                <a:solidFill>
                  <a:schemeClr val="tx1"/>
                </a:solidFill>
                <a:effectLst/>
                <a:latin typeface="+mn-lt"/>
                <a:ea typeface="+mn-ea"/>
                <a:cs typeface="+mn-cs"/>
              </a:rPr>
              <a:t> Level Language Ex. C++, Java</a:t>
            </a:r>
          </a:p>
          <a:p>
            <a:r>
              <a:rPr lang="en-US" sz="1200" b="0" i="0" kern="1200" dirty="0" smtClean="0">
                <a:solidFill>
                  <a:schemeClr val="tx1"/>
                </a:solidFill>
                <a:effectLst/>
                <a:latin typeface="+mn-lt"/>
                <a:ea typeface="+mn-ea"/>
                <a:cs typeface="+mn-cs"/>
              </a:rPr>
              <a:t>Middle-Level Languages Ex. C</a:t>
            </a:r>
          </a:p>
          <a:p>
            <a:r>
              <a:rPr lang="en-US" sz="1200" b="0" i="0" kern="1200" dirty="0" smtClean="0">
                <a:solidFill>
                  <a:schemeClr val="tx1"/>
                </a:solidFill>
                <a:effectLst/>
                <a:latin typeface="+mn-lt"/>
                <a:ea typeface="+mn-ea"/>
                <a:cs typeface="+mn-cs"/>
              </a:rPr>
              <a:t>Low-Level Language Ex Assembly</a:t>
            </a:r>
          </a:p>
          <a:p>
            <a:r>
              <a:rPr lang="en-US" sz="1200" b="0" i="0" kern="1200" dirty="0" smtClean="0">
                <a:solidFill>
                  <a:schemeClr val="tx1"/>
                </a:solidFill>
                <a:effectLst/>
                <a:latin typeface="+mn-lt"/>
                <a:ea typeface="+mn-ea"/>
                <a:cs typeface="+mn-cs"/>
              </a:rPr>
              <a:t>finally the lowest level as the Machine Language.</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compiler</a:t>
            </a:r>
            <a:r>
              <a:rPr lang="en-US" sz="1200" b="0" i="0" kern="1200" dirty="0" smtClean="0">
                <a:solidFill>
                  <a:schemeClr val="tx1"/>
                </a:solidFill>
                <a:effectLst/>
                <a:latin typeface="+mn-lt"/>
                <a:ea typeface="+mn-ea"/>
                <a:cs typeface="+mn-cs"/>
              </a:rPr>
              <a:t> is a program which converts a program from one level of language to another. Example conversion of C++ program into machine code.</a:t>
            </a:r>
          </a:p>
          <a:p>
            <a:r>
              <a:rPr lang="en-US" sz="1200" b="0" i="0" kern="1200" dirty="0" smtClean="0">
                <a:solidFill>
                  <a:schemeClr val="tx1"/>
                </a:solidFill>
                <a:effectLst/>
                <a:latin typeface="+mn-lt"/>
                <a:ea typeface="+mn-ea"/>
                <a:cs typeface="+mn-cs"/>
              </a:rPr>
              <a:t>The java compiler converts high-level java code into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(which is also a type of machine code).</a:t>
            </a: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interpreter </a:t>
            </a:r>
            <a:r>
              <a:rPr lang="en-US" sz="1200" b="0" i="0" kern="1200" dirty="0" smtClean="0">
                <a:solidFill>
                  <a:schemeClr val="tx1"/>
                </a:solidFill>
                <a:effectLst/>
                <a:latin typeface="+mn-lt"/>
                <a:ea typeface="+mn-ea"/>
                <a:cs typeface="+mn-cs"/>
              </a:rPr>
              <a:t>is a program which converts a program at one level to another programming language at the </a:t>
            </a:r>
            <a:r>
              <a:rPr lang="en-US" sz="1200" b="1" i="0" kern="1200" dirty="0" smtClean="0">
                <a:solidFill>
                  <a:schemeClr val="tx1"/>
                </a:solidFill>
                <a:effectLst/>
                <a:latin typeface="+mn-lt"/>
                <a:ea typeface="+mn-ea"/>
                <a:cs typeface="+mn-cs"/>
              </a:rPr>
              <a:t>same level.</a:t>
            </a:r>
            <a:r>
              <a:rPr lang="en-US" sz="1200" b="0" i="0" kern="1200" dirty="0" smtClean="0">
                <a:solidFill>
                  <a:schemeClr val="tx1"/>
                </a:solidFill>
                <a:effectLst/>
                <a:latin typeface="+mn-lt"/>
                <a:ea typeface="+mn-ea"/>
                <a:cs typeface="+mn-cs"/>
              </a:rPr>
              <a:t> Example conversion of Java program into C++</a:t>
            </a:r>
          </a:p>
          <a:p>
            <a:r>
              <a:rPr lang="en-US" sz="1200" b="0" i="0" kern="1200" dirty="0" smtClean="0">
                <a:solidFill>
                  <a:schemeClr val="tx1"/>
                </a:solidFill>
                <a:effectLst/>
                <a:latin typeface="+mn-lt"/>
                <a:ea typeface="+mn-ea"/>
                <a:cs typeface="+mn-cs"/>
              </a:rPr>
              <a:t>In Java, the Just In Time Code generator converts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into the native machine code which are at the same programming levels.</a:t>
            </a:r>
          </a:p>
          <a:p>
            <a:r>
              <a:rPr lang="en-US" sz="1200" b="0" i="0" kern="1200" dirty="0" smtClean="0">
                <a:solidFill>
                  <a:schemeClr val="tx1"/>
                </a:solidFill>
                <a:effectLst/>
                <a:latin typeface="+mn-lt"/>
                <a:ea typeface="+mn-ea"/>
                <a:cs typeface="+mn-cs"/>
              </a:rPr>
              <a:t>Hence, Java is both compiled as well as interpreted language.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983179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Programming languages are classified </a:t>
            </a:r>
            <a:r>
              <a:rPr lang="en-US" sz="1200" b="0" i="0" kern="1200" dirty="0" err="1" smtClean="0">
                <a:solidFill>
                  <a:schemeClr val="tx1"/>
                </a:solidFill>
                <a:effectLst/>
                <a:latin typeface="+mn-lt"/>
                <a:ea typeface="+mn-ea"/>
                <a:cs typeface="+mn-cs"/>
              </a:rPr>
              <a:t>asHigher</a:t>
            </a:r>
            <a:r>
              <a:rPr lang="en-US" sz="1200" b="0" i="0" kern="1200" dirty="0" smtClean="0">
                <a:solidFill>
                  <a:schemeClr val="tx1"/>
                </a:solidFill>
                <a:effectLst/>
                <a:latin typeface="+mn-lt"/>
                <a:ea typeface="+mn-ea"/>
                <a:cs typeface="+mn-cs"/>
              </a:rPr>
              <a:t> Level Language Ex. C++, Java</a:t>
            </a:r>
          </a:p>
          <a:p>
            <a:r>
              <a:rPr lang="en-US" sz="1200" b="0" i="0" kern="1200" dirty="0" smtClean="0">
                <a:solidFill>
                  <a:schemeClr val="tx1"/>
                </a:solidFill>
                <a:effectLst/>
                <a:latin typeface="+mn-lt"/>
                <a:ea typeface="+mn-ea"/>
                <a:cs typeface="+mn-cs"/>
              </a:rPr>
              <a:t>Middle-Level Languages Ex. C</a:t>
            </a:r>
          </a:p>
          <a:p>
            <a:r>
              <a:rPr lang="en-US" sz="1200" b="0" i="0" kern="1200" dirty="0" smtClean="0">
                <a:solidFill>
                  <a:schemeClr val="tx1"/>
                </a:solidFill>
                <a:effectLst/>
                <a:latin typeface="+mn-lt"/>
                <a:ea typeface="+mn-ea"/>
                <a:cs typeface="+mn-cs"/>
              </a:rPr>
              <a:t>Low-Level Language Ex Assembly</a:t>
            </a:r>
          </a:p>
          <a:p>
            <a:r>
              <a:rPr lang="en-US" sz="1200" b="0" i="0" kern="1200" dirty="0" smtClean="0">
                <a:solidFill>
                  <a:schemeClr val="tx1"/>
                </a:solidFill>
                <a:effectLst/>
                <a:latin typeface="+mn-lt"/>
                <a:ea typeface="+mn-ea"/>
                <a:cs typeface="+mn-cs"/>
              </a:rPr>
              <a:t>finally the lowest level as the Machine Language.</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compiler</a:t>
            </a:r>
            <a:r>
              <a:rPr lang="en-US" sz="1200" b="0" i="0" kern="1200" dirty="0" smtClean="0">
                <a:solidFill>
                  <a:schemeClr val="tx1"/>
                </a:solidFill>
                <a:effectLst/>
                <a:latin typeface="+mn-lt"/>
                <a:ea typeface="+mn-ea"/>
                <a:cs typeface="+mn-cs"/>
              </a:rPr>
              <a:t> is a program which converts a program from one level of language to another. Example conversion of C++ program into machine code.</a:t>
            </a:r>
          </a:p>
          <a:p>
            <a:r>
              <a:rPr lang="en-US" sz="1200" b="0" i="0" kern="1200" dirty="0" smtClean="0">
                <a:solidFill>
                  <a:schemeClr val="tx1"/>
                </a:solidFill>
                <a:effectLst/>
                <a:latin typeface="+mn-lt"/>
                <a:ea typeface="+mn-ea"/>
                <a:cs typeface="+mn-cs"/>
              </a:rPr>
              <a:t>The java compiler converts high-level java code into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(which is also a type of machine code).</a:t>
            </a: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interpreter </a:t>
            </a:r>
            <a:r>
              <a:rPr lang="en-US" sz="1200" b="0" i="0" kern="1200" dirty="0" smtClean="0">
                <a:solidFill>
                  <a:schemeClr val="tx1"/>
                </a:solidFill>
                <a:effectLst/>
                <a:latin typeface="+mn-lt"/>
                <a:ea typeface="+mn-ea"/>
                <a:cs typeface="+mn-cs"/>
              </a:rPr>
              <a:t>is a program which converts a program at one level to another programming language at the </a:t>
            </a:r>
            <a:r>
              <a:rPr lang="en-US" sz="1200" b="1" i="0" kern="1200" dirty="0" smtClean="0">
                <a:solidFill>
                  <a:schemeClr val="tx1"/>
                </a:solidFill>
                <a:effectLst/>
                <a:latin typeface="+mn-lt"/>
                <a:ea typeface="+mn-ea"/>
                <a:cs typeface="+mn-cs"/>
              </a:rPr>
              <a:t>same level.</a:t>
            </a:r>
            <a:r>
              <a:rPr lang="en-US" sz="1200" b="0" i="0" kern="1200" dirty="0" smtClean="0">
                <a:solidFill>
                  <a:schemeClr val="tx1"/>
                </a:solidFill>
                <a:effectLst/>
                <a:latin typeface="+mn-lt"/>
                <a:ea typeface="+mn-ea"/>
                <a:cs typeface="+mn-cs"/>
              </a:rPr>
              <a:t> Example conversion of Java program into C++</a:t>
            </a:r>
          </a:p>
          <a:p>
            <a:r>
              <a:rPr lang="en-US" sz="1200" b="0" i="0" kern="1200" dirty="0" smtClean="0">
                <a:solidFill>
                  <a:schemeClr val="tx1"/>
                </a:solidFill>
                <a:effectLst/>
                <a:latin typeface="+mn-lt"/>
                <a:ea typeface="+mn-ea"/>
                <a:cs typeface="+mn-cs"/>
              </a:rPr>
              <a:t>In Java, the Just In Time Code generator converts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into the native machine code which are at the same programming levels.</a:t>
            </a:r>
          </a:p>
          <a:p>
            <a:r>
              <a:rPr lang="en-US" sz="1200" b="0" i="0" kern="1200" dirty="0" smtClean="0">
                <a:solidFill>
                  <a:schemeClr val="tx1"/>
                </a:solidFill>
                <a:effectLst/>
                <a:latin typeface="+mn-lt"/>
                <a:ea typeface="+mn-ea"/>
                <a:cs typeface="+mn-cs"/>
              </a:rPr>
              <a:t>Hence, Java is both compiled as well as interpreted language.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336769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 two main reasons behind the slowness of Java are</a:t>
            </a:r>
          </a:p>
          <a:p>
            <a:r>
              <a:rPr lang="en-US" sz="1200" b="1" i="0" kern="1200" dirty="0" smtClean="0">
                <a:solidFill>
                  <a:schemeClr val="tx1"/>
                </a:solidFill>
                <a:effectLst/>
                <a:latin typeface="+mn-lt"/>
                <a:ea typeface="+mn-ea"/>
                <a:cs typeface="+mn-cs"/>
              </a:rPr>
              <a:t>Dynamic Linking:</a:t>
            </a:r>
            <a:r>
              <a:rPr lang="en-US" sz="1200" b="0" i="0" kern="1200" dirty="0" smtClean="0">
                <a:solidFill>
                  <a:schemeClr val="tx1"/>
                </a:solidFill>
                <a:effectLst/>
                <a:latin typeface="+mn-lt"/>
                <a:ea typeface="+mn-ea"/>
                <a:cs typeface="+mn-cs"/>
              </a:rPr>
              <a:t> Unlike C, linking is done at run-time, every time the program is run in Java.</a:t>
            </a:r>
          </a:p>
          <a:p>
            <a:r>
              <a:rPr lang="en-US" sz="1200" b="1" i="0" kern="1200" dirty="0" smtClean="0">
                <a:solidFill>
                  <a:schemeClr val="tx1"/>
                </a:solidFill>
                <a:effectLst/>
                <a:latin typeface="+mn-lt"/>
                <a:ea typeface="+mn-ea"/>
                <a:cs typeface="+mn-cs"/>
              </a:rPr>
              <a:t>Run-time Interpreter:</a:t>
            </a:r>
            <a:r>
              <a:rPr lang="en-US" sz="1200" b="0" i="0" kern="1200" dirty="0" smtClean="0">
                <a:solidFill>
                  <a:schemeClr val="tx1"/>
                </a:solidFill>
                <a:effectLst/>
                <a:latin typeface="+mn-lt"/>
                <a:ea typeface="+mn-ea"/>
                <a:cs typeface="+mn-cs"/>
              </a:rPr>
              <a:t> The conversion of byte code into native machine code is done at run-time in Java which furthers slows down the speed</a:t>
            </a:r>
          </a:p>
          <a:p>
            <a:r>
              <a:rPr lang="en-US" sz="1200" b="0" i="0" kern="1200" dirty="0" smtClean="0">
                <a:solidFill>
                  <a:schemeClr val="tx1"/>
                </a:solidFill>
                <a:effectLst/>
                <a:latin typeface="+mn-lt"/>
                <a:ea typeface="+mn-ea"/>
                <a:cs typeface="+mn-cs"/>
              </a:rPr>
              <a:t>However, the latest version of Java has addressed the performance bottlenecks to a great extent</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 linker is a program that takes individual compiled files and combines them into a single executable program.</a:t>
            </a:r>
          </a:p>
          <a:p>
            <a:pPr fontAlgn="base"/>
            <a:r>
              <a:rPr lang="en-US" sz="1200" b="0" i="0" kern="1200" dirty="0" smtClean="0">
                <a:solidFill>
                  <a:schemeClr val="tx1"/>
                </a:solidFill>
                <a:effectLst/>
                <a:latin typeface="+mn-lt"/>
                <a:ea typeface="+mn-ea"/>
                <a:cs typeface="+mn-cs"/>
              </a:rPr>
              <a:t>Imagine you have a program with two files: one has the main function that starts the program, the other defines a helper function. When the compiler works on the main file it will produce code that calls the helper function without actually knowing if it exists or what it does. Then the linker takes over and "resolves" the function call, so that the right function is entered when the program is run.</a:t>
            </a:r>
          </a:p>
          <a:p>
            <a:pPr fontAlgn="base"/>
            <a:r>
              <a:rPr lang="en-US" sz="1200" b="0" i="0" kern="1200" dirty="0" smtClean="0">
                <a:solidFill>
                  <a:schemeClr val="tx1"/>
                </a:solidFill>
                <a:effectLst/>
                <a:latin typeface="+mn-lt"/>
                <a:ea typeface="+mn-ea"/>
                <a:cs typeface="+mn-cs"/>
              </a:rPr>
              <a:t>There are basically two types of linkers:</a:t>
            </a:r>
          </a:p>
          <a:p>
            <a:pPr fontAlgn="base"/>
            <a:r>
              <a:rPr lang="en-US" sz="1200" b="0" i="0" kern="1200" dirty="0" smtClean="0">
                <a:solidFill>
                  <a:schemeClr val="tx1"/>
                </a:solidFill>
                <a:effectLst/>
                <a:latin typeface="+mn-lt"/>
                <a:ea typeface="+mn-ea"/>
                <a:cs typeface="+mn-cs"/>
              </a:rPr>
              <a:t>a static linker runs before execution, producing an executable program file or a library.</a:t>
            </a:r>
          </a:p>
          <a:p>
            <a:pPr fontAlgn="base"/>
            <a:r>
              <a:rPr lang="en-US" sz="1200" b="0" i="0" kern="1200" dirty="0" smtClean="0">
                <a:solidFill>
                  <a:schemeClr val="tx1"/>
                </a:solidFill>
                <a:effectLst/>
                <a:latin typeface="+mn-lt"/>
                <a:ea typeface="+mn-ea"/>
                <a:cs typeface="+mn-cs"/>
              </a:rPr>
              <a:t>a </a:t>
            </a:r>
            <a:r>
              <a:rPr lang="en-US" sz="1200" b="0" i="0" u="none" kern="1200" dirty="0" smtClean="0">
                <a:solidFill>
                  <a:schemeClr val="tx1"/>
                </a:solidFill>
                <a:effectLst/>
                <a:latin typeface="+mn-lt"/>
                <a:ea typeface="+mn-ea"/>
                <a:cs typeface="+mn-cs"/>
              </a:rPr>
              <a:t>dynamic</a:t>
            </a:r>
            <a:r>
              <a:rPr lang="en-US" sz="1200" b="0" i="0" u="none" kern="1200" baseline="0" dirty="0" smtClean="0">
                <a:solidFill>
                  <a:schemeClr val="tx1"/>
                </a:solidFill>
                <a:effectLst/>
                <a:latin typeface="+mn-lt"/>
                <a:ea typeface="+mn-ea"/>
                <a:cs typeface="+mn-cs"/>
              </a:rPr>
              <a:t> linker</a:t>
            </a:r>
            <a:r>
              <a:rPr lang="en-US" sz="1200" b="0" i="0" kern="1200" dirty="0" smtClean="0">
                <a:solidFill>
                  <a:schemeClr val="tx1"/>
                </a:solidFill>
                <a:effectLst/>
                <a:latin typeface="+mn-lt"/>
                <a:ea typeface="+mn-ea"/>
                <a:cs typeface="+mn-cs"/>
              </a:rPr>
              <a:t> runs while the program runs, looking up needed symbols in different libraries.</a:t>
            </a:r>
          </a:p>
          <a:p>
            <a:pPr fontAlgn="base"/>
            <a:r>
              <a:rPr lang="en-US" sz="1200" b="0" i="0" kern="1200" dirty="0" smtClean="0">
                <a:solidFill>
                  <a:schemeClr val="tx1"/>
                </a:solidFill>
                <a:effectLst/>
                <a:latin typeface="+mn-lt"/>
                <a:ea typeface="+mn-ea"/>
                <a:cs typeface="+mn-cs"/>
              </a:rPr>
              <a:t>Usually the linker concept is applied only to native code, on the OS level. If you want to apply it to Java, you could say that it uses a dynamic linking only; the linker is integrated into the JVM.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09413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high-level programming language was </a:t>
            </a:r>
            <a:r>
              <a:rPr lang="en-US" sz="1200" b="0" i="0" u="none" strike="noStrike" kern="1200" dirty="0" err="1" smtClean="0">
                <a:solidFill>
                  <a:schemeClr val="tx1"/>
                </a:solidFill>
                <a:effectLst/>
                <a:latin typeface="+mn-lt"/>
                <a:ea typeface="+mn-ea"/>
                <a:cs typeface="+mn-cs"/>
                <a:hlinkClick r:id="rId3" tooltip="Plankalkül"/>
              </a:rPr>
              <a:t>Plankalkül</a:t>
            </a:r>
            <a:r>
              <a:rPr lang="en-US" sz="1200" b="0" i="0" kern="1200" dirty="0" smtClean="0">
                <a:solidFill>
                  <a:schemeClr val="tx1"/>
                </a:solidFill>
                <a:effectLst/>
                <a:latin typeface="+mn-lt"/>
                <a:ea typeface="+mn-ea"/>
                <a:cs typeface="+mn-cs"/>
              </a:rPr>
              <a:t>, created by </a:t>
            </a:r>
            <a:r>
              <a:rPr lang="en-US" sz="1200" b="0" i="0" u="none" strike="noStrike" kern="1200" dirty="0" err="1" smtClean="0">
                <a:solidFill>
                  <a:schemeClr val="tx1"/>
                </a:solidFill>
                <a:effectLst/>
                <a:latin typeface="+mn-lt"/>
                <a:ea typeface="+mn-ea"/>
                <a:cs typeface="+mn-cs"/>
                <a:hlinkClick r:id="rId4" tooltip="Konrad Zuse"/>
              </a:rPr>
              <a:t>Konrad</a:t>
            </a:r>
            <a:r>
              <a:rPr lang="en-US" sz="1200" b="0" i="0" u="none" strike="noStrike" kern="1200" dirty="0" smtClean="0">
                <a:solidFill>
                  <a:schemeClr val="tx1"/>
                </a:solidFill>
                <a:effectLst/>
                <a:latin typeface="+mn-lt"/>
                <a:ea typeface="+mn-ea"/>
                <a:cs typeface="+mn-cs"/>
                <a:hlinkClick r:id="rId4" tooltip="Konrad Zuse"/>
              </a:rPr>
              <a:t> </a:t>
            </a:r>
            <a:r>
              <a:rPr lang="en-US" sz="1200" b="0" i="0" u="none" strike="noStrike" kern="1200" dirty="0" err="1" smtClean="0">
                <a:solidFill>
                  <a:schemeClr val="tx1"/>
                </a:solidFill>
                <a:effectLst/>
                <a:latin typeface="+mn-lt"/>
                <a:ea typeface="+mn-ea"/>
                <a:cs typeface="+mn-cs"/>
                <a:hlinkClick r:id="rId4" tooltip="Konrad Zuse"/>
              </a:rPr>
              <a:t>Zuse</a:t>
            </a:r>
            <a:r>
              <a:rPr lang="en-US" sz="1200" b="0" i="0" kern="1200" dirty="0" smtClean="0">
                <a:solidFill>
                  <a:schemeClr val="tx1"/>
                </a:solidFill>
                <a:effectLst/>
                <a:latin typeface="+mn-lt"/>
                <a:ea typeface="+mn-ea"/>
                <a:cs typeface="+mn-cs"/>
              </a:rPr>
              <a:t> between 1942 and 1945</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The first high-level language to have an associated </a:t>
            </a:r>
            <a:r>
              <a:rPr lang="en-US" sz="1200" b="0" i="0" u="none" strike="noStrike" kern="1200" dirty="0" smtClean="0">
                <a:solidFill>
                  <a:schemeClr val="tx1"/>
                </a:solidFill>
                <a:effectLst/>
                <a:latin typeface="+mn-lt"/>
                <a:ea typeface="+mn-ea"/>
                <a:cs typeface="+mn-cs"/>
                <a:hlinkClick r:id="rId6" tooltip="Compiler"/>
              </a:rPr>
              <a:t>compiler</a:t>
            </a:r>
            <a:r>
              <a:rPr lang="en-US" sz="1200" b="0" i="0" kern="1200" dirty="0" smtClean="0">
                <a:solidFill>
                  <a:schemeClr val="tx1"/>
                </a:solidFill>
                <a:effectLst/>
                <a:latin typeface="+mn-lt"/>
                <a:ea typeface="+mn-ea"/>
                <a:cs typeface="+mn-cs"/>
              </a:rPr>
              <a:t> was created by </a:t>
            </a:r>
            <a:r>
              <a:rPr lang="en-US" sz="1200" b="0" i="0" u="none" strike="noStrike" kern="1200" dirty="0" err="1" smtClean="0">
                <a:solidFill>
                  <a:schemeClr val="tx1"/>
                </a:solidFill>
                <a:effectLst/>
                <a:latin typeface="+mn-lt"/>
                <a:ea typeface="+mn-ea"/>
                <a:cs typeface="+mn-cs"/>
                <a:hlinkClick r:id="rId7" tooltip="Corrado Böhm"/>
              </a:rPr>
              <a:t>Corrado</a:t>
            </a:r>
            <a:r>
              <a:rPr lang="en-US" sz="1200" b="0" i="0" u="none" strike="noStrike" kern="1200" dirty="0" smtClean="0">
                <a:solidFill>
                  <a:schemeClr val="tx1"/>
                </a:solidFill>
                <a:effectLst/>
                <a:latin typeface="+mn-lt"/>
                <a:ea typeface="+mn-ea"/>
                <a:cs typeface="+mn-cs"/>
                <a:hlinkClick r:id="rId7" tooltip="Corrado Böhm"/>
              </a:rPr>
              <a:t> </a:t>
            </a:r>
            <a:r>
              <a:rPr lang="en-US" sz="1200" b="0" i="0" u="none" strike="noStrike" kern="1200" dirty="0" err="1" smtClean="0">
                <a:solidFill>
                  <a:schemeClr val="tx1"/>
                </a:solidFill>
                <a:effectLst/>
                <a:latin typeface="+mn-lt"/>
                <a:ea typeface="+mn-ea"/>
                <a:cs typeface="+mn-cs"/>
                <a:hlinkClick r:id="rId7" tooltip="Corrado Böhm"/>
              </a:rPr>
              <a:t>Böhm</a:t>
            </a:r>
            <a:r>
              <a:rPr lang="en-US" sz="1200" b="0" i="0" kern="1200" dirty="0" smtClean="0">
                <a:solidFill>
                  <a:schemeClr val="tx1"/>
                </a:solidFill>
                <a:effectLst/>
                <a:latin typeface="+mn-lt"/>
                <a:ea typeface="+mn-ea"/>
                <a:cs typeface="+mn-cs"/>
              </a:rPr>
              <a:t> in 1951, for </a:t>
            </a:r>
            <a:r>
              <a:rPr lang="en-US" sz="1200" b="0" i="0" u="none" strike="noStrike" kern="1200" dirty="0" smtClean="0">
                <a:solidFill>
                  <a:schemeClr val="tx1"/>
                </a:solidFill>
                <a:effectLst/>
                <a:latin typeface="+mn-lt"/>
                <a:ea typeface="+mn-ea"/>
                <a:cs typeface="+mn-cs"/>
                <a:hlinkClick r:id="rId8"/>
              </a:rPr>
              <a:t>his PhD thesis</a:t>
            </a:r>
            <a:r>
              <a:rPr lang="en-US" sz="1200" b="0" i="0" kern="1200" dirty="0" smtClean="0">
                <a:solidFill>
                  <a:schemeClr val="tx1"/>
                </a:solidFill>
                <a:effectLst/>
                <a:latin typeface="+mn-lt"/>
                <a:ea typeface="+mn-ea"/>
                <a:cs typeface="+mn-cs"/>
              </a:rPr>
              <a:t>. The first commercially available language was </a:t>
            </a:r>
            <a:r>
              <a:rPr lang="en-US" sz="1200" b="0" i="0" u="none" strike="noStrike" kern="1200" dirty="0" smtClean="0">
                <a:solidFill>
                  <a:schemeClr val="tx1"/>
                </a:solidFill>
                <a:effectLst/>
                <a:latin typeface="+mn-lt"/>
                <a:ea typeface="+mn-ea"/>
                <a:cs typeface="+mn-cs"/>
                <a:hlinkClick r:id="rId9" tooltip="FORTRAN"/>
              </a:rPr>
              <a:t>FORTRAN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FORmula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TRANslation</a:t>
            </a:r>
            <a:r>
              <a:rPr lang="en-US" sz="1200" b="0" i="0" kern="1200" dirty="0" smtClean="0">
                <a:solidFill>
                  <a:schemeClr val="tx1"/>
                </a:solidFill>
                <a:effectLst/>
                <a:latin typeface="+mn-lt"/>
                <a:ea typeface="+mn-ea"/>
                <a:cs typeface="+mn-cs"/>
              </a:rPr>
              <a:t>); developed in 1956 (first manual appeared in 1956, but first developed in 1954) by a team led by </a:t>
            </a:r>
            <a:r>
              <a:rPr lang="en-US" sz="1200" b="0" i="0" u="none" strike="noStrike" kern="1200" dirty="0" smtClean="0">
                <a:solidFill>
                  <a:schemeClr val="tx1"/>
                </a:solidFill>
                <a:effectLst/>
                <a:latin typeface="+mn-lt"/>
                <a:ea typeface="+mn-ea"/>
                <a:cs typeface="+mn-cs"/>
                <a:hlinkClick r:id="rId10" tooltip="John Backus"/>
              </a:rPr>
              <a:t>John Backus</a:t>
            </a:r>
            <a:r>
              <a:rPr lang="en-US" sz="1200" b="0" i="0" kern="1200" dirty="0" smtClean="0">
                <a:solidFill>
                  <a:schemeClr val="tx1"/>
                </a:solidFill>
                <a:effectLst/>
                <a:latin typeface="+mn-lt"/>
                <a:ea typeface="+mn-ea"/>
                <a:cs typeface="+mn-cs"/>
              </a:rPr>
              <a:t> at </a:t>
            </a:r>
            <a:r>
              <a:rPr lang="en-US" sz="1200" b="0" i="0" u="none" strike="noStrike" kern="1200" dirty="0" smtClean="0">
                <a:solidFill>
                  <a:schemeClr val="tx1"/>
                </a:solidFill>
                <a:effectLst/>
                <a:latin typeface="+mn-lt"/>
                <a:ea typeface="+mn-ea"/>
                <a:cs typeface="+mn-cs"/>
                <a:hlinkClick r:id="rId11" tooltip="IBM"/>
              </a:rPr>
              <a:t>IBM</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FORTRAN was first introduced it was treated with suspicion because of the belief that programs compiled from high-level language would be less efficient than those written directly in machine code. FORTRAN became popular because it provided a means of porting existing code to new computers, in a hardware market that was rapidly evolving; the language eventually became known for its efficiency.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160661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rgbClr val="000000"/>
                </a:solidFill>
                <a:latin typeface="Nunito Sans" panose="020B0604020202020204" charset="0"/>
              </a:rPr>
              <a:t>class</a:t>
            </a:r>
            <a:r>
              <a:rPr lang="en-US" sz="1200" dirty="0" smtClean="0">
                <a:solidFill>
                  <a:srgbClr val="000000"/>
                </a:solidFill>
                <a:latin typeface="Nunito Sans" panose="020B0604020202020204" charset="0"/>
              </a:rPr>
              <a:t> keyword is used to declare a class in java.</a:t>
            </a:r>
          </a:p>
          <a:p>
            <a:r>
              <a:rPr lang="en-US" sz="1200" b="1" dirty="0" smtClean="0">
                <a:solidFill>
                  <a:srgbClr val="000000"/>
                </a:solidFill>
                <a:latin typeface="Nunito Sans" panose="020B0604020202020204" charset="0"/>
              </a:rPr>
              <a:t>public</a:t>
            </a:r>
            <a:r>
              <a:rPr lang="en-US" sz="1200" dirty="0" smtClean="0">
                <a:solidFill>
                  <a:srgbClr val="000000"/>
                </a:solidFill>
                <a:latin typeface="Nunito Sans" panose="020B0604020202020204" charset="0"/>
              </a:rPr>
              <a:t> keyword is an access modifier which represents visibility. It means it is visible to all.</a:t>
            </a:r>
          </a:p>
          <a:p>
            <a:r>
              <a:rPr lang="en-US" sz="1200" b="1" dirty="0" smtClean="0">
                <a:solidFill>
                  <a:srgbClr val="000000"/>
                </a:solidFill>
                <a:latin typeface="Nunito Sans" panose="020B0604020202020204" charset="0"/>
              </a:rPr>
              <a:t>static</a:t>
            </a:r>
            <a:r>
              <a:rPr lang="en-US" sz="1200" dirty="0" smtClean="0">
                <a:solidFill>
                  <a:srgbClr val="000000"/>
                </a:solidFill>
                <a:latin typeface="Nunito Sans" panose="020B0604020202020204" charset="0"/>
              </a:rPr>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1200" b="1" dirty="0" smtClean="0">
                <a:solidFill>
                  <a:srgbClr val="000000"/>
                </a:solidFill>
                <a:latin typeface="Nunito Sans" panose="020B0604020202020204" charset="0"/>
              </a:rPr>
              <a:t>void</a:t>
            </a:r>
            <a:r>
              <a:rPr lang="en-US" sz="1200" dirty="0" smtClean="0">
                <a:solidFill>
                  <a:srgbClr val="000000"/>
                </a:solidFill>
                <a:latin typeface="Nunito Sans" panose="020B0604020202020204" charset="0"/>
              </a:rPr>
              <a:t> is the return type of the method. It means it doesn't return any value.</a:t>
            </a:r>
          </a:p>
          <a:p>
            <a:r>
              <a:rPr lang="en-US" sz="1200" b="1" dirty="0" smtClean="0">
                <a:solidFill>
                  <a:srgbClr val="000000"/>
                </a:solidFill>
                <a:latin typeface="Nunito Sans" panose="020B0604020202020204" charset="0"/>
              </a:rPr>
              <a:t>main</a:t>
            </a:r>
            <a:r>
              <a:rPr lang="en-US" sz="1200" dirty="0" smtClean="0">
                <a:solidFill>
                  <a:srgbClr val="000000"/>
                </a:solidFill>
                <a:latin typeface="Nunito Sans" panose="020B0604020202020204" charset="0"/>
              </a:rPr>
              <a:t> represents the starting point of the program.</a:t>
            </a:r>
          </a:p>
          <a:p>
            <a:r>
              <a:rPr lang="en-US" sz="1200" b="1" dirty="0" smtClean="0">
                <a:solidFill>
                  <a:srgbClr val="000000"/>
                </a:solidFill>
                <a:latin typeface="Nunito Sans" panose="020B0604020202020204" charset="0"/>
              </a:rPr>
              <a:t>String[] </a:t>
            </a:r>
            <a:r>
              <a:rPr lang="en-US" sz="1200" b="1" dirty="0" err="1" smtClean="0">
                <a:solidFill>
                  <a:srgbClr val="000000"/>
                </a:solidFill>
                <a:latin typeface="Nunito Sans" panose="020B0604020202020204" charset="0"/>
              </a:rPr>
              <a:t>args</a:t>
            </a:r>
            <a:r>
              <a:rPr lang="en-US" sz="1200" dirty="0" smtClean="0">
                <a:solidFill>
                  <a:srgbClr val="000000"/>
                </a:solidFill>
                <a:latin typeface="Nunito Sans" panose="020B0604020202020204" charset="0"/>
              </a:rPr>
              <a:t> is used for command line argument. We will learn it later.</a:t>
            </a:r>
          </a:p>
          <a:p>
            <a:r>
              <a:rPr lang="en-US" sz="1200" b="1" dirty="0" smtClean="0">
                <a:solidFill>
                  <a:srgbClr val="000000"/>
                </a:solidFill>
                <a:latin typeface="Nunito Sans" panose="020B0604020202020204" charset="0"/>
              </a:rPr>
              <a:t>System.out.println()</a:t>
            </a:r>
            <a:r>
              <a:rPr lang="en-US" sz="1200" dirty="0" smtClean="0">
                <a:solidFill>
                  <a:srgbClr val="000000"/>
                </a:solidFill>
                <a:latin typeface="Nunito Sans" panose="020B0604020202020204" charset="0"/>
              </a:rPr>
              <a:t> is used to print statement. Here, System is a class, out is the object of </a:t>
            </a:r>
            <a:r>
              <a:rPr lang="en-US" sz="1200" dirty="0" err="1" smtClean="0">
                <a:solidFill>
                  <a:srgbClr val="000000"/>
                </a:solidFill>
                <a:latin typeface="Nunito Sans" panose="020B0604020202020204" charset="0"/>
              </a:rPr>
              <a:t>PrintStream</a:t>
            </a:r>
            <a:r>
              <a:rPr lang="en-US" sz="1200" dirty="0" smtClean="0">
                <a:solidFill>
                  <a:srgbClr val="000000"/>
                </a:solidFill>
                <a:latin typeface="Nunito Sans" panose="020B0604020202020204" charset="0"/>
              </a:rPr>
              <a:t> class, </a:t>
            </a:r>
            <a:r>
              <a:rPr lang="en-US" sz="1200" dirty="0" err="1" smtClean="0">
                <a:solidFill>
                  <a:srgbClr val="000000"/>
                </a:solidFill>
                <a:latin typeface="Nunito Sans" panose="020B0604020202020204" charset="0"/>
              </a:rPr>
              <a:t>println</a:t>
            </a:r>
            <a:r>
              <a:rPr lang="en-US" sz="1200" dirty="0" smtClean="0">
                <a:solidFill>
                  <a:srgbClr val="000000"/>
                </a:solidFill>
                <a:latin typeface="Nunito Sans" panose="020B0604020202020204" charset="0"/>
              </a:rPr>
              <a:t>() is the method of </a:t>
            </a:r>
            <a:r>
              <a:rPr lang="en-US" sz="1200" dirty="0" err="1" smtClean="0">
                <a:solidFill>
                  <a:srgbClr val="000000"/>
                </a:solidFill>
                <a:latin typeface="Nunito Sans" panose="020B0604020202020204" charset="0"/>
              </a:rPr>
              <a:t>PrintStream</a:t>
            </a:r>
            <a:r>
              <a:rPr lang="en-US" sz="1200" dirty="0" smtClean="0">
                <a:solidFill>
                  <a:srgbClr val="000000"/>
                </a:solidFill>
                <a:latin typeface="Nunito Sans" panose="020B0604020202020204" charset="0"/>
              </a:rPr>
              <a:t> class. We will learn about the internal working of System.out.println statement later.</a:t>
            </a:r>
            <a:endParaRPr lang="en-US" sz="1200" b="0" dirty="0" smtClean="0">
              <a:solidFill>
                <a:srgbClr val="000000"/>
              </a:solidFill>
              <a:effectLst/>
              <a:latin typeface="Nunito Sans" panose="020B0604020202020204" charset="0"/>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794932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Programming languages such as Java are relatively verbose and expensive to parse and analyze at runtime. You </a:t>
            </a:r>
            <a:r>
              <a:rPr lang="en-US" sz="1200" b="0" i="1" kern="1200" dirty="0" smtClean="0">
                <a:solidFill>
                  <a:schemeClr val="tx1"/>
                </a:solidFill>
                <a:effectLst/>
                <a:latin typeface="+mn-lt"/>
                <a:ea typeface="+mn-ea"/>
                <a:cs typeface="+mn-cs"/>
              </a:rPr>
              <a:t>could</a:t>
            </a:r>
            <a:r>
              <a:rPr lang="en-US" sz="1200" b="0" i="0" kern="1200" dirty="0" smtClean="0">
                <a:solidFill>
                  <a:schemeClr val="tx1"/>
                </a:solidFill>
                <a:effectLst/>
                <a:latin typeface="+mn-lt"/>
                <a:ea typeface="+mn-ea"/>
                <a:cs typeface="+mn-cs"/>
              </a:rPr>
              <a:t> write an interpreter that reads the Java source the same way a human would, but it is much more efficient to translate the human-friendly code into a representation that is much closer to the hardware you are eventually running the code on. The program would run much faster that way. This is why programming languages such as Java are compiled. Now, the question is what to compile the Java source into?</a:t>
            </a:r>
          </a:p>
          <a:p>
            <a:r>
              <a:rPr lang="en-US" sz="1200" b="0" i="0" kern="1200" dirty="0" smtClean="0">
                <a:solidFill>
                  <a:schemeClr val="tx1"/>
                </a:solidFill>
                <a:effectLst/>
                <a:latin typeface="+mn-lt"/>
                <a:ea typeface="+mn-ea"/>
                <a:cs typeface="+mn-cs"/>
              </a:rPr>
              <a:t>If you were to compile Java directly into "native code", it would run only on the architecture that you translated it to. This is usually the case for code written in C++, for instance, where you can end up with an executable that runs on Windows, but not </a:t>
            </a:r>
            <a:r>
              <a:rPr lang="en-US" sz="1200" b="0" i="0" kern="1200" dirty="0" err="1" smtClean="0">
                <a:solidFill>
                  <a:schemeClr val="tx1"/>
                </a:solidFill>
                <a:effectLst/>
                <a:latin typeface="+mn-lt"/>
                <a:ea typeface="+mn-ea"/>
                <a:cs typeface="+mn-cs"/>
              </a:rPr>
              <a:t>iOS</a:t>
            </a:r>
            <a:r>
              <a:rPr lang="en-US" sz="1200" b="0" i="0" kern="1200" dirty="0" smtClean="0">
                <a:solidFill>
                  <a:schemeClr val="tx1"/>
                </a:solidFill>
                <a:effectLst/>
                <a:latin typeface="+mn-lt"/>
                <a:ea typeface="+mn-ea"/>
                <a:cs typeface="+mn-cs"/>
              </a:rPr>
              <a:t>. If you care about your code running on multiple platforms, without needing to recompile it, you can invent what we call a "virtual machine". Java uses a virtual machine, which we refer to as the JVM. The JVM comes with its own "native instruction" set, called Java </a:t>
            </a:r>
            <a:r>
              <a:rPr lang="en-US" sz="1200" b="0" i="0" kern="1200" dirty="0" err="1" smtClean="0">
                <a:solidFill>
                  <a:schemeClr val="tx1"/>
                </a:solidFill>
                <a:effectLst/>
                <a:latin typeface="+mn-lt"/>
                <a:ea typeface="+mn-ea"/>
                <a:cs typeface="+mn-cs"/>
              </a:rPr>
              <a:t>bytecodes</a:t>
            </a:r>
            <a:r>
              <a:rPr lang="en-US" sz="1200" b="0" i="0" kern="1200" dirty="0" smtClean="0">
                <a:solidFill>
                  <a:schemeClr val="tx1"/>
                </a:solidFill>
                <a:effectLst/>
                <a:latin typeface="+mn-lt"/>
                <a:ea typeface="+mn-ea"/>
                <a:cs typeface="+mn-cs"/>
              </a:rPr>
              <a:t>. If you compile Java source files, you end up with .class files, containing those byte codes. You then have to implement one VM per target environment to give you the "write once, run anywhere" behavior Java is so famous for.</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When designing your VM, you get to chose between two execution modes. Aside from control flow, your VM will have to basically deal with values, and operations on them. A register-based machine will store operands in registers and the operators operate on those registers. It would compile something like "x = 5 * 3" into "Store 5 in register 1. Store 3 in register 2. Multiply register 1 and 2 and store the result in register 3." In contrast, a stack-based language would say "Load 5 onto the stack. Load 3 onto the stack. Multiply the top two elements and replace them with the result". Java uses a stack-based byte code language (similar to Forth and PostScript).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In Java </a:t>
            </a:r>
            <a:r>
              <a:rPr lang="en-US" sz="1200" b="0" i="0" kern="1200" dirty="0" err="1" smtClean="0">
                <a:solidFill>
                  <a:schemeClr val="tx1"/>
                </a:solidFill>
                <a:effectLst/>
                <a:latin typeface="+mn-lt"/>
                <a:ea typeface="+mn-ea"/>
                <a:cs typeface="+mn-cs"/>
              </a:rPr>
              <a:t>bytecodes</a:t>
            </a:r>
            <a:r>
              <a:rPr lang="en-US" sz="1200" b="0" i="0" kern="1200" dirty="0" smtClean="0">
                <a:solidFill>
                  <a:schemeClr val="tx1"/>
                </a:solidFill>
                <a:effectLst/>
                <a:latin typeface="+mn-lt"/>
                <a:ea typeface="+mn-ea"/>
                <a:cs typeface="+mn-cs"/>
              </a:rPr>
              <a:t>, initialization of local variables is done using stack operations. Both stack and register approaches have their own advantages and opportunities for optimization.  One optimization used by Java, for example, is that the compiler locates multiple references to the same identical string in your code, and only emits one single constant string in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to avoid making the .class file needlessly big and to also save memory allocation at runtime.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runtime, the virtual machine parses the byte codes and converts them into an internal memory representation. It will find references to other .class files and load those recursively. Once all classes are converted into an internal data structure, the JVM starts "interpreting" that data structure. In other words, it finds an entry point (such as a "main" function) and executes the byte codes in sequential order. Some byte codes let you call functions. Those functions are then retrieved and their </a:t>
            </a:r>
            <a:r>
              <a:rPr lang="en-US" sz="1200" b="0" i="0" kern="1200" dirty="0" err="1" smtClean="0">
                <a:solidFill>
                  <a:schemeClr val="tx1"/>
                </a:solidFill>
                <a:effectLst/>
                <a:latin typeface="+mn-lt"/>
                <a:ea typeface="+mn-ea"/>
                <a:cs typeface="+mn-cs"/>
              </a:rPr>
              <a:t>bytecodes</a:t>
            </a:r>
            <a:r>
              <a:rPr lang="en-US" sz="1200" b="0" i="0" kern="1200" dirty="0" smtClean="0">
                <a:solidFill>
                  <a:schemeClr val="tx1"/>
                </a:solidFill>
                <a:effectLst/>
                <a:latin typeface="+mn-lt"/>
                <a:ea typeface="+mn-ea"/>
                <a:cs typeface="+mn-cs"/>
              </a:rPr>
              <a:t> are executed. Some byte codes create objects. Those objects are allocated from a heap. At some point, when all references to a given object are lost, the VM can safely delete that object. This memory de-allocation process is referred to as garbage collection.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Interpreters tend to be slow. They basically walk a data structure and do a lot of bookkeeping that is simply one layer of abstraction above a much more efficient native instruction set. Byte codes are more abstract and tend to take less space than native code (about 8X). To selectively speed up Java byte codes, the JVM keeps track of "hot" code, ranges of code that are executed often. It is worthwhile to spend the extra cycles to compile those byte codes another time, this time down to native code, and then use the twice-compiled code. As the second compilation step is happening so late, it is referred to as Just-in-time (JIT) compilation. JIT code basically runs the same as byte codes, it just runs faster, at the cost of more memory. This is a clear example of performance being a space-time tradeoff.</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Finally.... if I have not lost you yet, there is more! You can make a conscious space-time tradeoff by using so-called ahead-of-time (AOT) compilation. This forces the application of the JIT process during the normal Java compilation step. Rather than ship a set of byte codes, you would ship the native code generated by the JIT. This approach works well for server-side applications as it shortens startup time and also reduces warm up time of expensive code (as we don't need to run the JIT at runtime). </a:t>
            </a:r>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3637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hlinkClick r:id="rId3"/>
              </a:rPr>
              <a:t>https://www.javatpoint.com/java-tutorial</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7120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hlinkClick r:id="rId3"/>
              </a:rPr>
              <a:t>https://www.javatpoint.com/java-tutorial</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76254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JVM Architecture</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5690331" cy="3939540"/>
          </a:xfrm>
          <a:prstGeom prst="rect">
            <a:avLst/>
          </a:prstGeom>
          <a:noFill/>
        </p:spPr>
        <p:txBody>
          <a:bodyPr wrap="square" rtlCol="0">
            <a:spAutoFit/>
          </a:bodyPr>
          <a:lstStyle/>
          <a:p>
            <a:endParaRPr lang="en-US" sz="2500" dirty="0" smtClean="0">
              <a:latin typeface="Nunito Sans" panose="020B0604020202020204" charset="0"/>
            </a:endParaRPr>
          </a:p>
          <a:p>
            <a:pPr marL="342900" indent="-342900">
              <a:buFont typeface="Arial" panose="020B0604020202020204" pitchFamily="34" charset="0"/>
              <a:buChar char="•"/>
            </a:pPr>
            <a:r>
              <a:rPr lang="en-US" sz="2500" b="1" dirty="0" smtClean="0">
                <a:latin typeface="Nunito Sans" panose="020B0604020202020204" charset="0"/>
              </a:rPr>
              <a:t>JVM works with …</a:t>
            </a:r>
          </a:p>
          <a:p>
            <a:pPr marL="342900"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Loads code</a:t>
            </a:r>
          </a:p>
          <a:p>
            <a:pPr marL="800100" lvl="1"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Verifies code</a:t>
            </a:r>
          </a:p>
          <a:p>
            <a:pPr marL="800100" lvl="1"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Executes code</a:t>
            </a:r>
          </a:p>
          <a:p>
            <a:pPr marL="800100" lvl="1"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Provides runtime Environment</a:t>
            </a:r>
            <a:endParaRPr lang="en-US" sz="2500" dirty="0">
              <a:latin typeface="Nunito Sans" panose="020B0604020202020204"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6" name="TextBox 5">
            <a:extLst>
              <a:ext uri="{FF2B5EF4-FFF2-40B4-BE49-F238E27FC236}">
                <a16:creationId xmlns:a16="http://schemas.microsoft.com/office/drawing/2014/main" xmlns="" id="{5AFC0D69-68C1-4838-9AC4-A4286388BDC4}"/>
              </a:ext>
            </a:extLst>
          </p:cNvPr>
          <p:cNvSpPr txBox="1"/>
          <p:nvPr/>
        </p:nvSpPr>
        <p:spPr>
          <a:xfrm>
            <a:off x="6273069" y="1623060"/>
            <a:ext cx="5690331" cy="4324261"/>
          </a:xfrm>
          <a:prstGeom prst="rect">
            <a:avLst/>
          </a:prstGeom>
          <a:noFill/>
        </p:spPr>
        <p:txBody>
          <a:bodyPr wrap="square" rtlCol="0">
            <a:spAutoFit/>
          </a:bodyPr>
          <a:lstStyle/>
          <a:p>
            <a:pPr marL="342900" indent="-342900">
              <a:buFont typeface="Arial" panose="020B0604020202020204" pitchFamily="34" charset="0"/>
              <a:buChar char="•"/>
            </a:pPr>
            <a:r>
              <a:rPr lang="en-US" sz="2500" b="1" dirty="0" smtClean="0">
                <a:latin typeface="Nunito Sans" panose="020B0604020202020204" charset="0"/>
              </a:rPr>
              <a:t>JVM gives the definitions …</a:t>
            </a:r>
          </a:p>
          <a:p>
            <a:pPr marL="800100" lvl="1" indent="-342900">
              <a:buFont typeface="Arial" panose="020B0604020202020204" pitchFamily="34" charset="0"/>
              <a:buChar char="•"/>
            </a:pPr>
            <a:endParaRPr lang="en-US" sz="2500" dirty="0" smtClean="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Memory </a:t>
            </a:r>
            <a:r>
              <a:rPr lang="en-US" sz="2500" dirty="0">
                <a:latin typeface="Nunito Sans" panose="020B0604020202020204" charset="0"/>
              </a:rPr>
              <a:t>area</a:t>
            </a:r>
          </a:p>
          <a:p>
            <a:pPr marL="800100" lvl="1" indent="-342900">
              <a:buFont typeface="Arial" panose="020B0604020202020204" pitchFamily="34" charset="0"/>
              <a:buChar char="•"/>
            </a:pPr>
            <a:endParaRPr lang="en-US" sz="2500" dirty="0" smtClean="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Class </a:t>
            </a:r>
            <a:r>
              <a:rPr lang="en-US" sz="2500" dirty="0">
                <a:latin typeface="Nunito Sans" panose="020B0604020202020204" charset="0"/>
              </a:rPr>
              <a:t>file format</a:t>
            </a:r>
          </a:p>
          <a:p>
            <a:pPr marL="800100" lvl="1" indent="-342900">
              <a:buFont typeface="Arial" panose="020B0604020202020204" pitchFamily="34" charset="0"/>
              <a:buChar char="•"/>
            </a:pPr>
            <a:endParaRPr lang="en-US" sz="2500" dirty="0" smtClean="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Register </a:t>
            </a:r>
            <a:r>
              <a:rPr lang="en-US" sz="2500" dirty="0">
                <a:latin typeface="Nunito Sans" panose="020B0604020202020204" charset="0"/>
              </a:rPr>
              <a:t>set</a:t>
            </a:r>
          </a:p>
          <a:p>
            <a:pPr marL="800100" lvl="1" indent="-342900">
              <a:buFont typeface="Arial" panose="020B0604020202020204" pitchFamily="34" charset="0"/>
              <a:buChar char="•"/>
            </a:pPr>
            <a:endParaRPr lang="en-US" sz="2500" dirty="0" smtClean="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Garbage-collected </a:t>
            </a:r>
            <a:r>
              <a:rPr lang="en-US" sz="2500" dirty="0">
                <a:latin typeface="Nunito Sans" panose="020B0604020202020204" charset="0"/>
              </a:rPr>
              <a:t>heap</a:t>
            </a:r>
          </a:p>
          <a:p>
            <a:pPr marL="800100" lvl="1" indent="-342900">
              <a:buFont typeface="Arial" panose="020B0604020202020204" pitchFamily="34" charset="0"/>
              <a:buChar char="•"/>
            </a:pPr>
            <a:endParaRPr lang="en-US" sz="2500" dirty="0" smtClean="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Fatal </a:t>
            </a:r>
            <a:r>
              <a:rPr lang="en-US" sz="2500" dirty="0">
                <a:latin typeface="Nunito Sans" panose="020B0604020202020204" charset="0"/>
              </a:rPr>
              <a:t>error reporting etc</a:t>
            </a:r>
            <a:r>
              <a:rPr lang="en-US" sz="2500" dirty="0" smtClean="0">
                <a:latin typeface="Nunito Sans" panose="020B0604020202020204" charset="0"/>
              </a:rPr>
              <a:t>.</a:t>
            </a:r>
            <a:endParaRPr lang="en-US" sz="2500" dirty="0">
              <a:latin typeface="Nunito Sans" panose="020B0604020202020204" charset="0"/>
            </a:endParaRPr>
          </a:p>
        </p:txBody>
      </p:sp>
      <p:sp>
        <p:nvSpPr>
          <p:cNvPr id="4" name="Rectangle 3"/>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152400" y="16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107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566" y="1553993"/>
            <a:ext cx="9655434" cy="5075407"/>
          </a:xfrm>
          <a:prstGeom prst="rect">
            <a:avLst/>
          </a:prstGeom>
        </p:spPr>
      </p:pic>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JVM Architecture</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0" name="Rectangle 6"/>
          <p:cNvSpPr>
            <a:spLocks noChangeArrowheads="1"/>
          </p:cNvSpPr>
          <p:nvPr/>
        </p:nvSpPr>
        <p:spPr bwMode="auto">
          <a:xfrm>
            <a:off x="152400" y="16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559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Path Setting</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6985731" cy="3170099"/>
          </a:xfrm>
          <a:prstGeom prst="rect">
            <a:avLst/>
          </a:prstGeom>
          <a:noFill/>
        </p:spPr>
        <p:txBody>
          <a:bodyPr wrap="square" rtlCol="0">
            <a:spAutoFit/>
          </a:bodyPr>
          <a:lstStyle/>
          <a:p>
            <a:endParaRPr lang="en-US" sz="2500" dirty="0" smtClean="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Temporary Path</a:t>
            </a:r>
          </a:p>
          <a:p>
            <a:pPr marL="800100" lvl="1"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Permanent Path</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Use of editors – Sublime editor, code block</a:t>
            </a:r>
          </a:p>
          <a:p>
            <a:pPr marL="342900"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Notepad – Execute a program</a:t>
            </a:r>
            <a:endParaRPr lang="en-US" sz="2500" dirty="0">
              <a:latin typeface="Nunito Sans" panose="020B0604020202020204"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4" name="Rectangle 3"/>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152400" y="16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3713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2872770"/>
            <a:ext cx="11285500" cy="784830"/>
          </a:xfrm>
          <a:prstGeom prst="rect">
            <a:avLst/>
          </a:prstGeom>
          <a:noFill/>
        </p:spPr>
        <p:txBody>
          <a:bodyPr wrap="square" rtlCol="0">
            <a:spAutoFit/>
          </a:bodyPr>
          <a:lstStyle/>
          <a:p>
            <a:r>
              <a:rPr lang="en-US" sz="4500" b="1" dirty="0" smtClean="0">
                <a:latin typeface="Nunito Sans" panose="00000500000000000000" pitchFamily="2" charset="0"/>
              </a:rPr>
              <a:t>Why is JAVA </a:t>
            </a:r>
            <a:r>
              <a:rPr lang="en-US" sz="4500" b="1" dirty="0" smtClean="0">
                <a:latin typeface="Nunito Sans" panose="00000500000000000000" pitchFamily="2" charset="0"/>
              </a:rPr>
              <a:t>P</a:t>
            </a:r>
            <a:r>
              <a:rPr lang="en-US" sz="4500" b="1" dirty="0" smtClean="0">
                <a:latin typeface="Nunito Sans" panose="00000500000000000000" pitchFamily="2" charset="0"/>
              </a:rPr>
              <a:t>latform Independent?</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4" name="Rectangle 3"/>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152400" y="16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6428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2561272"/>
            <a:ext cx="11285500" cy="1477328"/>
          </a:xfrm>
          <a:prstGeom prst="rect">
            <a:avLst/>
          </a:prstGeom>
          <a:noFill/>
        </p:spPr>
        <p:txBody>
          <a:bodyPr wrap="square" rtlCol="0">
            <a:spAutoFit/>
          </a:bodyPr>
          <a:lstStyle/>
          <a:p>
            <a:r>
              <a:rPr lang="en-US" sz="4500" b="1" dirty="0" smtClean="0">
                <a:latin typeface="Nunito Sans" panose="00000500000000000000" pitchFamily="2" charset="0"/>
              </a:rPr>
              <a:t>Why is JAVA </a:t>
            </a:r>
            <a:r>
              <a:rPr lang="en-US" sz="4500" b="1" dirty="0" smtClean="0">
                <a:latin typeface="Nunito Sans" panose="00000500000000000000" pitchFamily="2" charset="0"/>
              </a:rPr>
              <a:t>both interpreted and compiled language</a:t>
            </a:r>
            <a:r>
              <a:rPr lang="en-US" sz="4500" b="1" dirty="0" smtClean="0">
                <a:latin typeface="Nunito Sans" panose="00000500000000000000" pitchFamily="2" charset="0"/>
              </a:rPr>
              <a:t>?</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4" name="Rectangle 3"/>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152400" y="16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2204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2561272"/>
            <a:ext cx="11285500" cy="1477328"/>
          </a:xfrm>
          <a:prstGeom prst="rect">
            <a:avLst/>
          </a:prstGeom>
          <a:noFill/>
        </p:spPr>
        <p:txBody>
          <a:bodyPr wrap="square" rtlCol="0">
            <a:spAutoFit/>
          </a:bodyPr>
          <a:lstStyle/>
          <a:p>
            <a:r>
              <a:rPr lang="en-US" sz="4500" b="1" dirty="0" smtClean="0">
                <a:latin typeface="Nunito Sans" panose="00000500000000000000" pitchFamily="2" charset="0"/>
              </a:rPr>
              <a:t>Why is JAVA </a:t>
            </a:r>
            <a:r>
              <a:rPr lang="en-US" sz="4500" b="1" dirty="0" smtClean="0">
                <a:latin typeface="Nunito Sans" panose="00000500000000000000" pitchFamily="2" charset="0"/>
              </a:rPr>
              <a:t>both interpreted and compiled language</a:t>
            </a:r>
            <a:r>
              <a:rPr lang="en-US" sz="4500" b="1" dirty="0" smtClean="0">
                <a:latin typeface="Nunito Sans" panose="00000500000000000000" pitchFamily="2" charset="0"/>
              </a:rPr>
              <a:t>?</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4" name="Rectangle 3"/>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152400" y="16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1813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2561272"/>
            <a:ext cx="11285500" cy="784830"/>
          </a:xfrm>
          <a:prstGeom prst="rect">
            <a:avLst/>
          </a:prstGeom>
          <a:noFill/>
        </p:spPr>
        <p:txBody>
          <a:bodyPr wrap="square" rtlCol="0">
            <a:spAutoFit/>
          </a:bodyPr>
          <a:lstStyle/>
          <a:p>
            <a:r>
              <a:rPr lang="en-US" sz="4500" b="1" dirty="0" smtClean="0">
                <a:latin typeface="Nunito Sans" panose="00000500000000000000" pitchFamily="2" charset="0"/>
              </a:rPr>
              <a:t>Why is JAVA </a:t>
            </a:r>
            <a:r>
              <a:rPr lang="en-US" sz="4500" b="1" dirty="0" smtClean="0">
                <a:latin typeface="Nunito Sans" panose="00000500000000000000" pitchFamily="2" charset="0"/>
              </a:rPr>
              <a:t>slow</a:t>
            </a:r>
            <a:r>
              <a:rPr lang="en-US" sz="4500" b="1" dirty="0" smtClean="0">
                <a:latin typeface="Nunito Sans" panose="00000500000000000000" pitchFamily="2" charset="0"/>
              </a:rPr>
              <a:t>?</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4" name="Rectangle 3"/>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152400" y="16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rPr>
              <a:t/>
            </a:r>
            <a:br>
              <a:rPr kumimoji="0" lang="en-US" sz="11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100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Introduction to JAVA</a:t>
            </a:r>
            <a:endParaRPr lang="en-US" sz="6000" dirty="0">
              <a:latin typeface="Nunito Sans SemiBold" panose="00000700000000000000" pitchFamily="2" charset="0"/>
            </a:endParaRPr>
          </a:p>
        </p:txBody>
      </p:sp>
      <p:sp>
        <p:nvSpPr>
          <p:cNvPr id="14" name="TextBox 13">
            <a:extLst>
              <a:ext uri="{FF2B5EF4-FFF2-40B4-BE49-F238E27FC236}">
                <a16:creationId xmlns:a16="http://schemas.microsoft.com/office/drawing/2014/main" xmlns="" id="{B53D23EF-460D-4551-8ECC-4888395D8695}"/>
              </a:ext>
            </a:extLst>
          </p:cNvPr>
          <p:cNvSpPr txBox="1"/>
          <p:nvPr/>
        </p:nvSpPr>
        <p:spPr>
          <a:xfrm>
            <a:off x="1110148" y="2756602"/>
            <a:ext cx="10160893" cy="523220"/>
          </a:xfrm>
          <a:prstGeom prst="rect">
            <a:avLst/>
          </a:prstGeom>
          <a:noFill/>
        </p:spPr>
        <p:txBody>
          <a:bodyPr wrap="square" rtlCol="0">
            <a:spAutoFit/>
          </a:bodyPr>
          <a:lstStyle/>
          <a:p>
            <a:r>
              <a:rPr lang="en-US" sz="2800" dirty="0" smtClean="0">
                <a:latin typeface="Nunito Sans" panose="00000500000000000000" pitchFamily="2" charset="0"/>
              </a:rPr>
              <a:t>Program Interna</a:t>
            </a:r>
            <a:r>
              <a:rPr lang="en-US" sz="2800" dirty="0">
                <a:latin typeface="Nunito Sans" panose="00000500000000000000" pitchFamily="2" charset="0"/>
              </a:rPr>
              <a:t>l</a:t>
            </a:r>
          </a:p>
        </p:txBody>
      </p:sp>
      <p:sp>
        <p:nvSpPr>
          <p:cNvPr id="10" name="Rectangle 9">
            <a:extLst>
              <a:ext uri="{FF2B5EF4-FFF2-40B4-BE49-F238E27FC236}">
                <a16:creationId xmlns:a16="http://schemas.microsoft.com/office/drawing/2014/main" xmlns=""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Why and How Java?</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11481531" cy="3170099"/>
          </a:xfrm>
          <a:prstGeom prst="rect">
            <a:avLst/>
          </a:prstGeom>
          <a:noFill/>
        </p:spPr>
        <p:txBody>
          <a:bodyPr wrap="square" rtlCol="0">
            <a:spAutoFit/>
          </a:bodyPr>
          <a:lstStyle/>
          <a:p>
            <a:endParaRPr lang="en-US" sz="2500" dirty="0" smtClean="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History of Java</a:t>
            </a:r>
          </a:p>
          <a:p>
            <a:pPr marL="800100" lvl="1"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Why Java?</a:t>
            </a:r>
          </a:p>
          <a:p>
            <a:pPr marL="800100" lvl="1"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Where Java?</a:t>
            </a:r>
          </a:p>
          <a:p>
            <a:pPr marL="800100" lvl="1"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Difference between JDK, JRE, JVM</a:t>
            </a: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16221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Compiling our first Program</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11481531" cy="5093702"/>
          </a:xfrm>
          <a:prstGeom prst="rect">
            <a:avLst/>
          </a:prstGeom>
          <a:noFill/>
        </p:spPr>
        <p:txBody>
          <a:bodyPr wrap="square" rtlCol="0">
            <a:spAutoFit/>
          </a:bodyPr>
          <a:lstStyle/>
          <a:p>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Install </a:t>
            </a:r>
            <a:r>
              <a:rPr lang="en-US" sz="2500" dirty="0">
                <a:latin typeface="Nunito Sans" panose="020B0604020202020204" charset="0"/>
              </a:rPr>
              <a:t>the JDK if you don't have installed </a:t>
            </a:r>
            <a:r>
              <a:rPr lang="en-US" sz="2500" dirty="0" smtClean="0">
                <a:latin typeface="Nunito Sans" panose="020B0604020202020204" charset="0"/>
              </a:rPr>
              <a:t>it</a:t>
            </a:r>
            <a:r>
              <a:rPr lang="en-US" sz="2500" dirty="0">
                <a:latin typeface="Nunito Sans" panose="020B0604020202020204" charset="0"/>
              </a:rPr>
              <a:t>.</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Set </a:t>
            </a:r>
            <a:r>
              <a:rPr lang="en-US" sz="2500" dirty="0">
                <a:latin typeface="Nunito Sans" panose="020B0604020202020204" charset="0"/>
              </a:rPr>
              <a:t>path of the jdk/bin directory. </a:t>
            </a: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Create </a:t>
            </a:r>
            <a:r>
              <a:rPr lang="en-US" sz="2500" dirty="0">
                <a:latin typeface="Nunito Sans" panose="020B0604020202020204" charset="0"/>
              </a:rPr>
              <a:t>the java </a:t>
            </a:r>
            <a:r>
              <a:rPr lang="en-US" sz="2500" dirty="0" smtClean="0">
                <a:latin typeface="Nunito Sans" panose="020B0604020202020204" charset="0"/>
              </a:rPr>
              <a:t>program (preferred notepad)</a:t>
            </a:r>
            <a:endParaRPr lang="en-US" sz="2500" dirty="0">
              <a:latin typeface="Nunito Sans" panose="020B0604020202020204" charset="0"/>
            </a:endParaRPr>
          </a:p>
          <a:p>
            <a:pPr marL="342900" indent="-342900">
              <a:buFont typeface="Arial" panose="020B0604020202020204" pitchFamily="34" charset="0"/>
              <a:buChar char="•"/>
            </a:pPr>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Compile </a:t>
            </a:r>
            <a:r>
              <a:rPr lang="en-US" sz="2500" dirty="0">
                <a:latin typeface="Nunito Sans" panose="020B0604020202020204" charset="0"/>
              </a:rPr>
              <a:t>and run the java </a:t>
            </a:r>
            <a:r>
              <a:rPr lang="en-US" sz="2500" dirty="0" smtClean="0">
                <a:latin typeface="Nunito Sans" panose="020B0604020202020204" charset="0"/>
              </a:rPr>
              <a:t>program (Assuming program is saved as Hello.java</a:t>
            </a:r>
          </a:p>
          <a:p>
            <a:pPr marL="342900" indent="-342900">
              <a:buFont typeface="Arial" panose="020B0604020202020204" pitchFamily="34" charset="0"/>
              <a:buChar char="•"/>
            </a:pPr>
            <a:endParaRPr lang="en-US" sz="2500" dirty="0" smtClean="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For compiling :  </a:t>
            </a:r>
            <a:r>
              <a:rPr lang="en-US" sz="2500" dirty="0" err="1" smtClean="0">
                <a:latin typeface="Nunito Sans" panose="020B0604020202020204" charset="0"/>
              </a:rPr>
              <a:t>javac</a:t>
            </a:r>
            <a:r>
              <a:rPr lang="en-US" sz="2500" dirty="0" smtClean="0">
                <a:latin typeface="Nunito Sans" panose="020B0604020202020204" charset="0"/>
              </a:rPr>
              <a:t> Hello.java</a:t>
            </a:r>
          </a:p>
          <a:p>
            <a:pPr marL="800100" lvl="1" indent="-342900">
              <a:buFont typeface="Arial" panose="020B0604020202020204" pitchFamily="34" charset="0"/>
              <a:buChar char="•"/>
            </a:pPr>
            <a:endParaRPr lang="en-US" sz="2500" dirty="0">
              <a:latin typeface="Nunito Sans" panose="020B0604020202020204" charset="0"/>
            </a:endParaRPr>
          </a:p>
          <a:p>
            <a:pPr marL="800100" lvl="1" indent="-342900">
              <a:buFont typeface="Arial" panose="020B0604020202020204" pitchFamily="34" charset="0"/>
              <a:buChar char="•"/>
            </a:pPr>
            <a:r>
              <a:rPr lang="en-US" sz="2500" dirty="0" smtClean="0">
                <a:latin typeface="Nunito Sans" panose="020B0604020202020204" charset="0"/>
              </a:rPr>
              <a:t>For executing : java Hello</a:t>
            </a:r>
            <a:endParaRPr lang="en-US" sz="2500" dirty="0">
              <a:latin typeface="Nunito Sans" panose="020B0604020202020204" charset="0"/>
            </a:endParaRPr>
          </a:p>
          <a:p>
            <a:pPr marL="800100" lvl="1" indent="-342900">
              <a:buFont typeface="Arial" panose="020B0604020202020204" pitchFamily="34" charset="0"/>
              <a:buChar char="•"/>
            </a:pPr>
            <a:endParaRPr lang="en-US" sz="2500" dirty="0">
              <a:latin typeface="Nunito Sans" panose="020B0604020202020204"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97950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tx1"/>
                </a:solidFill>
                <a:latin typeface="Courier New" panose="02070309020205020404" pitchFamily="49" charset="0"/>
                <a:cs typeface="Courier New" panose="02070309020205020404" pitchFamily="49" charset="0"/>
              </a:rPr>
              <a:t>public class Main </a:t>
            </a:r>
            <a:endParaRPr lang="en-US" sz="2000" b="1" dirty="0" smtClean="0">
              <a:solidFill>
                <a:schemeClr val="tx1"/>
              </a:solidFill>
              <a:latin typeface="Courier New" panose="02070309020205020404" pitchFamily="49" charset="0"/>
              <a:cs typeface="Courier New" panose="02070309020205020404" pitchFamily="49" charset="0"/>
            </a:endParaRPr>
          </a:p>
          <a:p>
            <a:r>
              <a:rPr lang="en-US" sz="2000" b="1" dirty="0" smtClean="0">
                <a:solidFill>
                  <a:schemeClr val="tx1"/>
                </a:solidFill>
                <a:latin typeface="Courier New" panose="02070309020205020404" pitchFamily="49" charset="0"/>
                <a:cs typeface="Courier New" panose="02070309020205020404" pitchFamily="49" charset="0"/>
              </a:rPr>
              <a:t>{</a:t>
            </a:r>
            <a:endParaRPr lang="en-US" sz="2000" b="1" dirty="0">
              <a:solidFill>
                <a:schemeClr val="tx1"/>
              </a:solidFill>
              <a:latin typeface="Courier New" panose="02070309020205020404" pitchFamily="49" charset="0"/>
              <a:cs typeface="Courier New" panose="02070309020205020404" pitchFamily="49" charset="0"/>
            </a:endParaRPr>
          </a:p>
          <a:p>
            <a:r>
              <a:rPr lang="en-US" sz="2000" b="1" dirty="0">
                <a:solidFill>
                  <a:schemeClr val="tx1"/>
                </a:solidFill>
                <a:latin typeface="Courier New" panose="02070309020205020404" pitchFamily="49" charset="0"/>
                <a:cs typeface="Courier New" panose="02070309020205020404" pitchFamily="49" charset="0"/>
              </a:rPr>
              <a:t>    public static void main(String[] </a:t>
            </a:r>
            <a:r>
              <a:rPr lang="en-US" sz="2000" b="1" dirty="0" err="1">
                <a:solidFill>
                  <a:schemeClr val="tx1"/>
                </a:solidFill>
                <a:latin typeface="Courier New" panose="02070309020205020404" pitchFamily="49" charset="0"/>
                <a:cs typeface="Courier New" panose="02070309020205020404" pitchFamily="49" charset="0"/>
              </a:rPr>
              <a:t>args</a:t>
            </a:r>
            <a:r>
              <a:rPr lang="en-US" sz="2000" b="1" dirty="0">
                <a:solidFill>
                  <a:schemeClr val="tx1"/>
                </a:solidFill>
                <a:latin typeface="Courier New" panose="02070309020205020404" pitchFamily="49" charset="0"/>
                <a:cs typeface="Courier New" panose="02070309020205020404" pitchFamily="49" charset="0"/>
              </a:rPr>
              <a:t>) </a:t>
            </a:r>
            <a:endParaRPr lang="en-US" sz="2000" b="1" dirty="0" smtClean="0">
              <a:solidFill>
                <a:schemeClr val="tx1"/>
              </a:solidFill>
              <a:latin typeface="Courier New" panose="02070309020205020404" pitchFamily="49" charset="0"/>
              <a:cs typeface="Courier New" panose="02070309020205020404" pitchFamily="49" charset="0"/>
            </a:endParaRPr>
          </a:p>
          <a:p>
            <a:r>
              <a:rPr lang="en-US" sz="2000" b="1" dirty="0" smtClean="0">
                <a:solidFill>
                  <a:schemeClr val="tx1"/>
                </a:solidFill>
                <a:latin typeface="Courier New" panose="02070309020205020404" pitchFamily="49" charset="0"/>
                <a:cs typeface="Courier New" panose="02070309020205020404" pitchFamily="49" charset="0"/>
              </a:rPr>
              <a:t>    {</a:t>
            </a:r>
            <a:endParaRPr lang="en-US" sz="2000" b="1" dirty="0">
              <a:solidFill>
                <a:schemeClr val="tx1"/>
              </a:solidFill>
              <a:latin typeface="Courier New" panose="02070309020205020404" pitchFamily="49" charset="0"/>
              <a:cs typeface="Courier New" panose="02070309020205020404" pitchFamily="49" charset="0"/>
            </a:endParaRPr>
          </a:p>
          <a:p>
            <a:r>
              <a:rPr lang="en-US" sz="2000" b="1" dirty="0">
                <a:solidFill>
                  <a:schemeClr val="tx1"/>
                </a:solidFill>
                <a:latin typeface="Courier New" panose="02070309020205020404" pitchFamily="49" charset="0"/>
                <a:cs typeface="Courier New" panose="02070309020205020404" pitchFamily="49" charset="0"/>
              </a:rPr>
              <a:t>        </a:t>
            </a:r>
            <a:r>
              <a:rPr lang="en-US" sz="2000" b="1" dirty="0" smtClean="0">
                <a:solidFill>
                  <a:schemeClr val="tx1"/>
                </a:solidFill>
                <a:latin typeface="Courier New" panose="02070309020205020404" pitchFamily="49" charset="0"/>
                <a:cs typeface="Courier New" panose="02070309020205020404" pitchFamily="49" charset="0"/>
              </a:rPr>
              <a:t>System.out.println(“Welcome to FACE”);        </a:t>
            </a:r>
            <a:endParaRPr lang="en-US" sz="2000" b="1" dirty="0">
              <a:solidFill>
                <a:schemeClr val="tx1"/>
              </a:solidFill>
              <a:latin typeface="Courier New" panose="02070309020205020404" pitchFamily="49" charset="0"/>
              <a:cs typeface="Courier New" panose="02070309020205020404" pitchFamily="49" charset="0"/>
            </a:endParaRPr>
          </a:p>
          <a:p>
            <a:r>
              <a:rPr lang="en-US" sz="2000" b="1" dirty="0">
                <a:solidFill>
                  <a:schemeClr val="tx1"/>
                </a:solidFill>
                <a:latin typeface="Courier New" panose="02070309020205020404" pitchFamily="49" charset="0"/>
                <a:cs typeface="Courier New" panose="02070309020205020404" pitchFamily="49" charset="0"/>
              </a:rPr>
              <a:t>    </a:t>
            </a:r>
            <a:r>
              <a:rPr lang="en-US" sz="2000" b="1" dirty="0" smtClean="0">
                <a:solidFill>
                  <a:schemeClr val="tx1"/>
                </a:solidFill>
                <a:latin typeface="Courier New" panose="02070309020205020404" pitchFamily="49" charset="0"/>
                <a:cs typeface="Courier New" panose="02070309020205020404" pitchFamily="49" charset="0"/>
              </a:rPr>
              <a:t>}</a:t>
            </a:r>
          </a:p>
          <a:p>
            <a:r>
              <a:rPr lang="en-US" sz="2000" b="1" dirty="0" smtClean="0">
                <a:solidFill>
                  <a:schemeClr val="tx1"/>
                </a:solidFill>
                <a:latin typeface="Courier New" panose="02070309020205020404" pitchFamily="49" charset="0"/>
                <a:cs typeface="Courier New" panose="02070309020205020404" pitchFamily="49" charset="0"/>
              </a:rPr>
              <a:t>} </a:t>
            </a:r>
            <a:endParaRPr lang="en-US" sz="2000" b="1" dirty="0">
              <a:solidFill>
                <a:schemeClr val="tx1"/>
              </a:solidFill>
              <a:latin typeface="Courier New" panose="02070309020205020404" pitchFamily="49" charset="0"/>
              <a:cs typeface="Courier New" panose="02070309020205020404" pitchFamily="49" charset="0"/>
            </a:endParaRPr>
          </a:p>
          <a:p>
            <a:endParaRPr lang="en-US" sz="2000" b="1" dirty="0">
              <a:solidFill>
                <a:schemeClr val="tx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bg1">
              <a:lumMod val="8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dirty="0" smtClean="0">
                <a:solidFill>
                  <a:schemeClr val="tx1"/>
                </a:solidFill>
                <a:latin typeface="Courier New" panose="02070309020205020404" pitchFamily="49" charset="0"/>
                <a:cs typeface="Courier New" panose="02070309020205020404" pitchFamily="49" charset="0"/>
              </a:rPr>
              <a:t>1</a:t>
            </a:r>
          </a:p>
          <a:p>
            <a:r>
              <a:rPr lang="en-US" sz="2000" dirty="0" smtClean="0">
                <a:solidFill>
                  <a:schemeClr val="tx1"/>
                </a:solidFill>
                <a:latin typeface="Courier New" panose="02070309020205020404" pitchFamily="49" charset="0"/>
                <a:cs typeface="Courier New" panose="02070309020205020404" pitchFamily="49" charset="0"/>
              </a:rPr>
              <a:t>2</a:t>
            </a:r>
          </a:p>
          <a:p>
            <a:r>
              <a:rPr lang="en-US" sz="2000" dirty="0" smtClean="0">
                <a:solidFill>
                  <a:schemeClr val="tx1"/>
                </a:solidFill>
                <a:latin typeface="Courier New" panose="02070309020205020404" pitchFamily="49" charset="0"/>
                <a:cs typeface="Courier New" panose="02070309020205020404" pitchFamily="49" charset="0"/>
              </a:rPr>
              <a:t>3</a:t>
            </a:r>
          </a:p>
          <a:p>
            <a:r>
              <a:rPr lang="en-US" sz="2000" dirty="0" smtClean="0">
                <a:solidFill>
                  <a:schemeClr val="tx1"/>
                </a:solidFill>
                <a:latin typeface="Courier New" panose="02070309020205020404" pitchFamily="49" charset="0"/>
                <a:cs typeface="Courier New" panose="02070309020205020404" pitchFamily="49" charset="0"/>
              </a:rPr>
              <a:t>4</a:t>
            </a:r>
          </a:p>
          <a:p>
            <a:r>
              <a:rPr lang="en-US" sz="2000" dirty="0" smtClean="0">
                <a:solidFill>
                  <a:schemeClr val="tx1"/>
                </a:solidFill>
                <a:latin typeface="Courier New" panose="02070309020205020404" pitchFamily="49" charset="0"/>
                <a:cs typeface="Courier New" panose="02070309020205020404" pitchFamily="49" charset="0"/>
              </a:rPr>
              <a:t>5</a:t>
            </a:r>
          </a:p>
          <a:p>
            <a:r>
              <a:rPr lang="en-US" sz="2000" dirty="0" smtClean="0">
                <a:solidFill>
                  <a:schemeClr val="tx1"/>
                </a:solidFill>
                <a:latin typeface="Courier New" panose="02070309020205020404" pitchFamily="49" charset="0"/>
                <a:cs typeface="Courier New" panose="02070309020205020404" pitchFamily="49" charset="0"/>
              </a:rPr>
              <a:t>6</a:t>
            </a:r>
          </a:p>
          <a:p>
            <a:r>
              <a:rPr lang="en-US" sz="2000" dirty="0" smtClean="0">
                <a:solidFill>
                  <a:schemeClr val="tx1"/>
                </a:solidFill>
                <a:latin typeface="Courier New" panose="02070309020205020404" pitchFamily="49" charset="0"/>
                <a:cs typeface="Courier New" panose="02070309020205020404" pitchFamily="49" charset="0"/>
              </a:rPr>
              <a:t>7</a:t>
            </a:r>
          </a:p>
          <a:p>
            <a:r>
              <a:rPr lang="en-US" sz="2000" dirty="0" smtClean="0">
                <a:solidFill>
                  <a:schemeClr val="tx1"/>
                </a:solidFill>
                <a:latin typeface="Courier New" panose="02070309020205020404" pitchFamily="49" charset="0"/>
                <a:cs typeface="Courier New" panose="02070309020205020404" pitchFamily="49" charset="0"/>
              </a:rPr>
              <a:t>8</a:t>
            </a:r>
          </a:p>
          <a:p>
            <a:r>
              <a:rPr lang="en-US" sz="2000" dirty="0" smtClean="0">
                <a:solidFill>
                  <a:schemeClr val="tx1"/>
                </a:solidFill>
                <a:latin typeface="Courier New" panose="02070309020205020404" pitchFamily="49" charset="0"/>
                <a:cs typeface="Courier New" panose="02070309020205020404" pitchFamily="49" charset="0"/>
              </a:rPr>
              <a:t>9</a:t>
            </a:r>
          </a:p>
          <a:p>
            <a:r>
              <a:rPr lang="en-US" sz="2000" dirty="0" smtClean="0">
                <a:solidFill>
                  <a:schemeClr val="tx1"/>
                </a:solidFill>
                <a:latin typeface="Courier New" panose="02070309020205020404" pitchFamily="49" charset="0"/>
                <a:cs typeface="Courier New" panose="02070309020205020404" pitchFamily="49" charset="0"/>
              </a:rPr>
              <a:t>10</a:t>
            </a:r>
          </a:p>
          <a:p>
            <a:r>
              <a:rPr lang="en-US" sz="2000" dirty="0" smtClean="0">
                <a:solidFill>
                  <a:schemeClr val="tx1"/>
                </a:solidFill>
                <a:latin typeface="Courier New" panose="02070309020205020404" pitchFamily="49" charset="0"/>
                <a:cs typeface="Courier New" panose="02070309020205020404" pitchFamily="49" charset="0"/>
              </a:rPr>
              <a:t>11</a:t>
            </a:r>
          </a:p>
          <a:p>
            <a:r>
              <a:rPr lang="en-US" sz="2000" dirty="0" smtClean="0">
                <a:solidFill>
                  <a:schemeClr val="tx1"/>
                </a:solidFill>
                <a:latin typeface="Courier New" panose="02070309020205020404" pitchFamily="49" charset="0"/>
                <a:cs typeface="Courier New" panose="02070309020205020404" pitchFamily="49" charset="0"/>
              </a:rPr>
              <a:t>12</a:t>
            </a:r>
          </a:p>
          <a:p>
            <a:r>
              <a:rPr lang="en-US" sz="2000" dirty="0" smtClean="0">
                <a:solidFill>
                  <a:schemeClr val="tx1"/>
                </a:solidFill>
                <a:latin typeface="Courier New" panose="02070309020205020404" pitchFamily="49" charset="0"/>
                <a:cs typeface="Courier New" panose="02070309020205020404" pitchFamily="49" charset="0"/>
              </a:rPr>
              <a:t>13</a:t>
            </a:r>
          </a:p>
          <a:p>
            <a:r>
              <a:rPr lang="en-US" sz="2000" dirty="0" smtClean="0">
                <a:solidFill>
                  <a:schemeClr val="tx1"/>
                </a:solidFill>
                <a:latin typeface="Courier New" panose="02070309020205020404" pitchFamily="49" charset="0"/>
                <a:cs typeface="Courier New" panose="02070309020205020404" pitchFamily="49" charset="0"/>
              </a:rPr>
              <a:t>14</a:t>
            </a:r>
          </a:p>
          <a:p>
            <a:r>
              <a:rPr lang="en-US" sz="2000" dirty="0" smtClean="0">
                <a:solidFill>
                  <a:schemeClr val="tx1"/>
                </a:solidFill>
                <a:latin typeface="Courier New" panose="02070309020205020404" pitchFamily="49" charset="0"/>
                <a:cs typeface="Courier New" panose="02070309020205020404" pitchFamily="49" charset="0"/>
              </a:rPr>
              <a:t>15</a:t>
            </a:r>
          </a:p>
          <a:p>
            <a:endParaRPr lang="en-US" sz="2000" dirty="0" smtClean="0">
              <a:solidFill>
                <a:schemeClr val="tx1"/>
              </a:solidFill>
              <a:latin typeface="Courier New" panose="02070309020205020404" pitchFamily="49" charset="0"/>
              <a:cs typeface="Courier New" panose="02070309020205020404" pitchFamily="49" charset="0"/>
            </a:endParaRPr>
          </a:p>
        </p:txBody>
      </p:sp>
      <p:sp>
        <p:nvSpPr>
          <p:cNvPr id="3" name="Rectangle 2"/>
          <p:cNvSpPr/>
          <p:nvPr/>
        </p:nvSpPr>
        <p:spPr>
          <a:xfrm>
            <a:off x="0" y="4681728"/>
            <a:ext cx="12197254" cy="217627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Welcome to FACE</a:t>
            </a:r>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Rectangle 8">
            <a:extLst>
              <a:ext uri="{FF2B5EF4-FFF2-40B4-BE49-F238E27FC236}">
                <a16:creationId xmlns:a16="http://schemas.microsoft.com/office/drawing/2014/main" xmlns="" id="{2C2FE0B5-1F15-4781-B896-181844B84130}"/>
              </a:ext>
            </a:extLst>
          </p:cNvPr>
          <p:cNvSpPr/>
          <p:nvPr/>
        </p:nvSpPr>
        <p:spPr>
          <a:xfrm>
            <a:off x="0" y="4681728"/>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9540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During Compile time</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10414731" cy="861774"/>
          </a:xfrm>
          <a:prstGeom prst="rect">
            <a:avLst/>
          </a:prstGeom>
          <a:noFill/>
        </p:spPr>
        <p:txBody>
          <a:bodyPr wrap="square" rtlCol="0">
            <a:spAutoFit/>
          </a:bodyPr>
          <a:lstStyle/>
          <a:p>
            <a:endParaRPr lang="en-US" sz="2500" dirty="0" smtClean="0">
              <a:latin typeface="Nunito Sans" panose="00000500000000000000" pitchFamily="2" charset="0"/>
            </a:endParaRPr>
          </a:p>
          <a:p>
            <a:r>
              <a:rPr lang="en-US" sz="2500" dirty="0" smtClean="0">
                <a:latin typeface="Nunito Sans" panose="00000500000000000000" pitchFamily="2" charset="0"/>
              </a:rPr>
              <a:t>After writing our first program, we compile them.</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2886010"/>
            <a:ext cx="6096000" cy="1457390"/>
          </a:xfrm>
          <a:prstGeom prst="rect">
            <a:avLst/>
          </a:prstGeom>
        </p:spPr>
      </p:pic>
      <p:sp>
        <p:nvSpPr>
          <p:cNvPr id="10" name="TextBox 9">
            <a:extLst>
              <a:ext uri="{FF2B5EF4-FFF2-40B4-BE49-F238E27FC236}">
                <a16:creationId xmlns:a16="http://schemas.microsoft.com/office/drawing/2014/main" xmlns="" id="{5AFC0D69-68C1-4838-9AC4-A4286388BDC4}"/>
              </a:ext>
            </a:extLst>
          </p:cNvPr>
          <p:cNvSpPr txBox="1"/>
          <p:nvPr/>
        </p:nvSpPr>
        <p:spPr>
          <a:xfrm>
            <a:off x="558069" y="4548426"/>
            <a:ext cx="10414731" cy="861774"/>
          </a:xfrm>
          <a:prstGeom prst="rect">
            <a:avLst/>
          </a:prstGeom>
          <a:noFill/>
        </p:spPr>
        <p:txBody>
          <a:bodyPr wrap="square" rtlCol="0">
            <a:spAutoFit/>
          </a:bodyPr>
          <a:lstStyle/>
          <a:p>
            <a:endParaRPr lang="en-US" sz="2500" dirty="0" smtClean="0">
              <a:latin typeface="Nunito Sans" panose="00000500000000000000" pitchFamily="2" charset="0"/>
            </a:endParaRPr>
          </a:p>
          <a:p>
            <a:r>
              <a:rPr lang="en-US" sz="2500" dirty="0" smtClean="0">
                <a:latin typeface="Nunito Sans" panose="00000500000000000000" pitchFamily="2" charset="0"/>
              </a:rPr>
              <a:t>Hello.class can be used in different operating system</a:t>
            </a:r>
            <a:endParaRPr lang="en-US" sz="2500" dirty="0">
              <a:latin typeface="Nunito Sans" panose="00000500000000000000" pitchFamily="2" charset="0"/>
            </a:endParaRPr>
          </a:p>
        </p:txBody>
      </p:sp>
    </p:spTree>
    <p:extLst>
      <p:ext uri="{BB962C8B-B14F-4D97-AF65-F5344CB8AC3E}">
        <p14:creationId xmlns:p14="http://schemas.microsoft.com/office/powerpoint/2010/main" val="1641318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1" y="769163"/>
            <a:ext cx="5029200" cy="5936437"/>
          </a:xfrm>
          <a:prstGeom prst="rect">
            <a:avLst/>
          </a:prstGeom>
        </p:spPr>
      </p:pic>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During runtime</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Types of Java Application</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11481531" cy="3554819"/>
          </a:xfrm>
          <a:prstGeom prst="rect">
            <a:avLst/>
          </a:prstGeom>
          <a:noFill/>
        </p:spPr>
        <p:txBody>
          <a:bodyPr wrap="square" rtlCol="0">
            <a:spAutoFit/>
          </a:bodyPr>
          <a:lstStyle/>
          <a:p>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Standalone Application</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Web Application</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Enterprise Application</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Mobile Application</a:t>
            </a:r>
            <a:endParaRPr lang="en-US" sz="2500" dirty="0">
              <a:latin typeface="Nunito Sans" panose="020B0604020202020204" charset="0"/>
            </a:endParaRPr>
          </a:p>
          <a:p>
            <a:pPr marL="800100" lvl="1" indent="-342900">
              <a:buFont typeface="Arial" panose="020B0604020202020204" pitchFamily="34" charset="0"/>
              <a:buChar char="•"/>
            </a:pPr>
            <a:endParaRPr lang="en-US" sz="2500" dirty="0">
              <a:latin typeface="Nunito Sans" panose="020B0604020202020204"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05113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Types of Java Editions</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11481531" cy="3170099"/>
          </a:xfrm>
          <a:prstGeom prst="rect">
            <a:avLst/>
          </a:prstGeom>
          <a:noFill/>
        </p:spPr>
        <p:txBody>
          <a:bodyPr wrap="square" rtlCol="0">
            <a:spAutoFit/>
          </a:bodyPr>
          <a:lstStyle/>
          <a:p>
            <a:endParaRPr lang="en-US" sz="2500" dirty="0" smtClean="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Java SE – Standard Edition</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Java EE – Enterprise Edition</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smtClean="0">
                <a:latin typeface="Nunito Sans" panose="020B0604020202020204" charset="0"/>
              </a:rPr>
              <a:t>Java ME – Micro Edition</a:t>
            </a:r>
          </a:p>
          <a:p>
            <a:pPr marL="342900" indent="-342900">
              <a:buFont typeface="Arial" panose="020B0604020202020204" pitchFamily="34" charset="0"/>
              <a:buChar char="•"/>
            </a:pPr>
            <a:endParaRPr lang="en-US" sz="2500" dirty="0">
              <a:latin typeface="Nunito Sans" panose="020B0604020202020204" charset="0"/>
            </a:endParaRPr>
          </a:p>
          <a:p>
            <a:pPr marL="342900" indent="-342900">
              <a:buFont typeface="Arial" panose="020B0604020202020204" pitchFamily="34" charset="0"/>
              <a:buChar char="•"/>
            </a:pPr>
            <a:r>
              <a:rPr lang="en-US" sz="2500" dirty="0" err="1" smtClean="0">
                <a:latin typeface="Nunito Sans" panose="020B0604020202020204" charset="0"/>
              </a:rPr>
              <a:t>JavaFX</a:t>
            </a:r>
            <a:endParaRPr lang="en-US" sz="2500" dirty="0">
              <a:latin typeface="Nunito Sans" panose="020B0604020202020204"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4106090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3391</TotalTime>
  <Words>630</Words>
  <Application>Microsoft Office PowerPoint</Application>
  <PresentationFormat>Widescreen</PresentationFormat>
  <Paragraphs>190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Courier New</vt:lpstr>
      <vt:lpstr>Nunito Sans SemiBold</vt:lpstr>
      <vt:lpstr>Arial</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FACE - VIT</cp:lastModifiedBy>
  <cp:revision>217</cp:revision>
  <dcterms:created xsi:type="dcterms:W3CDTF">2006-08-16T00:00:00Z</dcterms:created>
  <dcterms:modified xsi:type="dcterms:W3CDTF">2019-07-09T07:31:56Z</dcterms:modified>
</cp:coreProperties>
</file>