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2" r:id="rId2"/>
    <p:sldId id="370" r:id="rId3"/>
    <p:sldId id="373" r:id="rId4"/>
    <p:sldId id="374" r:id="rId5"/>
    <p:sldId id="375" r:id="rId6"/>
    <p:sldId id="376" r:id="rId7"/>
    <p:sldId id="37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18975-8934-4771-AF08-1A257C48F7AD}" type="datetimeFigureOut">
              <a:rPr lang="en-IN" smtClean="0"/>
              <a:t>17-05-2023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990C0-AD91-46EA-AB00-F0B210DDC161}" type="slidenum">
              <a:rPr lang="en-IN" smtClean="0"/>
              <a:t>‹#›</a:t>
            </a:fld>
            <a:endParaRPr lang="en-IN"/>
          </a:p>
        </p:txBody>
      </p:sp>
    </p:spTree>
    <p:extLst>
      <p:ext uri="{BB962C8B-B14F-4D97-AF65-F5344CB8AC3E}">
        <p14:creationId xmlns:p14="http://schemas.microsoft.com/office/powerpoint/2010/main" val="328304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10335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91240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BE20-E304-E50A-7275-9B01BAECD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089444-676A-85DF-7A91-F6BEF15B6E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07CB06-D95C-AB7F-CF76-270EF5C5A86C}"/>
              </a:ext>
            </a:extLst>
          </p:cNvPr>
          <p:cNvSpPr>
            <a:spLocks noGrp="1"/>
          </p:cNvSpPr>
          <p:nvPr>
            <p:ph type="dt" sz="half" idx="10"/>
          </p:nvPr>
        </p:nvSpPr>
        <p:spPr/>
        <p:txBody>
          <a:bodyPr/>
          <a:lstStyle/>
          <a:p>
            <a:fld id="{85E37057-8EEF-4970-971A-E729ECFB4DF5}" type="datetimeFigureOut">
              <a:rPr lang="en-IN" smtClean="0"/>
              <a:t>17-05-2023</a:t>
            </a:fld>
            <a:endParaRPr lang="en-IN"/>
          </a:p>
        </p:txBody>
      </p:sp>
      <p:sp>
        <p:nvSpPr>
          <p:cNvPr id="5" name="Footer Placeholder 4">
            <a:extLst>
              <a:ext uri="{FF2B5EF4-FFF2-40B4-BE49-F238E27FC236}">
                <a16:creationId xmlns:a16="http://schemas.microsoft.com/office/drawing/2014/main" id="{05911846-10FF-4F59-F5E0-C31A33F0E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6CEAE-5742-4805-773B-021C035A0258}"/>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102111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37B9-005B-FDC3-30CB-4B54D889CE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E8D0BD-8D2B-AA5C-A832-B1E68B5BD7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D49FAF-0B90-F71E-F23A-3A1AA53B7CDE}"/>
              </a:ext>
            </a:extLst>
          </p:cNvPr>
          <p:cNvSpPr>
            <a:spLocks noGrp="1"/>
          </p:cNvSpPr>
          <p:nvPr>
            <p:ph type="dt" sz="half" idx="10"/>
          </p:nvPr>
        </p:nvSpPr>
        <p:spPr/>
        <p:txBody>
          <a:bodyPr/>
          <a:lstStyle/>
          <a:p>
            <a:fld id="{85E37057-8EEF-4970-971A-E729ECFB4DF5}" type="datetimeFigureOut">
              <a:rPr lang="en-IN" smtClean="0"/>
              <a:t>17-05-2023</a:t>
            </a:fld>
            <a:endParaRPr lang="en-IN"/>
          </a:p>
        </p:txBody>
      </p:sp>
      <p:sp>
        <p:nvSpPr>
          <p:cNvPr id="5" name="Footer Placeholder 4">
            <a:extLst>
              <a:ext uri="{FF2B5EF4-FFF2-40B4-BE49-F238E27FC236}">
                <a16:creationId xmlns:a16="http://schemas.microsoft.com/office/drawing/2014/main" id="{1AA8EE51-6EE1-8312-BEAE-AFBAA57D0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EE164F-47C3-338D-19E0-11D18DE85098}"/>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40843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FBE76E-2FC7-4A85-22B4-C391C2AD54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81806D-6F3F-8BAD-BF7F-D4F4BE508A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1D3EF-94CA-3240-AA7B-0A2C6BAA6C57}"/>
              </a:ext>
            </a:extLst>
          </p:cNvPr>
          <p:cNvSpPr>
            <a:spLocks noGrp="1"/>
          </p:cNvSpPr>
          <p:nvPr>
            <p:ph type="dt" sz="half" idx="10"/>
          </p:nvPr>
        </p:nvSpPr>
        <p:spPr/>
        <p:txBody>
          <a:bodyPr/>
          <a:lstStyle/>
          <a:p>
            <a:fld id="{85E37057-8EEF-4970-971A-E729ECFB4DF5}" type="datetimeFigureOut">
              <a:rPr lang="en-IN" smtClean="0"/>
              <a:t>17-05-2023</a:t>
            </a:fld>
            <a:endParaRPr lang="en-IN"/>
          </a:p>
        </p:txBody>
      </p:sp>
      <p:sp>
        <p:nvSpPr>
          <p:cNvPr id="5" name="Footer Placeholder 4">
            <a:extLst>
              <a:ext uri="{FF2B5EF4-FFF2-40B4-BE49-F238E27FC236}">
                <a16:creationId xmlns:a16="http://schemas.microsoft.com/office/drawing/2014/main" id="{A5E0526B-E17D-AFA6-CFF8-B94B636B3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889A78-51EC-FE83-830B-1A757D6D538E}"/>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272867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580D-56FF-713E-670A-F21B1D120A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EAB131-964C-3487-E68A-8ED0DC589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1F7D71-B3DE-D2E5-9895-C9D41976B6BC}"/>
              </a:ext>
            </a:extLst>
          </p:cNvPr>
          <p:cNvSpPr>
            <a:spLocks noGrp="1"/>
          </p:cNvSpPr>
          <p:nvPr>
            <p:ph type="dt" sz="half" idx="10"/>
          </p:nvPr>
        </p:nvSpPr>
        <p:spPr/>
        <p:txBody>
          <a:bodyPr/>
          <a:lstStyle/>
          <a:p>
            <a:fld id="{85E37057-8EEF-4970-971A-E729ECFB4DF5}" type="datetimeFigureOut">
              <a:rPr lang="en-IN" smtClean="0"/>
              <a:t>17-05-2023</a:t>
            </a:fld>
            <a:endParaRPr lang="en-IN"/>
          </a:p>
        </p:txBody>
      </p:sp>
      <p:sp>
        <p:nvSpPr>
          <p:cNvPr id="5" name="Footer Placeholder 4">
            <a:extLst>
              <a:ext uri="{FF2B5EF4-FFF2-40B4-BE49-F238E27FC236}">
                <a16:creationId xmlns:a16="http://schemas.microsoft.com/office/drawing/2014/main" id="{B24B2AFE-A030-C017-4276-ED0AAC829D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EF4221-AE41-6678-28C4-B63665E84E29}"/>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84485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DDC6-B209-DD07-7B12-9C7A054F9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363BC2-6F1F-8B7F-04E8-CB6246E1A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E95F47-C9C0-2C65-CE72-B23A86391236}"/>
              </a:ext>
            </a:extLst>
          </p:cNvPr>
          <p:cNvSpPr>
            <a:spLocks noGrp="1"/>
          </p:cNvSpPr>
          <p:nvPr>
            <p:ph type="dt" sz="half" idx="10"/>
          </p:nvPr>
        </p:nvSpPr>
        <p:spPr/>
        <p:txBody>
          <a:bodyPr/>
          <a:lstStyle/>
          <a:p>
            <a:fld id="{85E37057-8EEF-4970-971A-E729ECFB4DF5}" type="datetimeFigureOut">
              <a:rPr lang="en-IN" smtClean="0"/>
              <a:t>17-05-2023</a:t>
            </a:fld>
            <a:endParaRPr lang="en-IN"/>
          </a:p>
        </p:txBody>
      </p:sp>
      <p:sp>
        <p:nvSpPr>
          <p:cNvPr id="5" name="Footer Placeholder 4">
            <a:extLst>
              <a:ext uri="{FF2B5EF4-FFF2-40B4-BE49-F238E27FC236}">
                <a16:creationId xmlns:a16="http://schemas.microsoft.com/office/drawing/2014/main" id="{AC115A94-E8BF-E3C8-AD35-9D8CA4B3F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25D7B-7CEB-5DD7-3AE9-0454B6727D52}"/>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98853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B110-F0C6-578F-F6A7-D25AA9C0BC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165983-7F9E-88CE-01D0-FF7F8E08D5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0CB06B-0F59-0656-EB47-520B3EA7DB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2B2A57-B0C4-82FC-6F4B-C238D103C274}"/>
              </a:ext>
            </a:extLst>
          </p:cNvPr>
          <p:cNvSpPr>
            <a:spLocks noGrp="1"/>
          </p:cNvSpPr>
          <p:nvPr>
            <p:ph type="dt" sz="half" idx="10"/>
          </p:nvPr>
        </p:nvSpPr>
        <p:spPr/>
        <p:txBody>
          <a:bodyPr/>
          <a:lstStyle/>
          <a:p>
            <a:fld id="{85E37057-8EEF-4970-971A-E729ECFB4DF5}" type="datetimeFigureOut">
              <a:rPr lang="en-IN" smtClean="0"/>
              <a:t>17-05-2023</a:t>
            </a:fld>
            <a:endParaRPr lang="en-IN"/>
          </a:p>
        </p:txBody>
      </p:sp>
      <p:sp>
        <p:nvSpPr>
          <p:cNvPr id="6" name="Footer Placeholder 5">
            <a:extLst>
              <a:ext uri="{FF2B5EF4-FFF2-40B4-BE49-F238E27FC236}">
                <a16:creationId xmlns:a16="http://schemas.microsoft.com/office/drawing/2014/main" id="{6EE99E5A-FEFC-7626-FEE3-6132CD14F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4DB9C8-BC0C-E43A-4607-246D8BF71FB7}"/>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11663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AC79-B4C7-F37F-0A99-78F594A2D7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720269-90A4-D338-E83C-80486F34E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BFF09-3603-86B9-954C-1D3F3EF732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2B4772-8927-354C-AFED-9225A2D5F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C57135-DCE7-CA77-55E8-85F3B6634E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53673D-15D9-7B60-DFDE-BF61CE9D09F2}"/>
              </a:ext>
            </a:extLst>
          </p:cNvPr>
          <p:cNvSpPr>
            <a:spLocks noGrp="1"/>
          </p:cNvSpPr>
          <p:nvPr>
            <p:ph type="dt" sz="half" idx="10"/>
          </p:nvPr>
        </p:nvSpPr>
        <p:spPr/>
        <p:txBody>
          <a:bodyPr/>
          <a:lstStyle/>
          <a:p>
            <a:fld id="{85E37057-8EEF-4970-971A-E729ECFB4DF5}" type="datetimeFigureOut">
              <a:rPr lang="en-IN" smtClean="0"/>
              <a:t>17-05-2023</a:t>
            </a:fld>
            <a:endParaRPr lang="en-IN"/>
          </a:p>
        </p:txBody>
      </p:sp>
      <p:sp>
        <p:nvSpPr>
          <p:cNvPr id="8" name="Footer Placeholder 7">
            <a:extLst>
              <a:ext uri="{FF2B5EF4-FFF2-40B4-BE49-F238E27FC236}">
                <a16:creationId xmlns:a16="http://schemas.microsoft.com/office/drawing/2014/main" id="{BD99FDF8-6F00-489A-7F1A-F82F80249F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607201-A92F-E4A4-A8E5-A4459E96B72C}"/>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08160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285B-AEDD-16CC-3F0C-163FB6910A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08E675-3EC7-7719-03C7-44938B52CF84}"/>
              </a:ext>
            </a:extLst>
          </p:cNvPr>
          <p:cNvSpPr>
            <a:spLocks noGrp="1"/>
          </p:cNvSpPr>
          <p:nvPr>
            <p:ph type="dt" sz="half" idx="10"/>
          </p:nvPr>
        </p:nvSpPr>
        <p:spPr/>
        <p:txBody>
          <a:bodyPr/>
          <a:lstStyle/>
          <a:p>
            <a:fld id="{85E37057-8EEF-4970-971A-E729ECFB4DF5}" type="datetimeFigureOut">
              <a:rPr lang="en-IN" smtClean="0"/>
              <a:t>17-05-2023</a:t>
            </a:fld>
            <a:endParaRPr lang="en-IN"/>
          </a:p>
        </p:txBody>
      </p:sp>
      <p:sp>
        <p:nvSpPr>
          <p:cNvPr id="4" name="Footer Placeholder 3">
            <a:extLst>
              <a:ext uri="{FF2B5EF4-FFF2-40B4-BE49-F238E27FC236}">
                <a16:creationId xmlns:a16="http://schemas.microsoft.com/office/drawing/2014/main" id="{2E2F7690-159E-483A-B5A0-6E12A3CEB1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7A6C8A-EFEA-78CB-E338-F764EF55781B}"/>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61437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54C02A-457C-B0D0-DD11-922661C8D447}"/>
              </a:ext>
            </a:extLst>
          </p:cNvPr>
          <p:cNvSpPr>
            <a:spLocks noGrp="1"/>
          </p:cNvSpPr>
          <p:nvPr>
            <p:ph type="dt" sz="half" idx="10"/>
          </p:nvPr>
        </p:nvSpPr>
        <p:spPr/>
        <p:txBody>
          <a:bodyPr/>
          <a:lstStyle/>
          <a:p>
            <a:fld id="{85E37057-8EEF-4970-971A-E729ECFB4DF5}" type="datetimeFigureOut">
              <a:rPr lang="en-IN" smtClean="0"/>
              <a:t>17-05-2023</a:t>
            </a:fld>
            <a:endParaRPr lang="en-IN"/>
          </a:p>
        </p:txBody>
      </p:sp>
      <p:sp>
        <p:nvSpPr>
          <p:cNvPr id="3" name="Footer Placeholder 2">
            <a:extLst>
              <a:ext uri="{FF2B5EF4-FFF2-40B4-BE49-F238E27FC236}">
                <a16:creationId xmlns:a16="http://schemas.microsoft.com/office/drawing/2014/main" id="{0A20CF1B-0BB9-83DF-FF93-191602CB1B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E68B2D-F23C-56A4-7FBD-0A04A6C79496}"/>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39412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4ECD-56C4-3ACB-B30A-011AC809E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70C8B0-9BCC-D2C9-82BC-8FF0ED455E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C52100-93AD-68D7-FCEC-AB258CA4F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355F9-1073-292E-95F5-ED67A0569715}"/>
              </a:ext>
            </a:extLst>
          </p:cNvPr>
          <p:cNvSpPr>
            <a:spLocks noGrp="1"/>
          </p:cNvSpPr>
          <p:nvPr>
            <p:ph type="dt" sz="half" idx="10"/>
          </p:nvPr>
        </p:nvSpPr>
        <p:spPr/>
        <p:txBody>
          <a:bodyPr/>
          <a:lstStyle/>
          <a:p>
            <a:fld id="{85E37057-8EEF-4970-971A-E729ECFB4DF5}" type="datetimeFigureOut">
              <a:rPr lang="en-IN" smtClean="0"/>
              <a:t>17-05-2023</a:t>
            </a:fld>
            <a:endParaRPr lang="en-IN"/>
          </a:p>
        </p:txBody>
      </p:sp>
      <p:sp>
        <p:nvSpPr>
          <p:cNvPr id="6" name="Footer Placeholder 5">
            <a:extLst>
              <a:ext uri="{FF2B5EF4-FFF2-40B4-BE49-F238E27FC236}">
                <a16:creationId xmlns:a16="http://schemas.microsoft.com/office/drawing/2014/main" id="{A2A44895-DFED-0CA3-B36B-92E703D76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F861F7-CFA6-2C8D-D05E-561A565AE575}"/>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47068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F179-310C-6296-07EC-6C247F417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EBF213-0316-C3EC-0A1E-5893EA92E7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DE8C5E-B00C-E685-2985-A9F74CE0C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66ED1-76D3-088F-2A34-6FBEEF534D44}"/>
              </a:ext>
            </a:extLst>
          </p:cNvPr>
          <p:cNvSpPr>
            <a:spLocks noGrp="1"/>
          </p:cNvSpPr>
          <p:nvPr>
            <p:ph type="dt" sz="half" idx="10"/>
          </p:nvPr>
        </p:nvSpPr>
        <p:spPr/>
        <p:txBody>
          <a:bodyPr/>
          <a:lstStyle/>
          <a:p>
            <a:fld id="{85E37057-8EEF-4970-971A-E729ECFB4DF5}" type="datetimeFigureOut">
              <a:rPr lang="en-IN" smtClean="0"/>
              <a:t>17-05-2023</a:t>
            </a:fld>
            <a:endParaRPr lang="en-IN"/>
          </a:p>
        </p:txBody>
      </p:sp>
      <p:sp>
        <p:nvSpPr>
          <p:cNvPr id="6" name="Footer Placeholder 5">
            <a:extLst>
              <a:ext uri="{FF2B5EF4-FFF2-40B4-BE49-F238E27FC236}">
                <a16:creationId xmlns:a16="http://schemas.microsoft.com/office/drawing/2014/main" id="{70F37BC5-ECE8-4003-34E4-26E1D19E2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7C35B7-E9C7-385D-F30C-04983CFF1EF5}"/>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24582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86DB4D-267D-1093-A22E-D4E4AD731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B1D6DD-49E5-F599-C167-DA418F8EA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651FA9-8651-275A-409F-7B9461A6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37057-8EEF-4970-971A-E729ECFB4DF5}" type="datetimeFigureOut">
              <a:rPr lang="en-IN" smtClean="0"/>
              <a:t>17-05-2023</a:t>
            </a:fld>
            <a:endParaRPr lang="en-IN"/>
          </a:p>
        </p:txBody>
      </p:sp>
      <p:sp>
        <p:nvSpPr>
          <p:cNvPr id="5" name="Footer Placeholder 4">
            <a:extLst>
              <a:ext uri="{FF2B5EF4-FFF2-40B4-BE49-F238E27FC236}">
                <a16:creationId xmlns:a16="http://schemas.microsoft.com/office/drawing/2014/main" id="{3BC23140-C379-5B04-7A36-DCAC53167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7F2A7A-ED9E-DC47-404D-FB9BDEFAD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EE892-4C8C-4DC1-A25A-C0D175D88DA2}" type="slidenum">
              <a:rPr lang="en-IN" smtClean="0"/>
              <a:t>‹#›</a:t>
            </a:fld>
            <a:endParaRPr lang="en-IN"/>
          </a:p>
        </p:txBody>
      </p:sp>
    </p:spTree>
    <p:extLst>
      <p:ext uri="{BB962C8B-B14F-4D97-AF65-F5344CB8AC3E}">
        <p14:creationId xmlns:p14="http://schemas.microsoft.com/office/powerpoint/2010/main" val="3027138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0578" y="3105000"/>
            <a:ext cx="5110844" cy="6480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00534" y="343352"/>
            <a:ext cx="10160892" cy="707886"/>
          </a:xfrm>
          <a:prstGeom prst="rect">
            <a:avLst/>
          </a:prstGeom>
          <a:noFill/>
        </p:spPr>
        <p:txBody>
          <a:bodyPr wrap="square" rtlCol="0">
            <a:spAutoFit/>
          </a:bodyPr>
          <a:lstStyle/>
          <a:p>
            <a:r>
              <a:rPr lang="en-IN" sz="4000" dirty="0">
                <a:effectLst/>
                <a:latin typeface="Times New Roman" panose="02020603050405020304" pitchFamily="18" charset="0"/>
                <a:ea typeface="Calibri" panose="020F0502020204030204" pitchFamily="34" charset="0"/>
              </a:rPr>
              <a:t>Chinese Remainder Theorem (CRT) </a:t>
            </a:r>
            <a:endParaRPr lang="en-IN" sz="4000" dirty="0">
              <a:latin typeface="Nunito Sans" panose="00000500000000000000" pitchFamily="2" charset="0"/>
            </a:endParaRPr>
          </a:p>
        </p:txBody>
      </p:sp>
      <p:sp>
        <p:nvSpPr>
          <p:cNvPr id="10" name="Rectangle 9"/>
          <p:cNvSpPr/>
          <p:nvPr/>
        </p:nvSpPr>
        <p:spPr>
          <a:xfrm>
            <a:off x="703108" y="11339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9691" y="6215679"/>
            <a:ext cx="2358000" cy="298969"/>
          </a:xfrm>
          <a:prstGeom prst="rect">
            <a:avLst/>
          </a:prstGeom>
        </p:spPr>
      </p:pic>
      <p:sp>
        <p:nvSpPr>
          <p:cNvPr id="3" name="TextBox 2">
            <a:extLst>
              <a:ext uri="{FF2B5EF4-FFF2-40B4-BE49-F238E27FC236}">
                <a16:creationId xmlns:a16="http://schemas.microsoft.com/office/drawing/2014/main" id="{0231242C-9B98-5A26-E4D5-0185511B9821}"/>
              </a:ext>
            </a:extLst>
          </p:cNvPr>
          <p:cNvSpPr txBox="1"/>
          <p:nvPr/>
        </p:nvSpPr>
        <p:spPr>
          <a:xfrm>
            <a:off x="270456" y="1051238"/>
            <a:ext cx="11497235" cy="5150128"/>
          </a:xfrm>
          <a:prstGeom prst="rect">
            <a:avLst/>
          </a:prstGeom>
          <a:noFill/>
        </p:spPr>
        <p:txBody>
          <a:bodyPr wrap="square">
            <a:spAutoFit/>
          </a:bodyPr>
          <a:lstStyle/>
          <a:p>
            <a:pPr>
              <a:lnSpc>
                <a:spcPct val="107000"/>
              </a:lnSpc>
              <a:spcAft>
                <a:spcPts val="800"/>
              </a:spcAft>
            </a:pPr>
            <a:r>
              <a:rPr lang="en-IN" sz="1800" dirty="0">
                <a:effectLst/>
                <a:latin typeface="Nunito Sans" pitchFamily="2" charset="0"/>
                <a:ea typeface="Calibri" panose="020F0502020204030204" pitchFamily="34" charset="0"/>
                <a:cs typeface="Times New Roman" panose="02020603050405020304" pitchFamily="18" charset="0"/>
              </a:rPr>
              <a:t>The Chinese Remainder Theorem (CRT) is a mathematical theorem that provides a solution to a system of congruences. It allows finding a unique solution to a set of simultaneous congruences when the moduli are pairwise coprime (i.e., they have no common factors).</a:t>
            </a:r>
            <a:endParaRPr lang="en-IN" sz="16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Nunito Sans" pitchFamily="2" charset="0"/>
                <a:ea typeface="Calibri" panose="020F0502020204030204" pitchFamily="34" charset="0"/>
                <a:cs typeface="Times New Roman" panose="02020603050405020304" pitchFamily="18" charset="0"/>
              </a:rPr>
              <a:t>The CRT states that if we have a system of congruences of the form:</a:t>
            </a:r>
            <a:endParaRPr lang="en-IN" sz="16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Nunito Sans" pitchFamily="2" charset="0"/>
                <a:ea typeface="Calibri" panose="020F0502020204030204" pitchFamily="34" charset="0"/>
                <a:cs typeface="Times New Roman" panose="02020603050405020304" pitchFamily="18" charset="0"/>
              </a:rPr>
              <a:t>x ≡ a₁ (mod m₁)</a:t>
            </a:r>
            <a:endParaRPr lang="en-IN" sz="16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Nunito Sans" pitchFamily="2" charset="0"/>
                <a:ea typeface="Calibri" panose="020F0502020204030204" pitchFamily="34" charset="0"/>
                <a:cs typeface="Times New Roman" panose="02020603050405020304" pitchFamily="18" charset="0"/>
              </a:rPr>
              <a:t>x ≡ a₂ (mod m₂)</a:t>
            </a:r>
            <a:endParaRPr lang="en-IN" sz="16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Nunito Sans" pitchFamily="2" charset="0"/>
                <a:ea typeface="Calibri" panose="020F0502020204030204" pitchFamily="34" charset="0"/>
                <a:cs typeface="Times New Roman" panose="02020603050405020304" pitchFamily="18" charset="0"/>
              </a:rPr>
              <a:t>...</a:t>
            </a:r>
            <a:endParaRPr lang="en-IN" sz="16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Nunito Sans" pitchFamily="2" charset="0"/>
                <a:ea typeface="Calibri" panose="020F0502020204030204" pitchFamily="34" charset="0"/>
                <a:cs typeface="Times New Roman" panose="02020603050405020304" pitchFamily="18" charset="0"/>
              </a:rPr>
              <a:t>x ≡ aₙ (mod mₙ)</a:t>
            </a:r>
            <a:endParaRPr lang="en-IN" sz="16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Nunito Sans" pitchFamily="2" charset="0"/>
                <a:ea typeface="Calibri" panose="020F0502020204030204" pitchFamily="34" charset="0"/>
                <a:cs typeface="Times New Roman" panose="02020603050405020304" pitchFamily="18" charset="0"/>
              </a:rPr>
              <a:t> </a:t>
            </a:r>
            <a:endParaRPr lang="en-IN" sz="16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Nunito Sans" pitchFamily="2" charset="0"/>
                <a:ea typeface="Calibri" panose="020F0502020204030204" pitchFamily="34" charset="0"/>
                <a:cs typeface="Times New Roman" panose="02020603050405020304" pitchFamily="18" charset="0"/>
              </a:rPr>
              <a:t>where m₁, m₂, ..., mₙ are pairwise coprime integers and a₁, a₂, ..., aₙ are any integers, then there exists a unique solution for x modulo M, where M is the product of all the moduli (M = m₁ * m₂ * ... * mₙ). Moreover, this solution x can be represented in the form:</a:t>
            </a:r>
            <a:endParaRPr lang="en-IN" sz="16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Nunito Sans" pitchFamily="2" charset="0"/>
                <a:ea typeface="Calibri" panose="020F0502020204030204" pitchFamily="34" charset="0"/>
                <a:cs typeface="Times New Roman" panose="02020603050405020304" pitchFamily="18" charset="0"/>
              </a:rPr>
              <a:t> </a:t>
            </a:r>
            <a:endParaRPr lang="en-IN" sz="16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Nunito Sans" pitchFamily="2" charset="0"/>
                <a:ea typeface="Calibri" panose="020F0502020204030204" pitchFamily="34" charset="0"/>
                <a:cs typeface="Times New Roman" panose="02020603050405020304" pitchFamily="18" charset="0"/>
              </a:rPr>
              <a:t>x ≡ b (mod M)</a:t>
            </a:r>
            <a:endParaRPr lang="en-IN" sz="16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124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A2758C-B280-8F90-3452-5C2E410959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09691" y="6215679"/>
            <a:ext cx="2358000" cy="298969"/>
          </a:xfrm>
          <a:prstGeom prst="rect">
            <a:avLst/>
          </a:prstGeom>
        </p:spPr>
      </p:pic>
      <p:sp>
        <p:nvSpPr>
          <p:cNvPr id="4" name="TextBox 3">
            <a:extLst>
              <a:ext uri="{FF2B5EF4-FFF2-40B4-BE49-F238E27FC236}">
                <a16:creationId xmlns:a16="http://schemas.microsoft.com/office/drawing/2014/main" id="{7107AA71-F3EE-7987-7A65-8D7D9B42694B}"/>
              </a:ext>
            </a:extLst>
          </p:cNvPr>
          <p:cNvSpPr txBox="1"/>
          <p:nvPr/>
        </p:nvSpPr>
        <p:spPr>
          <a:xfrm>
            <a:off x="148107" y="620941"/>
            <a:ext cx="11895786" cy="2663614"/>
          </a:xfrm>
          <a:prstGeom prst="rect">
            <a:avLst/>
          </a:prstGeom>
          <a:noFill/>
        </p:spPr>
        <p:txBody>
          <a:bodyPr wrap="square">
            <a:spAutoFit/>
          </a:bodyPr>
          <a:lstStyle/>
          <a:p>
            <a:pPr>
              <a:lnSpc>
                <a:spcPct val="107000"/>
              </a:lnSpc>
              <a:spcAft>
                <a:spcPts val="800"/>
              </a:spcAft>
            </a:pPr>
            <a:r>
              <a:rPr lang="en-IN" sz="1800" dirty="0">
                <a:effectLst/>
                <a:latin typeface="Nunito Sans" pitchFamily="2" charset="0"/>
                <a:ea typeface="Calibri" panose="020F0502020204030204" pitchFamily="34" charset="0"/>
                <a:cs typeface="Times New Roman" panose="02020603050405020304" pitchFamily="18" charset="0"/>
              </a:rPr>
              <a:t>The theorem provides an algorithm for finding the value of b, which is called the Chinese Remainder Theorem algorithm. This algorithm involves computing a set of coefficients called the Chinese Remainder Theorem coefficients. These coefficients can be used to find the value of b.</a:t>
            </a:r>
            <a:endParaRPr lang="en-IN" sz="16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Nunito Sans" pitchFamily="2" charset="0"/>
                <a:ea typeface="Calibri" panose="020F0502020204030204" pitchFamily="34" charset="0"/>
                <a:cs typeface="Times New Roman" panose="02020603050405020304" pitchFamily="18" charset="0"/>
              </a:rPr>
              <a:t> </a:t>
            </a:r>
            <a:endParaRPr lang="en-IN" sz="1600" dirty="0">
              <a:effectLst/>
              <a:latin typeface="Nunito Sans"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Nunito Sans" pitchFamily="2" charset="0"/>
                <a:ea typeface="Calibri" panose="020F0502020204030204" pitchFamily="34" charset="0"/>
                <a:cs typeface="Times New Roman" panose="02020603050405020304" pitchFamily="18" charset="0"/>
              </a:rPr>
              <a:t>The Chinese Remainder Theorem has various applications in number theory, cryptography, and computer science. It is commonly used in the field of cryptography for efficient modular arithmetic operations. It also has applications in solving linear congruences, solving systems of linear equations, and finding solutions to certain types of Diophantine equations.</a:t>
            </a:r>
            <a:endParaRPr lang="en-IN" sz="1600" dirty="0">
              <a:effectLst/>
              <a:latin typeface="Nunito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6443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3A44E8-A019-AC0F-A4B2-3A297A54201A}"/>
              </a:ext>
            </a:extLst>
          </p:cNvPr>
          <p:cNvSpPr txBox="1"/>
          <p:nvPr/>
        </p:nvSpPr>
        <p:spPr>
          <a:xfrm>
            <a:off x="0" y="0"/>
            <a:ext cx="12192000" cy="6255815"/>
          </a:xfrm>
          <a:prstGeom prst="rect">
            <a:avLst/>
          </a:prstGeom>
          <a:noFill/>
        </p:spPr>
        <p:txBody>
          <a:bodyPr wrap="square">
            <a:spAutoFit/>
          </a:bodyPr>
          <a:lstStyle/>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Let's consider an example to illustrate the Chinese Remainder Theorem.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Suppose we have the following system of congruences: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x ≡ 2 (mod 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x ≡ 3 (mod 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x ≡ 2 (mod 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find the solution using the Chinese Remainder Theorem, we first calculate the value of M, which is the product of all the moduli: M = 3 * 5 * 7 = 105.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Now, we find the Chinese Remainder Theorem coefficients for each modulus: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the modulus 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M₁ = M / m₁ = 105 / 3 = 35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b₁ ≡ M₁^(-1) (mod m₁) ≡ 35^(-1) (mod 3) ≡ 2 (mod 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the modulus 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M₂ = M / m₂ = 105 / 5 = 21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b₂ ≡ M₂^(-1) (mod m₂) ≡ 21^(-1) (mod 5) ≡ 1 (mod 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D302F6E-48CB-FA13-E7FD-737CCDF2FA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09691" y="6215679"/>
            <a:ext cx="2358000" cy="298969"/>
          </a:xfrm>
          <a:prstGeom prst="rect">
            <a:avLst/>
          </a:prstGeom>
        </p:spPr>
      </p:pic>
    </p:spTree>
    <p:extLst>
      <p:ext uri="{BB962C8B-B14F-4D97-AF65-F5344CB8AC3E}">
        <p14:creationId xmlns:p14="http://schemas.microsoft.com/office/powerpoint/2010/main" val="392424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61257F-4B57-7330-8D1E-20C03659F1C3}"/>
              </a:ext>
            </a:extLst>
          </p:cNvPr>
          <p:cNvSpPr txBox="1"/>
          <p:nvPr/>
        </p:nvSpPr>
        <p:spPr>
          <a:xfrm>
            <a:off x="270456" y="270457"/>
            <a:ext cx="11655381" cy="5058949"/>
          </a:xfrm>
          <a:prstGeom prst="rect">
            <a:avLst/>
          </a:prstGeom>
          <a:noFill/>
        </p:spPr>
        <p:txBody>
          <a:bodyPr wrap="square">
            <a:spAutoFit/>
          </a:bodyPr>
          <a:lstStyle/>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the modulus 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M₃ = M / m₃ = 105 / 7 = 15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b₃ ≡ M₃^(-1) (mod m₃) ≡ 15^(-1) (mod 7) ≡ 1 (mod 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Now we can compute the solution x by combining the coefficients and the corresponding remainders: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x ≡ a₁ * M₁ * b₁ + a₂ * M₂ * b₂ + a₃ * M₃ * b₃ (mod 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2 * 35 * 2 + 3 * 21 * 1 + 2 * 15 * 1 (mod 105)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140 + 63 + 30 (mod 105)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233 (mod 105)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Therefore, the solution to the system of congruences is x ≡ 233 (mod 105).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420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Note that this solution is unique modulo 105, but there are infinitely many solutions that differ by multiples of 105. In this case, any value of x that is congruent to 233 modulo 105 is a valid solution.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871D6A2-5021-2EA2-ACA8-E4A6DB54D7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09691" y="6245121"/>
            <a:ext cx="2358000" cy="298969"/>
          </a:xfrm>
          <a:prstGeom prst="rect">
            <a:avLst/>
          </a:prstGeom>
        </p:spPr>
      </p:pic>
    </p:spTree>
    <p:extLst>
      <p:ext uri="{BB962C8B-B14F-4D97-AF65-F5344CB8AC3E}">
        <p14:creationId xmlns:p14="http://schemas.microsoft.com/office/powerpoint/2010/main" val="225957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A99A42-2B61-15CA-7593-82B2F510DB88}"/>
              </a:ext>
            </a:extLst>
          </p:cNvPr>
          <p:cNvSpPr txBox="1"/>
          <p:nvPr/>
        </p:nvSpPr>
        <p:spPr>
          <a:xfrm>
            <a:off x="437882" y="386366"/>
            <a:ext cx="5009881" cy="6503062"/>
          </a:xfrm>
          <a:prstGeom prst="rect">
            <a:avLst/>
          </a:prstGeom>
          <a:noFill/>
        </p:spPr>
        <p:txBody>
          <a:bodyPr wrap="square">
            <a:spAutoFit/>
          </a:bodyPr>
          <a:lstStyle/>
          <a:p>
            <a:pPr marL="342900" indent="-342900">
              <a:lnSpc>
                <a:spcPts val="1650"/>
              </a:lnSpc>
              <a:spcAft>
                <a:spcPts val="800"/>
              </a:spcAft>
              <a:buFont typeface="+mj-lt"/>
              <a:buAutoNum type="arabicPeriod"/>
            </a:pPr>
            <a:r>
              <a:rPr lang="en-IN"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java</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util</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ChineseRemainder</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calculate</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size</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div</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rem</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j </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x </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while</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j=</a:t>
            </a:r>
            <a:r>
              <a:rPr lang="en-I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;j&lt;</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size;j</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x % div[j] != rem[j]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break</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(j == size)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x;</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x++;} }}</a:t>
            </a:r>
          </a:p>
          <a:p>
            <a:pPr marL="228600" indent="-228600">
              <a:lnSpc>
                <a:spcPts val="1650"/>
              </a:lnSpc>
              <a:spcAft>
                <a:spcPts val="800"/>
              </a:spcAft>
              <a:buFont typeface="+mj-lt"/>
              <a:buAutoNum type="arabicPeriod"/>
            </a:pPr>
            <a:r>
              <a:rPr lang="en-IN" sz="12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IN" sz="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ChineseRemainderTheorem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nSpc>
                <a:spcPts val="1650"/>
              </a:lnSpc>
              <a:spcAft>
                <a:spcPts val="800"/>
              </a:spcAft>
              <a:buFont typeface="+mj-lt"/>
              <a:buAutoNum type="arabicPeriod"/>
            </a:pPr>
            <a:r>
              <a:rPr lang="en-IN" sz="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nSpc>
                <a:spcPts val="1650"/>
              </a:lnSpc>
              <a:spcAft>
                <a:spcPts val="800"/>
              </a:spcAft>
              <a:buFont typeface="+mj-lt"/>
              <a:buAutoNum type="arabicPeriod"/>
            </a:pPr>
            <a:r>
              <a:rPr lang="en-IN" sz="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IN" sz="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static</a:t>
            </a:r>
            <a:r>
              <a:rPr lang="en-IN" sz="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void</a:t>
            </a:r>
            <a:r>
              <a:rPr lang="en-IN" sz="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main</a:t>
            </a:r>
            <a:r>
              <a:rPr lang="en-IN" sz="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IN" sz="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args</a:t>
            </a:r>
            <a:r>
              <a:rPr lang="en-IN" sz="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nSpc>
                <a:spcPts val="1650"/>
              </a:lnSpc>
              <a:spcAft>
                <a:spcPts val="800"/>
              </a:spcAft>
              <a:buFont typeface="+mj-lt"/>
              <a:buAutoNum type="arabicPeriod"/>
            </a:pPr>
            <a:r>
              <a:rPr lang="en-IN" sz="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0E571A3-2B46-3E9E-2610-9A58E31EAA51}"/>
              </a:ext>
            </a:extLst>
          </p:cNvPr>
          <p:cNvSpPr txBox="1"/>
          <p:nvPr/>
        </p:nvSpPr>
        <p:spPr>
          <a:xfrm>
            <a:off x="6244108" y="0"/>
            <a:ext cx="5947892" cy="6953186"/>
          </a:xfrm>
          <a:prstGeom prst="rect">
            <a:avLst/>
          </a:prstGeom>
          <a:noFill/>
        </p:spPr>
        <p:txBody>
          <a:bodyPr wrap="square">
            <a:spAutoFit/>
          </a:bodyPr>
          <a:lstStyle/>
          <a:p>
            <a:pPr marL="342900" indent="-342900">
              <a:lnSpc>
                <a:spcPts val="1650"/>
              </a:lnSpc>
              <a:spcAft>
                <a:spcPts val="800"/>
              </a:spcAft>
              <a:buFont typeface="+mj-lt"/>
              <a:buAutoNum type="arabicPeriod"/>
            </a:pPr>
            <a:r>
              <a:rPr lang="en-IN" sz="18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Scanner</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sc</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Scanner</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System</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System</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out</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println</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"Enter </a:t>
            </a:r>
            <a:r>
              <a:rPr lang="en-IN" sz="1800" dirty="0" err="1">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Diviser</a:t>
            </a:r>
            <a:r>
              <a:rPr lang="en-IN"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size</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sc</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nextInt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div</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[size];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&lt;n; </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div[</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sc</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nextInt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System</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out</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println</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"Enter Remainder"</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rem</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[size];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&lt;size; </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rem[</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sc</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nextInt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ChineseRemainder</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c</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ChineseRemainder</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System</a:t>
            </a:r>
            <a:r>
              <a:rPr lang="en-IN"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out</a:t>
            </a:r>
            <a:r>
              <a:rPr lang="en-IN"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println</a:t>
            </a:r>
            <a:r>
              <a:rPr lang="en-IN"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c</a:t>
            </a:r>
            <a:r>
              <a:rPr lang="en-IN"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calculate</a:t>
            </a:r>
            <a:r>
              <a:rPr lang="en-IN"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(size, div, rem));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ts val="1650"/>
              </a:lnSpc>
              <a:spcAft>
                <a:spcPts val="800"/>
              </a:spcAft>
              <a:buFont typeface="+mj-lt"/>
              <a:buAutoNum type="arabicPeriod"/>
            </a:pPr>
            <a:r>
              <a:rPr lang="en-IN"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6AE3249-25AB-1C78-FD36-A71063E0DA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54389" y="6559031"/>
            <a:ext cx="2358000" cy="298969"/>
          </a:xfrm>
          <a:prstGeom prst="rect">
            <a:avLst/>
          </a:prstGeom>
        </p:spPr>
      </p:pic>
    </p:spTree>
    <p:extLst>
      <p:ext uri="{BB962C8B-B14F-4D97-AF65-F5344CB8AC3E}">
        <p14:creationId xmlns:p14="http://schemas.microsoft.com/office/powerpoint/2010/main" val="3091477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876595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924</Words>
  <Application>Microsoft Office PowerPoint</Application>
  <PresentationFormat>Widescreen</PresentationFormat>
  <Paragraphs>84</Paragraphs>
  <Slides>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Consolas</vt:lpstr>
      <vt:lpstr>Nunito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AQEEL Official</dc:creator>
  <cp:lastModifiedBy>AQEEL Official</cp:lastModifiedBy>
  <cp:revision>7</cp:revision>
  <dcterms:created xsi:type="dcterms:W3CDTF">2023-05-10T08:47:54Z</dcterms:created>
  <dcterms:modified xsi:type="dcterms:W3CDTF">2023-05-17T18:41:57Z</dcterms:modified>
</cp:coreProperties>
</file>