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2" r:id="rId2"/>
    <p:sldId id="370" r:id="rId3"/>
    <p:sldId id="373" r:id="rId4"/>
    <p:sldId id="374" r:id="rId5"/>
    <p:sldId id="375" r:id="rId6"/>
    <p:sldId id="376" r:id="rId7"/>
    <p:sldId id="377" r:id="rId8"/>
    <p:sldId id="3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18975-8934-4771-AF08-1A257C48F7AD}" type="datetimeFigureOut">
              <a:rPr lang="en-IN" smtClean="0"/>
              <a:t>24-05-2023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990C0-AD91-46EA-AB00-F0B210DDC161}" type="slidenum">
              <a:rPr lang="en-IN" smtClean="0"/>
              <a:t>‹#›</a:t>
            </a:fld>
            <a:endParaRPr lang="en-IN"/>
          </a:p>
        </p:txBody>
      </p:sp>
    </p:spTree>
    <p:extLst>
      <p:ext uri="{BB962C8B-B14F-4D97-AF65-F5344CB8AC3E}">
        <p14:creationId xmlns:p14="http://schemas.microsoft.com/office/powerpoint/2010/main" val="328304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10335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91240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BE20-E304-E50A-7275-9B01BAECD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089444-676A-85DF-7A91-F6BEF15B6E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07CB06-D95C-AB7F-CF76-270EF5C5A86C}"/>
              </a:ext>
            </a:extLst>
          </p:cNvPr>
          <p:cNvSpPr>
            <a:spLocks noGrp="1"/>
          </p:cNvSpPr>
          <p:nvPr>
            <p:ph type="dt" sz="half" idx="10"/>
          </p:nvPr>
        </p:nvSpPr>
        <p:spPr/>
        <p:txBody>
          <a:bodyPr/>
          <a:lstStyle/>
          <a:p>
            <a:fld id="{85E37057-8EEF-4970-971A-E729ECFB4DF5}" type="datetimeFigureOut">
              <a:rPr lang="en-IN" smtClean="0"/>
              <a:t>24-05-2023</a:t>
            </a:fld>
            <a:endParaRPr lang="en-IN"/>
          </a:p>
        </p:txBody>
      </p:sp>
      <p:sp>
        <p:nvSpPr>
          <p:cNvPr id="5" name="Footer Placeholder 4">
            <a:extLst>
              <a:ext uri="{FF2B5EF4-FFF2-40B4-BE49-F238E27FC236}">
                <a16:creationId xmlns:a16="http://schemas.microsoft.com/office/drawing/2014/main" id="{05911846-10FF-4F59-F5E0-C31A33F0E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6CEAE-5742-4805-773B-021C035A025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10211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37B9-005B-FDC3-30CB-4B54D889CE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E8D0BD-8D2B-AA5C-A832-B1E68B5BD7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D49FAF-0B90-F71E-F23A-3A1AA53B7CDE}"/>
              </a:ext>
            </a:extLst>
          </p:cNvPr>
          <p:cNvSpPr>
            <a:spLocks noGrp="1"/>
          </p:cNvSpPr>
          <p:nvPr>
            <p:ph type="dt" sz="half" idx="10"/>
          </p:nvPr>
        </p:nvSpPr>
        <p:spPr/>
        <p:txBody>
          <a:bodyPr/>
          <a:lstStyle/>
          <a:p>
            <a:fld id="{85E37057-8EEF-4970-971A-E729ECFB4DF5}" type="datetimeFigureOut">
              <a:rPr lang="en-IN" smtClean="0"/>
              <a:t>24-05-2023</a:t>
            </a:fld>
            <a:endParaRPr lang="en-IN"/>
          </a:p>
        </p:txBody>
      </p:sp>
      <p:sp>
        <p:nvSpPr>
          <p:cNvPr id="5" name="Footer Placeholder 4">
            <a:extLst>
              <a:ext uri="{FF2B5EF4-FFF2-40B4-BE49-F238E27FC236}">
                <a16:creationId xmlns:a16="http://schemas.microsoft.com/office/drawing/2014/main" id="{1AA8EE51-6EE1-8312-BEAE-AFBAA57D0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EE164F-47C3-338D-19E0-11D18DE8509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40843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FBE76E-2FC7-4A85-22B4-C391C2AD54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81806D-6F3F-8BAD-BF7F-D4F4BE508A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1D3EF-94CA-3240-AA7B-0A2C6BAA6C57}"/>
              </a:ext>
            </a:extLst>
          </p:cNvPr>
          <p:cNvSpPr>
            <a:spLocks noGrp="1"/>
          </p:cNvSpPr>
          <p:nvPr>
            <p:ph type="dt" sz="half" idx="10"/>
          </p:nvPr>
        </p:nvSpPr>
        <p:spPr/>
        <p:txBody>
          <a:bodyPr/>
          <a:lstStyle/>
          <a:p>
            <a:fld id="{85E37057-8EEF-4970-971A-E729ECFB4DF5}" type="datetimeFigureOut">
              <a:rPr lang="en-IN" smtClean="0"/>
              <a:t>24-05-2023</a:t>
            </a:fld>
            <a:endParaRPr lang="en-IN"/>
          </a:p>
        </p:txBody>
      </p:sp>
      <p:sp>
        <p:nvSpPr>
          <p:cNvPr id="5" name="Footer Placeholder 4">
            <a:extLst>
              <a:ext uri="{FF2B5EF4-FFF2-40B4-BE49-F238E27FC236}">
                <a16:creationId xmlns:a16="http://schemas.microsoft.com/office/drawing/2014/main" id="{A5E0526B-E17D-AFA6-CFF8-B94B636B3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889A78-51EC-FE83-830B-1A757D6D538E}"/>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7286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580D-56FF-713E-670A-F21B1D120A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EAB131-964C-3487-E68A-8ED0DC589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1F7D71-B3DE-D2E5-9895-C9D41976B6BC}"/>
              </a:ext>
            </a:extLst>
          </p:cNvPr>
          <p:cNvSpPr>
            <a:spLocks noGrp="1"/>
          </p:cNvSpPr>
          <p:nvPr>
            <p:ph type="dt" sz="half" idx="10"/>
          </p:nvPr>
        </p:nvSpPr>
        <p:spPr/>
        <p:txBody>
          <a:bodyPr/>
          <a:lstStyle/>
          <a:p>
            <a:fld id="{85E37057-8EEF-4970-971A-E729ECFB4DF5}" type="datetimeFigureOut">
              <a:rPr lang="en-IN" smtClean="0"/>
              <a:t>24-05-2023</a:t>
            </a:fld>
            <a:endParaRPr lang="en-IN"/>
          </a:p>
        </p:txBody>
      </p:sp>
      <p:sp>
        <p:nvSpPr>
          <p:cNvPr id="5" name="Footer Placeholder 4">
            <a:extLst>
              <a:ext uri="{FF2B5EF4-FFF2-40B4-BE49-F238E27FC236}">
                <a16:creationId xmlns:a16="http://schemas.microsoft.com/office/drawing/2014/main" id="{B24B2AFE-A030-C017-4276-ED0AAC829D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EF4221-AE41-6678-28C4-B63665E84E29}"/>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84485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DDC6-B209-DD07-7B12-9C7A054F9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363BC2-6F1F-8B7F-04E8-CB6246E1A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E95F47-C9C0-2C65-CE72-B23A86391236}"/>
              </a:ext>
            </a:extLst>
          </p:cNvPr>
          <p:cNvSpPr>
            <a:spLocks noGrp="1"/>
          </p:cNvSpPr>
          <p:nvPr>
            <p:ph type="dt" sz="half" idx="10"/>
          </p:nvPr>
        </p:nvSpPr>
        <p:spPr/>
        <p:txBody>
          <a:bodyPr/>
          <a:lstStyle/>
          <a:p>
            <a:fld id="{85E37057-8EEF-4970-971A-E729ECFB4DF5}" type="datetimeFigureOut">
              <a:rPr lang="en-IN" smtClean="0"/>
              <a:t>24-05-2023</a:t>
            </a:fld>
            <a:endParaRPr lang="en-IN"/>
          </a:p>
        </p:txBody>
      </p:sp>
      <p:sp>
        <p:nvSpPr>
          <p:cNvPr id="5" name="Footer Placeholder 4">
            <a:extLst>
              <a:ext uri="{FF2B5EF4-FFF2-40B4-BE49-F238E27FC236}">
                <a16:creationId xmlns:a16="http://schemas.microsoft.com/office/drawing/2014/main" id="{AC115A94-E8BF-E3C8-AD35-9D8CA4B3F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25D7B-7CEB-5DD7-3AE9-0454B6727D52}"/>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98853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B110-F0C6-578F-F6A7-D25AA9C0BC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165983-7F9E-88CE-01D0-FF7F8E08D5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0CB06B-0F59-0656-EB47-520B3EA7DB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2B2A57-B0C4-82FC-6F4B-C238D103C274}"/>
              </a:ext>
            </a:extLst>
          </p:cNvPr>
          <p:cNvSpPr>
            <a:spLocks noGrp="1"/>
          </p:cNvSpPr>
          <p:nvPr>
            <p:ph type="dt" sz="half" idx="10"/>
          </p:nvPr>
        </p:nvSpPr>
        <p:spPr/>
        <p:txBody>
          <a:bodyPr/>
          <a:lstStyle/>
          <a:p>
            <a:fld id="{85E37057-8EEF-4970-971A-E729ECFB4DF5}" type="datetimeFigureOut">
              <a:rPr lang="en-IN" smtClean="0"/>
              <a:t>24-05-2023</a:t>
            </a:fld>
            <a:endParaRPr lang="en-IN"/>
          </a:p>
        </p:txBody>
      </p:sp>
      <p:sp>
        <p:nvSpPr>
          <p:cNvPr id="6" name="Footer Placeholder 5">
            <a:extLst>
              <a:ext uri="{FF2B5EF4-FFF2-40B4-BE49-F238E27FC236}">
                <a16:creationId xmlns:a16="http://schemas.microsoft.com/office/drawing/2014/main" id="{6EE99E5A-FEFC-7626-FEE3-6132CD14F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4DB9C8-BC0C-E43A-4607-246D8BF71FB7}"/>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11663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AC79-B4C7-F37F-0A99-78F594A2D7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720269-90A4-D338-E83C-80486F34E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BFF09-3603-86B9-954C-1D3F3EF732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2B4772-8927-354C-AFED-9225A2D5F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C57135-DCE7-CA77-55E8-85F3B6634E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53673D-15D9-7B60-DFDE-BF61CE9D09F2}"/>
              </a:ext>
            </a:extLst>
          </p:cNvPr>
          <p:cNvSpPr>
            <a:spLocks noGrp="1"/>
          </p:cNvSpPr>
          <p:nvPr>
            <p:ph type="dt" sz="half" idx="10"/>
          </p:nvPr>
        </p:nvSpPr>
        <p:spPr/>
        <p:txBody>
          <a:bodyPr/>
          <a:lstStyle/>
          <a:p>
            <a:fld id="{85E37057-8EEF-4970-971A-E729ECFB4DF5}" type="datetimeFigureOut">
              <a:rPr lang="en-IN" smtClean="0"/>
              <a:t>24-05-2023</a:t>
            </a:fld>
            <a:endParaRPr lang="en-IN"/>
          </a:p>
        </p:txBody>
      </p:sp>
      <p:sp>
        <p:nvSpPr>
          <p:cNvPr id="8" name="Footer Placeholder 7">
            <a:extLst>
              <a:ext uri="{FF2B5EF4-FFF2-40B4-BE49-F238E27FC236}">
                <a16:creationId xmlns:a16="http://schemas.microsoft.com/office/drawing/2014/main" id="{BD99FDF8-6F00-489A-7F1A-F82F80249F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607201-A92F-E4A4-A8E5-A4459E96B72C}"/>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08160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285B-AEDD-16CC-3F0C-163FB6910A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08E675-3EC7-7719-03C7-44938B52CF84}"/>
              </a:ext>
            </a:extLst>
          </p:cNvPr>
          <p:cNvSpPr>
            <a:spLocks noGrp="1"/>
          </p:cNvSpPr>
          <p:nvPr>
            <p:ph type="dt" sz="half" idx="10"/>
          </p:nvPr>
        </p:nvSpPr>
        <p:spPr/>
        <p:txBody>
          <a:bodyPr/>
          <a:lstStyle/>
          <a:p>
            <a:fld id="{85E37057-8EEF-4970-971A-E729ECFB4DF5}" type="datetimeFigureOut">
              <a:rPr lang="en-IN" smtClean="0"/>
              <a:t>24-05-2023</a:t>
            </a:fld>
            <a:endParaRPr lang="en-IN"/>
          </a:p>
        </p:txBody>
      </p:sp>
      <p:sp>
        <p:nvSpPr>
          <p:cNvPr id="4" name="Footer Placeholder 3">
            <a:extLst>
              <a:ext uri="{FF2B5EF4-FFF2-40B4-BE49-F238E27FC236}">
                <a16:creationId xmlns:a16="http://schemas.microsoft.com/office/drawing/2014/main" id="{2E2F7690-159E-483A-B5A0-6E12A3CEB1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7A6C8A-EFEA-78CB-E338-F764EF55781B}"/>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61437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54C02A-457C-B0D0-DD11-922661C8D447}"/>
              </a:ext>
            </a:extLst>
          </p:cNvPr>
          <p:cNvSpPr>
            <a:spLocks noGrp="1"/>
          </p:cNvSpPr>
          <p:nvPr>
            <p:ph type="dt" sz="half" idx="10"/>
          </p:nvPr>
        </p:nvSpPr>
        <p:spPr/>
        <p:txBody>
          <a:bodyPr/>
          <a:lstStyle/>
          <a:p>
            <a:fld id="{85E37057-8EEF-4970-971A-E729ECFB4DF5}" type="datetimeFigureOut">
              <a:rPr lang="en-IN" smtClean="0"/>
              <a:t>24-05-2023</a:t>
            </a:fld>
            <a:endParaRPr lang="en-IN"/>
          </a:p>
        </p:txBody>
      </p:sp>
      <p:sp>
        <p:nvSpPr>
          <p:cNvPr id="3" name="Footer Placeholder 2">
            <a:extLst>
              <a:ext uri="{FF2B5EF4-FFF2-40B4-BE49-F238E27FC236}">
                <a16:creationId xmlns:a16="http://schemas.microsoft.com/office/drawing/2014/main" id="{0A20CF1B-0BB9-83DF-FF93-191602CB1B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E68B2D-F23C-56A4-7FBD-0A04A6C79496}"/>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39412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4ECD-56C4-3ACB-B30A-011AC809E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70C8B0-9BCC-D2C9-82BC-8FF0ED455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C52100-93AD-68D7-FCEC-AB258CA4F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355F9-1073-292E-95F5-ED67A0569715}"/>
              </a:ext>
            </a:extLst>
          </p:cNvPr>
          <p:cNvSpPr>
            <a:spLocks noGrp="1"/>
          </p:cNvSpPr>
          <p:nvPr>
            <p:ph type="dt" sz="half" idx="10"/>
          </p:nvPr>
        </p:nvSpPr>
        <p:spPr/>
        <p:txBody>
          <a:bodyPr/>
          <a:lstStyle/>
          <a:p>
            <a:fld id="{85E37057-8EEF-4970-971A-E729ECFB4DF5}" type="datetimeFigureOut">
              <a:rPr lang="en-IN" smtClean="0"/>
              <a:t>24-05-2023</a:t>
            </a:fld>
            <a:endParaRPr lang="en-IN"/>
          </a:p>
        </p:txBody>
      </p:sp>
      <p:sp>
        <p:nvSpPr>
          <p:cNvPr id="6" name="Footer Placeholder 5">
            <a:extLst>
              <a:ext uri="{FF2B5EF4-FFF2-40B4-BE49-F238E27FC236}">
                <a16:creationId xmlns:a16="http://schemas.microsoft.com/office/drawing/2014/main" id="{A2A44895-DFED-0CA3-B36B-92E703D76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F861F7-CFA6-2C8D-D05E-561A565AE57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47068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F179-310C-6296-07EC-6C247F417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EBF213-0316-C3EC-0A1E-5893EA92E7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DE8C5E-B00C-E685-2985-A9F74CE0C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66ED1-76D3-088F-2A34-6FBEEF534D44}"/>
              </a:ext>
            </a:extLst>
          </p:cNvPr>
          <p:cNvSpPr>
            <a:spLocks noGrp="1"/>
          </p:cNvSpPr>
          <p:nvPr>
            <p:ph type="dt" sz="half" idx="10"/>
          </p:nvPr>
        </p:nvSpPr>
        <p:spPr/>
        <p:txBody>
          <a:bodyPr/>
          <a:lstStyle/>
          <a:p>
            <a:fld id="{85E37057-8EEF-4970-971A-E729ECFB4DF5}" type="datetimeFigureOut">
              <a:rPr lang="en-IN" smtClean="0"/>
              <a:t>24-05-2023</a:t>
            </a:fld>
            <a:endParaRPr lang="en-IN"/>
          </a:p>
        </p:txBody>
      </p:sp>
      <p:sp>
        <p:nvSpPr>
          <p:cNvPr id="6" name="Footer Placeholder 5">
            <a:extLst>
              <a:ext uri="{FF2B5EF4-FFF2-40B4-BE49-F238E27FC236}">
                <a16:creationId xmlns:a16="http://schemas.microsoft.com/office/drawing/2014/main" id="{70F37BC5-ECE8-4003-34E4-26E1D19E2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7C35B7-E9C7-385D-F30C-04983CFF1EF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4582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86DB4D-267D-1093-A22E-D4E4AD731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1D6DD-49E5-F599-C167-DA418F8EA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51FA9-8651-275A-409F-7B9461A6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37057-8EEF-4970-971A-E729ECFB4DF5}" type="datetimeFigureOut">
              <a:rPr lang="en-IN" smtClean="0"/>
              <a:t>24-05-2023</a:t>
            </a:fld>
            <a:endParaRPr lang="en-IN"/>
          </a:p>
        </p:txBody>
      </p:sp>
      <p:sp>
        <p:nvSpPr>
          <p:cNvPr id="5" name="Footer Placeholder 4">
            <a:extLst>
              <a:ext uri="{FF2B5EF4-FFF2-40B4-BE49-F238E27FC236}">
                <a16:creationId xmlns:a16="http://schemas.microsoft.com/office/drawing/2014/main" id="{3BC23140-C379-5B04-7A36-DCAC53167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7F2A7A-ED9E-DC47-404D-FB9BDEFAD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EE892-4C8C-4DC1-A25A-C0D175D88DA2}" type="slidenum">
              <a:rPr lang="en-IN" smtClean="0"/>
              <a:t>‹#›</a:t>
            </a:fld>
            <a:endParaRPr lang="en-IN"/>
          </a:p>
        </p:txBody>
      </p:sp>
    </p:spTree>
    <p:extLst>
      <p:ext uri="{BB962C8B-B14F-4D97-AF65-F5344CB8AC3E}">
        <p14:creationId xmlns:p14="http://schemas.microsoft.com/office/powerpoint/2010/main" val="3027138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682166" y="2288"/>
            <a:ext cx="4470161" cy="707886"/>
          </a:xfrm>
          <a:prstGeom prst="rect">
            <a:avLst/>
          </a:prstGeom>
          <a:noFill/>
        </p:spPr>
        <p:txBody>
          <a:bodyPr wrap="square" rtlCol="0">
            <a:spAutoFit/>
          </a:bodyPr>
          <a:lstStyle/>
          <a:p>
            <a:r>
              <a:rPr lang="en-IN" sz="4000" b="0" dirty="0">
                <a:solidFill>
                  <a:srgbClr val="267F99"/>
                </a:solidFill>
                <a:effectLst/>
                <a:latin typeface="Times New Roman" panose="02020603050405020304" pitchFamily="18" charset="0"/>
                <a:cs typeface="Times New Roman" panose="02020603050405020304" pitchFamily="18" charset="0"/>
              </a:rPr>
              <a:t>Alice Apple Tree</a:t>
            </a:r>
            <a:endParaRPr lang="en-IN" sz="4000" b="0" dirty="0">
              <a:solidFill>
                <a:srgbClr val="000000"/>
              </a:solidFill>
              <a:effectLst/>
              <a:latin typeface="Times New Roman" panose="02020603050405020304" pitchFamily="18" charset="0"/>
              <a:cs typeface="Times New Roman" panose="02020603050405020304" pitchFamily="18" charset="0"/>
            </a:endParaRPr>
          </a:p>
        </p:txBody>
      </p:sp>
      <p:sp>
        <p:nvSpPr>
          <p:cNvPr id="10" name="Rectangle 9"/>
          <p:cNvSpPr/>
          <p:nvPr/>
        </p:nvSpPr>
        <p:spPr>
          <a:xfrm>
            <a:off x="1091485" y="12997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15679"/>
            <a:ext cx="2358000" cy="298969"/>
          </a:xfrm>
          <a:prstGeom prst="rect">
            <a:avLst/>
          </a:prstGeom>
        </p:spPr>
      </p:pic>
      <p:sp>
        <p:nvSpPr>
          <p:cNvPr id="3" name="TextBox 2">
            <a:extLst>
              <a:ext uri="{FF2B5EF4-FFF2-40B4-BE49-F238E27FC236}">
                <a16:creationId xmlns:a16="http://schemas.microsoft.com/office/drawing/2014/main" id="{25D4629E-AAA3-1B63-1EAF-FF62BA1E8226}"/>
              </a:ext>
            </a:extLst>
          </p:cNvPr>
          <p:cNvSpPr txBox="1"/>
          <p:nvPr/>
        </p:nvSpPr>
        <p:spPr>
          <a:xfrm>
            <a:off x="1091485" y="1376973"/>
            <a:ext cx="6098146" cy="966418"/>
          </a:xfrm>
          <a:prstGeom prst="rect">
            <a:avLst/>
          </a:prstGeom>
          <a:noFill/>
        </p:spPr>
        <p:txBody>
          <a:bodyPr wrap="square">
            <a:spAutoFit/>
          </a:bodyPr>
          <a:lstStyle/>
          <a:p>
            <a:pPr>
              <a:lnSpc>
                <a:spcPct val="107000"/>
              </a:lnSpc>
              <a:spcAft>
                <a:spcPts val="800"/>
              </a:spcAft>
            </a:pPr>
            <a: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Assume the vertex is (</a:t>
            </a:r>
            <a:r>
              <a:rPr lang="en-IN" sz="1800" kern="0" dirty="0" err="1">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r,r</a:t>
            </a:r>
            <a: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),(r,-r),(-</a:t>
            </a:r>
            <a:r>
              <a:rPr lang="en-IN" sz="1800" kern="0" dirty="0" err="1">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r,r</a:t>
            </a:r>
            <a: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 and (-r,-r).</a:t>
            </a:r>
            <a:b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Split the apples into 4 rectangles,</a:t>
            </a:r>
            <a:b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each rectangle is r * (r + 1).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image">
            <a:extLst>
              <a:ext uri="{FF2B5EF4-FFF2-40B4-BE49-F238E27FC236}">
                <a16:creationId xmlns:a16="http://schemas.microsoft.com/office/drawing/2014/main" id="{0C970169-8491-63DA-FFCD-79156DB8FA0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86655" y="1523410"/>
            <a:ext cx="4213860" cy="4274820"/>
          </a:xfrm>
          <a:prstGeom prst="rect">
            <a:avLst/>
          </a:prstGeom>
          <a:noFill/>
          <a:ln>
            <a:noFill/>
          </a:ln>
        </p:spPr>
      </p:pic>
      <p:sp>
        <p:nvSpPr>
          <p:cNvPr id="7" name="TextBox 6">
            <a:extLst>
              <a:ext uri="{FF2B5EF4-FFF2-40B4-BE49-F238E27FC236}">
                <a16:creationId xmlns:a16="http://schemas.microsoft.com/office/drawing/2014/main" id="{D5A7A539-23E1-7344-E9E3-30BFFB3440F1}"/>
              </a:ext>
            </a:extLst>
          </p:cNvPr>
          <p:cNvSpPr txBox="1"/>
          <p:nvPr/>
        </p:nvSpPr>
        <p:spPr>
          <a:xfrm>
            <a:off x="939997" y="2435757"/>
            <a:ext cx="5254741" cy="4510466"/>
          </a:xfrm>
          <a:prstGeom prst="rect">
            <a:avLst/>
          </a:prstGeom>
          <a:noFill/>
        </p:spPr>
        <p:txBody>
          <a:bodyPr wrap="square">
            <a:spAutoFit/>
          </a:bodyPr>
          <a:lstStyle/>
          <a:p>
            <a:pPr>
              <a:lnSpc>
                <a:spcPct val="107000"/>
              </a:lnSpc>
              <a:spcAft>
                <a:spcPts val="800"/>
              </a:spcAft>
            </a:pPr>
            <a: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Put two blue matrix together</a:t>
            </a:r>
            <a:b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and merge apples tiles at the same position,</a:t>
            </a:r>
            <a:b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each tile become r + r + 1.</a:t>
            </a:r>
            <a:b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The total apples in blue is,</a:t>
            </a:r>
            <a:b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r * (r + 1) * (r + r + 1)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Put two green matrix together</a:t>
            </a:r>
            <a:b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and merge apples tiles at the same position,</a:t>
            </a:r>
            <a:b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each tile become r + r + 1.</a:t>
            </a:r>
            <a:b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The total apples in green is,</a:t>
            </a:r>
            <a:b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r * (r + 1) * (r + r + 1)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The total apples is:</a:t>
            </a:r>
            <a:b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1800" kern="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r * r * r * 4 + r * r * 6 + r * 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0" dirty="0">
                <a:solidFill>
                  <a:srgbClr val="262626"/>
                </a:solidFill>
                <a:effectLst/>
                <a:latin typeface="Segoe UI" panose="020B0502040204020203" pitchFamily="34" charset="0"/>
                <a:ea typeface="Times New Roman" panose="02020603050405020304" pitchFamily="18" charset="0"/>
              </a:rPr>
              <a:t>Then we apply binary search.</a:t>
            </a:r>
            <a:br>
              <a:rPr lang="en-IN" sz="1800" kern="0" dirty="0">
                <a:solidFill>
                  <a:srgbClr val="262626"/>
                </a:solidFill>
                <a:effectLst/>
                <a:latin typeface="Segoe UI" panose="020B0502040204020203" pitchFamily="34" charset="0"/>
                <a:ea typeface="Times New Roman" panose="02020603050405020304" pitchFamily="18" charset="0"/>
              </a:rPr>
            </a:br>
            <a:endParaRPr lang="en-IN" dirty="0"/>
          </a:p>
        </p:txBody>
      </p:sp>
    </p:spTree>
    <p:extLst>
      <p:ext uri="{BB962C8B-B14F-4D97-AF65-F5344CB8AC3E}">
        <p14:creationId xmlns:p14="http://schemas.microsoft.com/office/powerpoint/2010/main" val="71124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a:extLst>
              <a:ext uri="{FF2B5EF4-FFF2-40B4-BE49-F238E27FC236}">
                <a16:creationId xmlns:a16="http://schemas.microsoft.com/office/drawing/2014/main" id="{6766D99E-D5E2-8CCB-D83A-E6AE6C8AB8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12924" cy="6858000"/>
          </a:xfrm>
          <a:prstGeom prst="rect">
            <a:avLst/>
          </a:prstGeom>
          <a:noFill/>
          <a:ln>
            <a:noFill/>
          </a:ln>
        </p:spPr>
      </p:pic>
      <p:pic>
        <p:nvPicPr>
          <p:cNvPr id="3" name="Picture 2">
            <a:extLst>
              <a:ext uri="{FF2B5EF4-FFF2-40B4-BE49-F238E27FC236}">
                <a16:creationId xmlns:a16="http://schemas.microsoft.com/office/drawing/2014/main" id="{0510E60B-FFAB-026D-BC8A-DA05091DD6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15679"/>
            <a:ext cx="2358000" cy="298969"/>
          </a:xfrm>
          <a:prstGeom prst="rect">
            <a:avLst/>
          </a:prstGeom>
        </p:spPr>
      </p:pic>
    </p:spTree>
    <p:extLst>
      <p:ext uri="{BB962C8B-B14F-4D97-AF65-F5344CB8AC3E}">
        <p14:creationId xmlns:p14="http://schemas.microsoft.com/office/powerpoint/2010/main" val="3785774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6E033B-1F08-2FDE-1223-AE47ED07A467}"/>
              </a:ext>
            </a:extLst>
          </p:cNvPr>
          <p:cNvSpPr txBox="1"/>
          <p:nvPr/>
        </p:nvSpPr>
        <p:spPr>
          <a:xfrm>
            <a:off x="782391" y="548363"/>
            <a:ext cx="6098146" cy="5561651"/>
          </a:xfrm>
          <a:prstGeom prst="rect">
            <a:avLst/>
          </a:prstGeom>
          <a:noFill/>
        </p:spPr>
        <p:txBody>
          <a:bodyPr wrap="square">
            <a:spAutoFit/>
          </a:bodyPr>
          <a:lstStyle/>
          <a:p>
            <a:pPr marL="342900" indent="-342900">
              <a:lnSpc>
                <a:spcPct val="107000"/>
              </a:lnSpc>
              <a:spcAft>
                <a:spcPts val="800"/>
              </a:spcAft>
              <a:buFont typeface="+mj-lt"/>
              <a:buAutoNum type="arabicPeriod"/>
            </a:pPr>
            <a:r>
              <a:rPr lang="en-IN" sz="1800" kern="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java</a:t>
            </a:r>
            <a:r>
              <a:rPr lang="en-IN" sz="18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util</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800" kern="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AliceAppleTree</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static</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main</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args</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Scanner</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sc</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Scanner</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System</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apple</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sc</a:t>
            </a:r>
            <a:r>
              <a:rPr lang="en-IN" sz="18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nextInt</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cnt</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,sum=</a:t>
            </a:r>
            <a:r>
              <a:rPr lang="en-IN" sz="1800" kern="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(sum&lt;apple){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cnt</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sum+=(</a:t>
            </a:r>
            <a:r>
              <a:rPr lang="en-IN" sz="1800" kern="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12</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cnt</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cnt</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System</a:t>
            </a:r>
            <a:r>
              <a:rPr lang="en-IN" sz="18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out</a:t>
            </a:r>
            <a:r>
              <a:rPr lang="en-IN" sz="18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println</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8</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kern="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cnt</a:t>
            </a: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800" kern="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21EB236-B076-8462-7911-091BEB326C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2766925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070326-7302-B64A-B968-349D240BB8DE}"/>
              </a:ext>
            </a:extLst>
          </p:cNvPr>
          <p:cNvSpPr txBox="1"/>
          <p:nvPr/>
        </p:nvSpPr>
        <p:spPr>
          <a:xfrm>
            <a:off x="493690" y="1397675"/>
            <a:ext cx="11204620" cy="2031325"/>
          </a:xfrm>
          <a:prstGeom prst="rect">
            <a:avLst/>
          </a:prstGeom>
          <a:noFill/>
        </p:spPr>
        <p:txBody>
          <a:bodyPr wrap="square">
            <a:spAutoFit/>
          </a:bodyPr>
          <a:lstStyle/>
          <a:p>
            <a:pPr algn="l"/>
            <a:r>
              <a:rPr lang="en-US" b="1" i="0" dirty="0">
                <a:solidFill>
                  <a:srgbClr val="000000"/>
                </a:solidFill>
                <a:effectLst/>
                <a:latin typeface="Muli"/>
              </a:rPr>
              <a:t>Problem statement</a:t>
            </a:r>
            <a:endParaRPr lang="en-US" b="1" i="0" dirty="0">
              <a:solidFill>
                <a:srgbClr val="343434"/>
              </a:solidFill>
              <a:effectLst/>
              <a:latin typeface="Muli"/>
            </a:endParaRPr>
          </a:p>
          <a:p>
            <a:pPr algn="l"/>
            <a:r>
              <a:rPr lang="en-US" b="0" i="0" dirty="0">
                <a:solidFill>
                  <a:srgbClr val="000000"/>
                </a:solidFill>
                <a:effectLst/>
                <a:latin typeface="Muli"/>
              </a:rPr>
              <a:t>There are 100 closed doors. A cage holding 100 monkeys is placed nearby. Every monkey that visits a door either opens a closed door or closes an open door. The first monkey that is let out of the cage visits and opens all the hundred doors. The second monkey that is released visits doors of the order 2, 4, 6, 8, 10…. . The third monkey released visits doors 3, 6, 9,12, 15……, and so on.</a:t>
            </a:r>
            <a:endParaRPr lang="en-US" b="0" i="0" dirty="0">
              <a:solidFill>
                <a:srgbClr val="E0E0E0"/>
              </a:solidFill>
              <a:effectLst/>
              <a:latin typeface="Muli"/>
            </a:endParaRPr>
          </a:p>
          <a:p>
            <a:pPr algn="l"/>
            <a:r>
              <a:rPr lang="en-US" b="0" i="0" dirty="0">
                <a:solidFill>
                  <a:srgbClr val="000000"/>
                </a:solidFill>
                <a:effectLst/>
                <a:latin typeface="Muli"/>
              </a:rPr>
              <a:t>After all the monkeys from the cage are released and have opened or closed at least one door, how many doors are left open?</a:t>
            </a:r>
            <a:endParaRPr lang="en-US" b="0" i="0" dirty="0">
              <a:solidFill>
                <a:srgbClr val="E0E0E0"/>
              </a:solidFill>
              <a:effectLst/>
              <a:latin typeface="Muli"/>
            </a:endParaRPr>
          </a:p>
        </p:txBody>
      </p:sp>
      <p:sp>
        <p:nvSpPr>
          <p:cNvPr id="4" name="TextBox 3">
            <a:extLst>
              <a:ext uri="{FF2B5EF4-FFF2-40B4-BE49-F238E27FC236}">
                <a16:creationId xmlns:a16="http://schemas.microsoft.com/office/drawing/2014/main" id="{52A1FC1D-4EBA-919D-101C-F33E46486072}"/>
              </a:ext>
            </a:extLst>
          </p:cNvPr>
          <p:cNvSpPr txBox="1"/>
          <p:nvPr/>
        </p:nvSpPr>
        <p:spPr>
          <a:xfrm>
            <a:off x="3566256" y="285623"/>
            <a:ext cx="4470161" cy="707886"/>
          </a:xfrm>
          <a:prstGeom prst="rect">
            <a:avLst/>
          </a:prstGeom>
          <a:noFill/>
        </p:spPr>
        <p:txBody>
          <a:bodyPr wrap="square" rtlCol="0">
            <a:spAutoFit/>
          </a:bodyPr>
          <a:lstStyle/>
          <a:p>
            <a:r>
              <a:rPr lang="en-IN" sz="4000" b="0" dirty="0">
                <a:solidFill>
                  <a:srgbClr val="267F99"/>
                </a:solidFill>
                <a:effectLst/>
                <a:latin typeface="Times New Roman" panose="02020603050405020304" pitchFamily="18" charset="0"/>
                <a:cs typeface="Times New Roman" panose="02020603050405020304" pitchFamily="18" charset="0"/>
              </a:rPr>
              <a:t>Toggle The Switch</a:t>
            </a:r>
            <a:endParaRPr lang="en-IN" sz="4000" b="0" dirty="0">
              <a:solidFill>
                <a:srgbClr val="000000"/>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DAD08D6-C7F0-9E2A-79A4-6FE7ED8C6397}"/>
              </a:ext>
            </a:extLst>
          </p:cNvPr>
          <p:cNvSpPr txBox="1"/>
          <p:nvPr/>
        </p:nvSpPr>
        <p:spPr>
          <a:xfrm>
            <a:off x="493690" y="4259996"/>
            <a:ext cx="10563896" cy="923330"/>
          </a:xfrm>
          <a:prstGeom prst="rect">
            <a:avLst/>
          </a:prstGeom>
          <a:noFill/>
        </p:spPr>
        <p:txBody>
          <a:bodyPr wrap="square">
            <a:spAutoFit/>
          </a:bodyPr>
          <a:lstStyle/>
          <a:p>
            <a:pPr algn="l"/>
            <a:r>
              <a:rPr lang="en-US" b="1" i="0" dirty="0">
                <a:solidFill>
                  <a:srgbClr val="000000"/>
                </a:solidFill>
                <a:effectLst/>
                <a:latin typeface="Muli"/>
              </a:rPr>
              <a:t>Approach</a:t>
            </a:r>
            <a:endParaRPr lang="en-US" b="1" i="0" dirty="0">
              <a:solidFill>
                <a:srgbClr val="343434"/>
              </a:solidFill>
              <a:effectLst/>
              <a:latin typeface="Muli"/>
            </a:endParaRPr>
          </a:p>
          <a:p>
            <a:pPr algn="l"/>
            <a:r>
              <a:rPr lang="en-US" b="0" i="0" dirty="0">
                <a:solidFill>
                  <a:srgbClr val="000000"/>
                </a:solidFill>
                <a:effectLst/>
                <a:latin typeface="Muli"/>
              </a:rPr>
              <a:t>Let us understand how to solve this problem by observing the activity of doors 13, 50, and 16. 13 is a prime number, 50 is a composite number, and 16 is a perfect square.</a:t>
            </a:r>
            <a:endParaRPr lang="en-US" b="0" i="0" dirty="0">
              <a:solidFill>
                <a:srgbClr val="E0E0E0"/>
              </a:solidFill>
              <a:effectLst/>
              <a:latin typeface="Muli"/>
            </a:endParaRPr>
          </a:p>
        </p:txBody>
      </p:sp>
      <p:pic>
        <p:nvPicPr>
          <p:cNvPr id="8" name="Picture 7">
            <a:extLst>
              <a:ext uri="{FF2B5EF4-FFF2-40B4-BE49-F238E27FC236}">
                <a16:creationId xmlns:a16="http://schemas.microsoft.com/office/drawing/2014/main" id="{E006C12B-1B89-ABF8-5BDE-C73307C280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2129959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Monkeys and the Doors - Coding Ninjas">
            <a:extLst>
              <a:ext uri="{FF2B5EF4-FFF2-40B4-BE49-F238E27FC236}">
                <a16:creationId xmlns:a16="http://schemas.microsoft.com/office/drawing/2014/main" id="{CA57441F-C3E6-0B79-2158-93B328A2F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943" y="1683091"/>
            <a:ext cx="5554819" cy="32910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C181E82-BC5F-56DE-DF74-D541D6B403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3944690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586F3F-E76B-56CA-5056-A5744877EA99}"/>
              </a:ext>
            </a:extLst>
          </p:cNvPr>
          <p:cNvSpPr txBox="1"/>
          <p:nvPr/>
        </p:nvSpPr>
        <p:spPr>
          <a:xfrm>
            <a:off x="1" y="-1"/>
            <a:ext cx="6096000" cy="6740307"/>
          </a:xfrm>
          <a:prstGeom prst="rect">
            <a:avLst/>
          </a:prstGeom>
          <a:noFill/>
        </p:spPr>
        <p:txBody>
          <a:bodyPr wrap="square">
            <a:spAutoFit/>
          </a:bodyPr>
          <a:lstStyle/>
          <a:p>
            <a:pPr marL="342900" indent="-342900">
              <a:buFont typeface="+mj-lt"/>
              <a:buAutoNum type="arabicPeriod"/>
            </a:pP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267F99"/>
                </a:solidFill>
                <a:effectLst/>
                <a:latin typeface="Consolas" panose="020B0609020204030204" pitchFamily="49" charset="0"/>
              </a:rPr>
              <a:t>java</a:t>
            </a:r>
            <a:r>
              <a:rPr lang="en-IN" b="0" dirty="0" err="1">
                <a:solidFill>
                  <a:srgbClr val="000000"/>
                </a:solidFill>
                <a:effectLst/>
                <a:latin typeface="Consolas" panose="020B0609020204030204" pitchFamily="49" charset="0"/>
              </a:rPr>
              <a:t>.</a:t>
            </a:r>
            <a:r>
              <a:rPr lang="en-IN" b="0" dirty="0" err="1">
                <a:solidFill>
                  <a:srgbClr val="267F99"/>
                </a:solidFill>
                <a:effectLst/>
                <a:latin typeface="Consolas" panose="020B0609020204030204" pitchFamily="49" charset="0"/>
              </a:rPr>
              <a:t>util</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Toggle</a:t>
            </a: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static</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void</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main</a:t>
            </a:r>
            <a:r>
              <a:rPr lang="en-IN" b="0" dirty="0">
                <a:solidFill>
                  <a:srgbClr val="000000"/>
                </a:solidFill>
                <a:effectLst/>
                <a:latin typeface="Consolas" panose="020B0609020204030204" pitchFamily="49" charset="0"/>
              </a:rPr>
              <a:t>(</a:t>
            </a:r>
            <a:r>
              <a:rPr lang="en-IN" b="0" dirty="0">
                <a:solidFill>
                  <a:srgbClr val="267F99"/>
                </a:solidFill>
                <a:effectLst/>
                <a:latin typeface="Consolas" panose="020B0609020204030204" pitchFamily="49" charset="0"/>
              </a:rPr>
              <a:t>String</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args</a:t>
            </a: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Scanner</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sc</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Scanner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System</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n</a:t>
            </a:r>
            <a:r>
              <a:rPr lang="en-IN" b="0" dirty="0">
                <a:solidFill>
                  <a:srgbClr val="000000"/>
                </a:solidFill>
                <a:effectLst/>
                <a:latin typeface="Consolas" panose="020B0609020204030204" pitchFamily="49" charset="0"/>
              </a:rPr>
              <a:t> = </a:t>
            </a:r>
            <a:r>
              <a:rPr lang="en-IN" b="0" dirty="0" err="1">
                <a:solidFill>
                  <a:srgbClr val="001080"/>
                </a:solidFill>
                <a:effectLst/>
                <a:latin typeface="Consolas" panose="020B0609020204030204" pitchFamily="49" charset="0"/>
              </a:rPr>
              <a:t>sc</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nextInt</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err="1">
                <a:solidFill>
                  <a:srgbClr val="267F99"/>
                </a:solidFill>
                <a:effectLst/>
                <a:latin typeface="Consolas" panose="020B0609020204030204" pitchFamily="49" charset="0"/>
              </a:rPr>
              <a:t>boolean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err="1">
                <a:solidFill>
                  <a:srgbClr val="267F99"/>
                </a:solidFill>
                <a:effectLst/>
                <a:latin typeface="Consolas" panose="020B0609020204030204" pitchFamily="49" charset="0"/>
              </a:rPr>
              <a:t>boolean</a:t>
            </a:r>
            <a:r>
              <a:rPr lang="en-IN" b="0" dirty="0">
                <a:solidFill>
                  <a:srgbClr val="000000"/>
                </a:solidFill>
                <a:effectLst/>
                <a:latin typeface="Consolas" panose="020B0609020204030204" pitchFamily="49" charset="0"/>
              </a:rPr>
              <a:t>[n+</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i</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j</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c</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,o=</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marL="342900" indent="-342900">
              <a:buFont typeface="+mj-lt"/>
              <a:buAutoNum type="arabicPeriod"/>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;i&lt;=</a:t>
            </a:r>
            <a:r>
              <a:rPr lang="en-IN" b="0" dirty="0" err="1">
                <a:solidFill>
                  <a:srgbClr val="000000"/>
                </a:solidFill>
                <a:effectLst/>
                <a:latin typeface="Consolas" panose="020B0609020204030204" pitchFamily="49" charset="0"/>
              </a:rPr>
              <a:t>n;i</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(j=</a:t>
            </a:r>
            <a:r>
              <a:rPr lang="en-IN" b="0" dirty="0" err="1">
                <a:solidFill>
                  <a:srgbClr val="000000"/>
                </a:solidFill>
                <a:effectLst/>
                <a:latin typeface="Consolas" panose="020B0609020204030204" pitchFamily="49" charset="0"/>
              </a:rPr>
              <a:t>i;j</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i</a:t>
            </a:r>
            <a:r>
              <a:rPr lang="en-IN" b="0" dirty="0">
                <a:solidFill>
                  <a:srgbClr val="000000"/>
                </a:solidFill>
                <a:effectLst/>
                <a:latin typeface="Consolas" panose="020B0609020204030204" pitchFamily="49" charset="0"/>
              </a:rPr>
              <a:t>&lt;=</a:t>
            </a:r>
            <a:r>
              <a:rPr lang="en-IN" b="0" dirty="0" err="1">
                <a:solidFill>
                  <a:srgbClr val="000000"/>
                </a:solidFill>
                <a:effectLst/>
                <a:latin typeface="Consolas" panose="020B0609020204030204" pitchFamily="49" charset="0"/>
              </a:rPr>
              <a:t>n;j</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if</a:t>
            </a:r>
            <a:r>
              <a:rPr lang="en-IN" b="0" dirty="0">
                <a:solidFill>
                  <a:srgbClr val="000000"/>
                </a:solidFill>
                <a:effectLst/>
                <a:latin typeface="Consolas" panose="020B0609020204030204" pitchFamily="49" charset="0"/>
              </a:rPr>
              <a:t>(b[j]==</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b[j]=</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else</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b[j]=</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DE2101F2-292A-0E23-5BE7-562810636FED}"/>
              </a:ext>
            </a:extLst>
          </p:cNvPr>
          <p:cNvSpPr txBox="1"/>
          <p:nvPr/>
        </p:nvSpPr>
        <p:spPr>
          <a:xfrm>
            <a:off x="6384702" y="413376"/>
            <a:ext cx="6123904" cy="4801314"/>
          </a:xfrm>
          <a:prstGeom prst="rect">
            <a:avLst/>
          </a:prstGeom>
          <a:noFill/>
        </p:spPr>
        <p:txBody>
          <a:bodyPr wrap="square">
            <a:spAutoFit/>
          </a:bodyPr>
          <a:lstStyle/>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;i&lt;=</a:t>
            </a:r>
            <a:r>
              <a:rPr lang="en-IN" b="0" dirty="0" err="1">
                <a:solidFill>
                  <a:srgbClr val="000000"/>
                </a:solidFill>
                <a:effectLst/>
                <a:latin typeface="Consolas" panose="020B0609020204030204" pitchFamily="49" charset="0"/>
              </a:rPr>
              <a:t>n;i</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if</a:t>
            </a:r>
            <a:r>
              <a:rPr lang="en-IN" b="0" dirty="0">
                <a:solidFill>
                  <a:srgbClr val="000000"/>
                </a:solidFill>
                <a:effectLst/>
                <a:latin typeface="Consolas" panose="020B0609020204030204" pitchFamily="49" charset="0"/>
              </a:rPr>
              <a:t>(b[</a:t>
            </a:r>
            <a:r>
              <a:rPr lang="en-IN" b="0" dirty="0" err="1">
                <a:solidFill>
                  <a:srgbClr val="000000"/>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c++</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else</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o++;</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System</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out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println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"No Of Doors </a:t>
            </a:r>
            <a:r>
              <a:rPr lang="en-IN" b="0" dirty="0" err="1">
                <a:solidFill>
                  <a:srgbClr val="A31515"/>
                </a:solidFill>
                <a:effectLst/>
                <a:latin typeface="Consolas" panose="020B0609020204030204" pitchFamily="49" charset="0"/>
              </a:rPr>
              <a:t>open"</a:t>
            </a:r>
            <a:r>
              <a:rPr lang="en-IN" b="0" dirty="0" err="1">
                <a:solidFill>
                  <a:srgbClr val="000000"/>
                </a:solidFill>
                <a:effectLst/>
                <a:latin typeface="Consolas" panose="020B0609020204030204" pitchFamily="49" charset="0"/>
              </a:rPr>
              <a:t>+c</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System</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out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println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"No Of Doors </a:t>
            </a:r>
            <a:r>
              <a:rPr lang="en-IN" b="0" dirty="0" err="1">
                <a:solidFill>
                  <a:srgbClr val="A31515"/>
                </a:solidFill>
                <a:effectLst/>
                <a:latin typeface="Consolas" panose="020B0609020204030204" pitchFamily="49" charset="0"/>
              </a:rPr>
              <a:t>closed"</a:t>
            </a:r>
            <a:r>
              <a:rPr lang="en-IN" b="0" dirty="0" err="1">
                <a:solidFill>
                  <a:srgbClr val="000000"/>
                </a:solidFill>
                <a:effectLst/>
                <a:latin typeface="Consolas" panose="020B0609020204030204" pitchFamily="49" charset="0"/>
              </a:rPr>
              <a:t>+o</a:t>
            </a:r>
            <a:r>
              <a:rPr lang="en-IN" b="0" dirty="0">
                <a:solidFill>
                  <a:srgbClr val="000000"/>
                </a:solidFill>
                <a:effectLst/>
                <a:latin typeface="Consolas" panose="020B0609020204030204" pitchFamily="49" charset="0"/>
              </a:rPr>
              <a:t>);</a:t>
            </a:r>
          </a:p>
          <a:p>
            <a:pPr marL="342900" indent="-342900">
              <a:buFont typeface="+mj-lt"/>
              <a:buAutoNum type="arabicPeriod"/>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AE9793F2-629A-BFDD-EDA7-30A69D5F81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1232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876595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639</Words>
  <Application>Microsoft Office PowerPoint</Application>
  <PresentationFormat>Widescreen</PresentationFormat>
  <Paragraphs>66</Paragraphs>
  <Slides>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Consolas</vt:lpstr>
      <vt:lpstr>Muli</vt:lpstr>
      <vt:lpstr>Nunito Sans</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Official</dc:creator>
  <cp:lastModifiedBy>AQEEL Official</cp:lastModifiedBy>
  <cp:revision>7</cp:revision>
  <dcterms:created xsi:type="dcterms:W3CDTF">2023-05-10T08:47:54Z</dcterms:created>
  <dcterms:modified xsi:type="dcterms:W3CDTF">2023-05-24T16:23:36Z</dcterms:modified>
</cp:coreProperties>
</file>