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370" r:id="rId3"/>
    <p:sldId id="373" r:id="rId4"/>
    <p:sldId id="374" r:id="rId5"/>
    <p:sldId id="375" r:id="rId6"/>
    <p:sldId id="376" r:id="rId7"/>
    <p:sldId id="377" r:id="rId8"/>
    <p:sldId id="3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18975-8934-4771-AF08-1A257C48F7AD}" type="datetimeFigureOut">
              <a:rPr lang="en-IN" smtClean="0"/>
              <a:t>13-06-2023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990C0-AD91-46EA-AB00-F0B210DDC161}" type="slidenum">
              <a:rPr lang="en-IN" smtClean="0"/>
              <a:t>‹#›</a:t>
            </a:fld>
            <a:endParaRPr lang="en-IN"/>
          </a:p>
        </p:txBody>
      </p:sp>
    </p:spTree>
    <p:extLst>
      <p:ext uri="{BB962C8B-B14F-4D97-AF65-F5344CB8AC3E}">
        <p14:creationId xmlns:p14="http://schemas.microsoft.com/office/powerpoint/2010/main" val="328304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1033533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91240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BE20-E304-E50A-7275-9B01BAECD2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089444-676A-85DF-7A91-F6BEF15B6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07CB06-D95C-AB7F-CF76-270EF5C5A86C}"/>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5" name="Footer Placeholder 4">
            <a:extLst>
              <a:ext uri="{FF2B5EF4-FFF2-40B4-BE49-F238E27FC236}">
                <a16:creationId xmlns:a16="http://schemas.microsoft.com/office/drawing/2014/main" id="{05911846-10FF-4F59-F5E0-C31A33F0E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6CEAE-5742-4805-773B-021C035A025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10211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37B9-005B-FDC3-30CB-4B54D889C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8D0BD-8D2B-AA5C-A832-B1E68B5BD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D49FAF-0B90-F71E-F23A-3A1AA53B7CDE}"/>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5" name="Footer Placeholder 4">
            <a:extLst>
              <a:ext uri="{FF2B5EF4-FFF2-40B4-BE49-F238E27FC236}">
                <a16:creationId xmlns:a16="http://schemas.microsoft.com/office/drawing/2014/main" id="{1AA8EE51-6EE1-8312-BEAE-AFBAA57D0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EE164F-47C3-338D-19E0-11D18DE85098}"/>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40843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FBE76E-2FC7-4A85-22B4-C391C2AD54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81806D-6F3F-8BAD-BF7F-D4F4BE508A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1D3EF-94CA-3240-AA7B-0A2C6BAA6C57}"/>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5" name="Footer Placeholder 4">
            <a:extLst>
              <a:ext uri="{FF2B5EF4-FFF2-40B4-BE49-F238E27FC236}">
                <a16:creationId xmlns:a16="http://schemas.microsoft.com/office/drawing/2014/main" id="{A5E0526B-E17D-AFA6-CFF8-B94B636B3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89A78-51EC-FE83-830B-1A757D6D538E}"/>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7286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580D-56FF-713E-670A-F21B1D120A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EAB131-964C-3487-E68A-8ED0DC589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F7D71-B3DE-D2E5-9895-C9D41976B6BC}"/>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5" name="Footer Placeholder 4">
            <a:extLst>
              <a:ext uri="{FF2B5EF4-FFF2-40B4-BE49-F238E27FC236}">
                <a16:creationId xmlns:a16="http://schemas.microsoft.com/office/drawing/2014/main" id="{B24B2AFE-A030-C017-4276-ED0AAC829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F4221-AE41-6678-28C4-B63665E84E29}"/>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84485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DDC6-B209-DD07-7B12-9C7A054F9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63BC2-6F1F-8B7F-04E8-CB6246E1A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95F47-C9C0-2C65-CE72-B23A86391236}"/>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5" name="Footer Placeholder 4">
            <a:extLst>
              <a:ext uri="{FF2B5EF4-FFF2-40B4-BE49-F238E27FC236}">
                <a16:creationId xmlns:a16="http://schemas.microsoft.com/office/drawing/2014/main" id="{AC115A94-E8BF-E3C8-AD35-9D8CA4B3F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25D7B-7CEB-5DD7-3AE9-0454B6727D52}"/>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98853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B110-F0C6-578F-F6A7-D25AA9C0B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165983-7F9E-88CE-01D0-FF7F8E08D5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0CB06B-0F59-0656-EB47-520B3EA7DB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B2A57-B0C4-82FC-6F4B-C238D103C274}"/>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6" name="Footer Placeholder 5">
            <a:extLst>
              <a:ext uri="{FF2B5EF4-FFF2-40B4-BE49-F238E27FC236}">
                <a16:creationId xmlns:a16="http://schemas.microsoft.com/office/drawing/2014/main" id="{6EE99E5A-FEFC-7626-FEE3-6132CD14F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DB9C8-BC0C-E43A-4607-246D8BF71FB7}"/>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11663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AC79-B4C7-F37F-0A99-78F594A2D7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20269-90A4-D338-E83C-80486F34E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BFF09-3603-86B9-954C-1D3F3EF732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2B4772-8927-354C-AFED-9225A2D5F2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7135-DCE7-CA77-55E8-85F3B6634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53673D-15D9-7B60-DFDE-BF61CE9D09F2}"/>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8" name="Footer Placeholder 7">
            <a:extLst>
              <a:ext uri="{FF2B5EF4-FFF2-40B4-BE49-F238E27FC236}">
                <a16:creationId xmlns:a16="http://schemas.microsoft.com/office/drawing/2014/main" id="{BD99FDF8-6F00-489A-7F1A-F82F80249F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607201-A92F-E4A4-A8E5-A4459E96B72C}"/>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08160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285B-AEDD-16CC-3F0C-163FB6910A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08E675-3EC7-7719-03C7-44938B52CF84}"/>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4" name="Footer Placeholder 3">
            <a:extLst>
              <a:ext uri="{FF2B5EF4-FFF2-40B4-BE49-F238E27FC236}">
                <a16:creationId xmlns:a16="http://schemas.microsoft.com/office/drawing/2014/main" id="{2E2F7690-159E-483A-B5A0-6E12A3CEB1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7A6C8A-EFEA-78CB-E338-F764EF55781B}"/>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61437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4C02A-457C-B0D0-DD11-922661C8D447}"/>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3" name="Footer Placeholder 2">
            <a:extLst>
              <a:ext uri="{FF2B5EF4-FFF2-40B4-BE49-F238E27FC236}">
                <a16:creationId xmlns:a16="http://schemas.microsoft.com/office/drawing/2014/main" id="{0A20CF1B-0BB9-83DF-FF93-191602CB1B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68B2D-F23C-56A4-7FBD-0A04A6C79496}"/>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239412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4ECD-56C4-3ACB-B30A-011AC809E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0C8B0-9BCC-D2C9-82BC-8FF0ED455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C52100-93AD-68D7-FCEC-AB258CA4F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355F9-1073-292E-95F5-ED67A0569715}"/>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6" name="Footer Placeholder 5">
            <a:extLst>
              <a:ext uri="{FF2B5EF4-FFF2-40B4-BE49-F238E27FC236}">
                <a16:creationId xmlns:a16="http://schemas.microsoft.com/office/drawing/2014/main" id="{A2A44895-DFED-0CA3-B36B-92E703D76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F861F7-CFA6-2C8D-D05E-561A565AE57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147068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F179-310C-6296-07EC-6C247F417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EBF213-0316-C3EC-0A1E-5893EA92E7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E8C5E-B00C-E685-2985-A9F74CE0C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66ED1-76D3-088F-2A34-6FBEEF534D44}"/>
              </a:ext>
            </a:extLst>
          </p:cNvPr>
          <p:cNvSpPr>
            <a:spLocks noGrp="1"/>
          </p:cNvSpPr>
          <p:nvPr>
            <p:ph type="dt" sz="half" idx="10"/>
          </p:nvPr>
        </p:nvSpPr>
        <p:spPr/>
        <p:txBody>
          <a:bodyPr/>
          <a:lstStyle/>
          <a:p>
            <a:fld id="{85E37057-8EEF-4970-971A-E729ECFB4DF5}" type="datetimeFigureOut">
              <a:rPr lang="en-IN" smtClean="0"/>
              <a:t>13-06-2023</a:t>
            </a:fld>
            <a:endParaRPr lang="en-IN"/>
          </a:p>
        </p:txBody>
      </p:sp>
      <p:sp>
        <p:nvSpPr>
          <p:cNvPr id="6" name="Footer Placeholder 5">
            <a:extLst>
              <a:ext uri="{FF2B5EF4-FFF2-40B4-BE49-F238E27FC236}">
                <a16:creationId xmlns:a16="http://schemas.microsoft.com/office/drawing/2014/main" id="{70F37BC5-ECE8-4003-34E4-26E1D19E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C35B7-E9C7-385D-F30C-04983CFF1EF5}"/>
              </a:ext>
            </a:extLst>
          </p:cNvPr>
          <p:cNvSpPr>
            <a:spLocks noGrp="1"/>
          </p:cNvSpPr>
          <p:nvPr>
            <p:ph type="sldNum" sz="quarter" idx="12"/>
          </p:nvPr>
        </p:nvSpPr>
        <p:spPr/>
        <p:txBody>
          <a:bodyPr/>
          <a:lstStyle/>
          <a:p>
            <a:fld id="{757EE892-4C8C-4DC1-A25A-C0D175D88DA2}" type="slidenum">
              <a:rPr lang="en-IN" smtClean="0"/>
              <a:t>‹#›</a:t>
            </a:fld>
            <a:endParaRPr lang="en-IN"/>
          </a:p>
        </p:txBody>
      </p:sp>
    </p:spTree>
    <p:extLst>
      <p:ext uri="{BB962C8B-B14F-4D97-AF65-F5344CB8AC3E}">
        <p14:creationId xmlns:p14="http://schemas.microsoft.com/office/powerpoint/2010/main" val="324582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6DB4D-267D-1093-A22E-D4E4AD731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B1D6DD-49E5-F599-C167-DA418F8E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51FA9-8651-275A-409F-7B9461A6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37057-8EEF-4970-971A-E729ECFB4DF5}" type="datetimeFigureOut">
              <a:rPr lang="en-IN" smtClean="0"/>
              <a:t>13-06-2023</a:t>
            </a:fld>
            <a:endParaRPr lang="en-IN"/>
          </a:p>
        </p:txBody>
      </p:sp>
      <p:sp>
        <p:nvSpPr>
          <p:cNvPr id="5" name="Footer Placeholder 4">
            <a:extLst>
              <a:ext uri="{FF2B5EF4-FFF2-40B4-BE49-F238E27FC236}">
                <a16:creationId xmlns:a16="http://schemas.microsoft.com/office/drawing/2014/main" id="{3BC23140-C379-5B04-7A36-DCAC53167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7F2A7A-ED9E-DC47-404D-FB9BDEFAD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EE892-4C8C-4DC1-A25A-C0D175D88DA2}" type="slidenum">
              <a:rPr lang="en-IN" smtClean="0"/>
              <a:t>‹#›</a:t>
            </a:fld>
            <a:endParaRPr lang="en-IN"/>
          </a:p>
        </p:txBody>
      </p:sp>
    </p:spTree>
    <p:extLst>
      <p:ext uri="{BB962C8B-B14F-4D97-AF65-F5344CB8AC3E}">
        <p14:creationId xmlns:p14="http://schemas.microsoft.com/office/powerpoint/2010/main" val="3027138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269545"/>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400" b="1" dirty="0">
                <a:solidFill>
                  <a:schemeClr val="bg1"/>
                </a:solidFill>
                <a:latin typeface="Nunito Sans" panose="00000500000000000000" pitchFamily="2" charset="0"/>
              </a:rPr>
              <a:t>Topic/Course</a:t>
            </a:r>
            <a:endParaRPr sz="1400" b="1" dirty="0">
              <a:solidFill>
                <a:schemeClr val="bg1"/>
              </a:solidFill>
              <a:latin typeface="Nunito Sans" panose="00000500000000000000" pitchFamily="2" charset="0"/>
            </a:endParaRPr>
          </a:p>
        </p:txBody>
      </p:sp>
      <p:sp>
        <p:nvSpPr>
          <p:cNvPr id="13" name="TextBox 12"/>
          <p:cNvSpPr txBox="1"/>
          <p:nvPr/>
        </p:nvSpPr>
        <p:spPr>
          <a:xfrm>
            <a:off x="1216443" y="816616"/>
            <a:ext cx="10160892" cy="707886"/>
          </a:xfrm>
          <a:prstGeom prst="rect">
            <a:avLst/>
          </a:prstGeom>
          <a:noFill/>
        </p:spPr>
        <p:txBody>
          <a:bodyPr wrap="square" rtlCol="0">
            <a:spAutoFit/>
          </a:bodyPr>
          <a:lstStyle/>
          <a:p>
            <a:r>
              <a:rPr lang="en-IN" sz="4000" b="0" i="0" dirty="0">
                <a:effectLst/>
                <a:latin typeface="Nunito Sans" pitchFamily="2" charset="0"/>
              </a:rPr>
              <a:t>The Karatsuba algorithm</a:t>
            </a:r>
            <a:endParaRPr lang="en-IN" sz="4000" dirty="0">
              <a:latin typeface="Nunito Sans" pitchFamily="2" charset="0"/>
            </a:endParaRPr>
          </a:p>
        </p:txBody>
      </p:sp>
      <p:sp>
        <p:nvSpPr>
          <p:cNvPr id="10" name="Rectangle 9"/>
          <p:cNvSpPr/>
          <p:nvPr/>
        </p:nvSpPr>
        <p:spPr>
          <a:xfrm>
            <a:off x="819017" y="691457"/>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63762" y="1924643"/>
            <a:ext cx="11264476" cy="4093428"/>
          </a:xfrm>
          <a:prstGeom prst="rect">
            <a:avLst/>
          </a:prstGeom>
        </p:spPr>
        <p:txBody>
          <a:bodyPr wrap="square">
            <a:spAutoFit/>
          </a:bodyPr>
          <a:lstStyle/>
          <a:p>
            <a:pPr algn="l"/>
            <a:r>
              <a:rPr lang="en-US" sz="2000" b="0" i="0" dirty="0">
                <a:effectLst/>
                <a:latin typeface="Times New Roman" panose="02020603050405020304" pitchFamily="18" charset="0"/>
                <a:cs typeface="Times New Roman" panose="02020603050405020304" pitchFamily="18" charset="0"/>
              </a:rPr>
              <a:t>The Karatsuba algorithm is a fast multiplication algorithm that was discovered by </a:t>
            </a:r>
            <a:r>
              <a:rPr lang="en-US" sz="2000" b="0" i="0" dirty="0" err="1">
                <a:effectLst/>
                <a:latin typeface="Times New Roman" panose="02020603050405020304" pitchFamily="18" charset="0"/>
                <a:cs typeface="Times New Roman" panose="02020603050405020304" pitchFamily="18" charset="0"/>
              </a:rPr>
              <a:t>Anatolii</a:t>
            </a: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Alexeevitch</a:t>
            </a:r>
            <a:r>
              <a:rPr lang="en-US" sz="2000" b="0" i="0" dirty="0">
                <a:effectLst/>
                <a:latin typeface="Times New Roman" panose="02020603050405020304" pitchFamily="18" charset="0"/>
                <a:cs typeface="Times New Roman" panose="02020603050405020304" pitchFamily="18" charset="0"/>
              </a:rPr>
              <a:t> Karatsuba in 1960. It is used to multiply two n-digit numbers efficiently, reducing the number of multiplications required compared to traditional long multiplication.</a:t>
            </a:r>
          </a:p>
          <a:p>
            <a:pPr algn="l"/>
            <a:endParaRPr lang="en-US" sz="2000" dirty="0">
              <a:latin typeface="Times New Roman" panose="02020603050405020304" pitchFamily="18" charset="0"/>
              <a:cs typeface="Times New Roman" panose="02020603050405020304" pitchFamily="18" charset="0"/>
            </a:endParaRP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The algorithm works by dividing the given numbers into smaller parts and recursively multiplying these parts to obtain the final result. The key insight of the Karatsuba algorithm is that the product of two n-digit numbers can be expressed as:</a:t>
            </a:r>
          </a:p>
          <a:p>
            <a:pPr algn="l"/>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b="0" i="0" dirty="0" err="1">
                <a:solidFill>
                  <a:srgbClr val="FF0000"/>
                </a:solidFill>
                <a:effectLst/>
                <a:latin typeface="Times New Roman" panose="02020603050405020304" pitchFamily="18" charset="0"/>
                <a:cs typeface="Times New Roman" panose="02020603050405020304" pitchFamily="18" charset="0"/>
              </a:rPr>
              <a:t>xy</a:t>
            </a:r>
            <a:r>
              <a:rPr lang="en-US" sz="2000" b="0" i="0" dirty="0">
                <a:solidFill>
                  <a:srgbClr val="FF0000"/>
                </a:solidFill>
                <a:effectLst/>
                <a:latin typeface="Times New Roman" panose="02020603050405020304" pitchFamily="18" charset="0"/>
                <a:cs typeface="Times New Roman" panose="02020603050405020304" pitchFamily="18" charset="0"/>
              </a:rPr>
              <a:t> = (a * 10^(n/2) + b) * (c * 10^(n/2) + d)</a:t>
            </a:r>
          </a:p>
          <a:p>
            <a:pPr algn="l"/>
            <a:endParaRPr lang="en-US" sz="2000" dirty="0">
              <a:solidFill>
                <a:srgbClr val="FF0000"/>
              </a:solidFill>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where a, b, c, and d are smaller parts of x and y.</a:t>
            </a:r>
          </a:p>
        </p:txBody>
      </p:sp>
      <p:pic>
        <p:nvPicPr>
          <p:cNvPr id="2" name="Picture 1">
            <a:extLst>
              <a:ext uri="{FF2B5EF4-FFF2-40B4-BE49-F238E27FC236}">
                <a16:creationId xmlns:a16="http://schemas.microsoft.com/office/drawing/2014/main" id="{865EBAD2-C6F5-75A4-D312-CC723B3E0D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71124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ADD630-668A-43B4-5594-76F65DF2C877}"/>
              </a:ext>
            </a:extLst>
          </p:cNvPr>
          <p:cNvSpPr txBox="1"/>
          <p:nvPr/>
        </p:nvSpPr>
        <p:spPr>
          <a:xfrm>
            <a:off x="253821" y="612844"/>
            <a:ext cx="11684358" cy="5632311"/>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By applying this equation and using some mathematical transformations, the algorithm performs three multiplications instead of four, reducing the overall complexity.</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Here is a high-level description of the Karatsuba algorithm:</a:t>
            </a:r>
          </a:p>
          <a:p>
            <a:pPr algn="l"/>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Given two numbers, x and y, split them into two parts of roughly equal size: x = (a * 10^(n/2)) + b y = (c * 10^(n/2)) + d</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Recursively compute the following three multiplications: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Compute ac = a * c ii. Compute bd = b * d iii. Compute (a + b) * (c + d) = ac + ad + </a:t>
            </a:r>
            <a:r>
              <a:rPr lang="en-US" b="0" i="0" dirty="0" err="1">
                <a:effectLst/>
                <a:latin typeface="Times New Roman" panose="02020603050405020304" pitchFamily="18" charset="0"/>
                <a:cs typeface="Times New Roman" panose="02020603050405020304" pitchFamily="18" charset="0"/>
              </a:rPr>
              <a:t>bc</a:t>
            </a:r>
            <a:r>
              <a:rPr lang="en-US" b="0" i="0" dirty="0">
                <a:effectLst/>
                <a:latin typeface="Times New Roman" panose="02020603050405020304" pitchFamily="18" charset="0"/>
                <a:cs typeface="Times New Roman" panose="02020603050405020304" pitchFamily="18" charset="0"/>
              </a:rPr>
              <a:t> + bd (using only three multiplications)</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Compute the final result: </a:t>
            </a:r>
            <a:r>
              <a:rPr lang="en-US" b="0" i="0" dirty="0" err="1">
                <a:effectLst/>
                <a:latin typeface="Times New Roman" panose="02020603050405020304" pitchFamily="18" charset="0"/>
                <a:cs typeface="Times New Roman" panose="02020603050405020304" pitchFamily="18" charset="0"/>
              </a:rPr>
              <a:t>xy</a:t>
            </a:r>
            <a:r>
              <a:rPr lang="en-US" b="0" i="0" dirty="0">
                <a:effectLst/>
                <a:latin typeface="Times New Roman" panose="02020603050405020304" pitchFamily="18" charset="0"/>
                <a:cs typeface="Times New Roman" panose="02020603050405020304" pitchFamily="18" charset="0"/>
              </a:rPr>
              <a:t> = (ac * 10^n) + ((ad + </a:t>
            </a:r>
            <a:r>
              <a:rPr lang="en-US" b="0" i="0" dirty="0" err="1">
                <a:effectLst/>
                <a:latin typeface="Times New Roman" panose="02020603050405020304" pitchFamily="18" charset="0"/>
                <a:cs typeface="Times New Roman" panose="02020603050405020304" pitchFamily="18" charset="0"/>
              </a:rPr>
              <a:t>bc</a:t>
            </a:r>
            <a:r>
              <a:rPr lang="en-US" b="0" i="0" dirty="0">
                <a:effectLst/>
                <a:latin typeface="Times New Roman" panose="02020603050405020304" pitchFamily="18" charset="0"/>
                <a:cs typeface="Times New Roman" panose="02020603050405020304" pitchFamily="18" charset="0"/>
              </a:rPr>
              <a:t>) * 10^(n/2)) + bd</a:t>
            </a:r>
          </a:p>
          <a:p>
            <a:pPr algn="l">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algorithm reduces the number of recursive multiplications by exploiting the properties of elementary algebra. It's particularly efficient when multiplying large numbers with many digits.</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However, it's worth noting that for small inputs or on modern hardware with efficient multiplication instructions, the traditional long multiplication algorithm might perform better due to its simplicity and lower overhead.</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Karatsuba algorithm has been further optimized and extended in various ways, and it serves as a foundation for more advanced multiplication algorithms used in modern computer systems.</a:t>
            </a:r>
          </a:p>
        </p:txBody>
      </p:sp>
      <p:pic>
        <p:nvPicPr>
          <p:cNvPr id="4" name="Picture 3">
            <a:extLst>
              <a:ext uri="{FF2B5EF4-FFF2-40B4-BE49-F238E27FC236}">
                <a16:creationId xmlns:a16="http://schemas.microsoft.com/office/drawing/2014/main" id="{5EC56136-C965-850F-5EBC-83E3203896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412813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45DD14-2154-4BB5-70F8-BFCD1DAD8094}"/>
              </a:ext>
            </a:extLst>
          </p:cNvPr>
          <p:cNvSpPr txBox="1"/>
          <p:nvPr/>
        </p:nvSpPr>
        <p:spPr>
          <a:xfrm>
            <a:off x="115909" y="-1"/>
            <a:ext cx="11900079" cy="6186309"/>
          </a:xfrm>
          <a:prstGeom prst="rect">
            <a:avLst/>
          </a:prstGeom>
          <a:noFill/>
        </p:spPr>
        <p:txBody>
          <a:bodyPr wrap="square">
            <a:spAutoFit/>
          </a:bodyPr>
          <a:lstStyle/>
          <a:p>
            <a:pPr marL="342900" indent="-342900">
              <a:buFont typeface="+mj-lt"/>
              <a:buAutoNum type="arabicPeriod"/>
            </a:pP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t>
            </a:r>
            <a:r>
              <a:rPr lang="en-IN" b="0" dirty="0" err="1">
                <a:solidFill>
                  <a:srgbClr val="267F99"/>
                </a:solidFill>
                <a:effectLst/>
                <a:latin typeface="Consolas" panose="020B0609020204030204" pitchFamily="49" charset="0"/>
              </a:rPr>
              <a:t>KaratsubaMultiplication</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karatsubaMultiply</a:t>
            </a:r>
            <a:r>
              <a:rPr lang="en-IN" b="0" dirty="0">
                <a:solidFill>
                  <a:srgbClr val="000000"/>
                </a:solidFill>
                <a:effectLst/>
                <a:latin typeface="Consolas" panose="020B0609020204030204" pitchFamily="49" charset="0"/>
              </a:rPr>
              <a:t>(</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y</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000000"/>
                </a:solidFill>
                <a:effectLst/>
                <a:latin typeface="Consolas" panose="020B0609020204030204" pitchFamily="49" charset="0"/>
              </a:rPr>
              <a:t> (x &lt; </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 y &lt; </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x * y;</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n</a:t>
            </a:r>
            <a:r>
              <a:rPr lang="en-IN" b="0" dirty="0">
                <a:solidFill>
                  <a:srgbClr val="000000"/>
                </a:solidFill>
                <a:effectLst/>
                <a:latin typeface="Consolas" panose="020B0609020204030204" pitchFamily="49" charset="0"/>
              </a:rPr>
              <a:t> =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max</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Long</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toString</a:t>
            </a:r>
            <a:r>
              <a:rPr lang="en-IN" b="0" dirty="0">
                <a:solidFill>
                  <a:srgbClr val="000000"/>
                </a:solidFill>
                <a:effectLst/>
                <a:latin typeface="Consolas" panose="020B0609020204030204" pitchFamily="49" charset="0"/>
              </a:rPr>
              <a:t>(x).</a:t>
            </a:r>
            <a:r>
              <a:rPr lang="en-IN" b="0" dirty="0">
                <a:solidFill>
                  <a:srgbClr val="795E26"/>
                </a:solidFill>
                <a:effectLst/>
                <a:latin typeface="Consolas" panose="020B0609020204030204" pitchFamily="49" charset="0"/>
              </a:rPr>
              <a:t>length</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Long</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toString</a:t>
            </a:r>
            <a:r>
              <a:rPr lang="en-IN" b="0" dirty="0">
                <a:solidFill>
                  <a:srgbClr val="000000"/>
                </a:solidFill>
                <a:effectLst/>
                <a:latin typeface="Consolas" panose="020B0609020204030204" pitchFamily="49" charset="0"/>
              </a:rPr>
              <a:t>(y).</a:t>
            </a:r>
            <a:r>
              <a:rPr lang="en-IN" b="0" dirty="0">
                <a:solidFill>
                  <a:srgbClr val="795E26"/>
                </a:solidFill>
                <a:effectLst/>
                <a:latin typeface="Consolas" panose="020B0609020204030204" pitchFamily="49" charset="0"/>
              </a:rPr>
              <a:t>length</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int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half</a:t>
            </a:r>
            <a:r>
              <a:rPr lang="en-IN" b="0" dirty="0">
                <a:solidFill>
                  <a:srgbClr val="000000"/>
                </a:solidFill>
                <a:effectLst/>
                <a:latin typeface="Consolas" panose="020B0609020204030204" pitchFamily="49" charset="0"/>
              </a:rPr>
              <a:t> = (n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marL="342900" indent="-342900">
              <a:buFont typeface="+mj-lt"/>
              <a:buAutoNum type="arabicPeriod"/>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 = x /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pow</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half);</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 = x %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pow</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half);</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a:t>
            </a:r>
            <a:r>
              <a:rPr lang="en-IN" b="0" dirty="0">
                <a:solidFill>
                  <a:srgbClr val="000000"/>
                </a:solidFill>
                <a:effectLst/>
                <a:latin typeface="Consolas" panose="020B0609020204030204" pitchFamily="49" charset="0"/>
              </a:rPr>
              <a:t> = y /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pow</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half);</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a:t>
            </a:r>
            <a:r>
              <a:rPr lang="en-IN" b="0" dirty="0">
                <a:solidFill>
                  <a:srgbClr val="000000"/>
                </a:solidFill>
                <a:effectLst/>
                <a:latin typeface="Consolas" panose="020B0609020204030204" pitchFamily="49" charset="0"/>
              </a:rPr>
              <a:t> = y %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pow</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half);</a:t>
            </a:r>
          </a:p>
          <a:p>
            <a:pPr marL="342900" indent="-342900">
              <a:buFont typeface="+mj-lt"/>
              <a:buAutoNum type="arabicPeriod"/>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ac</a:t>
            </a:r>
            <a:r>
              <a:rPr lang="en-IN" b="0" dirty="0">
                <a:solidFill>
                  <a:srgbClr val="000000"/>
                </a:solidFill>
                <a:effectLst/>
                <a:latin typeface="Consolas" panose="020B0609020204030204" pitchFamily="49" charset="0"/>
              </a:rPr>
              <a:t> = </a:t>
            </a:r>
            <a:r>
              <a:rPr lang="en-IN" b="0" dirty="0" err="1">
                <a:solidFill>
                  <a:srgbClr val="795E26"/>
                </a:solidFill>
                <a:effectLst/>
                <a:latin typeface="Consolas" panose="020B0609020204030204" pitchFamily="49" charset="0"/>
              </a:rPr>
              <a:t>karatsubaMultiply</a:t>
            </a:r>
            <a:r>
              <a:rPr lang="en-IN" b="0" dirty="0">
                <a:solidFill>
                  <a:srgbClr val="000000"/>
                </a:solidFill>
                <a:effectLst/>
                <a:latin typeface="Consolas" panose="020B0609020204030204" pitchFamily="49" charset="0"/>
              </a:rPr>
              <a:t>(a, c);</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bd</a:t>
            </a:r>
            <a:r>
              <a:rPr lang="en-IN" b="0" dirty="0">
                <a:solidFill>
                  <a:srgbClr val="000000"/>
                </a:solidFill>
                <a:effectLst/>
                <a:latin typeface="Consolas" panose="020B0609020204030204" pitchFamily="49" charset="0"/>
              </a:rPr>
              <a:t> = </a:t>
            </a:r>
            <a:r>
              <a:rPr lang="en-IN" b="0" dirty="0" err="1">
                <a:solidFill>
                  <a:srgbClr val="795E26"/>
                </a:solidFill>
                <a:effectLst/>
                <a:latin typeface="Consolas" panose="020B0609020204030204" pitchFamily="49" charset="0"/>
              </a:rPr>
              <a:t>karatsubaMultiply</a:t>
            </a:r>
            <a:r>
              <a:rPr lang="en-IN" b="0" dirty="0">
                <a:solidFill>
                  <a:srgbClr val="000000"/>
                </a:solidFill>
                <a:effectLst/>
                <a:latin typeface="Consolas" panose="020B0609020204030204" pitchFamily="49" charset="0"/>
              </a:rPr>
              <a:t>(b, d);</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adbc</a:t>
            </a:r>
            <a:r>
              <a:rPr lang="en-IN" b="0" dirty="0">
                <a:solidFill>
                  <a:srgbClr val="000000"/>
                </a:solidFill>
                <a:effectLst/>
                <a:latin typeface="Consolas" panose="020B0609020204030204" pitchFamily="49" charset="0"/>
              </a:rPr>
              <a:t> = </a:t>
            </a:r>
            <a:r>
              <a:rPr lang="en-IN" b="0" dirty="0" err="1">
                <a:solidFill>
                  <a:srgbClr val="795E26"/>
                </a:solidFill>
                <a:effectLst/>
                <a:latin typeface="Consolas" panose="020B0609020204030204" pitchFamily="49" charset="0"/>
              </a:rPr>
              <a:t>karatsubaMultiply</a:t>
            </a:r>
            <a:r>
              <a:rPr lang="en-IN" b="0" dirty="0">
                <a:solidFill>
                  <a:srgbClr val="000000"/>
                </a:solidFill>
                <a:effectLst/>
                <a:latin typeface="Consolas" panose="020B0609020204030204" pitchFamily="49" charset="0"/>
              </a:rPr>
              <a:t>(a + b, c + d) - ac - bd;</a:t>
            </a:r>
          </a:p>
          <a:p>
            <a:pPr marL="342900" indent="-342900">
              <a:buFont typeface="+mj-lt"/>
              <a:buAutoNum type="arabicPeriod"/>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(ac *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pow</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 half) + </a:t>
            </a:r>
            <a:r>
              <a:rPr lang="en-IN" b="0" dirty="0" err="1">
                <a:solidFill>
                  <a:srgbClr val="000000"/>
                </a:solidFill>
                <a:effectLst/>
                <a:latin typeface="Consolas" panose="020B0609020204030204" pitchFamily="49" charset="0"/>
              </a:rPr>
              <a:t>adbc</a:t>
            </a:r>
            <a:r>
              <a:rPr lang="en-IN" b="0" dirty="0">
                <a:solidFill>
                  <a:srgbClr val="000000"/>
                </a:solidFill>
                <a:effectLst/>
                <a:latin typeface="Consolas" panose="020B0609020204030204" pitchFamily="49" charset="0"/>
              </a:rPr>
              <a:t> * </a:t>
            </a:r>
            <a:r>
              <a:rPr lang="en-IN" b="0" dirty="0" err="1">
                <a:solidFill>
                  <a:srgbClr val="001080"/>
                </a:solidFill>
                <a:effectLst/>
                <a:latin typeface="Consolas" panose="020B0609020204030204" pitchFamily="49" charset="0"/>
              </a:rPr>
              <a:t>Math</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pow</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 half) + bd);</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p>
        </p:txBody>
      </p:sp>
      <p:pic>
        <p:nvPicPr>
          <p:cNvPr id="4" name="Picture 3">
            <a:extLst>
              <a:ext uri="{FF2B5EF4-FFF2-40B4-BE49-F238E27FC236}">
                <a16:creationId xmlns:a16="http://schemas.microsoft.com/office/drawing/2014/main" id="{FCB9102C-7BE2-59D0-1976-1790C17C20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68099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7E90E-6165-114E-4B64-2FC9D5AFA6E4}"/>
              </a:ext>
            </a:extLst>
          </p:cNvPr>
          <p:cNvSpPr txBox="1"/>
          <p:nvPr/>
        </p:nvSpPr>
        <p:spPr>
          <a:xfrm>
            <a:off x="473298" y="423499"/>
            <a:ext cx="9494950" cy="2031325"/>
          </a:xfrm>
          <a:prstGeom prst="rect">
            <a:avLst/>
          </a:prstGeom>
          <a:noFill/>
        </p:spPr>
        <p:txBody>
          <a:bodyPr wrap="square">
            <a:spAutoFit/>
          </a:bodyPr>
          <a:lstStyle/>
          <a:p>
            <a:pPr marL="342900" indent="-342900">
              <a:buFont typeface="+mj-lt"/>
              <a:buAutoNum type="arabicPeriod"/>
            </a:pPr>
            <a:r>
              <a:rPr lang="en-IN" b="0" dirty="0">
                <a:solidFill>
                  <a:srgbClr val="0000FF"/>
                </a:solidFill>
                <a:effectLst/>
                <a:latin typeface="Consolas" panose="020B0609020204030204" pitchFamily="49" charset="0"/>
              </a:rPr>
              <a:t>public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static</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void</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main</a:t>
            </a:r>
            <a:r>
              <a:rPr lang="en-IN" b="0" dirty="0">
                <a:solidFill>
                  <a:srgbClr val="000000"/>
                </a:solidFill>
                <a:effectLst/>
                <a:latin typeface="Consolas" panose="020B0609020204030204" pitchFamily="49" charset="0"/>
              </a:rPr>
              <a:t>(</a:t>
            </a:r>
            <a:r>
              <a:rPr lang="en-IN" b="0" dirty="0">
                <a:solidFill>
                  <a:srgbClr val="267F99"/>
                </a:solidFill>
                <a:effectLst/>
                <a:latin typeface="Consolas" panose="020B0609020204030204" pitchFamily="49" charset="0"/>
              </a:rPr>
              <a:t>String</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args</a:t>
            </a: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12</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y</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long</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product</a:t>
            </a:r>
            <a:r>
              <a:rPr lang="en-IN" b="0" dirty="0">
                <a:solidFill>
                  <a:srgbClr val="000000"/>
                </a:solidFill>
                <a:effectLst/>
                <a:latin typeface="Consolas" panose="020B0609020204030204" pitchFamily="49" charset="0"/>
              </a:rPr>
              <a:t> = </a:t>
            </a:r>
            <a:r>
              <a:rPr lang="en-IN" b="0" dirty="0" err="1">
                <a:solidFill>
                  <a:srgbClr val="795E26"/>
                </a:solidFill>
                <a:effectLst/>
                <a:latin typeface="Consolas" panose="020B0609020204030204" pitchFamily="49" charset="0"/>
              </a:rPr>
              <a:t>karatsubaMultiply</a:t>
            </a:r>
            <a:r>
              <a:rPr lang="en-IN" b="0" dirty="0">
                <a:solidFill>
                  <a:srgbClr val="000000"/>
                </a:solidFill>
                <a:effectLst/>
                <a:latin typeface="Consolas" panose="020B0609020204030204" pitchFamily="49" charset="0"/>
              </a:rPr>
              <a:t>(x, y);</a:t>
            </a:r>
          </a:p>
          <a:p>
            <a:pPr marL="342900" indent="-342900">
              <a:buFont typeface="+mj-lt"/>
              <a:buAutoNum type="arabicPeriod"/>
            </a:pP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System</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out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println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"Product: "</a:t>
            </a:r>
            <a:r>
              <a:rPr lang="en-IN" b="0" dirty="0">
                <a:solidFill>
                  <a:srgbClr val="000000"/>
                </a:solidFill>
                <a:effectLst/>
                <a:latin typeface="Consolas" panose="020B0609020204030204" pitchFamily="49" charset="0"/>
              </a:rPr>
              <a:t> + product);</a:t>
            </a:r>
          </a:p>
          <a:p>
            <a:pPr marL="342900" indent="-342900">
              <a:buFont typeface="+mj-lt"/>
              <a:buAutoNum type="arabicPeriod"/>
            </a:pPr>
            <a:r>
              <a:rPr lang="en-IN" b="0" dirty="0">
                <a:solidFill>
                  <a:srgbClr val="000000"/>
                </a:solidFill>
                <a:effectLst/>
                <a:latin typeface="Consolas" panose="020B0609020204030204" pitchFamily="49" charset="0"/>
              </a:rPr>
              <a:t>    }</a:t>
            </a:r>
          </a:p>
          <a:p>
            <a:pPr marL="342900" indent="-342900">
              <a:buFont typeface="+mj-lt"/>
              <a:buAutoNum type="arabicPeriod"/>
            </a:pPr>
            <a:r>
              <a:rPr lang="en-IN" b="0" dirty="0">
                <a:solidFill>
                  <a:srgbClr val="000000"/>
                </a:solidFill>
                <a:effectLst/>
                <a:latin typeface="Consolas" panose="020B0609020204030204" pitchFamily="49" charset="0"/>
              </a:rPr>
              <a:t>}</a:t>
            </a:r>
            <a:endParaRPr lang="en-IN" dirty="0"/>
          </a:p>
        </p:txBody>
      </p:sp>
      <p:pic>
        <p:nvPicPr>
          <p:cNvPr id="4" name="Picture 3">
            <a:extLst>
              <a:ext uri="{FF2B5EF4-FFF2-40B4-BE49-F238E27FC236}">
                <a16:creationId xmlns:a16="http://schemas.microsoft.com/office/drawing/2014/main" id="{62843669-0527-00BC-9BF1-3BE8D99832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5181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AAE286-7D4C-A813-3E2C-53234E5D5B24}"/>
              </a:ext>
            </a:extLst>
          </p:cNvPr>
          <p:cNvSpPr txBox="1"/>
          <p:nvPr/>
        </p:nvSpPr>
        <p:spPr>
          <a:xfrm>
            <a:off x="178157" y="128789"/>
            <a:ext cx="11835685" cy="6740307"/>
          </a:xfrm>
          <a:prstGeom prst="rect">
            <a:avLst/>
          </a:prstGeom>
          <a:noFill/>
        </p:spPr>
        <p:txBody>
          <a:bodyPr wrap="square">
            <a:spAutoFit/>
          </a:bodyPr>
          <a:lstStyle/>
          <a:p>
            <a:r>
              <a:rPr lang="en-IN" dirty="0"/>
              <a:t>In the context of the Karatsuba algorithm, z0, z1, and z2 are intermediate results obtained during the calculation of the product of two numbers. These values are derived from the formula:</a:t>
            </a:r>
          </a:p>
          <a:p>
            <a:endParaRPr lang="en-IN" dirty="0"/>
          </a:p>
          <a:p>
            <a:r>
              <a:rPr lang="en-IN" dirty="0" err="1"/>
              <a:t>xy</a:t>
            </a:r>
            <a:r>
              <a:rPr lang="en-IN" dirty="0"/>
              <a:t> = (z2 * 10^(2 * m)) + ((z1 - z2 - z0) * 10^m) + z0</a:t>
            </a:r>
          </a:p>
          <a:p>
            <a:endParaRPr lang="en-IN" dirty="0"/>
          </a:p>
          <a:p>
            <a:r>
              <a:rPr lang="en-IN" dirty="0"/>
              <a:t>where x and y are the input numbers, m is the number of digits in the smaller number (usually half the total number of digits), and z0, z1, and z2 are defined as follows:</a:t>
            </a:r>
          </a:p>
          <a:p>
            <a:endParaRPr lang="en-IN" dirty="0"/>
          </a:p>
          <a:p>
            <a:r>
              <a:rPr lang="en-IN" dirty="0"/>
              <a:t>z0 = ac</a:t>
            </a:r>
          </a:p>
          <a:p>
            <a:r>
              <a:rPr lang="en-IN" dirty="0"/>
              <a:t>z1 = (a + b)(c + d) - ac - bd</a:t>
            </a:r>
          </a:p>
          <a:p>
            <a:r>
              <a:rPr lang="en-IN" dirty="0"/>
              <a:t>z2 = bd</a:t>
            </a:r>
          </a:p>
          <a:p>
            <a:endParaRPr lang="en-IN" dirty="0"/>
          </a:p>
          <a:p>
            <a:r>
              <a:rPr lang="en-IN" dirty="0"/>
              <a:t>Let's break down these intermediate results:</a:t>
            </a:r>
          </a:p>
          <a:p>
            <a:endParaRPr lang="en-IN" dirty="0"/>
          </a:p>
          <a:p>
            <a:r>
              <a:rPr lang="en-IN" dirty="0"/>
              <a:t>1. z0: It represents the product of the lower-order parts of x and y (bd).</a:t>
            </a:r>
          </a:p>
          <a:p>
            <a:r>
              <a:rPr lang="en-IN" dirty="0"/>
              <a:t>   z0 = bd</a:t>
            </a:r>
          </a:p>
          <a:p>
            <a:endParaRPr lang="en-IN" dirty="0"/>
          </a:p>
          <a:p>
            <a:r>
              <a:rPr lang="en-IN" dirty="0"/>
              <a:t>2. z1: It represents the cross products of the sum of the parts (a + b) and (c + d) minus the individually calculated values of z0 and z2.</a:t>
            </a:r>
          </a:p>
          <a:p>
            <a:r>
              <a:rPr lang="en-IN" dirty="0"/>
              <a:t>   z1 = (a + b)(c + d) - ac - bd</a:t>
            </a:r>
          </a:p>
          <a:p>
            <a:endParaRPr lang="en-IN" dirty="0"/>
          </a:p>
          <a:p>
            <a:r>
              <a:rPr lang="en-IN" dirty="0"/>
              <a:t>3. z2: It represents the product of the higher-order parts of x and y (ac).</a:t>
            </a:r>
          </a:p>
          <a:p>
            <a:r>
              <a:rPr lang="en-IN" dirty="0"/>
              <a:t>   z2 = ac</a:t>
            </a:r>
          </a:p>
          <a:p>
            <a:endParaRPr lang="en-IN" dirty="0"/>
          </a:p>
        </p:txBody>
      </p:sp>
      <p:pic>
        <p:nvPicPr>
          <p:cNvPr id="4" name="Picture 3">
            <a:extLst>
              <a:ext uri="{FF2B5EF4-FFF2-40B4-BE49-F238E27FC236}">
                <a16:creationId xmlns:a16="http://schemas.microsoft.com/office/drawing/2014/main" id="{225B9DEB-F93D-8C0A-24E4-D812983138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2995263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495D7-84B9-7395-6F25-808876DF265F}"/>
              </a:ext>
            </a:extLst>
          </p:cNvPr>
          <p:cNvSpPr txBox="1"/>
          <p:nvPr/>
        </p:nvSpPr>
        <p:spPr>
          <a:xfrm>
            <a:off x="257576" y="218941"/>
            <a:ext cx="11784169" cy="2862322"/>
          </a:xfrm>
          <a:prstGeom prst="rect">
            <a:avLst/>
          </a:prstGeom>
          <a:noFill/>
        </p:spPr>
        <p:txBody>
          <a:bodyPr wrap="square">
            <a:spAutoFit/>
          </a:bodyPr>
          <a:lstStyle/>
          <a:p>
            <a:r>
              <a:rPr lang="en-IN" dirty="0"/>
              <a:t>Using these intermediate results, the final product </a:t>
            </a:r>
            <a:r>
              <a:rPr lang="en-IN" dirty="0" err="1"/>
              <a:t>xy</a:t>
            </a:r>
            <a:r>
              <a:rPr lang="en-IN" dirty="0"/>
              <a:t> is calculated as a combination of the three terms, each shifted by the appropriate number of digits.</a:t>
            </a:r>
          </a:p>
          <a:p>
            <a:endParaRPr lang="en-IN" dirty="0"/>
          </a:p>
          <a:p>
            <a:r>
              <a:rPr lang="en-IN" dirty="0" err="1"/>
              <a:t>xy</a:t>
            </a:r>
            <a:r>
              <a:rPr lang="en-IN" dirty="0"/>
              <a:t> = (z2 * 10^(2 * m)) + ((z1 - z2 - z0) * 10^m) + z0</a:t>
            </a:r>
          </a:p>
          <a:p>
            <a:endParaRPr lang="en-IN" dirty="0"/>
          </a:p>
          <a:p>
            <a:r>
              <a:rPr lang="en-IN" dirty="0"/>
              <a:t>The Karatsuba algorithm recursively calculates z0, z1, and z2 until reaching a base case where simple multiplication can be performed for small numbers.</a:t>
            </a:r>
          </a:p>
          <a:p>
            <a:endParaRPr lang="en-IN" dirty="0"/>
          </a:p>
          <a:p>
            <a:r>
              <a:rPr lang="en-IN" dirty="0"/>
              <a:t>By exploiting the properties of algebra and breaking down the multiplication process into smaller parts, the Karatsuba algorithm reduces the number of multiplications required, leading to more efficient multiplication for larger numbers.</a:t>
            </a:r>
          </a:p>
        </p:txBody>
      </p:sp>
      <p:pic>
        <p:nvPicPr>
          <p:cNvPr id="4" name="Picture 3">
            <a:extLst>
              <a:ext uri="{FF2B5EF4-FFF2-40B4-BE49-F238E27FC236}">
                <a16:creationId xmlns:a16="http://schemas.microsoft.com/office/drawing/2014/main" id="{E571444F-5434-8D8D-9E98-E1C549DB03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185710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extLst>
      <p:ext uri="{BB962C8B-B14F-4D97-AF65-F5344CB8AC3E}">
        <p14:creationId xmlns:p14="http://schemas.microsoft.com/office/powerpoint/2010/main" val="876595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1002</Words>
  <Application>Microsoft Office PowerPoint</Application>
  <PresentationFormat>Widescreen</PresentationFormat>
  <Paragraphs>84</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Nunito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AQEEL Official</dc:creator>
  <cp:lastModifiedBy>AQEEL Official</cp:lastModifiedBy>
  <cp:revision>7</cp:revision>
  <dcterms:created xsi:type="dcterms:W3CDTF">2023-05-10T08:47:54Z</dcterms:created>
  <dcterms:modified xsi:type="dcterms:W3CDTF">2023-06-13T08:24:17Z</dcterms:modified>
</cp:coreProperties>
</file>