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72" r:id="rId2"/>
    <p:sldId id="370" r:id="rId3"/>
    <p:sldId id="373" r:id="rId4"/>
    <p:sldId id="374" r:id="rId5"/>
    <p:sldId id="375" r:id="rId6"/>
    <p:sldId id="376" r:id="rId7"/>
    <p:sldId id="37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518975-8934-4771-AF08-1A257C48F7AD}" type="datetimeFigureOut">
              <a:rPr lang="en-IN" smtClean="0"/>
              <a:t>14-06-2023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E990C0-AD91-46EA-AB00-F0B210DDC161}" type="slidenum">
              <a:rPr lang="en-IN" smtClean="0"/>
              <a:t>‹#›</a:t>
            </a:fld>
            <a:endParaRPr lang="en-IN"/>
          </a:p>
        </p:txBody>
      </p:sp>
    </p:spTree>
    <p:extLst>
      <p:ext uri="{BB962C8B-B14F-4D97-AF65-F5344CB8AC3E}">
        <p14:creationId xmlns:p14="http://schemas.microsoft.com/office/powerpoint/2010/main" val="3283043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1033533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912406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5BE20-E304-E50A-7275-9B01BAECD2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C089444-676A-85DF-7A91-F6BEF15B6E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807CB06-D95C-AB7F-CF76-270EF5C5A86C}"/>
              </a:ext>
            </a:extLst>
          </p:cNvPr>
          <p:cNvSpPr>
            <a:spLocks noGrp="1"/>
          </p:cNvSpPr>
          <p:nvPr>
            <p:ph type="dt" sz="half" idx="10"/>
          </p:nvPr>
        </p:nvSpPr>
        <p:spPr/>
        <p:txBody>
          <a:bodyPr/>
          <a:lstStyle/>
          <a:p>
            <a:fld id="{85E37057-8EEF-4970-971A-E729ECFB4DF5}" type="datetimeFigureOut">
              <a:rPr lang="en-IN" smtClean="0"/>
              <a:t>14-06-2023</a:t>
            </a:fld>
            <a:endParaRPr lang="en-IN"/>
          </a:p>
        </p:txBody>
      </p:sp>
      <p:sp>
        <p:nvSpPr>
          <p:cNvPr id="5" name="Footer Placeholder 4">
            <a:extLst>
              <a:ext uri="{FF2B5EF4-FFF2-40B4-BE49-F238E27FC236}">
                <a16:creationId xmlns:a16="http://schemas.microsoft.com/office/drawing/2014/main" id="{05911846-10FF-4F59-F5E0-C31A33F0EB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B6CEAE-5742-4805-773B-021C035A0258}"/>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3102111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D37B9-005B-FDC3-30CB-4B54D889CE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E8D0BD-8D2B-AA5C-A832-B1E68B5BD7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D49FAF-0B90-F71E-F23A-3A1AA53B7CDE}"/>
              </a:ext>
            </a:extLst>
          </p:cNvPr>
          <p:cNvSpPr>
            <a:spLocks noGrp="1"/>
          </p:cNvSpPr>
          <p:nvPr>
            <p:ph type="dt" sz="half" idx="10"/>
          </p:nvPr>
        </p:nvSpPr>
        <p:spPr/>
        <p:txBody>
          <a:bodyPr/>
          <a:lstStyle/>
          <a:p>
            <a:fld id="{85E37057-8EEF-4970-971A-E729ECFB4DF5}" type="datetimeFigureOut">
              <a:rPr lang="en-IN" smtClean="0"/>
              <a:t>14-06-2023</a:t>
            </a:fld>
            <a:endParaRPr lang="en-IN"/>
          </a:p>
        </p:txBody>
      </p:sp>
      <p:sp>
        <p:nvSpPr>
          <p:cNvPr id="5" name="Footer Placeholder 4">
            <a:extLst>
              <a:ext uri="{FF2B5EF4-FFF2-40B4-BE49-F238E27FC236}">
                <a16:creationId xmlns:a16="http://schemas.microsoft.com/office/drawing/2014/main" id="{1AA8EE51-6EE1-8312-BEAE-AFBAA57D0A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EE164F-47C3-338D-19E0-11D18DE85098}"/>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2408436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FBE76E-2FC7-4A85-22B4-C391C2AD54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81806D-6F3F-8BAD-BF7F-D4F4BE508A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01D3EF-94CA-3240-AA7B-0A2C6BAA6C57}"/>
              </a:ext>
            </a:extLst>
          </p:cNvPr>
          <p:cNvSpPr>
            <a:spLocks noGrp="1"/>
          </p:cNvSpPr>
          <p:nvPr>
            <p:ph type="dt" sz="half" idx="10"/>
          </p:nvPr>
        </p:nvSpPr>
        <p:spPr/>
        <p:txBody>
          <a:bodyPr/>
          <a:lstStyle/>
          <a:p>
            <a:fld id="{85E37057-8EEF-4970-971A-E729ECFB4DF5}" type="datetimeFigureOut">
              <a:rPr lang="en-IN" smtClean="0"/>
              <a:t>14-06-2023</a:t>
            </a:fld>
            <a:endParaRPr lang="en-IN"/>
          </a:p>
        </p:txBody>
      </p:sp>
      <p:sp>
        <p:nvSpPr>
          <p:cNvPr id="5" name="Footer Placeholder 4">
            <a:extLst>
              <a:ext uri="{FF2B5EF4-FFF2-40B4-BE49-F238E27FC236}">
                <a16:creationId xmlns:a16="http://schemas.microsoft.com/office/drawing/2014/main" id="{A5E0526B-E17D-AFA6-CFF8-B94B636B34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889A78-51EC-FE83-830B-1A757D6D538E}"/>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3272867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580D-56FF-713E-670A-F21B1D120A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EAB131-964C-3487-E68A-8ED0DC589C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1F7D71-B3DE-D2E5-9895-C9D41976B6BC}"/>
              </a:ext>
            </a:extLst>
          </p:cNvPr>
          <p:cNvSpPr>
            <a:spLocks noGrp="1"/>
          </p:cNvSpPr>
          <p:nvPr>
            <p:ph type="dt" sz="half" idx="10"/>
          </p:nvPr>
        </p:nvSpPr>
        <p:spPr/>
        <p:txBody>
          <a:bodyPr/>
          <a:lstStyle/>
          <a:p>
            <a:fld id="{85E37057-8EEF-4970-971A-E729ECFB4DF5}" type="datetimeFigureOut">
              <a:rPr lang="en-IN" smtClean="0"/>
              <a:t>14-06-2023</a:t>
            </a:fld>
            <a:endParaRPr lang="en-IN"/>
          </a:p>
        </p:txBody>
      </p:sp>
      <p:sp>
        <p:nvSpPr>
          <p:cNvPr id="5" name="Footer Placeholder 4">
            <a:extLst>
              <a:ext uri="{FF2B5EF4-FFF2-40B4-BE49-F238E27FC236}">
                <a16:creationId xmlns:a16="http://schemas.microsoft.com/office/drawing/2014/main" id="{B24B2AFE-A030-C017-4276-ED0AAC829D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EF4221-AE41-6678-28C4-B63665E84E29}"/>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844850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ADDC6-B209-DD07-7B12-9C7A054F99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2363BC2-6F1F-8B7F-04E8-CB6246E1A4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E95F47-C9C0-2C65-CE72-B23A86391236}"/>
              </a:ext>
            </a:extLst>
          </p:cNvPr>
          <p:cNvSpPr>
            <a:spLocks noGrp="1"/>
          </p:cNvSpPr>
          <p:nvPr>
            <p:ph type="dt" sz="half" idx="10"/>
          </p:nvPr>
        </p:nvSpPr>
        <p:spPr/>
        <p:txBody>
          <a:bodyPr/>
          <a:lstStyle/>
          <a:p>
            <a:fld id="{85E37057-8EEF-4970-971A-E729ECFB4DF5}" type="datetimeFigureOut">
              <a:rPr lang="en-IN" smtClean="0"/>
              <a:t>14-06-2023</a:t>
            </a:fld>
            <a:endParaRPr lang="en-IN"/>
          </a:p>
        </p:txBody>
      </p:sp>
      <p:sp>
        <p:nvSpPr>
          <p:cNvPr id="5" name="Footer Placeholder 4">
            <a:extLst>
              <a:ext uri="{FF2B5EF4-FFF2-40B4-BE49-F238E27FC236}">
                <a16:creationId xmlns:a16="http://schemas.microsoft.com/office/drawing/2014/main" id="{AC115A94-E8BF-E3C8-AD35-9D8CA4B3F7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B25D7B-7CEB-5DD7-3AE9-0454B6727D52}"/>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1988534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CB110-F0C6-578F-F6A7-D25AA9C0BC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165983-7F9E-88CE-01D0-FF7F8E08D5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E0CB06B-0F59-0656-EB47-520B3EA7DB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2B2A57-B0C4-82FC-6F4B-C238D103C274}"/>
              </a:ext>
            </a:extLst>
          </p:cNvPr>
          <p:cNvSpPr>
            <a:spLocks noGrp="1"/>
          </p:cNvSpPr>
          <p:nvPr>
            <p:ph type="dt" sz="half" idx="10"/>
          </p:nvPr>
        </p:nvSpPr>
        <p:spPr/>
        <p:txBody>
          <a:bodyPr/>
          <a:lstStyle/>
          <a:p>
            <a:fld id="{85E37057-8EEF-4970-971A-E729ECFB4DF5}" type="datetimeFigureOut">
              <a:rPr lang="en-IN" smtClean="0"/>
              <a:t>14-06-2023</a:t>
            </a:fld>
            <a:endParaRPr lang="en-IN"/>
          </a:p>
        </p:txBody>
      </p:sp>
      <p:sp>
        <p:nvSpPr>
          <p:cNvPr id="6" name="Footer Placeholder 5">
            <a:extLst>
              <a:ext uri="{FF2B5EF4-FFF2-40B4-BE49-F238E27FC236}">
                <a16:creationId xmlns:a16="http://schemas.microsoft.com/office/drawing/2014/main" id="{6EE99E5A-FEFC-7626-FEE3-6132CD14F1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4DB9C8-BC0C-E43A-4607-246D8BF71FB7}"/>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1116636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AC79-B4C7-F37F-0A99-78F594A2D7F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720269-90A4-D338-E83C-80486F34EA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2BFF09-3603-86B9-954C-1D3F3EF732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2B4772-8927-354C-AFED-9225A2D5F2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C57135-DCE7-CA77-55E8-85F3B6634E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53673D-15D9-7B60-DFDE-BF61CE9D09F2}"/>
              </a:ext>
            </a:extLst>
          </p:cNvPr>
          <p:cNvSpPr>
            <a:spLocks noGrp="1"/>
          </p:cNvSpPr>
          <p:nvPr>
            <p:ph type="dt" sz="half" idx="10"/>
          </p:nvPr>
        </p:nvSpPr>
        <p:spPr/>
        <p:txBody>
          <a:bodyPr/>
          <a:lstStyle/>
          <a:p>
            <a:fld id="{85E37057-8EEF-4970-971A-E729ECFB4DF5}" type="datetimeFigureOut">
              <a:rPr lang="en-IN" smtClean="0"/>
              <a:t>14-06-2023</a:t>
            </a:fld>
            <a:endParaRPr lang="en-IN"/>
          </a:p>
        </p:txBody>
      </p:sp>
      <p:sp>
        <p:nvSpPr>
          <p:cNvPr id="8" name="Footer Placeholder 7">
            <a:extLst>
              <a:ext uri="{FF2B5EF4-FFF2-40B4-BE49-F238E27FC236}">
                <a16:creationId xmlns:a16="http://schemas.microsoft.com/office/drawing/2014/main" id="{BD99FDF8-6F00-489A-7F1A-F82F80249FA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7607201-A92F-E4A4-A8E5-A4459E96B72C}"/>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2081606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F285B-AEDD-16CC-3F0C-163FB6910A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908E675-3EC7-7719-03C7-44938B52CF84}"/>
              </a:ext>
            </a:extLst>
          </p:cNvPr>
          <p:cNvSpPr>
            <a:spLocks noGrp="1"/>
          </p:cNvSpPr>
          <p:nvPr>
            <p:ph type="dt" sz="half" idx="10"/>
          </p:nvPr>
        </p:nvSpPr>
        <p:spPr/>
        <p:txBody>
          <a:bodyPr/>
          <a:lstStyle/>
          <a:p>
            <a:fld id="{85E37057-8EEF-4970-971A-E729ECFB4DF5}" type="datetimeFigureOut">
              <a:rPr lang="en-IN" smtClean="0"/>
              <a:t>14-06-2023</a:t>
            </a:fld>
            <a:endParaRPr lang="en-IN"/>
          </a:p>
        </p:txBody>
      </p:sp>
      <p:sp>
        <p:nvSpPr>
          <p:cNvPr id="4" name="Footer Placeholder 3">
            <a:extLst>
              <a:ext uri="{FF2B5EF4-FFF2-40B4-BE49-F238E27FC236}">
                <a16:creationId xmlns:a16="http://schemas.microsoft.com/office/drawing/2014/main" id="{2E2F7690-159E-483A-B5A0-6E12A3CEB18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77A6C8A-EFEA-78CB-E338-F764EF55781B}"/>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3614376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54C02A-457C-B0D0-DD11-922661C8D447}"/>
              </a:ext>
            </a:extLst>
          </p:cNvPr>
          <p:cNvSpPr>
            <a:spLocks noGrp="1"/>
          </p:cNvSpPr>
          <p:nvPr>
            <p:ph type="dt" sz="half" idx="10"/>
          </p:nvPr>
        </p:nvSpPr>
        <p:spPr/>
        <p:txBody>
          <a:bodyPr/>
          <a:lstStyle/>
          <a:p>
            <a:fld id="{85E37057-8EEF-4970-971A-E729ECFB4DF5}" type="datetimeFigureOut">
              <a:rPr lang="en-IN" smtClean="0"/>
              <a:t>14-06-2023</a:t>
            </a:fld>
            <a:endParaRPr lang="en-IN"/>
          </a:p>
        </p:txBody>
      </p:sp>
      <p:sp>
        <p:nvSpPr>
          <p:cNvPr id="3" name="Footer Placeholder 2">
            <a:extLst>
              <a:ext uri="{FF2B5EF4-FFF2-40B4-BE49-F238E27FC236}">
                <a16:creationId xmlns:a16="http://schemas.microsoft.com/office/drawing/2014/main" id="{0A20CF1B-0BB9-83DF-FF93-191602CB1BE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4E68B2D-F23C-56A4-7FBD-0A04A6C79496}"/>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2394121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F4ECD-56C4-3ACB-B30A-011AC809E2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70C8B0-9BCC-D2C9-82BC-8FF0ED455E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C52100-93AD-68D7-FCEC-AB258CA4F4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F355F9-1073-292E-95F5-ED67A0569715}"/>
              </a:ext>
            </a:extLst>
          </p:cNvPr>
          <p:cNvSpPr>
            <a:spLocks noGrp="1"/>
          </p:cNvSpPr>
          <p:nvPr>
            <p:ph type="dt" sz="half" idx="10"/>
          </p:nvPr>
        </p:nvSpPr>
        <p:spPr/>
        <p:txBody>
          <a:bodyPr/>
          <a:lstStyle/>
          <a:p>
            <a:fld id="{85E37057-8EEF-4970-971A-E729ECFB4DF5}" type="datetimeFigureOut">
              <a:rPr lang="en-IN" smtClean="0"/>
              <a:t>14-06-2023</a:t>
            </a:fld>
            <a:endParaRPr lang="en-IN"/>
          </a:p>
        </p:txBody>
      </p:sp>
      <p:sp>
        <p:nvSpPr>
          <p:cNvPr id="6" name="Footer Placeholder 5">
            <a:extLst>
              <a:ext uri="{FF2B5EF4-FFF2-40B4-BE49-F238E27FC236}">
                <a16:creationId xmlns:a16="http://schemas.microsoft.com/office/drawing/2014/main" id="{A2A44895-DFED-0CA3-B36B-92E703D76C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F861F7-CFA6-2C8D-D05E-561A565AE575}"/>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1470682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CF179-310C-6296-07EC-6C247F417B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EEBF213-0316-C3EC-0A1E-5893EA92E7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BDE8C5E-B00C-E685-2985-A9F74CE0C8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966ED1-76D3-088F-2A34-6FBEEF534D44}"/>
              </a:ext>
            </a:extLst>
          </p:cNvPr>
          <p:cNvSpPr>
            <a:spLocks noGrp="1"/>
          </p:cNvSpPr>
          <p:nvPr>
            <p:ph type="dt" sz="half" idx="10"/>
          </p:nvPr>
        </p:nvSpPr>
        <p:spPr/>
        <p:txBody>
          <a:bodyPr/>
          <a:lstStyle/>
          <a:p>
            <a:fld id="{85E37057-8EEF-4970-971A-E729ECFB4DF5}" type="datetimeFigureOut">
              <a:rPr lang="en-IN" smtClean="0"/>
              <a:t>14-06-2023</a:t>
            </a:fld>
            <a:endParaRPr lang="en-IN"/>
          </a:p>
        </p:txBody>
      </p:sp>
      <p:sp>
        <p:nvSpPr>
          <p:cNvPr id="6" name="Footer Placeholder 5">
            <a:extLst>
              <a:ext uri="{FF2B5EF4-FFF2-40B4-BE49-F238E27FC236}">
                <a16:creationId xmlns:a16="http://schemas.microsoft.com/office/drawing/2014/main" id="{70F37BC5-ECE8-4003-34E4-26E1D19E2F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7C35B7-E9C7-385D-F30C-04983CFF1EF5}"/>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3245829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86DB4D-267D-1093-A22E-D4E4AD7314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B1D6DD-49E5-F599-C167-DA418F8EA2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651FA9-8651-275A-409F-7B9461A647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E37057-8EEF-4970-971A-E729ECFB4DF5}" type="datetimeFigureOut">
              <a:rPr lang="en-IN" smtClean="0"/>
              <a:t>14-06-2023</a:t>
            </a:fld>
            <a:endParaRPr lang="en-IN"/>
          </a:p>
        </p:txBody>
      </p:sp>
      <p:sp>
        <p:nvSpPr>
          <p:cNvPr id="5" name="Footer Placeholder 4">
            <a:extLst>
              <a:ext uri="{FF2B5EF4-FFF2-40B4-BE49-F238E27FC236}">
                <a16:creationId xmlns:a16="http://schemas.microsoft.com/office/drawing/2014/main" id="{3BC23140-C379-5B04-7A36-DCAC531675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27F2A7A-ED9E-DC47-404D-FB9BDEFAD6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7EE892-4C8C-4DC1-A25A-C0D175D88DA2}" type="slidenum">
              <a:rPr lang="en-IN" smtClean="0"/>
              <a:t>‹#›</a:t>
            </a:fld>
            <a:endParaRPr lang="en-IN"/>
          </a:p>
        </p:txBody>
      </p:sp>
    </p:spTree>
    <p:extLst>
      <p:ext uri="{BB962C8B-B14F-4D97-AF65-F5344CB8AC3E}">
        <p14:creationId xmlns:p14="http://schemas.microsoft.com/office/powerpoint/2010/main" val="30271386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40578" y="3105000"/>
            <a:ext cx="5110844" cy="648000"/>
          </a:xfrm>
          <a:prstGeom prst="rect">
            <a:avLst/>
          </a:prstGeom>
        </p:spPr>
      </p:pic>
    </p:spTree>
    <p:extLst>
      <p:ext uri="{BB962C8B-B14F-4D97-AF65-F5344CB8AC3E}">
        <p14:creationId xmlns:p14="http://schemas.microsoft.com/office/powerpoint/2010/main" val="1596884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701288" y="673442"/>
            <a:ext cx="10160892" cy="707886"/>
          </a:xfrm>
          <a:prstGeom prst="rect">
            <a:avLst/>
          </a:prstGeom>
          <a:noFill/>
        </p:spPr>
        <p:txBody>
          <a:bodyPr wrap="square" rtlCol="0">
            <a:spAutoFit/>
          </a:bodyPr>
          <a:lstStyle/>
          <a:p>
            <a:r>
              <a:rPr lang="en-US" sz="4000" dirty="0">
                <a:latin typeface="Nunito Sans" pitchFamily="2" charset="0"/>
              </a:rPr>
              <a:t>S</a:t>
            </a:r>
            <a:r>
              <a:rPr lang="en-US" sz="4000" b="0" i="0" dirty="0">
                <a:effectLst/>
                <a:latin typeface="Nunito Sans" pitchFamily="2" charset="0"/>
              </a:rPr>
              <a:t>wap Two Nibbles in a Byte</a:t>
            </a:r>
            <a:endParaRPr lang="en-IN" sz="4000" dirty="0">
              <a:latin typeface="Nunito Sans" pitchFamily="2" charset="0"/>
              <a:cs typeface="Times New Roman" panose="02020603050405020304" pitchFamily="18" charset="0"/>
            </a:endParaRPr>
          </a:p>
        </p:txBody>
      </p:sp>
      <p:sp>
        <p:nvSpPr>
          <p:cNvPr id="10" name="Rectangle 9"/>
          <p:cNvSpPr/>
          <p:nvPr/>
        </p:nvSpPr>
        <p:spPr>
          <a:xfrm>
            <a:off x="819017" y="615669"/>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8000" cy="298969"/>
          </a:xfrm>
          <a:prstGeom prst="rect">
            <a:avLst/>
          </a:prstGeom>
        </p:spPr>
      </p:pic>
      <p:sp>
        <p:nvSpPr>
          <p:cNvPr id="4" name="TextBox 3">
            <a:extLst>
              <a:ext uri="{FF2B5EF4-FFF2-40B4-BE49-F238E27FC236}">
                <a16:creationId xmlns:a16="http://schemas.microsoft.com/office/drawing/2014/main" id="{82F38F86-858A-B0B2-F714-EFC82B5C8B38}"/>
              </a:ext>
            </a:extLst>
          </p:cNvPr>
          <p:cNvSpPr txBox="1"/>
          <p:nvPr/>
        </p:nvSpPr>
        <p:spPr>
          <a:xfrm>
            <a:off x="2173310" y="1748828"/>
            <a:ext cx="6098146" cy="707886"/>
          </a:xfrm>
          <a:prstGeom prst="rect">
            <a:avLst/>
          </a:prstGeom>
          <a:noFill/>
        </p:spPr>
        <p:txBody>
          <a:bodyPr wrap="square">
            <a:spAutoFit/>
          </a:bodyPr>
          <a:lstStyle/>
          <a:p>
            <a:r>
              <a:rPr lang="en-IN" sz="4000" dirty="0">
                <a:solidFill>
                  <a:srgbClr val="FF0000"/>
                </a:solidFill>
                <a:latin typeface="Times New Roman" panose="02020603050405020304" pitchFamily="18" charset="0"/>
                <a:cs typeface="Times New Roman" panose="02020603050405020304" pitchFamily="18" charset="0"/>
              </a:rPr>
              <a:t>What is Nibbles</a:t>
            </a:r>
          </a:p>
        </p:txBody>
      </p:sp>
      <p:sp>
        <p:nvSpPr>
          <p:cNvPr id="6" name="TextBox 5">
            <a:extLst>
              <a:ext uri="{FF2B5EF4-FFF2-40B4-BE49-F238E27FC236}">
                <a16:creationId xmlns:a16="http://schemas.microsoft.com/office/drawing/2014/main" id="{AB85AD1C-5B12-6F4F-7294-D3C4A5F0E2CB}"/>
              </a:ext>
            </a:extLst>
          </p:cNvPr>
          <p:cNvSpPr txBox="1"/>
          <p:nvPr/>
        </p:nvSpPr>
        <p:spPr>
          <a:xfrm>
            <a:off x="0" y="2632530"/>
            <a:ext cx="12192000" cy="3416320"/>
          </a:xfrm>
          <a:prstGeom prst="rect">
            <a:avLst/>
          </a:prstGeom>
          <a:noFill/>
        </p:spPr>
        <p:txBody>
          <a:bodyPr wrap="square">
            <a:spAutoFit/>
          </a:bodyPr>
          <a:lstStyle/>
          <a:p>
            <a:r>
              <a:rPr lang="en-IN" dirty="0"/>
              <a:t>In computing, a nibble is a unit of data that consists of 4 bits. The term "nibble" is a contraction of "</a:t>
            </a:r>
            <a:r>
              <a:rPr lang="en-IN" dirty="0" err="1"/>
              <a:t>nybble</a:t>
            </a:r>
            <a:r>
              <a:rPr lang="en-IN" dirty="0"/>
              <a:t>," with the "</a:t>
            </a:r>
            <a:r>
              <a:rPr lang="en-IN" dirty="0" err="1"/>
              <a:t>ny</a:t>
            </a:r>
            <a:r>
              <a:rPr lang="en-IN" dirty="0"/>
              <a:t>" spelling emphasizing the "4" in binary (since 4 is written as "</a:t>
            </a:r>
            <a:r>
              <a:rPr lang="en-IN" dirty="0" err="1"/>
              <a:t>nybble</a:t>
            </a:r>
            <a:r>
              <a:rPr lang="en-IN" dirty="0"/>
              <a:t>" in German).</a:t>
            </a:r>
          </a:p>
          <a:p>
            <a:endParaRPr lang="en-IN" dirty="0"/>
          </a:p>
          <a:p>
            <a:r>
              <a:rPr lang="en-IN" dirty="0"/>
              <a:t>In a binary system, each digit is represented by a bit, which can be either 0 or 1. A nibble represents a group of 4 bits, allowing it to have 16 possible combinations (2^4). Each combination can represent a value from 0 to 15 in decimal or from 0000 to 1111 in binary.</a:t>
            </a:r>
          </a:p>
          <a:p>
            <a:endParaRPr lang="en-IN" dirty="0"/>
          </a:p>
          <a:p>
            <a:r>
              <a:rPr lang="en-IN" dirty="0"/>
              <a:t>In byte-oriented systems, a byte typically consists of 8 bits. Therefore, a byte can hold two nibbles. Each nibble within a byte can be manipulated or used independently.</a:t>
            </a:r>
          </a:p>
          <a:p>
            <a:endParaRPr lang="en-IN" dirty="0"/>
          </a:p>
          <a:p>
            <a:r>
              <a:rPr lang="en-IN" dirty="0"/>
              <a:t>Swapping nibbles in a byte refers to exchanging the positions of the upper nibble (the higher 4 bits) and the lower nibble (the lower 4 bits) within the byte.</a:t>
            </a:r>
          </a:p>
        </p:txBody>
      </p:sp>
      <p:pic>
        <p:nvPicPr>
          <p:cNvPr id="1028" name="Picture 4" descr="Nibbles to Bits | Nibbles to Bits → Data Unit Converter">
            <a:extLst>
              <a:ext uri="{FF2B5EF4-FFF2-40B4-BE49-F238E27FC236}">
                <a16:creationId xmlns:a16="http://schemas.microsoft.com/office/drawing/2014/main" id="{5C1E626E-B4CA-B474-890A-BC399F0681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362250"/>
            <a:ext cx="6096000" cy="1233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247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81458F-6A18-D9BB-5E8A-09278601B126}"/>
              </a:ext>
            </a:extLst>
          </p:cNvPr>
          <p:cNvSpPr txBox="1"/>
          <p:nvPr/>
        </p:nvSpPr>
        <p:spPr>
          <a:xfrm>
            <a:off x="90152" y="1056068"/>
            <a:ext cx="12101848" cy="4582578"/>
          </a:xfrm>
          <a:prstGeom prst="rect">
            <a:avLst/>
          </a:prstGeom>
          <a:noFill/>
        </p:spPr>
        <p:txBody>
          <a:bodyPr wrap="square">
            <a:spAutoFit/>
          </a:bodyPr>
          <a:lstStyle/>
          <a:p>
            <a:r>
              <a:rPr lang="en-IN" dirty="0"/>
              <a:t>The concept of swapping nibbles in a byte is based on the idea of reordering the 4-bit groups within an 8-bit value. By swapping the positions of the upper nibble and the lower nibble, we effectively change the arrangement of the bits within the byte.</a:t>
            </a:r>
          </a:p>
          <a:p>
            <a:endParaRPr lang="en-IN" dirty="0"/>
          </a:p>
          <a:p>
            <a:r>
              <a:rPr lang="en-IN" dirty="0"/>
              <a:t>Here's an example to illustrate the concept:</a:t>
            </a:r>
          </a:p>
          <a:p>
            <a:endParaRPr lang="en-IN" dirty="0"/>
          </a:p>
          <a:p>
            <a:r>
              <a:rPr lang="en-IN" dirty="0"/>
              <a:t>Let's consider a byte `1010 1100` in binary, which is represented as `AC` in hexadecimal notation. In this byte, the upper nibble is `1010` (decimal 10) and the lower nibble is `1100` (decimal 12).</a:t>
            </a:r>
          </a:p>
          <a:p>
            <a:endParaRPr lang="en-IN" dirty="0"/>
          </a:p>
          <a:p>
            <a:r>
              <a:rPr lang="en-IN" dirty="0"/>
              <a:t>When we swap the nibbles, the upper nibble becomes `1100` (decimal 12) and the lower nibble becomes `1010` (decimal 10). The resulting byte is `1100 1010`, which is represented as `CA` in hexadecimal notation.</a:t>
            </a:r>
          </a:p>
          <a:p>
            <a:endParaRPr lang="en-IN" dirty="0"/>
          </a:p>
          <a:p>
            <a:r>
              <a:rPr lang="en-IN" dirty="0"/>
              <a:t>So, the concept of swapping nibbles involves rearranging the bits within a byte by exchanging the positions of the upper and lower nibbles.</a:t>
            </a:r>
          </a:p>
          <a:p>
            <a:endParaRPr lang="en-IN" dirty="0"/>
          </a:p>
          <a:p>
            <a:r>
              <a:rPr lang="en-IN" dirty="0"/>
              <a:t>Swapping nibbles can be useful in certain applications where the specific arrangement or order of the bits within a byte is important for processing or interpretation.</a:t>
            </a:r>
          </a:p>
        </p:txBody>
      </p:sp>
      <p:sp>
        <p:nvSpPr>
          <p:cNvPr id="5" name="TextBox 4">
            <a:extLst>
              <a:ext uri="{FF2B5EF4-FFF2-40B4-BE49-F238E27FC236}">
                <a16:creationId xmlns:a16="http://schemas.microsoft.com/office/drawing/2014/main" id="{482563DD-2329-3AED-EAE4-50376AF3FED9}"/>
              </a:ext>
            </a:extLst>
          </p:cNvPr>
          <p:cNvSpPr txBox="1"/>
          <p:nvPr/>
        </p:nvSpPr>
        <p:spPr>
          <a:xfrm>
            <a:off x="2392250" y="208139"/>
            <a:ext cx="6098146" cy="707886"/>
          </a:xfrm>
          <a:prstGeom prst="rect">
            <a:avLst/>
          </a:prstGeom>
          <a:noFill/>
        </p:spPr>
        <p:txBody>
          <a:bodyPr wrap="square">
            <a:spAutoFit/>
          </a:bodyPr>
          <a:lstStyle/>
          <a:p>
            <a:r>
              <a:rPr lang="en-IN" sz="4000" dirty="0">
                <a:solidFill>
                  <a:srgbClr val="FF0000"/>
                </a:solidFill>
              </a:rPr>
              <a:t>Simple Concept</a:t>
            </a:r>
          </a:p>
        </p:txBody>
      </p:sp>
    </p:spTree>
    <p:extLst>
      <p:ext uri="{BB962C8B-B14F-4D97-AF65-F5344CB8AC3E}">
        <p14:creationId xmlns:p14="http://schemas.microsoft.com/office/powerpoint/2010/main" val="3520130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CB6B13-3F41-7029-EBFA-E83F6A123A90}"/>
              </a:ext>
            </a:extLst>
          </p:cNvPr>
          <p:cNvPicPr>
            <a:picLocks noChangeAspect="1"/>
          </p:cNvPicPr>
          <p:nvPr/>
        </p:nvPicPr>
        <p:blipFill>
          <a:blip r:embed="rId2"/>
          <a:stretch>
            <a:fillRect/>
          </a:stretch>
        </p:blipFill>
        <p:spPr>
          <a:xfrm>
            <a:off x="1285203" y="763641"/>
            <a:ext cx="6493635" cy="1980238"/>
          </a:xfrm>
          <a:prstGeom prst="rect">
            <a:avLst/>
          </a:prstGeom>
        </p:spPr>
      </p:pic>
      <p:pic>
        <p:nvPicPr>
          <p:cNvPr id="5" name="Picture 4">
            <a:extLst>
              <a:ext uri="{FF2B5EF4-FFF2-40B4-BE49-F238E27FC236}">
                <a16:creationId xmlns:a16="http://schemas.microsoft.com/office/drawing/2014/main" id="{36A0DABD-3D1C-4A57-66D7-7F31FF5A6AB5}"/>
              </a:ext>
            </a:extLst>
          </p:cNvPr>
          <p:cNvPicPr>
            <a:picLocks noChangeAspect="1"/>
          </p:cNvPicPr>
          <p:nvPr/>
        </p:nvPicPr>
        <p:blipFill>
          <a:blip r:embed="rId3"/>
          <a:stretch>
            <a:fillRect/>
          </a:stretch>
        </p:blipFill>
        <p:spPr>
          <a:xfrm>
            <a:off x="1285203" y="3748186"/>
            <a:ext cx="6682526" cy="1980238"/>
          </a:xfrm>
          <a:prstGeom prst="rect">
            <a:avLst/>
          </a:prstGeom>
        </p:spPr>
      </p:pic>
      <p:sp>
        <p:nvSpPr>
          <p:cNvPr id="8" name="TextBox 7">
            <a:extLst>
              <a:ext uri="{FF2B5EF4-FFF2-40B4-BE49-F238E27FC236}">
                <a16:creationId xmlns:a16="http://schemas.microsoft.com/office/drawing/2014/main" id="{3A87DDF6-8278-D1F7-D22C-82376DBD0ABF}"/>
              </a:ext>
            </a:extLst>
          </p:cNvPr>
          <p:cNvSpPr txBox="1"/>
          <p:nvPr/>
        </p:nvSpPr>
        <p:spPr>
          <a:xfrm>
            <a:off x="318752" y="246776"/>
            <a:ext cx="6098146" cy="369332"/>
          </a:xfrm>
          <a:prstGeom prst="rect">
            <a:avLst/>
          </a:prstGeom>
          <a:noFill/>
        </p:spPr>
        <p:txBody>
          <a:bodyPr wrap="square">
            <a:spAutoFit/>
          </a:bodyPr>
          <a:lstStyle/>
          <a:p>
            <a:r>
              <a:rPr lang="en-IN" dirty="0">
                <a:solidFill>
                  <a:srgbClr val="FF0000"/>
                </a:solidFill>
              </a:rPr>
              <a:t>Consider the original byte 1010 1100:</a:t>
            </a:r>
          </a:p>
        </p:txBody>
      </p:sp>
      <p:sp>
        <p:nvSpPr>
          <p:cNvPr id="10" name="TextBox 9">
            <a:extLst>
              <a:ext uri="{FF2B5EF4-FFF2-40B4-BE49-F238E27FC236}">
                <a16:creationId xmlns:a16="http://schemas.microsoft.com/office/drawing/2014/main" id="{79D3F071-0890-60BC-B474-41D0B28FF20D}"/>
              </a:ext>
            </a:extLst>
          </p:cNvPr>
          <p:cNvSpPr txBox="1"/>
          <p:nvPr/>
        </p:nvSpPr>
        <p:spPr>
          <a:xfrm>
            <a:off x="189962" y="3059668"/>
            <a:ext cx="7279783" cy="369332"/>
          </a:xfrm>
          <a:prstGeom prst="rect">
            <a:avLst/>
          </a:prstGeom>
          <a:noFill/>
        </p:spPr>
        <p:txBody>
          <a:bodyPr wrap="square">
            <a:spAutoFit/>
          </a:bodyPr>
          <a:lstStyle/>
          <a:p>
            <a:r>
              <a:rPr lang="en-IN" dirty="0">
                <a:solidFill>
                  <a:srgbClr val="FF0000"/>
                </a:solidFill>
              </a:rPr>
              <a:t>After swapping the nibbles, the resulting byte 1100 1010 is obtained:</a:t>
            </a:r>
          </a:p>
        </p:txBody>
      </p:sp>
      <p:sp>
        <p:nvSpPr>
          <p:cNvPr id="12" name="TextBox 11">
            <a:extLst>
              <a:ext uri="{FF2B5EF4-FFF2-40B4-BE49-F238E27FC236}">
                <a16:creationId xmlns:a16="http://schemas.microsoft.com/office/drawing/2014/main" id="{0716BB0C-ABB9-FD69-5862-3EB012557915}"/>
              </a:ext>
            </a:extLst>
          </p:cNvPr>
          <p:cNvSpPr txBox="1"/>
          <p:nvPr/>
        </p:nvSpPr>
        <p:spPr>
          <a:xfrm>
            <a:off x="189962" y="5819605"/>
            <a:ext cx="11658600" cy="923330"/>
          </a:xfrm>
          <a:prstGeom prst="rect">
            <a:avLst/>
          </a:prstGeom>
          <a:noFill/>
        </p:spPr>
        <p:txBody>
          <a:bodyPr wrap="square">
            <a:spAutoFit/>
          </a:bodyPr>
          <a:lstStyle/>
          <a:p>
            <a:r>
              <a:rPr lang="en-IN" dirty="0"/>
              <a:t>In this representation, each digit represents a bit within the byte. The upper nibble consists of the first four bits, and the lower nibble consists of the last four bits. By swapping the nibbles, we essentially interchange the positions of the bits within the byte.</a:t>
            </a:r>
          </a:p>
        </p:txBody>
      </p:sp>
    </p:spTree>
    <p:extLst>
      <p:ext uri="{BB962C8B-B14F-4D97-AF65-F5344CB8AC3E}">
        <p14:creationId xmlns:p14="http://schemas.microsoft.com/office/powerpoint/2010/main" val="1010103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5646F7-58AE-D699-E90B-373085E76963}"/>
              </a:ext>
            </a:extLst>
          </p:cNvPr>
          <p:cNvSpPr txBox="1"/>
          <p:nvPr/>
        </p:nvSpPr>
        <p:spPr>
          <a:xfrm>
            <a:off x="90152" y="1305341"/>
            <a:ext cx="12101848" cy="4247317"/>
          </a:xfrm>
          <a:prstGeom prst="rect">
            <a:avLst/>
          </a:prstGeom>
          <a:noFill/>
        </p:spPr>
        <p:txBody>
          <a:bodyPr wrap="square">
            <a:spAutoFit/>
          </a:bodyPr>
          <a:lstStyle/>
          <a:p>
            <a:r>
              <a:rPr lang="en-IN" dirty="0"/>
              <a:t>1. Define the function `</a:t>
            </a:r>
            <a:r>
              <a:rPr lang="en-IN" dirty="0" err="1"/>
              <a:t>swap_nibbles</a:t>
            </a:r>
            <a:r>
              <a:rPr lang="en-IN" dirty="0"/>
              <a:t>(byte)` that takes a byte as input.</a:t>
            </a:r>
          </a:p>
          <a:p>
            <a:r>
              <a:rPr lang="en-IN" dirty="0"/>
              <a:t>2. Create a bitmask `0xF0` (11110000 in binary) to extract the upper nibble of the byte. Perform a bitwise AND operation between `byte` and the bitmask to isolate the upper nibble. Store the result in the variable `</a:t>
            </a:r>
            <a:r>
              <a:rPr lang="en-IN" dirty="0" err="1"/>
              <a:t>upper_nibble</a:t>
            </a:r>
            <a:r>
              <a:rPr lang="en-IN" dirty="0"/>
              <a:t>`.</a:t>
            </a:r>
          </a:p>
          <a:p>
            <a:r>
              <a:rPr lang="en-IN" dirty="0"/>
              <a:t>3. Create a bitmask `0x0F` (00001111 in binary) to extract the lower nibble of the byte. Perform a bitwise AND operation between `byte` and the bitmask to isolate the lower nibble. Store the result in the variable `</a:t>
            </a:r>
            <a:r>
              <a:rPr lang="en-IN" dirty="0" err="1"/>
              <a:t>lower_nibble</a:t>
            </a:r>
            <a:r>
              <a:rPr lang="en-IN" dirty="0"/>
              <a:t>`.</a:t>
            </a:r>
          </a:p>
          <a:p>
            <a:r>
              <a:rPr lang="en-IN" dirty="0"/>
              <a:t>4. Shift the `</a:t>
            </a:r>
            <a:r>
              <a:rPr lang="en-IN" dirty="0" err="1"/>
              <a:t>lower_nibble</a:t>
            </a:r>
            <a:r>
              <a:rPr lang="en-IN" dirty="0"/>
              <a:t>` 4 positions to the left using the left shift operator `&lt;&lt;`. This aligns the bits of the lower nibble to the higher positions.</a:t>
            </a:r>
          </a:p>
          <a:p>
            <a:r>
              <a:rPr lang="en-IN" dirty="0"/>
              <a:t>5. Shift the `</a:t>
            </a:r>
            <a:r>
              <a:rPr lang="en-IN" dirty="0" err="1"/>
              <a:t>upper_nibble</a:t>
            </a:r>
            <a:r>
              <a:rPr lang="en-IN" dirty="0"/>
              <a:t>` 4 positions to the right using the right shift operator `&gt;&gt;`. This aligns the bits of the upper nibble to the lower positions.</a:t>
            </a:r>
          </a:p>
          <a:p>
            <a:r>
              <a:rPr lang="en-IN" dirty="0"/>
              <a:t>6. Perform a bitwise OR operation (`|`) between the shifted `</a:t>
            </a:r>
            <a:r>
              <a:rPr lang="en-IN" dirty="0" err="1"/>
              <a:t>lower_nibble</a:t>
            </a:r>
            <a:r>
              <a:rPr lang="en-IN" dirty="0"/>
              <a:t>` and `</a:t>
            </a:r>
            <a:r>
              <a:rPr lang="en-IN" dirty="0" err="1"/>
              <a:t>upper_nibble</a:t>
            </a:r>
            <a:r>
              <a:rPr lang="en-IN" dirty="0"/>
              <a:t>` to combine them into the swapped byte. Store the result in the variable `</a:t>
            </a:r>
            <a:r>
              <a:rPr lang="en-IN" dirty="0" err="1"/>
              <a:t>swapped_byte</a:t>
            </a:r>
            <a:r>
              <a:rPr lang="en-IN" dirty="0"/>
              <a:t>`.</a:t>
            </a:r>
          </a:p>
          <a:p>
            <a:r>
              <a:rPr lang="en-IN" dirty="0"/>
              <a:t>7. Return the value of `</a:t>
            </a:r>
            <a:r>
              <a:rPr lang="en-IN" dirty="0" err="1"/>
              <a:t>swapped_byte</a:t>
            </a:r>
            <a:r>
              <a:rPr lang="en-IN" dirty="0"/>
              <a:t>`.</a:t>
            </a:r>
          </a:p>
          <a:p>
            <a:r>
              <a:rPr lang="en-IN" dirty="0"/>
              <a:t>8. Example usage: Assign a byte value, such as `0xAB` (1010 1011 in binary), to the variable `byte`. Call the `</a:t>
            </a:r>
            <a:r>
              <a:rPr lang="en-IN" dirty="0" err="1"/>
              <a:t>swap_nibbles</a:t>
            </a:r>
            <a:r>
              <a:rPr lang="en-IN" dirty="0"/>
              <a:t>` function with `byte` as the argument and assign the result to the variable `</a:t>
            </a:r>
            <a:r>
              <a:rPr lang="en-IN" dirty="0" err="1"/>
              <a:t>swapped_byte</a:t>
            </a:r>
            <a:r>
              <a:rPr lang="en-IN" dirty="0"/>
              <a:t>`.</a:t>
            </a:r>
          </a:p>
          <a:p>
            <a:r>
              <a:rPr lang="en-IN" dirty="0"/>
              <a:t>9. Print the original byte and the swapped byte using the `bin()` function to display them in binary format.</a:t>
            </a:r>
          </a:p>
        </p:txBody>
      </p:sp>
      <p:sp>
        <p:nvSpPr>
          <p:cNvPr id="5" name="TextBox 4">
            <a:extLst>
              <a:ext uri="{FF2B5EF4-FFF2-40B4-BE49-F238E27FC236}">
                <a16:creationId xmlns:a16="http://schemas.microsoft.com/office/drawing/2014/main" id="{25167031-01BC-CFF1-ED9D-8F4B4D7BCCF6}"/>
              </a:ext>
            </a:extLst>
          </p:cNvPr>
          <p:cNvSpPr txBox="1"/>
          <p:nvPr/>
        </p:nvSpPr>
        <p:spPr>
          <a:xfrm>
            <a:off x="1258910" y="414201"/>
            <a:ext cx="6098146" cy="707886"/>
          </a:xfrm>
          <a:prstGeom prst="rect">
            <a:avLst/>
          </a:prstGeom>
          <a:noFill/>
        </p:spPr>
        <p:txBody>
          <a:bodyPr wrap="square">
            <a:spAutoFit/>
          </a:bodyPr>
          <a:lstStyle/>
          <a:p>
            <a:r>
              <a:rPr lang="en-IN" sz="4000" dirty="0">
                <a:solidFill>
                  <a:srgbClr val="FF0000"/>
                </a:solidFill>
              </a:rPr>
              <a:t>Steps For Swap Nibbles</a:t>
            </a:r>
          </a:p>
        </p:txBody>
      </p:sp>
    </p:spTree>
    <p:extLst>
      <p:ext uri="{BB962C8B-B14F-4D97-AF65-F5344CB8AC3E}">
        <p14:creationId xmlns:p14="http://schemas.microsoft.com/office/powerpoint/2010/main" val="2253030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2D95F1D-A39D-31E4-4B1B-50339B962DEB}"/>
              </a:ext>
            </a:extLst>
          </p:cNvPr>
          <p:cNvSpPr txBox="1"/>
          <p:nvPr/>
        </p:nvSpPr>
        <p:spPr>
          <a:xfrm>
            <a:off x="463638" y="309094"/>
            <a:ext cx="10148553" cy="5632311"/>
          </a:xfrm>
          <a:prstGeom prst="rect">
            <a:avLst/>
          </a:prstGeom>
          <a:noFill/>
        </p:spPr>
        <p:txBody>
          <a:bodyPr wrap="square">
            <a:spAutoFit/>
          </a:bodyPr>
          <a:lstStyle/>
          <a:p>
            <a:pPr marL="342900" indent="-342900">
              <a:buFont typeface="+mj-lt"/>
              <a:buAutoNum type="arabicPeriod"/>
            </a:pPr>
            <a:r>
              <a:rPr lang="en-IN" dirty="0"/>
              <a:t>public class </a:t>
            </a:r>
            <a:r>
              <a:rPr lang="en-IN" dirty="0" err="1"/>
              <a:t>NibbleSwap</a:t>
            </a:r>
            <a:r>
              <a:rPr lang="en-IN" dirty="0"/>
              <a:t> {</a:t>
            </a:r>
          </a:p>
          <a:p>
            <a:pPr marL="342900" indent="-342900">
              <a:buFont typeface="+mj-lt"/>
              <a:buAutoNum type="arabicPeriod"/>
            </a:pPr>
            <a:r>
              <a:rPr lang="en-IN" dirty="0"/>
              <a:t>    public static byte </a:t>
            </a:r>
            <a:r>
              <a:rPr lang="en-IN" dirty="0" err="1"/>
              <a:t>swapNibbles</a:t>
            </a:r>
            <a:r>
              <a:rPr lang="en-IN" dirty="0"/>
              <a:t>(byte b) {</a:t>
            </a:r>
          </a:p>
          <a:p>
            <a:pPr marL="342900" indent="-342900">
              <a:buFont typeface="+mj-lt"/>
              <a:buAutoNum type="arabicPeriod"/>
            </a:pPr>
            <a:r>
              <a:rPr lang="en-IN" dirty="0"/>
              <a:t>        // Extract the upper and lower nibbles</a:t>
            </a:r>
          </a:p>
          <a:p>
            <a:pPr marL="342900" indent="-342900">
              <a:buFont typeface="+mj-lt"/>
              <a:buAutoNum type="arabicPeriod"/>
            </a:pPr>
            <a:r>
              <a:rPr lang="en-IN" dirty="0"/>
              <a:t>        byte </a:t>
            </a:r>
            <a:r>
              <a:rPr lang="en-IN" dirty="0" err="1"/>
              <a:t>upperNibble</a:t>
            </a:r>
            <a:r>
              <a:rPr lang="en-IN" dirty="0"/>
              <a:t> = (byte) ((b &amp; 0xF0) &gt;&gt;&gt; 4);</a:t>
            </a:r>
          </a:p>
          <a:p>
            <a:pPr marL="342900" indent="-342900">
              <a:buFont typeface="+mj-lt"/>
              <a:buAutoNum type="arabicPeriod"/>
            </a:pPr>
            <a:r>
              <a:rPr lang="en-IN" dirty="0"/>
              <a:t>        byte </a:t>
            </a:r>
            <a:r>
              <a:rPr lang="en-IN" dirty="0" err="1"/>
              <a:t>lowerNibble</a:t>
            </a:r>
            <a:r>
              <a:rPr lang="en-IN" dirty="0"/>
              <a:t> = (byte) (b &amp; 0x0F);</a:t>
            </a:r>
          </a:p>
          <a:p>
            <a:pPr marL="342900" indent="-342900">
              <a:buFont typeface="+mj-lt"/>
              <a:buAutoNum type="arabicPeriod"/>
            </a:pPr>
            <a:r>
              <a:rPr lang="en-IN" dirty="0"/>
              <a:t>        </a:t>
            </a:r>
          </a:p>
          <a:p>
            <a:pPr marL="342900" indent="-342900">
              <a:buFont typeface="+mj-lt"/>
              <a:buAutoNum type="arabicPeriod"/>
            </a:pPr>
            <a:r>
              <a:rPr lang="en-IN" dirty="0"/>
              <a:t>        // Shift the nibbles and combine them</a:t>
            </a:r>
          </a:p>
          <a:p>
            <a:pPr marL="342900" indent="-342900">
              <a:buFont typeface="+mj-lt"/>
              <a:buAutoNum type="arabicPeriod"/>
            </a:pPr>
            <a:r>
              <a:rPr lang="en-IN" dirty="0"/>
              <a:t>        byte </a:t>
            </a:r>
            <a:r>
              <a:rPr lang="en-IN" dirty="0" err="1"/>
              <a:t>swappedByte</a:t>
            </a:r>
            <a:r>
              <a:rPr lang="en-IN" dirty="0"/>
              <a:t> = (byte) ((</a:t>
            </a:r>
            <a:r>
              <a:rPr lang="en-IN" dirty="0" err="1"/>
              <a:t>lowerNibble</a:t>
            </a:r>
            <a:r>
              <a:rPr lang="en-IN" dirty="0"/>
              <a:t> &lt;&lt; 4) | </a:t>
            </a:r>
            <a:r>
              <a:rPr lang="en-IN" dirty="0" err="1"/>
              <a:t>upperNibble</a:t>
            </a:r>
            <a:r>
              <a:rPr lang="en-IN" dirty="0"/>
              <a:t>);</a:t>
            </a:r>
          </a:p>
          <a:p>
            <a:pPr marL="342900" indent="-342900">
              <a:buFont typeface="+mj-lt"/>
              <a:buAutoNum type="arabicPeriod"/>
            </a:pPr>
            <a:r>
              <a:rPr lang="en-IN" dirty="0"/>
              <a:t>        </a:t>
            </a:r>
          </a:p>
          <a:p>
            <a:pPr marL="342900" indent="-342900">
              <a:buFont typeface="+mj-lt"/>
              <a:buAutoNum type="arabicPeriod"/>
            </a:pPr>
            <a:r>
              <a:rPr lang="en-IN" dirty="0"/>
              <a:t>        return </a:t>
            </a:r>
            <a:r>
              <a:rPr lang="en-IN" dirty="0" err="1"/>
              <a:t>swappedByte</a:t>
            </a:r>
            <a:r>
              <a:rPr lang="en-IN" dirty="0"/>
              <a:t>;</a:t>
            </a:r>
          </a:p>
          <a:p>
            <a:pPr marL="342900" indent="-342900">
              <a:buFont typeface="+mj-lt"/>
              <a:buAutoNum type="arabicPeriod"/>
            </a:pPr>
            <a:r>
              <a:rPr lang="en-IN" dirty="0"/>
              <a:t>    }</a:t>
            </a:r>
          </a:p>
          <a:p>
            <a:pPr marL="342900" indent="-342900">
              <a:buFont typeface="+mj-lt"/>
              <a:buAutoNum type="arabicPeriod"/>
            </a:pPr>
            <a:endParaRPr lang="en-IN" dirty="0"/>
          </a:p>
          <a:p>
            <a:pPr marL="342900" indent="-342900">
              <a:buFont typeface="+mj-lt"/>
              <a:buAutoNum type="arabicPeriod"/>
            </a:pPr>
            <a:r>
              <a:rPr lang="en-IN" dirty="0"/>
              <a:t>    public static void main(String[] </a:t>
            </a:r>
            <a:r>
              <a:rPr lang="en-IN" dirty="0" err="1"/>
              <a:t>args</a:t>
            </a:r>
            <a:r>
              <a:rPr lang="en-IN" dirty="0"/>
              <a:t>) {</a:t>
            </a:r>
          </a:p>
          <a:p>
            <a:pPr marL="342900" indent="-342900">
              <a:buFont typeface="+mj-lt"/>
              <a:buAutoNum type="arabicPeriod"/>
            </a:pPr>
            <a:r>
              <a:rPr lang="en-IN" dirty="0"/>
              <a:t>        byte </a:t>
            </a:r>
            <a:r>
              <a:rPr lang="en-IN" dirty="0" err="1"/>
              <a:t>byteValue</a:t>
            </a:r>
            <a:r>
              <a:rPr lang="en-IN" dirty="0"/>
              <a:t> = (byte) 0xAB;  // 1010 1011 in binary</a:t>
            </a:r>
          </a:p>
          <a:p>
            <a:pPr marL="342900" indent="-342900">
              <a:buFont typeface="+mj-lt"/>
              <a:buAutoNum type="arabicPeriod"/>
            </a:pPr>
            <a:r>
              <a:rPr lang="en-IN" dirty="0"/>
              <a:t>        byte </a:t>
            </a:r>
            <a:r>
              <a:rPr lang="en-IN" dirty="0" err="1"/>
              <a:t>swappedByte</a:t>
            </a:r>
            <a:r>
              <a:rPr lang="en-IN" dirty="0"/>
              <a:t> = </a:t>
            </a:r>
            <a:r>
              <a:rPr lang="en-IN" dirty="0" err="1"/>
              <a:t>swapNibbles</a:t>
            </a:r>
            <a:r>
              <a:rPr lang="en-IN" dirty="0"/>
              <a:t>(</a:t>
            </a:r>
            <a:r>
              <a:rPr lang="en-IN" dirty="0" err="1"/>
              <a:t>byteValue</a:t>
            </a:r>
            <a:r>
              <a:rPr lang="en-IN" dirty="0"/>
              <a:t>);</a:t>
            </a:r>
          </a:p>
          <a:p>
            <a:pPr marL="342900" indent="-342900">
              <a:buFont typeface="+mj-lt"/>
              <a:buAutoNum type="arabicPeriod"/>
            </a:pPr>
            <a:endParaRPr lang="en-IN" dirty="0"/>
          </a:p>
          <a:p>
            <a:pPr marL="342900" indent="-342900">
              <a:buFont typeface="+mj-lt"/>
              <a:buAutoNum type="arabicPeriod"/>
            </a:pPr>
            <a:r>
              <a:rPr lang="en-IN" dirty="0"/>
              <a:t>        </a:t>
            </a:r>
            <a:r>
              <a:rPr lang="en-IN" dirty="0" err="1"/>
              <a:t>System.out.println</a:t>
            </a:r>
            <a:r>
              <a:rPr lang="en-IN" dirty="0"/>
              <a:t>("Original byte: " + </a:t>
            </a:r>
            <a:r>
              <a:rPr lang="en-IN" dirty="0" err="1"/>
              <a:t>Integer.toBinaryString</a:t>
            </a:r>
            <a:r>
              <a:rPr lang="en-IN" dirty="0"/>
              <a:t>(</a:t>
            </a:r>
            <a:r>
              <a:rPr lang="en-IN" dirty="0" err="1"/>
              <a:t>byteValue</a:t>
            </a:r>
            <a:r>
              <a:rPr lang="en-IN" dirty="0"/>
              <a:t> &amp; 0xFF));</a:t>
            </a:r>
          </a:p>
          <a:p>
            <a:pPr marL="342900" indent="-342900">
              <a:buFont typeface="+mj-lt"/>
              <a:buAutoNum type="arabicPeriod"/>
            </a:pPr>
            <a:r>
              <a:rPr lang="en-IN" dirty="0"/>
              <a:t>        </a:t>
            </a:r>
            <a:r>
              <a:rPr lang="en-IN" dirty="0" err="1"/>
              <a:t>System.out.println</a:t>
            </a:r>
            <a:r>
              <a:rPr lang="en-IN" dirty="0"/>
              <a:t>("Swapped byte: " + </a:t>
            </a:r>
            <a:r>
              <a:rPr lang="en-IN" dirty="0" err="1"/>
              <a:t>Integer.toBinaryString</a:t>
            </a:r>
            <a:r>
              <a:rPr lang="en-IN" dirty="0"/>
              <a:t>(</a:t>
            </a:r>
            <a:r>
              <a:rPr lang="en-IN" dirty="0" err="1"/>
              <a:t>swappedByte</a:t>
            </a:r>
            <a:r>
              <a:rPr lang="en-IN" dirty="0"/>
              <a:t> &amp; 0xFF));</a:t>
            </a:r>
          </a:p>
          <a:p>
            <a:pPr marL="342900" indent="-342900">
              <a:buFont typeface="+mj-lt"/>
              <a:buAutoNum type="arabicPeriod"/>
            </a:pPr>
            <a:r>
              <a:rPr lang="en-IN" dirty="0"/>
              <a:t>    }</a:t>
            </a:r>
          </a:p>
          <a:p>
            <a:pPr marL="342900" indent="-342900">
              <a:buFont typeface="+mj-lt"/>
              <a:buAutoNum type="arabicPeriod"/>
            </a:pPr>
            <a:r>
              <a:rPr lang="en-IN" dirty="0"/>
              <a:t>}</a:t>
            </a:r>
          </a:p>
        </p:txBody>
      </p:sp>
    </p:spTree>
    <p:extLst>
      <p:ext uri="{BB962C8B-B14F-4D97-AF65-F5344CB8AC3E}">
        <p14:creationId xmlns:p14="http://schemas.microsoft.com/office/powerpoint/2010/main" val="2746753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25600" y="6202800"/>
            <a:ext cx="2358000" cy="298969"/>
          </a:xfrm>
          <a:prstGeom prst="rect">
            <a:avLst/>
          </a:prstGeom>
        </p:spPr>
      </p:pic>
    </p:spTree>
    <p:extLst>
      <p:ext uri="{BB962C8B-B14F-4D97-AF65-F5344CB8AC3E}">
        <p14:creationId xmlns:p14="http://schemas.microsoft.com/office/powerpoint/2010/main" val="876595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953</Words>
  <Application>Microsoft Office PowerPoint</Application>
  <PresentationFormat>Widescreen</PresentationFormat>
  <Paragraphs>59</Paragraphs>
  <Slides>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Nunito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AQEEL Official</dc:creator>
  <cp:lastModifiedBy>AQEEL Official</cp:lastModifiedBy>
  <cp:revision>9</cp:revision>
  <dcterms:created xsi:type="dcterms:W3CDTF">2023-05-10T08:47:54Z</dcterms:created>
  <dcterms:modified xsi:type="dcterms:W3CDTF">2023-06-14T16:16:19Z</dcterms:modified>
</cp:coreProperties>
</file>