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87" r:id="rId2"/>
    <p:sldId id="403" r:id="rId3"/>
    <p:sldId id="361" r:id="rId4"/>
    <p:sldId id="364" r:id="rId5"/>
    <p:sldId id="366" r:id="rId6"/>
    <p:sldId id="367" r:id="rId7"/>
    <p:sldId id="368" r:id="rId8"/>
    <p:sldId id="369"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37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ra" initials="R" lastIdx="1" clrIdx="0">
    <p:extLst>
      <p:ext uri="{19B8F6BF-5375-455C-9EA6-DF929625EA0E}">
        <p15:presenceInfo xmlns:p15="http://schemas.microsoft.com/office/powerpoint/2012/main" userId="Ruthra" providerId="None"/>
      </p:ext>
    </p:extLst>
  </p:cmAuthor>
  <p:cmAuthor id="2" name="ADMIN" initials="A" lastIdx="2"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9" autoAdjust="0"/>
    <p:restoredTop sz="72581" autoAdjust="0"/>
  </p:normalViewPr>
  <p:slideViewPr>
    <p:cSldViewPr>
      <p:cViewPr varScale="1">
        <p:scale>
          <a:sx n="70" d="100"/>
          <a:sy n="70" d="100"/>
        </p:scale>
        <p:origin x="1248" y="66"/>
      </p:cViewPr>
      <p:guideLst>
        <p:guide orient="horz" pos="1620"/>
        <p:guide pos="2880"/>
      </p:guideLst>
    </p:cSldViewPr>
  </p:slideViewPr>
  <p:outlineViewPr>
    <p:cViewPr>
      <p:scale>
        <a:sx n="33" d="100"/>
        <a:sy n="33" d="100"/>
      </p:scale>
      <p:origin x="0" y="1613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02432-25B9-4705-A083-F5064C2A564E}" type="datetimeFigureOut">
              <a:rPr lang="en-US" smtClean="0"/>
              <a:pPr/>
              <a:t>7/20/2019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E5254-630C-4058-BB7B-B160EA2804CF}" type="slidenum">
              <a:rPr lang="en-US" smtClean="0"/>
              <a:pPr/>
              <a:t>‹#›</a:t>
            </a:fld>
            <a:endParaRPr lang="en-US"/>
          </a:p>
        </p:txBody>
      </p:sp>
    </p:spTree>
    <p:extLst>
      <p:ext uri="{BB962C8B-B14F-4D97-AF65-F5344CB8AC3E}">
        <p14:creationId xmlns:p14="http://schemas.microsoft.com/office/powerpoint/2010/main" val="11715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a:t>
            </a:fld>
            <a:endParaRPr lang="en-US"/>
          </a:p>
        </p:txBody>
      </p:sp>
    </p:spTree>
    <p:extLst>
      <p:ext uri="{BB962C8B-B14F-4D97-AF65-F5344CB8AC3E}">
        <p14:creationId xmlns:p14="http://schemas.microsoft.com/office/powerpoint/2010/main" val="3323608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a:t>
            </a:r>
            <a:r>
              <a:rPr lang="en-US" sz="1200" b="0" i="0" kern="1200" dirty="0" smtClean="0">
                <a:solidFill>
                  <a:schemeClr val="tx1"/>
                </a:solidFill>
                <a:latin typeface="+mn-lt"/>
                <a:ea typeface="+mn-ea"/>
                <a:cs typeface="+mn-cs"/>
              </a:rPr>
              <a:t> is a class and </a:t>
            </a:r>
            <a:r>
              <a:rPr lang="en-US" dirty="0" smtClean="0"/>
              <a:t>out</a:t>
            </a:r>
            <a:r>
              <a:rPr lang="en-US" sz="1200" b="0" i="0" kern="1200" dirty="0" smtClean="0">
                <a:solidFill>
                  <a:schemeClr val="tx1"/>
                </a:solidFill>
                <a:latin typeface="+mn-lt"/>
                <a:ea typeface="+mn-ea"/>
                <a:cs typeface="+mn-cs"/>
              </a:rPr>
              <a:t> is a </a:t>
            </a:r>
            <a:r>
              <a:rPr lang="en-US" dirty="0" smtClean="0"/>
              <a:t>public static</a:t>
            </a:r>
            <a:r>
              <a:rPr lang="en-US" sz="1200" b="0" i="0" kern="1200" dirty="0" smtClean="0">
                <a:solidFill>
                  <a:schemeClr val="tx1"/>
                </a:solidFill>
                <a:latin typeface="+mn-lt"/>
                <a:ea typeface="+mn-ea"/>
                <a:cs typeface="+mn-cs"/>
              </a:rPr>
              <a:t> field which accepts output data. Don't worry if you don't understand it. </a:t>
            </a:r>
            <a:r>
              <a:rPr lang="en-US" dirty="0" smtClean="0"/>
              <a:t>Classes</a:t>
            </a:r>
            <a:r>
              <a:rPr lang="en-US" sz="1200" b="0" i="0" kern="1200" dirty="0" smtClean="0">
                <a:solidFill>
                  <a:schemeClr val="tx1"/>
                </a:solidFill>
                <a:latin typeface="+mn-lt"/>
                <a:ea typeface="+mn-ea"/>
                <a:cs typeface="+mn-cs"/>
              </a:rPr>
              <a:t>, </a:t>
            </a:r>
            <a:r>
              <a:rPr lang="en-US" dirty="0" smtClean="0"/>
              <a:t>public</a:t>
            </a:r>
            <a:r>
              <a:rPr lang="en-US" sz="1200" b="0" i="0" kern="1200" dirty="0" smtClean="0">
                <a:solidFill>
                  <a:schemeClr val="tx1"/>
                </a:solidFill>
                <a:latin typeface="+mn-lt"/>
                <a:ea typeface="+mn-ea"/>
                <a:cs typeface="+mn-cs"/>
              </a:rPr>
              <a:t>, and </a:t>
            </a:r>
            <a:r>
              <a:rPr lang="en-US" dirty="0" smtClean="0"/>
              <a:t>static</a:t>
            </a:r>
            <a:r>
              <a:rPr lang="en-US" sz="1200" b="0" i="0" kern="1200" dirty="0" smtClean="0">
                <a:solidFill>
                  <a:schemeClr val="tx1"/>
                </a:solidFill>
                <a:latin typeface="+mn-lt"/>
                <a:ea typeface="+mn-ea"/>
                <a:cs typeface="+mn-cs"/>
              </a:rPr>
              <a:t> will be discussed in later chapters.</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12</a:t>
            </a:fld>
            <a:endParaRPr lang="en-US"/>
          </a:p>
        </p:txBody>
      </p:sp>
    </p:spTree>
    <p:extLst>
      <p:ext uri="{BB962C8B-B14F-4D97-AF65-F5344CB8AC3E}">
        <p14:creationId xmlns:p14="http://schemas.microsoft.com/office/powerpoint/2010/main" val="150930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13</a:t>
            </a:fld>
            <a:endParaRPr lang="en-US"/>
          </a:p>
        </p:txBody>
      </p:sp>
    </p:spTree>
    <p:extLst>
      <p:ext uri="{BB962C8B-B14F-4D97-AF65-F5344CB8AC3E}">
        <p14:creationId xmlns:p14="http://schemas.microsoft.com/office/powerpoint/2010/main" val="322854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err="1" smtClean="0">
                <a:solidFill>
                  <a:schemeClr val="tx1"/>
                </a:solidFill>
                <a:latin typeface="+mn-lt"/>
                <a:ea typeface="+mn-ea"/>
                <a:cs typeface="+mn-cs"/>
              </a:rPr>
              <a:t>Advantages</a:t>
            </a:r>
            <a:r>
              <a:rPr lang="en-US" sz="1200" b="0" i="0" kern="1200" dirty="0" err="1" smtClean="0">
                <a:solidFill>
                  <a:schemeClr val="tx1"/>
                </a:solidFill>
                <a:latin typeface="+mn-lt"/>
                <a:ea typeface="+mn-ea"/>
                <a:cs typeface="+mn-cs"/>
              </a:rPr>
              <a:t>The</a:t>
            </a:r>
            <a:r>
              <a:rPr lang="en-US" sz="1200" b="0" i="0" kern="1200" dirty="0" smtClean="0">
                <a:solidFill>
                  <a:schemeClr val="tx1"/>
                </a:solidFill>
                <a:latin typeface="+mn-lt"/>
                <a:ea typeface="+mn-ea"/>
                <a:cs typeface="+mn-cs"/>
              </a:rPr>
              <a:t> input is buffered for efficient reading.</a:t>
            </a:r>
          </a:p>
          <a:p>
            <a:pPr fontAlgn="base"/>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1" i="0" kern="1200" dirty="0" err="1" smtClean="0">
                <a:solidFill>
                  <a:schemeClr val="tx1"/>
                </a:solidFill>
                <a:latin typeface="+mn-lt"/>
                <a:ea typeface="+mn-ea"/>
                <a:cs typeface="+mn-cs"/>
              </a:rPr>
              <a:t>Disdvantages</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wrapping code is hard to remember.</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Input</a:t>
            </a:r>
            <a:r>
              <a:rPr lang="en-US" sz="1200" b="0" i="0" kern="1200" baseline="0" dirty="0" smtClean="0">
                <a:solidFill>
                  <a:schemeClr val="tx1"/>
                </a:solidFill>
                <a:latin typeface="+mn-lt"/>
                <a:ea typeface="+mn-ea"/>
                <a:cs typeface="+mn-cs"/>
              </a:rPr>
              <a:t> : HAI</a:t>
            </a:r>
          </a:p>
          <a:p>
            <a:pPr fontAlgn="base"/>
            <a:r>
              <a:rPr lang="en-US" sz="1200" b="0" i="0" kern="1200" baseline="0" dirty="0" smtClean="0">
                <a:solidFill>
                  <a:schemeClr val="tx1"/>
                </a:solidFill>
                <a:latin typeface="+mn-lt"/>
                <a:ea typeface="+mn-ea"/>
                <a:cs typeface="+mn-cs"/>
              </a:rPr>
              <a:t>Output : HAI</a:t>
            </a:r>
          </a:p>
          <a:p>
            <a:pPr fontAlgn="base"/>
            <a:endParaRPr lang="en-US" sz="1200" b="0" i="0" kern="1200" baseline="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Note: To read other types, we use functions like </a:t>
            </a:r>
            <a:r>
              <a:rPr lang="en-US" sz="1200" b="0" i="0" kern="1200" dirty="0" err="1" smtClean="0">
                <a:solidFill>
                  <a:schemeClr val="tx1"/>
                </a:solidFill>
                <a:latin typeface="+mn-lt"/>
                <a:ea typeface="+mn-ea"/>
                <a:cs typeface="+mn-cs"/>
              </a:rPr>
              <a:t>Integer.parseInt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Double.parseDouble</a:t>
            </a:r>
            <a:r>
              <a:rPr lang="en-US" sz="1200" b="0" i="0" kern="1200" dirty="0" smtClean="0">
                <a:solidFill>
                  <a:schemeClr val="tx1"/>
                </a:solidFill>
                <a:latin typeface="+mn-lt"/>
                <a:ea typeface="+mn-ea"/>
                <a:cs typeface="+mn-cs"/>
              </a:rPr>
              <a:t>().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7E5254-630C-4058-BB7B-B160EA2804CF}" type="slidenum">
              <a:rPr lang="en-US" smtClean="0"/>
              <a:pPr/>
              <a:t>14</a:t>
            </a:fld>
            <a:endParaRPr lang="en-US"/>
          </a:p>
        </p:txBody>
      </p:sp>
    </p:spTree>
    <p:extLst>
      <p:ext uri="{BB962C8B-B14F-4D97-AF65-F5344CB8AC3E}">
        <p14:creationId xmlns:p14="http://schemas.microsoft.com/office/powerpoint/2010/main" val="3467403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15</a:t>
            </a:fld>
            <a:endParaRPr lang="en-US"/>
          </a:p>
        </p:txBody>
      </p:sp>
    </p:spTree>
    <p:extLst>
      <p:ext uri="{BB962C8B-B14F-4D97-AF65-F5344CB8AC3E}">
        <p14:creationId xmlns:p14="http://schemas.microsoft.com/office/powerpoint/2010/main" val="291211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base"/>
            <a:r>
              <a:rPr lang="en-US" sz="1200" b="1" i="0" kern="1200" dirty="0" smtClean="0">
                <a:solidFill>
                  <a:schemeClr val="tx1"/>
                </a:solidFill>
                <a:latin typeface="+mn-lt"/>
                <a:ea typeface="+mn-ea"/>
                <a:cs typeface="+mn-cs"/>
              </a:rPr>
              <a:t>Advantages</a:t>
            </a:r>
          </a:p>
          <a:p>
            <a:pPr fontAlgn="base"/>
            <a:endParaRPr lang="en-US" sz="1200" b="1"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Convenient methods for parsing primitives (</a:t>
            </a:r>
            <a:r>
              <a:rPr lang="en-US" sz="1200" b="0" i="0" kern="1200" dirty="0" err="1" smtClean="0">
                <a:solidFill>
                  <a:schemeClr val="tx1"/>
                </a:solidFill>
                <a:latin typeface="+mn-lt"/>
                <a:ea typeface="+mn-ea"/>
                <a:cs typeface="+mn-cs"/>
              </a:rPr>
              <a:t>nextInt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nextFloat</a:t>
            </a:r>
            <a:r>
              <a:rPr lang="en-US" sz="1200" b="0" i="0" kern="1200" dirty="0" smtClean="0">
                <a:solidFill>
                  <a:schemeClr val="tx1"/>
                </a:solidFill>
                <a:latin typeface="+mn-lt"/>
                <a:ea typeface="+mn-ea"/>
                <a:cs typeface="+mn-cs"/>
              </a:rPr>
              <a:t>(), …) from the tokenized input.</a:t>
            </a:r>
          </a:p>
          <a:p>
            <a:pPr fontAlgn="base"/>
            <a:r>
              <a:rPr lang="en-US" sz="1200" b="0" i="0" kern="1200" dirty="0" smtClean="0">
                <a:solidFill>
                  <a:schemeClr val="tx1"/>
                </a:solidFill>
                <a:latin typeface="+mn-lt"/>
                <a:ea typeface="+mn-ea"/>
                <a:cs typeface="+mn-cs"/>
              </a:rPr>
              <a:t>Regular expressions can be used to find tokens.</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1" i="0" kern="1200" dirty="0" err="1" smtClean="0">
                <a:solidFill>
                  <a:schemeClr val="tx1"/>
                </a:solidFill>
                <a:latin typeface="+mn-lt"/>
                <a:ea typeface="+mn-ea"/>
                <a:cs typeface="+mn-cs"/>
              </a:rPr>
              <a:t>Disdvantages</a:t>
            </a:r>
            <a:endParaRPr lang="en-US" sz="1200" b="1"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1"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reading methods are not synchronized</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Input</a:t>
            </a:r>
            <a:r>
              <a:rPr lang="en-US" sz="1200" b="0" i="0" kern="1200" baseline="0" dirty="0" smtClean="0">
                <a:solidFill>
                  <a:schemeClr val="tx1"/>
                </a:solidFill>
                <a:latin typeface="+mn-lt"/>
                <a:ea typeface="+mn-ea"/>
                <a:cs typeface="+mn-cs"/>
              </a:rPr>
              <a:t> :</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HAI</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88</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8.99</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Output :</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string HAI</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integer 88</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float 8.99</a:t>
            </a: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Input</a:t>
            </a:r>
            <a:r>
              <a:rPr lang="en-US" sz="1200" b="0" i="0" kern="1200" baseline="0" dirty="0" smtClean="0">
                <a:solidFill>
                  <a:schemeClr val="tx1"/>
                </a:solidFill>
                <a:latin typeface="+mn-lt"/>
                <a:ea typeface="+mn-ea"/>
                <a:cs typeface="+mn-cs"/>
              </a:rPr>
              <a:t> : HAI</a:t>
            </a:r>
          </a:p>
          <a:p>
            <a:pPr fontAlgn="base"/>
            <a:r>
              <a:rPr lang="en-US" sz="1200" b="0" i="0" kern="1200" baseline="0" dirty="0" smtClean="0">
                <a:solidFill>
                  <a:schemeClr val="tx1"/>
                </a:solidFill>
                <a:latin typeface="+mn-lt"/>
                <a:ea typeface="+mn-ea"/>
                <a:cs typeface="+mn-cs"/>
              </a:rPr>
              <a:t>Output : HAI</a:t>
            </a:r>
          </a:p>
          <a:p>
            <a:pPr fontAlgn="base"/>
            <a:endParaRPr lang="en-US" sz="1200" b="0" i="0" kern="1200" baseline="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Note: To read other types, we use functions like </a:t>
            </a:r>
            <a:r>
              <a:rPr lang="en-US" sz="1200" b="0" i="0" kern="1200" dirty="0" err="1" smtClean="0">
                <a:solidFill>
                  <a:schemeClr val="tx1"/>
                </a:solidFill>
                <a:latin typeface="+mn-lt"/>
                <a:ea typeface="+mn-ea"/>
                <a:cs typeface="+mn-cs"/>
              </a:rPr>
              <a:t>Integer.parseInt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Double.parseDouble</a:t>
            </a:r>
            <a:r>
              <a:rPr lang="en-US" sz="1200" b="0" i="0" kern="1200" dirty="0" smtClean="0">
                <a:solidFill>
                  <a:schemeClr val="tx1"/>
                </a:solidFill>
                <a:latin typeface="+mn-lt"/>
                <a:ea typeface="+mn-ea"/>
                <a:cs typeface="+mn-cs"/>
              </a:rPr>
              <a:t>().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7E5254-630C-4058-BB7B-B160EA2804CF}" type="slidenum">
              <a:rPr lang="en-US" smtClean="0"/>
              <a:pPr/>
              <a:t>16</a:t>
            </a:fld>
            <a:endParaRPr lang="en-US"/>
          </a:p>
        </p:txBody>
      </p:sp>
    </p:spTree>
    <p:extLst>
      <p:ext uri="{BB962C8B-B14F-4D97-AF65-F5344CB8AC3E}">
        <p14:creationId xmlns:p14="http://schemas.microsoft.com/office/powerpoint/2010/main" val="1649685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17</a:t>
            </a:fld>
            <a:endParaRPr lang="en-US"/>
          </a:p>
        </p:txBody>
      </p:sp>
    </p:spTree>
    <p:extLst>
      <p:ext uri="{BB962C8B-B14F-4D97-AF65-F5344CB8AC3E}">
        <p14:creationId xmlns:p14="http://schemas.microsoft.com/office/powerpoint/2010/main" val="2908933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base"/>
            <a:r>
              <a:rPr lang="en-US" sz="1200" b="1" i="0" kern="1200" dirty="0" smtClean="0">
                <a:solidFill>
                  <a:schemeClr val="tx1"/>
                </a:solidFill>
                <a:latin typeface="+mn-lt"/>
                <a:ea typeface="+mn-ea"/>
                <a:cs typeface="+mn-cs"/>
              </a:rPr>
              <a:t>Advantages:</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Reading password without echoing the entered characters.</a:t>
            </a:r>
          </a:p>
          <a:p>
            <a:pPr fontAlgn="base"/>
            <a:r>
              <a:rPr lang="en-US" sz="1200" b="0" i="0" kern="1200" dirty="0" smtClean="0">
                <a:solidFill>
                  <a:schemeClr val="tx1"/>
                </a:solidFill>
                <a:latin typeface="+mn-lt"/>
                <a:ea typeface="+mn-ea"/>
                <a:cs typeface="+mn-cs"/>
              </a:rPr>
              <a:t>Reading methods are synchronized.</a:t>
            </a:r>
          </a:p>
          <a:p>
            <a:pPr fontAlgn="base"/>
            <a:r>
              <a:rPr lang="en-US" sz="1200" b="0" i="0" kern="1200" dirty="0" smtClean="0">
                <a:solidFill>
                  <a:schemeClr val="tx1"/>
                </a:solidFill>
                <a:latin typeface="+mn-lt"/>
                <a:ea typeface="+mn-ea"/>
                <a:cs typeface="+mn-cs"/>
              </a:rPr>
              <a:t>Format string syntax can be used.</a:t>
            </a: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Drawback:</a:t>
            </a:r>
          </a:p>
          <a:p>
            <a:pPr fontAlgn="base"/>
            <a:r>
              <a:rPr lang="en-US" sz="1200" b="0" i="0" kern="1200" dirty="0" smtClean="0">
                <a:solidFill>
                  <a:schemeClr val="tx1"/>
                </a:solidFill>
                <a:latin typeface="+mn-lt"/>
                <a:ea typeface="+mn-ea"/>
                <a:cs typeface="+mn-cs"/>
              </a:rPr>
              <a:t>Does not work in non-interactive environment (such as in an IDE).</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Input</a:t>
            </a:r>
            <a:r>
              <a:rPr lang="en-US" sz="1200" b="0" i="0" kern="1200" baseline="0" dirty="0" smtClean="0">
                <a:solidFill>
                  <a:schemeClr val="tx1"/>
                </a:solidFill>
                <a:latin typeface="+mn-lt"/>
                <a:ea typeface="+mn-ea"/>
                <a:cs typeface="+mn-cs"/>
              </a:rPr>
              <a:t> :</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HAI</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88</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8.99</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Output :</a:t>
            </a: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string HAI</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integer 88</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You entered float 8.99</a:t>
            </a:r>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Input</a:t>
            </a:r>
            <a:r>
              <a:rPr lang="en-US" sz="1200" b="0" i="0" kern="1200" baseline="0" dirty="0" smtClean="0">
                <a:solidFill>
                  <a:schemeClr val="tx1"/>
                </a:solidFill>
                <a:latin typeface="+mn-lt"/>
                <a:ea typeface="+mn-ea"/>
                <a:cs typeface="+mn-cs"/>
              </a:rPr>
              <a:t> : HAI</a:t>
            </a:r>
          </a:p>
          <a:p>
            <a:pPr fontAlgn="base"/>
            <a:r>
              <a:rPr lang="en-US" sz="1200" b="0" i="0" kern="1200" baseline="0" dirty="0" smtClean="0">
                <a:solidFill>
                  <a:schemeClr val="tx1"/>
                </a:solidFill>
                <a:latin typeface="+mn-lt"/>
                <a:ea typeface="+mn-ea"/>
                <a:cs typeface="+mn-cs"/>
              </a:rPr>
              <a:t>Output : HAI</a:t>
            </a:r>
          </a:p>
          <a:p>
            <a:pPr fontAlgn="base"/>
            <a:endParaRPr lang="en-US" sz="1200" b="0" i="0" kern="1200" baseline="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Note: To read other types, we use functions like </a:t>
            </a:r>
            <a:r>
              <a:rPr lang="en-US" sz="1200" b="0" i="0" kern="1200" dirty="0" err="1" smtClean="0">
                <a:solidFill>
                  <a:schemeClr val="tx1"/>
                </a:solidFill>
                <a:latin typeface="+mn-lt"/>
                <a:ea typeface="+mn-ea"/>
                <a:cs typeface="+mn-cs"/>
              </a:rPr>
              <a:t>Integer.parseInt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Double.parseDouble</a:t>
            </a:r>
            <a:r>
              <a:rPr lang="en-US" sz="1200" b="0" i="0" kern="1200" dirty="0" smtClean="0">
                <a:solidFill>
                  <a:schemeClr val="tx1"/>
                </a:solidFill>
                <a:latin typeface="+mn-lt"/>
                <a:ea typeface="+mn-ea"/>
                <a:cs typeface="+mn-cs"/>
              </a:rPr>
              <a:t>().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7E5254-630C-4058-BB7B-B160EA2804CF}" type="slidenum">
              <a:rPr lang="en-US" smtClean="0"/>
              <a:pPr/>
              <a:t>18</a:t>
            </a:fld>
            <a:endParaRPr lang="en-US"/>
          </a:p>
        </p:txBody>
      </p:sp>
    </p:spTree>
    <p:extLst>
      <p:ext uri="{BB962C8B-B14F-4D97-AF65-F5344CB8AC3E}">
        <p14:creationId xmlns:p14="http://schemas.microsoft.com/office/powerpoint/2010/main" val="383377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30000"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20</a:t>
            </a:fld>
            <a:endParaRPr lang="en-US"/>
          </a:p>
        </p:txBody>
      </p:sp>
    </p:spTree>
    <p:extLst>
      <p:ext uri="{BB962C8B-B14F-4D97-AF65-F5344CB8AC3E}">
        <p14:creationId xmlns:p14="http://schemas.microsoft.com/office/powerpoint/2010/main" val="464221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CommandLineExample.java  </a:t>
            </a:r>
          </a:p>
          <a:p>
            <a:r>
              <a:rPr lang="en-US" sz="1200" b="0" i="0" kern="1200" dirty="0" smtClean="0">
                <a:solidFill>
                  <a:schemeClr val="tx1"/>
                </a:solidFill>
                <a:latin typeface="+mn-lt"/>
                <a:ea typeface="+mn-ea"/>
                <a:cs typeface="+mn-cs"/>
              </a:rPr>
              <a:t>run by &gt; java </a:t>
            </a:r>
            <a:r>
              <a:rPr lang="en-US" sz="1200" b="0" i="0" kern="1200" dirty="0" err="1" smtClean="0">
                <a:solidFill>
                  <a:schemeClr val="tx1"/>
                </a:solidFill>
                <a:latin typeface="+mn-lt"/>
                <a:ea typeface="+mn-ea"/>
                <a:cs typeface="+mn-cs"/>
              </a:rPr>
              <a:t>CommandLineExample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sonoo</a:t>
            </a:r>
            <a:r>
              <a:rPr lang="en-US" sz="1200" b="0" i="0" kern="1200" dirty="0" smtClean="0">
                <a:solidFill>
                  <a:schemeClr val="tx1"/>
                </a:solidFill>
                <a:latin typeface="+mn-lt"/>
                <a:ea typeface="+mn-ea"/>
                <a:cs typeface="+mn-cs"/>
              </a:rPr>
              <a:t> </a:t>
            </a:r>
          </a:p>
          <a:p>
            <a:endParaRPr lang="en-US" dirty="0" smtClean="0"/>
          </a:p>
          <a:p>
            <a:endParaRPr lang="en-US" dirty="0" smtClean="0"/>
          </a:p>
          <a:p>
            <a:r>
              <a:rPr lang="en-US" dirty="0" smtClean="0"/>
              <a:t>Output: Your first argument is: </a:t>
            </a:r>
            <a:r>
              <a:rPr lang="en-US" dirty="0" err="1" smtClean="0"/>
              <a:t>sonoo</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21</a:t>
            </a:fld>
            <a:endParaRPr lang="en-US"/>
          </a:p>
        </p:txBody>
      </p:sp>
    </p:spTree>
    <p:extLst>
      <p:ext uri="{BB962C8B-B14F-4D97-AF65-F5344CB8AC3E}">
        <p14:creationId xmlns:p14="http://schemas.microsoft.com/office/powerpoint/2010/main" val="279011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A.java  </a:t>
            </a:r>
          </a:p>
          <a:p>
            <a:r>
              <a:rPr lang="en-US" sz="1200" b="0" i="0" kern="1200" dirty="0" smtClean="0">
                <a:solidFill>
                  <a:schemeClr val="tx1"/>
                </a:solidFill>
                <a:latin typeface="+mn-lt"/>
                <a:ea typeface="+mn-ea"/>
                <a:cs typeface="+mn-cs"/>
              </a:rPr>
              <a:t>run by &gt; java A 1</a:t>
            </a:r>
            <a:r>
              <a:rPr lang="en-US" sz="1200" b="0" i="0" kern="1200" baseline="0" dirty="0" smtClean="0">
                <a:solidFill>
                  <a:schemeClr val="tx1"/>
                </a:solidFill>
                <a:latin typeface="+mn-lt"/>
                <a:ea typeface="+mn-ea"/>
                <a:cs typeface="+mn-cs"/>
              </a:rPr>
              <a:t> 8</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Output : 18</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22</a:t>
            </a:fld>
            <a:endParaRPr lang="en-US"/>
          </a:p>
        </p:txBody>
      </p:sp>
    </p:spTree>
    <p:extLst>
      <p:ext uri="{BB962C8B-B14F-4D97-AF65-F5344CB8AC3E}">
        <p14:creationId xmlns:p14="http://schemas.microsoft.com/office/powerpoint/2010/main" val="263650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a:t>
            </a:r>
            <a:r>
              <a:rPr lang="en-US" sz="1200" b="0" i="0" kern="1200" dirty="0" smtClean="0">
                <a:solidFill>
                  <a:schemeClr val="tx1"/>
                </a:solidFill>
                <a:latin typeface="+mn-lt"/>
                <a:ea typeface="+mn-ea"/>
                <a:cs typeface="+mn-cs"/>
              </a:rPr>
              <a:t> is a class and </a:t>
            </a:r>
            <a:r>
              <a:rPr lang="en-US" dirty="0" smtClean="0"/>
              <a:t>out</a:t>
            </a:r>
            <a:r>
              <a:rPr lang="en-US" sz="1200" b="0" i="0" kern="1200" dirty="0" smtClean="0">
                <a:solidFill>
                  <a:schemeClr val="tx1"/>
                </a:solidFill>
                <a:latin typeface="+mn-lt"/>
                <a:ea typeface="+mn-ea"/>
                <a:cs typeface="+mn-cs"/>
              </a:rPr>
              <a:t> is a </a:t>
            </a:r>
            <a:r>
              <a:rPr lang="en-US" dirty="0" smtClean="0"/>
              <a:t>public static</a:t>
            </a:r>
            <a:r>
              <a:rPr lang="en-US" sz="1200" b="0" i="0" kern="1200" dirty="0" smtClean="0">
                <a:solidFill>
                  <a:schemeClr val="tx1"/>
                </a:solidFill>
                <a:latin typeface="+mn-lt"/>
                <a:ea typeface="+mn-ea"/>
                <a:cs typeface="+mn-cs"/>
              </a:rPr>
              <a:t> field which accepts output data. Don't worry if you don't understand it. </a:t>
            </a:r>
            <a:r>
              <a:rPr lang="en-US" dirty="0" smtClean="0"/>
              <a:t>Classes</a:t>
            </a:r>
            <a:r>
              <a:rPr lang="en-US" sz="1200" b="0" i="0" kern="1200" dirty="0" smtClean="0">
                <a:solidFill>
                  <a:schemeClr val="tx1"/>
                </a:solidFill>
                <a:latin typeface="+mn-lt"/>
                <a:ea typeface="+mn-ea"/>
                <a:cs typeface="+mn-cs"/>
              </a:rPr>
              <a:t>, </a:t>
            </a:r>
            <a:r>
              <a:rPr lang="en-US" dirty="0" smtClean="0"/>
              <a:t>public</a:t>
            </a:r>
            <a:r>
              <a:rPr lang="en-US" sz="1200" b="0" i="0" kern="1200" dirty="0" smtClean="0">
                <a:solidFill>
                  <a:schemeClr val="tx1"/>
                </a:solidFill>
                <a:latin typeface="+mn-lt"/>
                <a:ea typeface="+mn-ea"/>
                <a:cs typeface="+mn-cs"/>
              </a:rPr>
              <a:t>, and </a:t>
            </a:r>
            <a:r>
              <a:rPr lang="en-US" dirty="0" smtClean="0"/>
              <a:t>static</a:t>
            </a:r>
            <a:r>
              <a:rPr lang="en-US" sz="1200" b="0" i="0" kern="1200" dirty="0" smtClean="0">
                <a:solidFill>
                  <a:schemeClr val="tx1"/>
                </a:solidFill>
                <a:latin typeface="+mn-lt"/>
                <a:ea typeface="+mn-ea"/>
                <a:cs typeface="+mn-cs"/>
              </a:rPr>
              <a:t> will be discussed in later chapters.</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3</a:t>
            </a:fld>
            <a:endParaRPr lang="en-US"/>
          </a:p>
        </p:txBody>
      </p:sp>
    </p:spTree>
    <p:extLst>
      <p:ext uri="{BB962C8B-B14F-4D97-AF65-F5344CB8AC3E}">
        <p14:creationId xmlns:p14="http://schemas.microsoft.com/office/powerpoint/2010/main" val="2272371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A.java  </a:t>
            </a:r>
          </a:p>
          <a:p>
            <a:r>
              <a:rPr lang="en-US" sz="1200" b="0" i="0" kern="1200" dirty="0" smtClean="0">
                <a:solidFill>
                  <a:schemeClr val="tx1"/>
                </a:solidFill>
                <a:latin typeface="+mn-lt"/>
                <a:ea typeface="+mn-ea"/>
                <a:cs typeface="+mn-cs"/>
              </a:rPr>
              <a:t>run by &gt; java A 1</a:t>
            </a:r>
            <a:r>
              <a:rPr lang="en-US" sz="1200" b="0" i="0" kern="1200" baseline="0" dirty="0" smtClean="0">
                <a:solidFill>
                  <a:schemeClr val="tx1"/>
                </a:solidFill>
                <a:latin typeface="+mn-lt"/>
                <a:ea typeface="+mn-ea"/>
                <a:cs typeface="+mn-cs"/>
              </a:rPr>
              <a:t> 8</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Output : 9</a:t>
            </a:r>
            <a:r>
              <a:rPr lang="en-US" sz="1200" b="0" i="0" kern="1200" dirty="0" smtClean="0">
                <a:solidFill>
                  <a:schemeClr val="tx1"/>
                </a:solidFill>
                <a:latin typeface="+mn-lt"/>
                <a:ea typeface="+mn-ea"/>
                <a:cs typeface="+mn-cs"/>
              </a:rPr>
              <a:t> </a:t>
            </a:r>
          </a:p>
          <a:p>
            <a:endParaRPr lang="en-US" dirty="0" smtClean="0"/>
          </a:p>
          <a:p>
            <a:r>
              <a:rPr lang="en-US" dirty="0" smtClean="0"/>
              <a:t>Integer is a class and </a:t>
            </a:r>
            <a:r>
              <a:rPr lang="en-US" dirty="0" err="1" smtClean="0"/>
              <a:t>parseInt</a:t>
            </a:r>
            <a:r>
              <a:rPr lang="en-US" dirty="0" smtClean="0"/>
              <a:t> is a static function</a:t>
            </a:r>
            <a:r>
              <a:rPr lang="en-US" baseline="0" dirty="0" smtClean="0"/>
              <a:t> in the class Integer </a:t>
            </a:r>
            <a:r>
              <a:rPr lang="en-US" baseline="0" dirty="0" err="1" smtClean="0"/>
              <a:t>i.e</a:t>
            </a:r>
            <a:r>
              <a:rPr lang="en-US" baseline="0" dirty="0" smtClean="0"/>
              <a:t>, </a:t>
            </a:r>
            <a:r>
              <a:rPr lang="en-US" baseline="0" dirty="0" err="1" smtClean="0"/>
              <a:t>Integer.parseInt</a:t>
            </a:r>
            <a:r>
              <a:rPr lang="en-US" baseline="0" dirty="0" smtClean="0"/>
              <a:t>().</a:t>
            </a:r>
          </a:p>
          <a:p>
            <a:endParaRPr lang="en-US" baseline="0" dirty="0" smtClean="0"/>
          </a:p>
          <a:p>
            <a:r>
              <a:rPr lang="en-US" baseline="0" dirty="0" smtClean="0"/>
              <a:t>This function converts a string to integer.</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23</a:t>
            </a:fld>
            <a:endParaRPr lang="en-US"/>
          </a:p>
        </p:txBody>
      </p:sp>
    </p:spTree>
    <p:extLst>
      <p:ext uri="{BB962C8B-B14F-4D97-AF65-F5344CB8AC3E}">
        <p14:creationId xmlns:p14="http://schemas.microsoft.com/office/powerpoint/2010/main" val="664902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A.java  </a:t>
            </a:r>
          </a:p>
          <a:p>
            <a:r>
              <a:rPr lang="en-US" sz="1200" b="0" i="0" kern="1200" dirty="0" smtClean="0">
                <a:solidFill>
                  <a:schemeClr val="tx1"/>
                </a:solidFill>
                <a:latin typeface="+mn-lt"/>
                <a:ea typeface="+mn-ea"/>
                <a:cs typeface="+mn-cs"/>
              </a:rPr>
              <a:t>run by &gt; java A </a:t>
            </a:r>
            <a:r>
              <a:rPr lang="en-US" sz="1200" b="0" i="0" kern="1200" dirty="0" err="1" smtClean="0">
                <a:solidFill>
                  <a:schemeClr val="tx1"/>
                </a:solidFill>
                <a:latin typeface="+mn-lt"/>
                <a:ea typeface="+mn-ea"/>
                <a:cs typeface="+mn-cs"/>
              </a:rPr>
              <a:t>Hai</a:t>
            </a:r>
            <a:r>
              <a:rPr lang="en-US" sz="1200" b="0" i="0" kern="1200" dirty="0" smtClean="0">
                <a:solidFill>
                  <a:schemeClr val="tx1"/>
                </a:solidFill>
                <a:latin typeface="+mn-lt"/>
                <a:ea typeface="+mn-ea"/>
                <a:cs typeface="+mn-cs"/>
              </a:rPr>
              <a:t> Hello</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Output : </a:t>
            </a:r>
            <a:r>
              <a:rPr lang="en-US" sz="1200" b="0" i="0" kern="1200" baseline="0" dirty="0" err="1" smtClean="0">
                <a:solidFill>
                  <a:schemeClr val="tx1"/>
                </a:solidFill>
                <a:latin typeface="+mn-lt"/>
                <a:ea typeface="+mn-ea"/>
                <a:cs typeface="+mn-cs"/>
              </a:rPr>
              <a:t>Hai</a:t>
            </a:r>
            <a:r>
              <a:rPr lang="en-US" sz="1200" b="0" i="0" kern="1200" baseline="0" dirty="0" smtClean="0">
                <a:solidFill>
                  <a:schemeClr val="tx1"/>
                </a:solidFill>
                <a:latin typeface="+mn-lt"/>
                <a:ea typeface="+mn-ea"/>
                <a:cs typeface="+mn-cs"/>
              </a:rPr>
              <a:t> Hello</a:t>
            </a:r>
            <a:endParaRPr lang="en-US" sz="1200" b="0" i="0" kern="1200" dirty="0" smtClean="0">
              <a:solidFill>
                <a:schemeClr val="tx1"/>
              </a:solidFill>
              <a:latin typeface="+mn-lt"/>
              <a:ea typeface="+mn-ea"/>
              <a:cs typeface="+mn-cs"/>
            </a:endParaRPr>
          </a:p>
          <a:p>
            <a:endParaRPr lang="en-US" dirty="0" smtClean="0"/>
          </a:p>
          <a:p>
            <a:r>
              <a:rPr lang="en-US" dirty="0" smtClean="0"/>
              <a:t>No</a:t>
            </a:r>
            <a:r>
              <a:rPr lang="en-US" baseline="0" dirty="0" smtClean="0"/>
              <a:t> need of any function, as already it is in String.</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24</a:t>
            </a:fld>
            <a:endParaRPr lang="en-US"/>
          </a:p>
        </p:txBody>
      </p:sp>
    </p:spTree>
    <p:extLst>
      <p:ext uri="{BB962C8B-B14F-4D97-AF65-F5344CB8AC3E}">
        <p14:creationId xmlns:p14="http://schemas.microsoft.com/office/powerpoint/2010/main" val="861955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A.java  </a:t>
            </a:r>
          </a:p>
          <a:p>
            <a:r>
              <a:rPr lang="en-US" sz="1200" b="0" i="0" kern="1200" dirty="0" smtClean="0">
                <a:solidFill>
                  <a:schemeClr val="tx1"/>
                </a:solidFill>
                <a:latin typeface="+mn-lt"/>
                <a:ea typeface="+mn-ea"/>
                <a:cs typeface="+mn-cs"/>
              </a:rPr>
              <a:t>run by &gt; java A 67</a:t>
            </a:r>
            <a:r>
              <a:rPr lang="en-US" sz="1200" b="0" i="0" kern="1200" baseline="0" dirty="0" smtClean="0">
                <a:solidFill>
                  <a:schemeClr val="tx1"/>
                </a:solidFill>
                <a:latin typeface="+mn-lt"/>
                <a:ea typeface="+mn-ea"/>
                <a:cs typeface="+mn-cs"/>
              </a:rPr>
              <a:t> 98 91 78 98</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Output : 86.4</a:t>
            </a:r>
            <a:endParaRPr lang="en-US" sz="1200" b="0" i="0" kern="1200" dirty="0" smtClean="0">
              <a:solidFill>
                <a:schemeClr val="tx1"/>
              </a:solidFill>
              <a:latin typeface="+mn-lt"/>
              <a:ea typeface="+mn-ea"/>
              <a:cs typeface="+mn-cs"/>
            </a:endParaRPr>
          </a:p>
          <a:p>
            <a:endParaRPr lang="en-US" dirty="0" smtClean="0"/>
          </a:p>
          <a:p>
            <a:r>
              <a:rPr lang="en-US" dirty="0" smtClean="0"/>
              <a:t>String</a:t>
            </a:r>
            <a:r>
              <a:rPr lang="en-US" baseline="0" dirty="0" smtClean="0"/>
              <a:t> should be converted to float.</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25</a:t>
            </a:fld>
            <a:endParaRPr lang="en-US"/>
          </a:p>
        </p:txBody>
      </p:sp>
    </p:spTree>
    <p:extLst>
      <p:ext uri="{BB962C8B-B14F-4D97-AF65-F5344CB8AC3E}">
        <p14:creationId xmlns:p14="http://schemas.microsoft.com/office/powerpoint/2010/main" val="18238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compile by &gt; </a:t>
            </a:r>
            <a:r>
              <a:rPr lang="en-US" sz="1200" b="0" i="0" kern="1200" dirty="0" err="1" smtClean="0">
                <a:solidFill>
                  <a:schemeClr val="tx1"/>
                </a:solidFill>
                <a:latin typeface="+mn-lt"/>
                <a:ea typeface="+mn-ea"/>
                <a:cs typeface="+mn-cs"/>
              </a:rPr>
              <a:t>javac</a:t>
            </a:r>
            <a:r>
              <a:rPr lang="en-US" sz="1200" b="0" i="0" kern="1200" dirty="0" smtClean="0">
                <a:solidFill>
                  <a:schemeClr val="tx1"/>
                </a:solidFill>
                <a:latin typeface="+mn-lt"/>
                <a:ea typeface="+mn-ea"/>
                <a:cs typeface="+mn-cs"/>
              </a:rPr>
              <a:t> A.java  </a:t>
            </a:r>
          </a:p>
          <a:p>
            <a:r>
              <a:rPr lang="en-US" sz="1200" b="0" i="0" kern="1200" dirty="0" smtClean="0">
                <a:solidFill>
                  <a:schemeClr val="tx1"/>
                </a:solidFill>
                <a:latin typeface="+mn-lt"/>
                <a:ea typeface="+mn-ea"/>
                <a:cs typeface="+mn-cs"/>
              </a:rPr>
              <a:t>run by &gt; java A 67</a:t>
            </a:r>
            <a:r>
              <a:rPr lang="en-US" sz="1200" b="0" i="0" kern="1200" baseline="0" dirty="0" smtClean="0">
                <a:solidFill>
                  <a:schemeClr val="tx1"/>
                </a:solidFill>
                <a:latin typeface="+mn-lt"/>
                <a:ea typeface="+mn-ea"/>
                <a:cs typeface="+mn-cs"/>
              </a:rPr>
              <a:t> 98 91 78 98</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Output : 86.4</a:t>
            </a:r>
            <a:endParaRPr lang="en-US" sz="1200" b="0" i="0" kern="1200" dirty="0" smtClean="0">
              <a:solidFill>
                <a:schemeClr val="tx1"/>
              </a:solidFill>
              <a:latin typeface="+mn-lt"/>
              <a:ea typeface="+mn-ea"/>
              <a:cs typeface="+mn-cs"/>
            </a:endParaRPr>
          </a:p>
          <a:p>
            <a:endParaRPr lang="en-US" dirty="0" smtClean="0"/>
          </a:p>
          <a:p>
            <a:r>
              <a:rPr lang="en-US" dirty="0" smtClean="0"/>
              <a:t>String</a:t>
            </a:r>
            <a:r>
              <a:rPr lang="en-US" baseline="0" dirty="0" smtClean="0"/>
              <a:t> should be converted to float.</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26</a:t>
            </a:fld>
            <a:endParaRPr lang="en-US"/>
          </a:p>
        </p:txBody>
      </p:sp>
    </p:spTree>
    <p:extLst>
      <p:ext uri="{BB962C8B-B14F-4D97-AF65-F5344CB8AC3E}">
        <p14:creationId xmlns:p14="http://schemas.microsoft.com/office/powerpoint/2010/main" val="166750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you run the program, the output will be:</a:t>
            </a:r>
          </a:p>
          <a:p>
            <a:r>
              <a:rPr lang="en-US" dirty="0" smtClean="0"/>
              <a:t>Java programming.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a:t>
            </a:r>
            <a:r>
              <a:rPr lang="en-US" sz="1200" b="0" i="0" kern="1200" dirty="0" err="1" smtClean="0">
                <a:solidFill>
                  <a:schemeClr val="tx1"/>
                </a:solidFill>
                <a:latin typeface="+mn-lt"/>
                <a:ea typeface="+mn-ea"/>
                <a:cs typeface="+mn-cs"/>
              </a:rPr>
              <a:t>println</a:t>
            </a:r>
            <a:r>
              <a:rPr lang="en-US" sz="1200" b="0" i="0" kern="1200" dirty="0" smtClean="0">
                <a:solidFill>
                  <a:schemeClr val="tx1"/>
                </a:solidFill>
                <a:latin typeface="+mn-lt"/>
                <a:ea typeface="+mn-ea"/>
                <a:cs typeface="+mn-cs"/>
              </a:rPr>
              <a:t> is a method that displays the string inside quotes.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4</a:t>
            </a:fld>
            <a:endParaRPr lang="en-US"/>
          </a:p>
        </p:txBody>
      </p:sp>
    </p:spTree>
    <p:extLst>
      <p:ext uri="{BB962C8B-B14F-4D97-AF65-F5344CB8AC3E}">
        <p14:creationId xmlns:p14="http://schemas.microsoft.com/office/powerpoint/2010/main" val="85420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java </a:t>
            </a:r>
            <a:r>
              <a:rPr lang="en-US" dirty="0" err="1" smtClean="0"/>
              <a:t>printf</a:t>
            </a:r>
            <a:r>
              <a:rPr lang="en-US" dirty="0" smtClean="0"/>
              <a:t>() refer this link:</a:t>
            </a:r>
          </a:p>
          <a:p>
            <a:endParaRPr lang="en-US" dirty="0" smtClean="0"/>
          </a:p>
          <a:p>
            <a:r>
              <a:rPr lang="en-US" dirty="0" smtClean="0"/>
              <a:t>https://www.cs.colostate.edu/~cs160/.Summer16/resources/Java_printf_method_quick_reference.pdf</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5</a:t>
            </a:fld>
            <a:endParaRPr lang="en-US"/>
          </a:p>
        </p:txBody>
      </p:sp>
    </p:spTree>
    <p:extLst>
      <p:ext uri="{BB962C8B-B14F-4D97-AF65-F5344CB8AC3E}">
        <p14:creationId xmlns:p14="http://schemas.microsoft.com/office/powerpoint/2010/main" val="390517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you run the program, the output will be:</a:t>
            </a:r>
          </a:p>
          <a:p>
            <a:pPr marL="228600" indent="-228600">
              <a:buAutoNum type="arabicPeriod"/>
            </a:pPr>
            <a:r>
              <a:rPr lang="en-US" dirty="0" err="1" smtClean="0"/>
              <a:t>println</a:t>
            </a:r>
            <a:endParaRPr lang="en-US" dirty="0" smtClean="0"/>
          </a:p>
          <a:p>
            <a:pPr marL="228600" indent="-228600">
              <a:buAutoNum type="arabicPeriod"/>
            </a:pPr>
            <a:r>
              <a:rPr lang="en-US" dirty="0" err="1" smtClean="0"/>
              <a:t>println</a:t>
            </a:r>
            <a:r>
              <a:rPr lang="en-US" dirty="0" smtClean="0"/>
              <a:t> </a:t>
            </a:r>
          </a:p>
          <a:p>
            <a:pPr marL="228600" indent="-228600">
              <a:buNone/>
            </a:pPr>
            <a:r>
              <a:rPr lang="en-US" dirty="0" smtClean="0"/>
              <a:t>1. print 2. print</a:t>
            </a:r>
          </a:p>
          <a:p>
            <a:pPr marL="228600" indent="-228600">
              <a:buNone/>
            </a:pP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6</a:t>
            </a:fld>
            <a:endParaRPr lang="en-US"/>
          </a:p>
        </p:txBody>
      </p:sp>
    </p:spTree>
    <p:extLst>
      <p:ext uri="{BB962C8B-B14F-4D97-AF65-F5344CB8AC3E}">
        <p14:creationId xmlns:p14="http://schemas.microsoft.com/office/powerpoint/2010/main" val="62224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display integers, variables and so on, do not use quotation marks.</a:t>
            </a:r>
          </a:p>
          <a:p>
            <a:r>
              <a:rPr lang="en-US" sz="1200" b="0" i="0" kern="1200" dirty="0" smtClean="0">
                <a:solidFill>
                  <a:schemeClr val="tx1"/>
                </a:solidFill>
                <a:latin typeface="+mn-lt"/>
                <a:ea typeface="+mn-ea"/>
                <a:cs typeface="+mn-cs"/>
              </a:rPr>
              <a:t>When you run the program, the output will be:</a:t>
            </a:r>
          </a:p>
          <a:p>
            <a:r>
              <a:rPr lang="en-US" dirty="0" smtClean="0"/>
              <a:t>5 </a:t>
            </a:r>
          </a:p>
          <a:p>
            <a:r>
              <a:rPr lang="en-US" dirty="0" smtClean="0"/>
              <a:t>-10.6</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7</a:t>
            </a:fld>
            <a:endParaRPr lang="en-US"/>
          </a:p>
        </p:txBody>
      </p:sp>
    </p:spTree>
    <p:extLst>
      <p:ext uri="{BB962C8B-B14F-4D97-AF65-F5344CB8AC3E}">
        <p14:creationId xmlns:p14="http://schemas.microsoft.com/office/powerpoint/2010/main" val="323701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you run the program, the output will be:</a:t>
            </a:r>
          </a:p>
          <a:p>
            <a:r>
              <a:rPr lang="en-US" dirty="0" smtClean="0"/>
              <a:t>I am awesome.</a:t>
            </a:r>
          </a:p>
          <a:p>
            <a:r>
              <a:rPr lang="en-US" dirty="0" smtClean="0"/>
              <a:t>Number = -10.6</a:t>
            </a:r>
          </a:p>
          <a:p>
            <a:endParaRPr lang="en-US" dirty="0" smtClean="0"/>
          </a:p>
          <a:p>
            <a:r>
              <a:rPr lang="en-US" sz="1200" b="1" i="0" kern="1200" dirty="0" smtClean="0">
                <a:solidFill>
                  <a:schemeClr val="tx1"/>
                </a:solidFill>
                <a:latin typeface="+mn-lt"/>
                <a:ea typeface="+mn-ea"/>
                <a:cs typeface="+mn-cs"/>
              </a:rPr>
              <a:t>Consider:</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("I am " + "awesome.");</a:t>
            </a:r>
          </a:p>
          <a:p>
            <a:r>
              <a:rPr lang="en-US" sz="1200" b="0" i="0" kern="1200" dirty="0" smtClean="0">
                <a:solidFill>
                  <a:schemeClr val="tx1"/>
                </a:solidFill>
                <a:latin typeface="+mn-lt"/>
                <a:ea typeface="+mn-ea"/>
                <a:cs typeface="+mn-cs"/>
              </a:rPr>
              <a:t>Strings "I am " and "awesome." is concatenated first before it's printed on the screen.</a:t>
            </a:r>
          </a:p>
          <a:p>
            <a:r>
              <a:rPr lang="en-US" sz="1200" b="1" i="0" kern="1200" dirty="0" smtClean="0">
                <a:solidFill>
                  <a:schemeClr val="tx1"/>
                </a:solidFill>
                <a:latin typeface="+mn-lt"/>
                <a:ea typeface="+mn-ea"/>
                <a:cs typeface="+mn-cs"/>
              </a:rPr>
              <a:t>Consider:</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("Number = " + number);</a:t>
            </a:r>
          </a:p>
          <a:p>
            <a:r>
              <a:rPr lang="en-US" sz="1200" b="0" i="0" kern="1200" dirty="0" smtClean="0">
                <a:solidFill>
                  <a:schemeClr val="tx1"/>
                </a:solidFill>
                <a:latin typeface="+mn-lt"/>
                <a:ea typeface="+mn-ea"/>
                <a:cs typeface="+mn-cs"/>
              </a:rPr>
              <a:t>The value of variable number is evaluated first. It's value is in double which is converted to string by the compiler. Then, the strings are concatenated and printed on the screen.</a:t>
            </a: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8</a:t>
            </a:fld>
            <a:endParaRPr lang="en-US"/>
          </a:p>
        </p:txBody>
      </p:sp>
    </p:spTree>
    <p:extLst>
      <p:ext uri="{BB962C8B-B14F-4D97-AF65-F5344CB8AC3E}">
        <p14:creationId xmlns:p14="http://schemas.microsoft.com/office/powerpoint/2010/main" val="153522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The output would be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7</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10 43</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Result: 34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Result: 7</a:t>
            </a:r>
          </a:p>
          <a:p>
            <a:endParaRPr lang="en-US" dirty="0" smtClean="0"/>
          </a:p>
          <a:p>
            <a:r>
              <a:rPr lang="en-US" sz="1200" b="0" i="0" kern="1200" dirty="0" smtClean="0">
                <a:solidFill>
                  <a:schemeClr val="tx1"/>
                </a:solidFill>
                <a:latin typeface="+mn-lt"/>
                <a:ea typeface="+mn-ea"/>
                <a:cs typeface="+mn-cs"/>
              </a:rPr>
              <a:t>Expressions within the parentheses are evaluated from left to right. In the first </a:t>
            </a:r>
            <a:r>
              <a:rPr lang="en-US" sz="1200" b="0" i="0" kern="1200" dirty="0" err="1" smtClean="0">
                <a:solidFill>
                  <a:schemeClr val="tx1"/>
                </a:solidFill>
                <a:latin typeface="+mn-lt"/>
                <a:ea typeface="+mn-ea"/>
                <a:cs typeface="+mn-cs"/>
              </a:rPr>
              <a:t>println</a:t>
            </a:r>
            <a:r>
              <a:rPr lang="en-US" sz="1200" b="0" i="0" kern="1200" dirty="0" smtClean="0">
                <a:solidFill>
                  <a:schemeClr val="tx1"/>
                </a:solidFill>
                <a:latin typeface="+mn-lt"/>
                <a:ea typeface="+mn-ea"/>
                <a:cs typeface="+mn-cs"/>
              </a:rPr>
              <a:t>() statement, both a and b are integers. Hence, they are added together and the result 7 is displayed. In the second statement, the Strings "3" and "4" were joined by a + sign. It is to be noted that, here 3 and 4 are Strings and not integers. In the third line, the empty String, represented by the opening and closing quotes is added to the integer 3. Since a String was added to the integer 3, the resultant value is a String "3" and not the integer 3. Next this String is added to the integer 4. Therefore, the integer 4 is converted to the String "4" and concatenated with the String "3" to give the String "34". In the fourth statement, starting from the left as usual, we have the integers 3, 4 and a connected with a + sign. Hence, they are all added to give 10, an integer. Now this integer is added to a String " " giving the String "10 "and continuing in similar manner, we get the result "10 43". In a similar way, the next statement gives the answer "Result: 34". In the last statement, parentheses have been used to alter the order in which evaluation is performed. First, the expression within the parentheses is evaluated. Hence, a + b is evaluated to give an integer 7, which is concatenated with the String "Result: " to give the final String "Result: 7".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9</a:t>
            </a:fld>
            <a:endParaRPr lang="en-US"/>
          </a:p>
        </p:txBody>
      </p:sp>
    </p:spTree>
    <p:extLst>
      <p:ext uri="{BB962C8B-B14F-4D97-AF65-F5344CB8AC3E}">
        <p14:creationId xmlns:p14="http://schemas.microsoft.com/office/powerpoint/2010/main" val="308264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Whenever a char variable is passed as a parameter to the print() or </a:t>
            </a:r>
            <a:r>
              <a:rPr lang="en-US" sz="1200" b="0" i="0" kern="1200" dirty="0" err="1" smtClean="0">
                <a:solidFill>
                  <a:schemeClr val="tx1"/>
                </a:solidFill>
                <a:latin typeface="+mn-lt"/>
                <a:ea typeface="+mn-ea"/>
                <a:cs typeface="+mn-cs"/>
              </a:rPr>
              <a:t>println</a:t>
            </a:r>
            <a:r>
              <a:rPr lang="en-US" sz="1200" b="0" i="0" kern="1200" dirty="0" smtClean="0">
                <a:solidFill>
                  <a:schemeClr val="tx1"/>
                </a:solidFill>
                <a:latin typeface="+mn-lt"/>
                <a:ea typeface="+mn-ea"/>
                <a:cs typeface="+mn-cs"/>
              </a:rPr>
              <a:t>() methods, the graphic representation is printed and not the numeric value. It does matter whether we have </a:t>
            </a:r>
            <a:r>
              <a:rPr lang="en-US" sz="1200" b="0" i="0" kern="1200" dirty="0" err="1" smtClean="0">
                <a:solidFill>
                  <a:schemeClr val="tx1"/>
                </a:solidFill>
                <a:latin typeface="+mn-lt"/>
                <a:ea typeface="+mn-ea"/>
                <a:cs typeface="+mn-cs"/>
              </a:rPr>
              <a:t>initialised</a:t>
            </a:r>
            <a:r>
              <a:rPr lang="en-US" sz="1200" b="0" i="0" kern="1200" dirty="0" smtClean="0">
                <a:solidFill>
                  <a:schemeClr val="tx1"/>
                </a:solidFill>
                <a:latin typeface="+mn-lt"/>
                <a:ea typeface="+mn-ea"/>
                <a:cs typeface="+mn-cs"/>
              </a:rPr>
              <a:t> the char with a number or with a graphic symbol.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output would be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we want the numeric representation to be printed, we need to cast the variable into one of the four integer types.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)a);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output would be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65 </a:t>
            </a:r>
          </a:p>
          <a:p>
            <a:endParaRPr lang="en-US" dirty="0" smtClean="0"/>
          </a:p>
          <a:p>
            <a:r>
              <a:rPr lang="en-US" sz="1200" b="0" i="0" kern="1200" dirty="0" smtClean="0">
                <a:solidFill>
                  <a:schemeClr val="tx1"/>
                </a:solidFill>
                <a:latin typeface="+mn-lt"/>
                <a:ea typeface="+mn-ea"/>
                <a:cs typeface="+mn-cs"/>
              </a:rPr>
              <a:t>When an integer is added to a char, the char is implicitly casted to an integer.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(b+1);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output would be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66 </a:t>
            </a: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10</a:t>
            </a:fld>
            <a:endParaRPr lang="en-US"/>
          </a:p>
        </p:txBody>
      </p:sp>
    </p:spTree>
    <p:extLst>
      <p:ext uri="{BB962C8B-B14F-4D97-AF65-F5344CB8AC3E}">
        <p14:creationId xmlns:p14="http://schemas.microsoft.com/office/powerpoint/2010/main" val="183171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42330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49180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8779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331210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667132-5EE6-4145-8760-CEE4EDE3BA52}"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39375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667132-5EE6-4145-8760-CEE4EDE3BA52}"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131198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667132-5EE6-4145-8760-CEE4EDE3BA52}" type="datetimeFigureOut">
              <a:rPr lang="en-US" smtClean="0"/>
              <a:pPr/>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270413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667132-5EE6-4145-8760-CEE4EDE3BA52}" type="datetimeFigureOut">
              <a:rPr lang="en-US" smtClean="0"/>
              <a:pPr/>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147243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67132-5EE6-4145-8760-CEE4EDE3BA52}" type="datetimeFigureOut">
              <a:rPr lang="en-US" smtClean="0"/>
              <a:pPr/>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24779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667132-5EE6-4145-8760-CEE4EDE3BA52}"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318567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667132-5EE6-4145-8760-CEE4EDE3BA52}"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val="263864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667132-5EE6-4145-8760-CEE4EDE3BA52}" type="datetimeFigureOut">
              <a:rPr lang="en-US" smtClean="0"/>
              <a:pPr/>
              <a:t>7/20/2019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323F42D-AD86-4D5B-81B8-CD53287AE39D}" type="slidenum">
              <a:rPr lang="en-US" smtClean="0"/>
              <a:pPr/>
              <a:t>‹#›</a:t>
            </a:fld>
            <a:endParaRPr lang="en-US"/>
          </a:p>
        </p:txBody>
      </p:sp>
      <p:pic>
        <p:nvPicPr>
          <p:cNvPr id="7" name="Shape 115"/>
          <p:cNvPicPr preferRelativeResize="0"/>
          <p:nvPr userDrawn="1"/>
        </p:nvPicPr>
        <p:blipFill>
          <a:blip r:embed="rId13" cstate="print"/>
          <a:stretch>
            <a:fillRect/>
          </a:stretch>
        </p:blipFill>
        <p:spPr>
          <a:xfrm>
            <a:off x="8388424" y="5445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extLst>
      <p:ext uri="{BB962C8B-B14F-4D97-AF65-F5344CB8AC3E}">
        <p14:creationId xmlns:p14="http://schemas.microsoft.com/office/powerpoint/2010/main" val="47640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971550"/>
            <a:ext cx="7543800" cy="1790700"/>
          </a:xfrm>
        </p:spPr>
        <p:txBody>
          <a:bodyPr>
            <a:normAutofit/>
          </a:bodyPr>
          <a:lstStyle/>
          <a:p>
            <a:r>
              <a:rPr lang="en-US" sz="4400" b="1" dirty="0" smtClean="0">
                <a:solidFill>
                  <a:srgbClr val="C00000"/>
                </a:solidFill>
                <a:latin typeface="+mn-lt"/>
              </a:rPr>
              <a:t>PRINTING</a:t>
            </a:r>
            <a:endParaRPr lang="en-US" sz="4400" b="1" dirty="0">
              <a:solidFill>
                <a:srgbClr val="C00000"/>
              </a:solidFill>
              <a:latin typeface="+mn-lt"/>
            </a:endParaRPr>
          </a:p>
        </p:txBody>
      </p:sp>
    </p:spTree>
    <p:extLst>
      <p:ext uri="{BB962C8B-B14F-4D97-AF65-F5344CB8AC3E}">
        <p14:creationId xmlns:p14="http://schemas.microsoft.com/office/powerpoint/2010/main" val="327136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Printing characters</a:t>
            </a:r>
            <a:endParaRPr lang="en-US" sz="4400" b="1" dirty="0">
              <a:solidFill>
                <a:srgbClr val="C00000"/>
              </a:solidFill>
              <a:latin typeface="+mn-lt"/>
            </a:endParaRPr>
          </a:p>
        </p:txBody>
      </p:sp>
      <p:sp>
        <p:nvSpPr>
          <p:cNvPr id="5" name="TextBox 4"/>
          <p:cNvSpPr txBox="1"/>
          <p:nvPr/>
        </p:nvSpPr>
        <p:spPr>
          <a:xfrm>
            <a:off x="838200" y="1352550"/>
            <a:ext cx="7543800" cy="400110"/>
          </a:xfrm>
          <a:prstGeom prst="rect">
            <a:avLst/>
          </a:prstGeom>
          <a:noFill/>
        </p:spPr>
        <p:txBody>
          <a:bodyPr wrap="square" rtlCol="0">
            <a:spAutoFit/>
          </a:bodyPr>
          <a:lstStyle/>
          <a:p>
            <a:pPr fontAlgn="base"/>
            <a:r>
              <a:rPr lang="en-US" sz="2000" dirty="0" smtClean="0"/>
              <a:t>You can use + operator to concatenate strings and print it.</a:t>
            </a:r>
            <a:endParaRPr lang="en-US" sz="2000" dirty="0"/>
          </a:p>
        </p:txBody>
      </p:sp>
      <p:sp>
        <p:nvSpPr>
          <p:cNvPr id="6" name="TextBox 5"/>
          <p:cNvSpPr txBox="1"/>
          <p:nvPr/>
        </p:nvSpPr>
        <p:spPr>
          <a:xfrm>
            <a:off x="838200" y="1919228"/>
            <a:ext cx="7543800" cy="1323439"/>
          </a:xfrm>
          <a:prstGeom prst="rect">
            <a:avLst/>
          </a:prstGeom>
          <a:noFill/>
        </p:spPr>
        <p:txBody>
          <a:bodyPr wrap="square" rtlCol="0">
            <a:spAutoFit/>
          </a:bodyPr>
          <a:lstStyle/>
          <a:p>
            <a:r>
              <a:rPr lang="en-US" sz="2000" dirty="0" smtClean="0"/>
              <a:t>char a=65;</a:t>
            </a:r>
            <a:br>
              <a:rPr lang="en-US" sz="2000" dirty="0" smtClean="0"/>
            </a:br>
            <a:r>
              <a:rPr lang="en-US" sz="2000" dirty="0" smtClean="0"/>
              <a:t>char b='A';</a:t>
            </a:r>
            <a:br>
              <a:rPr lang="en-US" sz="2000" dirty="0" smtClean="0"/>
            </a:br>
            <a:r>
              <a:rPr lang="en-US" sz="2000" dirty="0" err="1" smtClean="0"/>
              <a:t>System.out.println</a:t>
            </a:r>
            <a:r>
              <a:rPr lang="en-US" sz="2000" dirty="0" smtClean="0"/>
              <a:t>(a);</a:t>
            </a:r>
            <a:br>
              <a:rPr lang="en-US" sz="2000" dirty="0" smtClean="0"/>
            </a:br>
            <a:r>
              <a:rPr lang="en-US" sz="2000" dirty="0" err="1" smtClean="0"/>
              <a:t>System.out.println</a:t>
            </a:r>
            <a:r>
              <a:rPr lang="en-US" sz="2000" dirty="0" smtClean="0"/>
              <a:t>(b);</a:t>
            </a:r>
            <a:r>
              <a:rPr lang="en-US" sz="2000" dirty="0" smtClean="0">
                <a:solidFill>
                  <a:srgbClr val="C00000"/>
                </a:solidFill>
              </a:rPr>
              <a:t> </a:t>
            </a:r>
            <a:endParaRPr lang="en-US" sz="2000" dirty="0">
              <a:solidFill>
                <a:srgbClr val="C00000"/>
              </a:solidFill>
            </a:endParaRPr>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971550"/>
            <a:ext cx="7543800" cy="1790700"/>
          </a:xfrm>
        </p:spPr>
        <p:txBody>
          <a:bodyPr>
            <a:normAutofit/>
          </a:bodyPr>
          <a:lstStyle/>
          <a:p>
            <a:r>
              <a:rPr lang="en-US" sz="4400" b="1" dirty="0" smtClean="0">
                <a:solidFill>
                  <a:srgbClr val="C00000"/>
                </a:solidFill>
                <a:latin typeface="+mn-lt"/>
              </a:rPr>
              <a:t>READING INPUT </a:t>
            </a:r>
            <a:endParaRPr lang="en-US" sz="4400" b="1" dirty="0">
              <a:solidFill>
                <a:srgbClr val="C00000"/>
              </a:solidFill>
              <a:latin typeface="+mn-lt"/>
            </a:endParaRPr>
          </a:p>
        </p:txBody>
      </p:sp>
    </p:spTree>
    <p:extLst>
      <p:ext uri="{BB962C8B-B14F-4D97-AF65-F5344CB8AC3E}">
        <p14:creationId xmlns:p14="http://schemas.microsoft.com/office/powerpoint/2010/main" val="327136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fontScale="90000"/>
          </a:bodyPr>
          <a:lstStyle/>
          <a:p>
            <a:r>
              <a:rPr lang="en-US" sz="4400" b="1" dirty="0" smtClean="0">
                <a:solidFill>
                  <a:srgbClr val="C00000"/>
                </a:solidFill>
                <a:latin typeface="+mn-lt"/>
              </a:rPr>
              <a:t>READING INPUT FROM CONSOLE</a:t>
            </a:r>
            <a:endParaRPr lang="en-US" sz="4400" b="1" dirty="0">
              <a:solidFill>
                <a:srgbClr val="C00000"/>
              </a:solidFill>
              <a:latin typeface="+mn-lt"/>
            </a:endParaRPr>
          </a:p>
        </p:txBody>
      </p:sp>
      <p:sp>
        <p:nvSpPr>
          <p:cNvPr id="6" name="TextBox 5"/>
          <p:cNvSpPr txBox="1"/>
          <p:nvPr/>
        </p:nvSpPr>
        <p:spPr>
          <a:xfrm>
            <a:off x="762001" y="1276350"/>
            <a:ext cx="8001000" cy="830997"/>
          </a:xfrm>
          <a:prstGeom prst="rect">
            <a:avLst/>
          </a:prstGeom>
          <a:noFill/>
        </p:spPr>
        <p:txBody>
          <a:bodyPr wrap="square" rtlCol="0">
            <a:spAutoFit/>
          </a:bodyPr>
          <a:lstStyle/>
          <a:p>
            <a:pPr fontAlgn="base"/>
            <a:r>
              <a:rPr lang="en-US" sz="2400" dirty="0" smtClean="0"/>
              <a:t>In Java, there are three different ways for reading input from the user in the command line environment(console).</a:t>
            </a:r>
            <a:endParaRPr lang="en-US" sz="2400" dirty="0"/>
          </a:p>
        </p:txBody>
      </p:sp>
      <p:sp>
        <p:nvSpPr>
          <p:cNvPr id="10" name="TextBox 9"/>
          <p:cNvSpPr txBox="1"/>
          <p:nvPr/>
        </p:nvSpPr>
        <p:spPr>
          <a:xfrm>
            <a:off x="762000" y="2578953"/>
            <a:ext cx="8001000" cy="1200329"/>
          </a:xfrm>
          <a:prstGeom prst="rect">
            <a:avLst/>
          </a:prstGeom>
          <a:noFill/>
        </p:spPr>
        <p:txBody>
          <a:bodyPr wrap="square" rtlCol="0">
            <a:spAutoFit/>
          </a:bodyPr>
          <a:lstStyle/>
          <a:p>
            <a:pPr marL="457200" indent="-457200" fontAlgn="base">
              <a:buAutoNum type="arabicPeriod"/>
            </a:pPr>
            <a:r>
              <a:rPr lang="en-US" sz="2400" dirty="0" smtClean="0">
                <a:solidFill>
                  <a:srgbClr val="C00000"/>
                </a:solidFill>
              </a:rPr>
              <a:t>Using Buffered Reader Class</a:t>
            </a:r>
          </a:p>
          <a:p>
            <a:pPr marL="457200" indent="-457200" fontAlgn="base">
              <a:buAutoNum type="arabicPeriod"/>
            </a:pPr>
            <a:r>
              <a:rPr lang="en-US" sz="2400" dirty="0" smtClean="0">
                <a:solidFill>
                  <a:srgbClr val="C00000"/>
                </a:solidFill>
              </a:rPr>
              <a:t>Using Scanner Class</a:t>
            </a:r>
          </a:p>
          <a:p>
            <a:pPr marL="457200" indent="-457200" fontAlgn="base">
              <a:buAutoNum type="arabicPeriod"/>
            </a:pPr>
            <a:r>
              <a:rPr lang="en-US" sz="2400" dirty="0" smtClean="0">
                <a:solidFill>
                  <a:srgbClr val="C00000"/>
                </a:solidFill>
              </a:rPr>
              <a:t>Using Console Class</a:t>
            </a:r>
            <a:endParaRPr lang="en-US" sz="2400" dirty="0">
              <a:solidFill>
                <a:srgbClr val="C00000"/>
              </a:solidFill>
            </a:endParaRPr>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ppt_x</p:attrName>
                                        </p:attrNameLst>
                                      </p:cBhvr>
                                      <p:tavLst>
                                        <p:tav tm="0">
                                          <p:val>
                                            <p:strVal val="#ppt_x-.2"/>
                                          </p:val>
                                        </p:tav>
                                        <p:tav tm="100000">
                                          <p:val>
                                            <p:strVal val="#ppt_x"/>
                                          </p:val>
                                        </p:tav>
                                      </p:tavLst>
                                    </p:anim>
                                    <p:anim calcmode="lin" valueType="num">
                                      <p:cBhvr>
                                        <p:cTn id="1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BUFFERED READER CLASS</a:t>
            </a:r>
            <a:endParaRPr lang="en-US" sz="4400" b="1" dirty="0">
              <a:solidFill>
                <a:srgbClr val="C00000"/>
              </a:solidFill>
              <a:latin typeface="+mn-lt"/>
            </a:endParaRPr>
          </a:p>
        </p:txBody>
      </p:sp>
      <p:sp>
        <p:nvSpPr>
          <p:cNvPr id="6" name="TextBox 5"/>
          <p:cNvSpPr txBox="1"/>
          <p:nvPr/>
        </p:nvSpPr>
        <p:spPr>
          <a:xfrm>
            <a:off x="838200" y="1276350"/>
            <a:ext cx="7467600" cy="1446550"/>
          </a:xfrm>
          <a:prstGeom prst="rect">
            <a:avLst/>
          </a:prstGeom>
          <a:noFill/>
        </p:spPr>
        <p:txBody>
          <a:bodyPr wrap="square" rtlCol="0">
            <a:spAutoFit/>
          </a:bodyPr>
          <a:lstStyle/>
          <a:p>
            <a:r>
              <a:rPr lang="en-US" sz="2200" dirty="0" smtClean="0"/>
              <a:t>This method is used by wrapping the </a:t>
            </a:r>
            <a:r>
              <a:rPr lang="en-US" sz="2200" dirty="0" err="1" smtClean="0"/>
              <a:t>System.in</a:t>
            </a:r>
            <a:r>
              <a:rPr lang="en-US" sz="2200" dirty="0" smtClean="0"/>
              <a:t> (standard input stream) in an </a:t>
            </a:r>
            <a:r>
              <a:rPr lang="en-US" sz="2200" dirty="0" err="1" smtClean="0"/>
              <a:t>InputStreamReader</a:t>
            </a:r>
            <a:r>
              <a:rPr lang="en-US" sz="2200" dirty="0" smtClean="0"/>
              <a:t> which is wrapped in a </a:t>
            </a:r>
            <a:r>
              <a:rPr lang="en-US" sz="2200" dirty="0" err="1" smtClean="0"/>
              <a:t>BufferedReader</a:t>
            </a:r>
            <a:r>
              <a:rPr lang="en-US" sz="2200" dirty="0" smtClean="0"/>
              <a:t>, we can read input from the user in the command line.</a:t>
            </a:r>
            <a:endParaRPr lang="en-US" sz="22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BUFFERED READER CLASS</a:t>
            </a:r>
            <a:endParaRPr lang="en-US" sz="4400" b="1" dirty="0">
              <a:solidFill>
                <a:srgbClr val="C00000"/>
              </a:solidFill>
              <a:latin typeface="+mn-lt"/>
            </a:endParaRPr>
          </a:p>
        </p:txBody>
      </p:sp>
      <p:sp>
        <p:nvSpPr>
          <p:cNvPr id="6" name="TextBox 5"/>
          <p:cNvSpPr txBox="1"/>
          <p:nvPr/>
        </p:nvSpPr>
        <p:spPr>
          <a:xfrm>
            <a:off x="457200" y="1047750"/>
            <a:ext cx="3810000" cy="3970318"/>
          </a:xfrm>
          <a:prstGeom prst="rect">
            <a:avLst/>
          </a:prstGeom>
          <a:noFill/>
        </p:spPr>
        <p:txBody>
          <a:bodyPr wrap="square" rtlCol="0">
            <a:spAutoFit/>
          </a:bodyPr>
          <a:lstStyle/>
          <a:p>
            <a:pPr fontAlgn="base"/>
            <a:r>
              <a:rPr lang="en-US" dirty="0" smtClean="0"/>
              <a:t>import </a:t>
            </a:r>
            <a:r>
              <a:rPr lang="en-US" dirty="0" err="1" smtClean="0"/>
              <a:t>java.io.BufferedReader</a:t>
            </a:r>
            <a:r>
              <a:rPr lang="en-US" dirty="0" smtClean="0"/>
              <a:t>; </a:t>
            </a:r>
          </a:p>
          <a:p>
            <a:pPr fontAlgn="base"/>
            <a:r>
              <a:rPr lang="en-US" dirty="0" smtClean="0"/>
              <a:t>import </a:t>
            </a:r>
            <a:r>
              <a:rPr lang="en-US" dirty="0" err="1" smtClean="0"/>
              <a:t>java.io.IOException</a:t>
            </a:r>
            <a:r>
              <a:rPr lang="en-US" dirty="0" smtClean="0"/>
              <a:t>; </a:t>
            </a:r>
          </a:p>
          <a:p>
            <a:pPr fontAlgn="base"/>
            <a:r>
              <a:rPr lang="en-US" dirty="0" smtClean="0"/>
              <a:t>import </a:t>
            </a:r>
            <a:r>
              <a:rPr lang="en-US" dirty="0" err="1" smtClean="0"/>
              <a:t>java.io.InputStreamReader</a:t>
            </a:r>
            <a:r>
              <a:rPr lang="en-US" dirty="0" smtClean="0"/>
              <a:t>; </a:t>
            </a:r>
          </a:p>
          <a:p>
            <a:pPr fontAlgn="base"/>
            <a:r>
              <a:rPr lang="en-US" dirty="0" smtClean="0"/>
              <a:t>public class Test  </a:t>
            </a:r>
          </a:p>
          <a:p>
            <a:pPr fontAlgn="base"/>
            <a:r>
              <a:rPr lang="en-US" dirty="0" smtClean="0"/>
              <a:t>{ </a:t>
            </a:r>
          </a:p>
          <a:p>
            <a:pPr fontAlgn="base"/>
            <a:r>
              <a:rPr lang="en-US" dirty="0" smtClean="0"/>
              <a:t>    public static void main(String[] </a:t>
            </a:r>
            <a:r>
              <a:rPr lang="en-US" dirty="0" err="1" smtClean="0"/>
              <a:t>args</a:t>
            </a:r>
            <a:r>
              <a:rPr lang="en-US" dirty="0" smtClean="0"/>
              <a:t>) throws </a:t>
            </a:r>
            <a:r>
              <a:rPr lang="en-US" dirty="0" err="1" smtClean="0"/>
              <a:t>IOException</a:t>
            </a:r>
            <a:r>
              <a:rPr lang="en-US" dirty="0" smtClean="0"/>
              <a:t>  </a:t>
            </a:r>
          </a:p>
          <a:p>
            <a:pPr fontAlgn="base"/>
            <a:r>
              <a:rPr lang="en-US" dirty="0" smtClean="0"/>
              <a:t>    { </a:t>
            </a:r>
          </a:p>
          <a:p>
            <a:pPr fontAlgn="base"/>
            <a:r>
              <a:rPr lang="en-US" dirty="0" smtClean="0"/>
              <a:t>//Enter data using </a:t>
            </a:r>
            <a:r>
              <a:rPr lang="en-US" dirty="0" err="1" smtClean="0"/>
              <a:t>BufferReader</a:t>
            </a:r>
            <a:r>
              <a:rPr lang="en-US" dirty="0" smtClean="0"/>
              <a:t> </a:t>
            </a:r>
          </a:p>
          <a:p>
            <a:pPr fontAlgn="base"/>
            <a:r>
              <a:rPr lang="en-US" dirty="0" smtClean="0"/>
              <a:t>        </a:t>
            </a:r>
            <a:r>
              <a:rPr lang="en-US" dirty="0" err="1" smtClean="0"/>
              <a:t>BufferedReader</a:t>
            </a:r>
            <a:r>
              <a:rPr lang="en-US" dirty="0" smtClean="0"/>
              <a:t> reader =  </a:t>
            </a:r>
          </a:p>
          <a:p>
            <a:pPr fontAlgn="base"/>
            <a:r>
              <a:rPr lang="en-US" dirty="0" smtClean="0"/>
              <a:t>                   new </a:t>
            </a:r>
            <a:r>
              <a:rPr lang="en-US" dirty="0" err="1" smtClean="0"/>
              <a:t>BufferedReader</a:t>
            </a:r>
            <a:r>
              <a:rPr lang="en-US" dirty="0" smtClean="0"/>
              <a:t>(new </a:t>
            </a:r>
            <a:r>
              <a:rPr lang="en-US" dirty="0" err="1" smtClean="0"/>
              <a:t>InputStreamReader</a:t>
            </a:r>
            <a:r>
              <a:rPr lang="en-US" dirty="0" smtClean="0"/>
              <a:t>(</a:t>
            </a:r>
            <a:r>
              <a:rPr lang="en-US" dirty="0" err="1" smtClean="0"/>
              <a:t>System.in</a:t>
            </a:r>
            <a:r>
              <a:rPr lang="en-US" dirty="0" smtClean="0"/>
              <a:t>)); </a:t>
            </a:r>
          </a:p>
          <a:p>
            <a:pPr fontAlgn="base"/>
            <a:endParaRPr lang="en-US" dirty="0" smtClean="0"/>
          </a:p>
          <a:p>
            <a:pPr fontAlgn="base"/>
            <a:r>
              <a:rPr lang="en-US" dirty="0" smtClean="0"/>
              <a:t>       </a:t>
            </a:r>
            <a:endParaRPr lang="en-US" dirty="0"/>
          </a:p>
        </p:txBody>
      </p:sp>
      <p:sp>
        <p:nvSpPr>
          <p:cNvPr id="5" name="TextBox 4"/>
          <p:cNvSpPr txBox="1"/>
          <p:nvPr/>
        </p:nvSpPr>
        <p:spPr>
          <a:xfrm>
            <a:off x="4876800" y="1123950"/>
            <a:ext cx="3886200" cy="2031325"/>
          </a:xfrm>
          <a:prstGeom prst="rect">
            <a:avLst/>
          </a:prstGeom>
          <a:noFill/>
        </p:spPr>
        <p:txBody>
          <a:bodyPr wrap="square" rtlCol="0">
            <a:spAutoFit/>
          </a:bodyPr>
          <a:lstStyle/>
          <a:p>
            <a:pPr fontAlgn="base"/>
            <a:r>
              <a:rPr lang="en-US" dirty="0" smtClean="0"/>
              <a:t>         // Reading data using </a:t>
            </a:r>
            <a:r>
              <a:rPr lang="en-US" dirty="0" err="1" smtClean="0"/>
              <a:t>readLine</a:t>
            </a:r>
            <a:r>
              <a:rPr lang="en-US" dirty="0" smtClean="0"/>
              <a:t> </a:t>
            </a:r>
          </a:p>
          <a:p>
            <a:pPr fontAlgn="base"/>
            <a:r>
              <a:rPr lang="en-US" dirty="0" smtClean="0"/>
              <a:t>        String name = </a:t>
            </a:r>
            <a:r>
              <a:rPr lang="en-US" dirty="0" err="1" smtClean="0"/>
              <a:t>reader.readLine</a:t>
            </a:r>
            <a:r>
              <a:rPr lang="en-US" dirty="0" smtClean="0"/>
              <a:t>(); </a:t>
            </a:r>
          </a:p>
          <a:p>
            <a:pPr fontAlgn="base"/>
            <a:r>
              <a:rPr lang="en-US" dirty="0" smtClean="0"/>
              <a:t>  </a:t>
            </a:r>
          </a:p>
          <a:p>
            <a:pPr fontAlgn="base"/>
            <a:r>
              <a:rPr lang="en-US" dirty="0" smtClean="0"/>
              <a:t>        // Printing the read line </a:t>
            </a:r>
          </a:p>
          <a:p>
            <a:pPr fontAlgn="base"/>
            <a:r>
              <a:rPr lang="en-US" dirty="0" smtClean="0"/>
              <a:t>        </a:t>
            </a:r>
            <a:r>
              <a:rPr lang="en-US" dirty="0" err="1" smtClean="0"/>
              <a:t>System.out.println</a:t>
            </a:r>
            <a:r>
              <a:rPr lang="en-US" dirty="0" smtClean="0"/>
              <a:t>(name);         </a:t>
            </a:r>
          </a:p>
          <a:p>
            <a:pPr fontAlgn="base"/>
            <a:r>
              <a:rPr lang="en-US" dirty="0" smtClean="0"/>
              <a:t>    } </a:t>
            </a:r>
          </a:p>
          <a:p>
            <a:pPr fontAlgn="base"/>
            <a:r>
              <a:rPr lang="en-US" dirty="0" smtClean="0"/>
              <a:t>} </a:t>
            </a:r>
          </a:p>
        </p:txBody>
      </p:sp>
      <p:cxnSp>
        <p:nvCxnSpPr>
          <p:cNvPr id="8" name="Straight Connector 7"/>
          <p:cNvCxnSpPr/>
          <p:nvPr/>
        </p:nvCxnSpPr>
        <p:spPr>
          <a:xfrm rot="5400000">
            <a:off x="2628900" y="2838450"/>
            <a:ext cx="37338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SCANNER CLASS</a:t>
            </a:r>
            <a:endParaRPr lang="en-US" sz="4400" b="1" dirty="0">
              <a:solidFill>
                <a:srgbClr val="C00000"/>
              </a:solidFill>
              <a:latin typeface="+mn-lt"/>
            </a:endParaRPr>
          </a:p>
        </p:txBody>
      </p:sp>
      <p:sp>
        <p:nvSpPr>
          <p:cNvPr id="5" name="TextBox 4"/>
          <p:cNvSpPr txBox="1"/>
          <p:nvPr/>
        </p:nvSpPr>
        <p:spPr>
          <a:xfrm>
            <a:off x="533400" y="1581150"/>
            <a:ext cx="8305800" cy="1631216"/>
          </a:xfrm>
          <a:prstGeom prst="rect">
            <a:avLst/>
          </a:prstGeom>
          <a:noFill/>
        </p:spPr>
        <p:txBody>
          <a:bodyPr wrap="square" rtlCol="0">
            <a:spAutoFit/>
          </a:bodyPr>
          <a:lstStyle/>
          <a:p>
            <a:pPr>
              <a:buClr>
                <a:srgbClr val="C00000"/>
              </a:buClr>
              <a:buFont typeface="Arial" pitchFamily="34" charset="0"/>
              <a:buChar char="•"/>
            </a:pPr>
            <a:r>
              <a:rPr lang="en-US" sz="2000" dirty="0" smtClean="0"/>
              <a:t>This is probably the most preferred method to take input.</a:t>
            </a:r>
          </a:p>
          <a:p>
            <a:pPr>
              <a:buClr>
                <a:srgbClr val="C00000"/>
              </a:buClr>
              <a:buFont typeface="Arial" pitchFamily="34" charset="0"/>
              <a:buChar char="•"/>
            </a:pPr>
            <a:endParaRPr lang="en-US" sz="2000" dirty="0" smtClean="0"/>
          </a:p>
          <a:p>
            <a:pPr>
              <a:buClr>
                <a:srgbClr val="C00000"/>
              </a:buClr>
              <a:buFont typeface="Arial" pitchFamily="34" charset="0"/>
              <a:buChar char="•"/>
            </a:pPr>
            <a:r>
              <a:rPr lang="en-US" sz="2000" dirty="0" smtClean="0"/>
              <a:t> The main purpose of the Scanner class is to parse primitive types and strings using regular expressions, however it is also can be used to read input from the user in the command line.</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SCANNER CLASS</a:t>
            </a:r>
            <a:endParaRPr lang="en-US" sz="4400" b="1" dirty="0">
              <a:solidFill>
                <a:srgbClr val="C00000"/>
              </a:solidFill>
              <a:latin typeface="+mn-lt"/>
            </a:endParaRPr>
          </a:p>
        </p:txBody>
      </p:sp>
      <p:sp>
        <p:nvSpPr>
          <p:cNvPr id="6" name="TextBox 5"/>
          <p:cNvSpPr txBox="1"/>
          <p:nvPr/>
        </p:nvSpPr>
        <p:spPr>
          <a:xfrm>
            <a:off x="457200" y="1047750"/>
            <a:ext cx="3810000" cy="4247317"/>
          </a:xfrm>
          <a:prstGeom prst="rect">
            <a:avLst/>
          </a:prstGeom>
          <a:noFill/>
        </p:spPr>
        <p:txBody>
          <a:bodyPr wrap="square" rtlCol="0">
            <a:spAutoFit/>
          </a:bodyPr>
          <a:lstStyle/>
          <a:p>
            <a:pPr fontAlgn="base"/>
            <a:r>
              <a:rPr lang="en-US" dirty="0" smtClean="0"/>
              <a:t>import </a:t>
            </a:r>
            <a:r>
              <a:rPr lang="en-US" dirty="0" err="1" smtClean="0"/>
              <a:t>java.util.Scanner</a:t>
            </a:r>
            <a:r>
              <a:rPr lang="en-US" dirty="0" smtClean="0"/>
              <a:t>; </a:t>
            </a:r>
          </a:p>
          <a:p>
            <a:pPr fontAlgn="base"/>
            <a:r>
              <a:rPr lang="en-US" dirty="0" smtClean="0"/>
              <a:t>  </a:t>
            </a:r>
          </a:p>
          <a:p>
            <a:pPr fontAlgn="base"/>
            <a:r>
              <a:rPr lang="en-US" dirty="0" smtClean="0"/>
              <a:t>class </a:t>
            </a:r>
            <a:r>
              <a:rPr lang="en-US" dirty="0" err="1" smtClean="0"/>
              <a:t>GetInputFromUser</a:t>
            </a:r>
            <a:r>
              <a:rPr lang="en-US" dirty="0" smtClean="0"/>
              <a:t> </a:t>
            </a:r>
          </a:p>
          <a:p>
            <a:pPr fontAlgn="base"/>
            <a:r>
              <a:rPr lang="en-US" dirty="0" smtClean="0"/>
              <a:t>{ </a:t>
            </a:r>
          </a:p>
          <a:p>
            <a:pPr fontAlgn="base"/>
            <a:r>
              <a:rPr lang="en-US" dirty="0" smtClean="0"/>
              <a:t>    public static void main(String </a:t>
            </a:r>
            <a:r>
              <a:rPr lang="en-US" dirty="0" err="1" smtClean="0"/>
              <a:t>args</a:t>
            </a:r>
            <a:r>
              <a:rPr lang="en-US" dirty="0" smtClean="0"/>
              <a:t>[]) </a:t>
            </a:r>
          </a:p>
          <a:p>
            <a:pPr fontAlgn="base"/>
            <a:r>
              <a:rPr lang="en-US" dirty="0" smtClean="0"/>
              <a:t>    { </a:t>
            </a:r>
          </a:p>
          <a:p>
            <a:pPr fontAlgn="base"/>
            <a:r>
              <a:rPr lang="en-US" dirty="0" smtClean="0"/>
              <a:t>        // Using Scanner for Getting Input from User </a:t>
            </a:r>
          </a:p>
          <a:p>
            <a:pPr fontAlgn="base"/>
            <a:r>
              <a:rPr lang="en-US" dirty="0" smtClean="0"/>
              <a:t>        Scanner in = new Scanner(</a:t>
            </a:r>
            <a:r>
              <a:rPr lang="en-US" dirty="0" err="1" smtClean="0"/>
              <a:t>System.in</a:t>
            </a:r>
            <a:r>
              <a:rPr lang="en-US" dirty="0" smtClean="0"/>
              <a:t>); </a:t>
            </a:r>
          </a:p>
          <a:p>
            <a:pPr fontAlgn="base"/>
            <a:r>
              <a:rPr lang="en-US" dirty="0" smtClean="0"/>
              <a:t>        String s = </a:t>
            </a:r>
            <a:r>
              <a:rPr lang="en-US" dirty="0" err="1" smtClean="0"/>
              <a:t>in.nextLine</a:t>
            </a:r>
            <a:r>
              <a:rPr lang="en-US" dirty="0" smtClean="0"/>
              <a:t>(); </a:t>
            </a:r>
          </a:p>
          <a:p>
            <a:pPr fontAlgn="base"/>
            <a:r>
              <a:rPr lang="en-US" dirty="0" smtClean="0"/>
              <a:t>        </a:t>
            </a:r>
            <a:r>
              <a:rPr lang="en-US" dirty="0" err="1" smtClean="0"/>
              <a:t>System.out.println</a:t>
            </a:r>
            <a:r>
              <a:rPr lang="en-US" dirty="0" smtClean="0"/>
              <a:t>("You entered string "+s); </a:t>
            </a:r>
          </a:p>
          <a:p>
            <a:pPr fontAlgn="base"/>
            <a:r>
              <a:rPr lang="en-US" dirty="0" smtClean="0"/>
              <a:t>  </a:t>
            </a:r>
          </a:p>
          <a:p>
            <a:pPr fontAlgn="base"/>
            <a:r>
              <a:rPr lang="en-US" dirty="0" smtClean="0"/>
              <a:t>       </a:t>
            </a:r>
            <a:endParaRPr lang="en-US" dirty="0"/>
          </a:p>
        </p:txBody>
      </p:sp>
      <p:sp>
        <p:nvSpPr>
          <p:cNvPr id="5" name="TextBox 4"/>
          <p:cNvSpPr txBox="1"/>
          <p:nvPr/>
        </p:nvSpPr>
        <p:spPr>
          <a:xfrm>
            <a:off x="4876800" y="1123950"/>
            <a:ext cx="3886200" cy="3139321"/>
          </a:xfrm>
          <a:prstGeom prst="rect">
            <a:avLst/>
          </a:prstGeom>
          <a:noFill/>
        </p:spPr>
        <p:txBody>
          <a:bodyPr wrap="square" rtlCol="0">
            <a:spAutoFit/>
          </a:bodyPr>
          <a:lstStyle/>
          <a:p>
            <a:pPr fontAlgn="base"/>
            <a:r>
              <a:rPr lang="en-US" dirty="0" smtClean="0"/>
              <a:t> </a:t>
            </a:r>
            <a:r>
              <a:rPr lang="en-US" dirty="0" err="1" smtClean="0"/>
              <a:t>int</a:t>
            </a:r>
            <a:r>
              <a:rPr lang="en-US" dirty="0" smtClean="0"/>
              <a:t> a = </a:t>
            </a:r>
            <a:r>
              <a:rPr lang="en-US" dirty="0" err="1" smtClean="0"/>
              <a:t>in.nextInt</a:t>
            </a:r>
            <a:r>
              <a:rPr lang="en-US" dirty="0" smtClean="0"/>
              <a:t>(); </a:t>
            </a:r>
          </a:p>
          <a:p>
            <a:pPr fontAlgn="base"/>
            <a:r>
              <a:rPr lang="en-US" dirty="0" smtClean="0"/>
              <a:t>        </a:t>
            </a:r>
            <a:r>
              <a:rPr lang="en-US" dirty="0" err="1" smtClean="0"/>
              <a:t>System.out.println</a:t>
            </a:r>
            <a:r>
              <a:rPr lang="en-US" dirty="0" smtClean="0"/>
              <a:t>("You entered integer "+a); </a:t>
            </a:r>
          </a:p>
          <a:p>
            <a:pPr fontAlgn="base"/>
            <a:r>
              <a:rPr lang="en-US" dirty="0" smtClean="0"/>
              <a:t>  </a:t>
            </a:r>
          </a:p>
          <a:p>
            <a:pPr fontAlgn="base"/>
            <a:r>
              <a:rPr lang="en-US" dirty="0" smtClean="0"/>
              <a:t>        float b = </a:t>
            </a:r>
            <a:r>
              <a:rPr lang="en-US" dirty="0" err="1" smtClean="0"/>
              <a:t>in.nextFloat</a:t>
            </a:r>
            <a:r>
              <a:rPr lang="en-US" dirty="0" smtClean="0"/>
              <a:t>(); </a:t>
            </a:r>
          </a:p>
          <a:p>
            <a:pPr fontAlgn="base"/>
            <a:r>
              <a:rPr lang="en-US" dirty="0" smtClean="0"/>
              <a:t>        </a:t>
            </a:r>
            <a:r>
              <a:rPr lang="en-US" dirty="0" err="1" smtClean="0"/>
              <a:t>System.out.println</a:t>
            </a:r>
            <a:r>
              <a:rPr lang="en-US" dirty="0" smtClean="0"/>
              <a:t>("You entered float "+b); </a:t>
            </a:r>
          </a:p>
          <a:p>
            <a:pPr fontAlgn="base"/>
            <a:r>
              <a:rPr lang="en-US" dirty="0" smtClean="0"/>
              <a:t>    } </a:t>
            </a:r>
          </a:p>
          <a:p>
            <a:pPr fontAlgn="base"/>
            <a:r>
              <a:rPr lang="en-US" dirty="0" smtClean="0"/>
              <a:t>} </a:t>
            </a:r>
          </a:p>
          <a:p>
            <a:r>
              <a:rPr lang="en-US" dirty="0" smtClean="0"/>
              <a:t/>
            </a:r>
            <a:br>
              <a:rPr lang="en-US" dirty="0" smtClean="0"/>
            </a:br>
            <a:endParaRPr lang="en-US" dirty="0"/>
          </a:p>
        </p:txBody>
      </p:sp>
      <p:cxnSp>
        <p:nvCxnSpPr>
          <p:cNvPr id="8" name="Straight Connector 7"/>
          <p:cNvCxnSpPr/>
          <p:nvPr/>
        </p:nvCxnSpPr>
        <p:spPr>
          <a:xfrm rot="5400000">
            <a:off x="2628900" y="2838450"/>
            <a:ext cx="37338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CONSOLE CLASS</a:t>
            </a:r>
            <a:endParaRPr lang="en-US" sz="4400" b="1" dirty="0">
              <a:solidFill>
                <a:srgbClr val="C00000"/>
              </a:solidFill>
              <a:latin typeface="+mn-lt"/>
            </a:endParaRPr>
          </a:p>
        </p:txBody>
      </p:sp>
      <p:sp>
        <p:nvSpPr>
          <p:cNvPr id="5" name="TextBox 4"/>
          <p:cNvSpPr txBox="1"/>
          <p:nvPr/>
        </p:nvSpPr>
        <p:spPr>
          <a:xfrm>
            <a:off x="533400" y="1581150"/>
            <a:ext cx="8305800" cy="1938992"/>
          </a:xfrm>
          <a:prstGeom prst="rect">
            <a:avLst/>
          </a:prstGeom>
          <a:noFill/>
        </p:spPr>
        <p:txBody>
          <a:bodyPr wrap="square" rtlCol="0">
            <a:spAutoFit/>
          </a:bodyPr>
          <a:lstStyle/>
          <a:p>
            <a:pPr>
              <a:buClr>
                <a:srgbClr val="C00000"/>
              </a:buClr>
              <a:buFont typeface="Arial" pitchFamily="34" charset="0"/>
              <a:buChar char="•"/>
            </a:pPr>
            <a:r>
              <a:rPr lang="en-US" sz="2000" dirty="0" smtClean="0"/>
              <a:t> It has been becoming a preferred way for reading user’s input from the command line. </a:t>
            </a:r>
          </a:p>
          <a:p>
            <a:pPr>
              <a:buClr>
                <a:srgbClr val="C00000"/>
              </a:buClr>
              <a:buFont typeface="Arial" pitchFamily="34" charset="0"/>
              <a:buChar char="•"/>
            </a:pPr>
            <a:endParaRPr lang="en-US" sz="2000" dirty="0" smtClean="0"/>
          </a:p>
          <a:p>
            <a:pPr>
              <a:buClr>
                <a:srgbClr val="C00000"/>
              </a:buClr>
              <a:buFont typeface="Arial" pitchFamily="34" charset="0"/>
              <a:buChar char="•"/>
            </a:pPr>
            <a:r>
              <a:rPr lang="en-US" sz="2000" dirty="0" smtClean="0"/>
              <a:t> In addition, it can be used for reading password-like input without echoing the characters entered by the user; the format string syntax can also be used (like </a:t>
            </a:r>
            <a:r>
              <a:rPr lang="en-US" sz="2000" dirty="0" err="1" smtClean="0"/>
              <a:t>System.out.printf</a:t>
            </a:r>
            <a:r>
              <a:rPr lang="en-US" sz="2000" dirty="0" smtClean="0"/>
              <a:t>()).</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CONSOLE CLASS</a:t>
            </a:r>
            <a:endParaRPr lang="en-US" sz="4400" b="1" dirty="0">
              <a:solidFill>
                <a:srgbClr val="C00000"/>
              </a:solidFill>
              <a:latin typeface="+mn-lt"/>
            </a:endParaRPr>
          </a:p>
        </p:txBody>
      </p:sp>
      <p:sp>
        <p:nvSpPr>
          <p:cNvPr id="6" name="TextBox 5"/>
          <p:cNvSpPr txBox="1"/>
          <p:nvPr/>
        </p:nvSpPr>
        <p:spPr>
          <a:xfrm>
            <a:off x="457200" y="1462028"/>
            <a:ext cx="5791200" cy="2862322"/>
          </a:xfrm>
          <a:prstGeom prst="rect">
            <a:avLst/>
          </a:prstGeom>
          <a:noFill/>
        </p:spPr>
        <p:txBody>
          <a:bodyPr wrap="square" rtlCol="0">
            <a:spAutoFit/>
          </a:bodyPr>
          <a:lstStyle/>
          <a:p>
            <a:pPr fontAlgn="base"/>
            <a:r>
              <a:rPr lang="en-US" dirty="0" smtClean="0"/>
              <a:t>public class Sample  </a:t>
            </a:r>
          </a:p>
          <a:p>
            <a:pPr fontAlgn="base"/>
            <a:r>
              <a:rPr lang="en-US" dirty="0" smtClean="0"/>
              <a:t>{ </a:t>
            </a:r>
          </a:p>
          <a:p>
            <a:pPr fontAlgn="base"/>
            <a:r>
              <a:rPr lang="en-US" dirty="0" smtClean="0"/>
              <a:t>    public static void main(String[] </a:t>
            </a:r>
            <a:r>
              <a:rPr lang="en-US" dirty="0" err="1" smtClean="0"/>
              <a:t>args</a:t>
            </a:r>
            <a:r>
              <a:rPr lang="en-US" dirty="0" smtClean="0"/>
              <a:t>)  </a:t>
            </a:r>
          </a:p>
          <a:p>
            <a:pPr fontAlgn="base"/>
            <a:r>
              <a:rPr lang="en-US" dirty="0" smtClean="0"/>
              <a:t>    {         </a:t>
            </a:r>
          </a:p>
          <a:p>
            <a:pPr fontAlgn="base"/>
            <a:r>
              <a:rPr lang="en-US" dirty="0" smtClean="0"/>
              <a:t>        // Using Console to input data from user </a:t>
            </a:r>
          </a:p>
          <a:p>
            <a:pPr fontAlgn="base"/>
            <a:r>
              <a:rPr lang="en-US" dirty="0" smtClean="0"/>
              <a:t>        String name = </a:t>
            </a:r>
            <a:r>
              <a:rPr lang="en-US" dirty="0" err="1" smtClean="0"/>
              <a:t>System.console</a:t>
            </a:r>
            <a:r>
              <a:rPr lang="en-US" dirty="0" smtClean="0"/>
              <a:t>().</a:t>
            </a:r>
            <a:r>
              <a:rPr lang="en-US" dirty="0" err="1" smtClean="0"/>
              <a:t>readLine</a:t>
            </a:r>
            <a:r>
              <a:rPr lang="en-US" dirty="0" smtClean="0"/>
              <a:t>(); </a:t>
            </a:r>
          </a:p>
          <a:p>
            <a:pPr fontAlgn="base"/>
            <a:r>
              <a:rPr lang="en-US" dirty="0" smtClean="0"/>
              <a:t>          </a:t>
            </a:r>
          </a:p>
          <a:p>
            <a:pPr fontAlgn="base"/>
            <a:r>
              <a:rPr lang="en-US" dirty="0" smtClean="0"/>
              <a:t>        </a:t>
            </a:r>
            <a:r>
              <a:rPr lang="en-US" dirty="0" err="1" smtClean="0"/>
              <a:t>System.out.println</a:t>
            </a:r>
            <a:r>
              <a:rPr lang="en-US" dirty="0" smtClean="0"/>
              <a:t>(name); </a:t>
            </a:r>
          </a:p>
          <a:p>
            <a:pPr fontAlgn="base"/>
            <a:r>
              <a:rPr lang="en-US" dirty="0" smtClean="0"/>
              <a:t>    } </a:t>
            </a:r>
          </a:p>
          <a:p>
            <a:pPr fontAlgn="base"/>
            <a:r>
              <a:rPr lang="en-US" dirty="0" smtClean="0"/>
              <a:t>}</a:t>
            </a:r>
            <a:endParaRPr lang="en-US"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971550"/>
            <a:ext cx="7543800" cy="1790700"/>
          </a:xfrm>
        </p:spPr>
        <p:txBody>
          <a:bodyPr>
            <a:normAutofit/>
          </a:bodyPr>
          <a:lstStyle/>
          <a:p>
            <a:r>
              <a:rPr lang="en-US" sz="4400" b="1" dirty="0" smtClean="0">
                <a:solidFill>
                  <a:srgbClr val="C00000"/>
                </a:solidFill>
                <a:latin typeface="+mn-lt"/>
              </a:rPr>
              <a:t>COMMAND LINE ARGUMENTS</a:t>
            </a:r>
            <a:endParaRPr lang="en-US" sz="4400" b="1" dirty="0">
              <a:solidFill>
                <a:srgbClr val="C00000"/>
              </a:solidFill>
              <a:latin typeface="+mn-lt"/>
            </a:endParaRPr>
          </a:p>
        </p:txBody>
      </p:sp>
    </p:spTree>
    <p:extLst>
      <p:ext uri="{BB962C8B-B14F-4D97-AF65-F5344CB8AC3E}">
        <p14:creationId xmlns:p14="http://schemas.microsoft.com/office/powerpoint/2010/main" val="4050262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lnSpc>
                <a:spcPct val="80000"/>
              </a:lnSpc>
            </a:pPr>
            <a:r>
              <a:rPr lang="en-US" sz="2400" dirty="0"/>
              <a:t>There are three standard streams, all </a:t>
            </a:r>
            <a:r>
              <a:rPr lang="en-US" sz="2400" dirty="0" smtClean="0"/>
              <a:t>are </a:t>
            </a:r>
            <a:r>
              <a:rPr lang="en-US" sz="2400" dirty="0"/>
              <a:t>managed by the </a:t>
            </a:r>
            <a:r>
              <a:rPr lang="en-US" sz="2400" dirty="0" err="1">
                <a:solidFill>
                  <a:schemeClr val="accent2"/>
                </a:solidFill>
              </a:rPr>
              <a:t>java.lang.System</a:t>
            </a:r>
            <a:r>
              <a:rPr lang="en-US" sz="2400" dirty="0"/>
              <a:t> class</a:t>
            </a:r>
          </a:p>
          <a:p>
            <a:pPr>
              <a:lnSpc>
                <a:spcPct val="80000"/>
              </a:lnSpc>
            </a:pPr>
            <a:r>
              <a:rPr lang="en-US" sz="2400" dirty="0"/>
              <a:t> </a:t>
            </a:r>
            <a:r>
              <a:rPr lang="en-US" sz="2400" b="1" dirty="0"/>
              <a:t>Standard input--referenced by </a:t>
            </a:r>
            <a:r>
              <a:rPr lang="en-US" sz="2400" b="1" dirty="0">
                <a:solidFill>
                  <a:schemeClr val="accent2"/>
                </a:solidFill>
              </a:rPr>
              <a:t>System.in</a:t>
            </a:r>
            <a:r>
              <a:rPr lang="en-US" sz="2400" dirty="0"/>
              <a:t> </a:t>
            </a:r>
          </a:p>
          <a:p>
            <a:pPr lvl="1">
              <a:lnSpc>
                <a:spcPct val="80000"/>
              </a:lnSpc>
            </a:pPr>
            <a:r>
              <a:rPr lang="en-US" sz="2000" dirty="0"/>
              <a:t>Used for program input, typically reads input entered by the user. </a:t>
            </a:r>
          </a:p>
          <a:p>
            <a:pPr>
              <a:lnSpc>
                <a:spcPct val="80000"/>
              </a:lnSpc>
            </a:pPr>
            <a:r>
              <a:rPr lang="en-US" sz="2400" b="1" dirty="0"/>
              <a:t>Standard output--referenced by </a:t>
            </a:r>
            <a:r>
              <a:rPr lang="en-US" sz="2400" b="1" dirty="0" err="1">
                <a:solidFill>
                  <a:schemeClr val="accent2"/>
                </a:solidFill>
              </a:rPr>
              <a:t>System.out</a:t>
            </a:r>
            <a:r>
              <a:rPr lang="en-US" sz="2400" dirty="0"/>
              <a:t> </a:t>
            </a:r>
          </a:p>
          <a:p>
            <a:pPr lvl="1">
              <a:lnSpc>
                <a:spcPct val="80000"/>
              </a:lnSpc>
            </a:pPr>
            <a:r>
              <a:rPr lang="en-US" sz="2000" dirty="0"/>
              <a:t>Used for program output, typically displays information to the user. </a:t>
            </a:r>
          </a:p>
          <a:p>
            <a:pPr>
              <a:lnSpc>
                <a:spcPct val="80000"/>
              </a:lnSpc>
            </a:pPr>
            <a:r>
              <a:rPr lang="en-US" sz="2400" b="1" dirty="0"/>
              <a:t>Standard error--referenced by </a:t>
            </a:r>
            <a:r>
              <a:rPr lang="en-US" sz="2400" b="1" dirty="0" err="1">
                <a:solidFill>
                  <a:schemeClr val="accent2"/>
                </a:solidFill>
              </a:rPr>
              <a:t>System.err</a:t>
            </a:r>
            <a:r>
              <a:rPr lang="en-US" sz="2400" dirty="0"/>
              <a:t> </a:t>
            </a:r>
          </a:p>
          <a:p>
            <a:pPr lvl="1">
              <a:lnSpc>
                <a:spcPct val="80000"/>
              </a:lnSpc>
            </a:pPr>
            <a:r>
              <a:rPr lang="en-US" sz="2000" dirty="0"/>
              <a:t>Used to display error messages to the user. </a:t>
            </a:r>
          </a:p>
          <a:p>
            <a:pPr lvl="1">
              <a:lnSpc>
                <a:spcPct val="80000"/>
              </a:lnSpc>
              <a:buClr>
                <a:srgbClr val="CCFF33"/>
              </a:buClr>
              <a:buSzPct val="70000"/>
            </a:pPr>
            <a:endParaRPr lang="en-US" sz="2000" dirty="0"/>
          </a:p>
        </p:txBody>
      </p:sp>
    </p:spTree>
    <p:extLst>
      <p:ext uri="{BB962C8B-B14F-4D97-AF65-F5344CB8AC3E}">
        <p14:creationId xmlns:p14="http://schemas.microsoft.com/office/powerpoint/2010/main" val="1130968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COMMAND LINE ARGUMENTS</a:t>
            </a:r>
            <a:endParaRPr lang="en-US" sz="4400" b="1" dirty="0">
              <a:solidFill>
                <a:srgbClr val="C00000"/>
              </a:solidFill>
              <a:latin typeface="+mn-lt"/>
            </a:endParaRPr>
          </a:p>
        </p:txBody>
      </p:sp>
      <p:sp>
        <p:nvSpPr>
          <p:cNvPr id="8" name="TextBox 7"/>
          <p:cNvSpPr txBox="1"/>
          <p:nvPr/>
        </p:nvSpPr>
        <p:spPr>
          <a:xfrm>
            <a:off x="762001" y="1207353"/>
            <a:ext cx="7924800" cy="830997"/>
          </a:xfrm>
          <a:prstGeom prst="rect">
            <a:avLst/>
          </a:prstGeom>
          <a:noFill/>
        </p:spPr>
        <p:txBody>
          <a:bodyPr wrap="square" rtlCol="0">
            <a:spAutoFit/>
          </a:bodyPr>
          <a:lstStyle/>
          <a:p>
            <a:pPr fontAlgn="base"/>
            <a:r>
              <a:rPr lang="en-US" sz="2400" dirty="0" smtClean="0"/>
              <a:t>The java command-line argument is an argument i.e. passed at run time.</a:t>
            </a:r>
            <a:endParaRPr lang="en-US" sz="2400" dirty="0"/>
          </a:p>
        </p:txBody>
      </p:sp>
      <p:sp>
        <p:nvSpPr>
          <p:cNvPr id="6" name="TextBox 5"/>
          <p:cNvSpPr txBox="1"/>
          <p:nvPr/>
        </p:nvSpPr>
        <p:spPr>
          <a:xfrm>
            <a:off x="762001" y="2350353"/>
            <a:ext cx="8001000" cy="830997"/>
          </a:xfrm>
          <a:prstGeom prst="rect">
            <a:avLst/>
          </a:prstGeom>
          <a:noFill/>
        </p:spPr>
        <p:txBody>
          <a:bodyPr wrap="square" rtlCol="0">
            <a:spAutoFit/>
          </a:bodyPr>
          <a:lstStyle/>
          <a:p>
            <a:pPr fontAlgn="base"/>
            <a:r>
              <a:rPr lang="en-US" sz="2400" dirty="0" smtClean="0"/>
              <a:t>The arguments passed from the console can be received in the java program and it can be used as an input.</a:t>
            </a:r>
            <a:endParaRPr lang="en-US" sz="2400" dirty="0"/>
          </a:p>
        </p:txBody>
      </p:sp>
    </p:spTree>
    <p:extLst>
      <p:ext uri="{BB962C8B-B14F-4D97-AF65-F5344CB8AC3E}">
        <p14:creationId xmlns:p14="http://schemas.microsoft.com/office/powerpoint/2010/main" val="10395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Let us see an example</a:t>
            </a:r>
            <a:endParaRPr lang="en-US" sz="4400" b="1" dirty="0">
              <a:solidFill>
                <a:srgbClr val="C00000"/>
              </a:solidFill>
              <a:latin typeface="+mn-lt"/>
            </a:endParaRPr>
          </a:p>
        </p:txBody>
      </p:sp>
      <p:sp>
        <p:nvSpPr>
          <p:cNvPr id="5" name="TextBox 4"/>
          <p:cNvSpPr txBox="1"/>
          <p:nvPr/>
        </p:nvSpPr>
        <p:spPr>
          <a:xfrm>
            <a:off x="762000" y="1657350"/>
            <a:ext cx="8001000" cy="2139047"/>
          </a:xfrm>
          <a:prstGeom prst="rect">
            <a:avLst/>
          </a:prstGeom>
          <a:noFill/>
        </p:spPr>
        <p:txBody>
          <a:bodyPr wrap="square" rtlCol="0">
            <a:spAutoFit/>
          </a:bodyPr>
          <a:lstStyle/>
          <a:p>
            <a:r>
              <a:rPr lang="en-US" sz="1900" dirty="0" smtClean="0"/>
              <a:t>class </a:t>
            </a:r>
            <a:r>
              <a:rPr lang="en-US" sz="1900" dirty="0" err="1" smtClean="0"/>
              <a:t>CommandLineExample</a:t>
            </a:r>
            <a:endParaRPr lang="en-US" sz="1900" dirty="0" smtClean="0"/>
          </a:p>
          <a:p>
            <a:r>
              <a:rPr lang="en-US" sz="1900" dirty="0" smtClean="0"/>
              <a:t>{  </a:t>
            </a:r>
          </a:p>
          <a:p>
            <a:r>
              <a:rPr lang="en-US" sz="1900" dirty="0" smtClean="0"/>
              <a:t>	public static void main(String </a:t>
            </a:r>
            <a:r>
              <a:rPr lang="en-US" sz="1900" dirty="0" err="1" smtClean="0"/>
              <a:t>args</a:t>
            </a:r>
            <a:r>
              <a:rPr lang="en-US" sz="1900" dirty="0" smtClean="0"/>
              <a:t>[])</a:t>
            </a:r>
          </a:p>
          <a:p>
            <a:r>
              <a:rPr lang="en-US" sz="1900" dirty="0"/>
              <a:t>	</a:t>
            </a:r>
            <a:r>
              <a:rPr lang="en-US" sz="1900" dirty="0" smtClean="0"/>
              <a:t>{  </a:t>
            </a:r>
          </a:p>
          <a:p>
            <a:r>
              <a:rPr lang="en-US" sz="1900" dirty="0" smtClean="0"/>
              <a:t>		</a:t>
            </a:r>
            <a:r>
              <a:rPr lang="en-US" sz="1900" dirty="0" err="1" smtClean="0"/>
              <a:t>System.out.println</a:t>
            </a:r>
            <a:r>
              <a:rPr lang="en-US" sz="1900" dirty="0" smtClean="0"/>
              <a:t>("Your first argument is: "+</a:t>
            </a:r>
            <a:r>
              <a:rPr lang="en-US" sz="1900" dirty="0" err="1" smtClean="0"/>
              <a:t>args</a:t>
            </a:r>
            <a:r>
              <a:rPr lang="en-US" sz="1900" dirty="0" smtClean="0"/>
              <a:t>[0]);  </a:t>
            </a:r>
          </a:p>
          <a:p>
            <a:r>
              <a:rPr lang="en-US" sz="1900" dirty="0" smtClean="0"/>
              <a:t>	}  </a:t>
            </a:r>
          </a:p>
          <a:p>
            <a:r>
              <a:rPr lang="en-US" sz="1900" dirty="0" smtClean="0"/>
              <a:t>}  </a:t>
            </a:r>
            <a:endParaRPr lang="en-US" sz="1900" dirty="0"/>
          </a:p>
        </p:txBody>
      </p:sp>
    </p:spTree>
    <p:extLst>
      <p:ext uri="{BB962C8B-B14F-4D97-AF65-F5344CB8AC3E}">
        <p14:creationId xmlns:p14="http://schemas.microsoft.com/office/powerpoint/2010/main" val="3700844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450"/>
            <a:ext cx="8382000" cy="723900"/>
          </a:xfrm>
        </p:spPr>
        <p:txBody>
          <a:bodyPr>
            <a:noAutofit/>
          </a:bodyPr>
          <a:lstStyle/>
          <a:p>
            <a:r>
              <a:rPr lang="en-US" sz="2400" b="1" dirty="0" smtClean="0">
                <a:solidFill>
                  <a:srgbClr val="C00000"/>
                </a:solidFill>
                <a:latin typeface="+mn-lt"/>
              </a:rPr>
              <a:t>Program 1 : Adding two integers using command line arguments</a:t>
            </a:r>
            <a:endParaRPr lang="en-US" sz="2400" b="1" dirty="0">
              <a:solidFill>
                <a:srgbClr val="C00000"/>
              </a:solidFill>
              <a:latin typeface="+mn-lt"/>
            </a:endParaRPr>
          </a:p>
        </p:txBody>
      </p:sp>
      <p:sp>
        <p:nvSpPr>
          <p:cNvPr id="7" name="TextBox 6"/>
          <p:cNvSpPr txBox="1"/>
          <p:nvPr/>
        </p:nvSpPr>
        <p:spPr>
          <a:xfrm>
            <a:off x="609601" y="1465005"/>
            <a:ext cx="8153400" cy="2554545"/>
          </a:xfrm>
          <a:prstGeom prst="rect">
            <a:avLst/>
          </a:prstGeom>
          <a:noFill/>
        </p:spPr>
        <p:txBody>
          <a:bodyPr wrap="square" rtlCol="0">
            <a:spAutoFit/>
          </a:bodyPr>
          <a:lstStyle/>
          <a:p>
            <a:r>
              <a:rPr lang="en-US" sz="2000" dirty="0" smtClean="0"/>
              <a:t>class A</a:t>
            </a:r>
          </a:p>
          <a:p>
            <a:r>
              <a:rPr lang="en-US" sz="2000" dirty="0" smtClean="0"/>
              <a:t>{  </a:t>
            </a:r>
          </a:p>
          <a:p>
            <a:r>
              <a:rPr lang="en-US" sz="2000" dirty="0" smtClean="0"/>
              <a:t>	public static void main(String </a:t>
            </a:r>
            <a:r>
              <a:rPr lang="en-US" sz="2000" dirty="0" err="1" smtClean="0"/>
              <a:t>args</a:t>
            </a:r>
            <a:r>
              <a:rPr lang="en-US" sz="2000" dirty="0" smtClean="0"/>
              <a:t>[])</a:t>
            </a:r>
          </a:p>
          <a:p>
            <a:r>
              <a:rPr lang="en-US" sz="2000" dirty="0"/>
              <a:t>	</a:t>
            </a:r>
            <a:r>
              <a:rPr lang="en-US" sz="2000" dirty="0" smtClean="0"/>
              <a:t>{  </a:t>
            </a:r>
          </a:p>
          <a:p>
            <a:r>
              <a:rPr lang="en-US" sz="2000" dirty="0" smtClean="0"/>
              <a:t>  	   </a:t>
            </a:r>
            <a:r>
              <a:rPr lang="en-US" sz="2000" dirty="0" err="1" smtClean="0"/>
              <a:t>System.out.println</a:t>
            </a:r>
            <a:r>
              <a:rPr lang="en-US" sz="2000" dirty="0" smtClean="0"/>
              <a:t>(</a:t>
            </a:r>
            <a:r>
              <a:rPr lang="en-US" sz="2000" dirty="0" err="1" smtClean="0"/>
              <a:t>args</a:t>
            </a:r>
            <a:r>
              <a:rPr lang="en-US" sz="2000" dirty="0" smtClean="0"/>
              <a:t>[0]+</a:t>
            </a:r>
            <a:r>
              <a:rPr lang="en-US" sz="2000" dirty="0" err="1" smtClean="0"/>
              <a:t>args</a:t>
            </a:r>
            <a:r>
              <a:rPr lang="en-US" sz="2000" dirty="0" smtClean="0"/>
              <a:t>[1]);  </a:t>
            </a:r>
          </a:p>
          <a:p>
            <a:r>
              <a:rPr lang="en-US" sz="2000" dirty="0" smtClean="0"/>
              <a:t>  	}  </a:t>
            </a:r>
          </a:p>
          <a:p>
            <a:r>
              <a:rPr lang="en-US" sz="2000" dirty="0" smtClean="0"/>
              <a:t>}</a:t>
            </a:r>
          </a:p>
          <a:p>
            <a:endParaRPr lang="en-US" sz="2000" dirty="0">
              <a:solidFill>
                <a:srgbClr val="C00000"/>
              </a:solidFill>
            </a:endParaRPr>
          </a:p>
        </p:txBody>
      </p:sp>
      <p:sp>
        <p:nvSpPr>
          <p:cNvPr id="5" name="TextBox 4"/>
          <p:cNvSpPr txBox="1"/>
          <p:nvPr/>
        </p:nvSpPr>
        <p:spPr>
          <a:xfrm>
            <a:off x="5791200" y="1657350"/>
            <a:ext cx="2051203" cy="369332"/>
          </a:xfrm>
          <a:prstGeom prst="rect">
            <a:avLst/>
          </a:prstGeom>
          <a:noFill/>
        </p:spPr>
        <p:txBody>
          <a:bodyPr wrap="none" rtlCol="0">
            <a:spAutoFit/>
          </a:bodyPr>
          <a:lstStyle/>
          <a:p>
            <a:r>
              <a:rPr lang="en-US" b="1" dirty="0" smtClean="0"/>
              <a:t>Predict the output .</a:t>
            </a:r>
            <a:endParaRPr lang="en-US" b="1" dirty="0"/>
          </a:p>
        </p:txBody>
      </p:sp>
      <p:sp>
        <p:nvSpPr>
          <p:cNvPr id="6" name="TextBox 5"/>
          <p:cNvSpPr txBox="1"/>
          <p:nvPr/>
        </p:nvSpPr>
        <p:spPr>
          <a:xfrm>
            <a:off x="5791200" y="2202418"/>
            <a:ext cx="301686" cy="369332"/>
          </a:xfrm>
          <a:prstGeom prst="rect">
            <a:avLst/>
          </a:prstGeom>
          <a:noFill/>
        </p:spPr>
        <p:txBody>
          <a:bodyPr wrap="none" rtlCol="0">
            <a:spAutoFit/>
          </a:bodyPr>
          <a:lstStyle/>
          <a:p>
            <a:r>
              <a:rPr lang="en-US" b="1" dirty="0" smtClean="0"/>
              <a:t>9</a:t>
            </a:r>
            <a:endParaRPr lang="en-US" b="1" dirty="0"/>
          </a:p>
        </p:txBody>
      </p:sp>
      <p:sp>
        <p:nvSpPr>
          <p:cNvPr id="8" name="TextBox 7"/>
          <p:cNvSpPr txBox="1"/>
          <p:nvPr/>
        </p:nvSpPr>
        <p:spPr>
          <a:xfrm>
            <a:off x="5791200" y="2964418"/>
            <a:ext cx="418704" cy="369332"/>
          </a:xfrm>
          <a:prstGeom prst="rect">
            <a:avLst/>
          </a:prstGeom>
          <a:noFill/>
        </p:spPr>
        <p:txBody>
          <a:bodyPr wrap="none" rtlCol="0">
            <a:spAutoFit/>
          </a:bodyPr>
          <a:lstStyle/>
          <a:p>
            <a:r>
              <a:rPr lang="en-US" b="1" dirty="0" smtClean="0"/>
              <a:t>18</a:t>
            </a:r>
            <a:endParaRPr lang="en-US" b="1" dirty="0"/>
          </a:p>
        </p:txBody>
      </p:sp>
      <p:pic>
        <p:nvPicPr>
          <p:cNvPr id="9" name="Picture 2" descr="Image result for correc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876550"/>
            <a:ext cx="533400" cy="5086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rainer\AppData\Local\Microsoft\Windows\Temporary Internet Files\Content.IE5\6GSPBK1P\500px-RedX.svg[1].png"/>
          <p:cNvPicPr>
            <a:picLocks noChangeAspect="1" noChangeArrowheads="1"/>
          </p:cNvPicPr>
          <p:nvPr/>
        </p:nvPicPr>
        <p:blipFill>
          <a:blip r:embed="rId4" cstate="print"/>
          <a:srcRect/>
          <a:stretch>
            <a:fillRect/>
          </a:stretch>
        </p:blipFill>
        <p:spPr bwMode="auto">
          <a:xfrm>
            <a:off x="6153150" y="1962150"/>
            <a:ext cx="628650" cy="628650"/>
          </a:xfrm>
          <a:prstGeom prst="rect">
            <a:avLst/>
          </a:prstGeom>
          <a:noFill/>
          <a:ln>
            <a:noFill/>
          </a:ln>
        </p:spPr>
      </p:pic>
    </p:spTree>
    <p:extLst>
      <p:ext uri="{BB962C8B-B14F-4D97-AF65-F5344CB8AC3E}">
        <p14:creationId xmlns:p14="http://schemas.microsoft.com/office/powerpoint/2010/main" val="17293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450"/>
            <a:ext cx="8382000" cy="723900"/>
          </a:xfrm>
        </p:spPr>
        <p:txBody>
          <a:bodyPr>
            <a:noAutofit/>
          </a:bodyPr>
          <a:lstStyle/>
          <a:p>
            <a:r>
              <a:rPr lang="en-US" sz="2400" b="1" dirty="0" smtClean="0">
                <a:solidFill>
                  <a:srgbClr val="C00000"/>
                </a:solidFill>
                <a:latin typeface="+mn-lt"/>
              </a:rPr>
              <a:t>Program 1 : Adding two integers using command line arguments</a:t>
            </a:r>
            <a:endParaRPr lang="en-US" sz="2400" b="1" dirty="0">
              <a:solidFill>
                <a:srgbClr val="C00000"/>
              </a:solidFill>
              <a:latin typeface="+mn-lt"/>
            </a:endParaRPr>
          </a:p>
        </p:txBody>
      </p:sp>
      <p:sp>
        <p:nvSpPr>
          <p:cNvPr id="7" name="TextBox 6"/>
          <p:cNvSpPr txBox="1"/>
          <p:nvPr/>
        </p:nvSpPr>
        <p:spPr>
          <a:xfrm>
            <a:off x="609601" y="1428750"/>
            <a:ext cx="4800599" cy="2554545"/>
          </a:xfrm>
          <a:prstGeom prst="rect">
            <a:avLst/>
          </a:prstGeom>
          <a:noFill/>
        </p:spPr>
        <p:txBody>
          <a:bodyPr wrap="square" rtlCol="0">
            <a:spAutoFit/>
          </a:bodyPr>
          <a:lstStyle/>
          <a:p>
            <a:r>
              <a:rPr lang="en-US" sz="2000" dirty="0" smtClean="0"/>
              <a:t>class A{  </a:t>
            </a:r>
          </a:p>
          <a:p>
            <a:r>
              <a:rPr lang="en-US" sz="2000" dirty="0" smtClean="0"/>
              <a:t>public static void main(String </a:t>
            </a:r>
            <a:r>
              <a:rPr lang="en-US" sz="2000" dirty="0" err="1" smtClean="0"/>
              <a:t>args</a:t>
            </a:r>
            <a:r>
              <a:rPr lang="en-US" sz="2000" dirty="0" smtClean="0"/>
              <a:t>[])</a:t>
            </a:r>
          </a:p>
          <a:p>
            <a:r>
              <a:rPr lang="en-US" sz="2000" dirty="0" smtClean="0"/>
              <a:t>{  </a:t>
            </a:r>
          </a:p>
          <a:p>
            <a:r>
              <a:rPr lang="en-US" sz="2000" dirty="0" smtClean="0"/>
              <a:t>  </a:t>
            </a:r>
            <a:r>
              <a:rPr lang="en-US" sz="2000" dirty="0" err="1" smtClean="0"/>
              <a:t>System.out.println</a:t>
            </a:r>
            <a:r>
              <a:rPr lang="en-US" sz="2000" dirty="0" smtClean="0"/>
              <a:t>(</a:t>
            </a:r>
            <a:r>
              <a:rPr lang="en-US" sz="2000" dirty="0" err="1" smtClean="0"/>
              <a:t>Integer.parseInt</a:t>
            </a:r>
            <a:r>
              <a:rPr lang="en-US" sz="2000" dirty="0" smtClean="0"/>
              <a:t>(</a:t>
            </a:r>
            <a:r>
              <a:rPr lang="en-US" sz="2000" dirty="0" err="1" smtClean="0"/>
              <a:t>args</a:t>
            </a:r>
            <a:r>
              <a:rPr lang="en-US" sz="2000" dirty="0" smtClean="0"/>
              <a:t>[0])+</a:t>
            </a:r>
            <a:r>
              <a:rPr lang="en-US" sz="2000" dirty="0" err="1" smtClean="0"/>
              <a:t>Integer.parseInt</a:t>
            </a:r>
            <a:r>
              <a:rPr lang="en-US" sz="2000" dirty="0" smtClean="0"/>
              <a:t>(</a:t>
            </a:r>
            <a:r>
              <a:rPr lang="en-US" sz="2000" dirty="0" err="1" smtClean="0"/>
              <a:t>args</a:t>
            </a:r>
            <a:r>
              <a:rPr lang="en-US" sz="2000" dirty="0" smtClean="0"/>
              <a:t>[1]));  </a:t>
            </a:r>
          </a:p>
          <a:p>
            <a:r>
              <a:rPr lang="en-US" sz="2000" dirty="0" smtClean="0"/>
              <a:t>  }  </a:t>
            </a:r>
          </a:p>
          <a:p>
            <a:r>
              <a:rPr lang="en-US" sz="2000" dirty="0" smtClean="0"/>
              <a:t>}</a:t>
            </a:r>
          </a:p>
          <a:p>
            <a:endParaRPr lang="en-US" sz="2000" dirty="0">
              <a:solidFill>
                <a:srgbClr val="C00000"/>
              </a:solidFill>
            </a:endParaRPr>
          </a:p>
        </p:txBody>
      </p:sp>
      <p:sp>
        <p:nvSpPr>
          <p:cNvPr id="5" name="TextBox 4"/>
          <p:cNvSpPr txBox="1"/>
          <p:nvPr/>
        </p:nvSpPr>
        <p:spPr>
          <a:xfrm>
            <a:off x="5791200" y="1657350"/>
            <a:ext cx="2051203" cy="369332"/>
          </a:xfrm>
          <a:prstGeom prst="rect">
            <a:avLst/>
          </a:prstGeom>
          <a:noFill/>
        </p:spPr>
        <p:txBody>
          <a:bodyPr wrap="none" rtlCol="0">
            <a:spAutoFit/>
          </a:bodyPr>
          <a:lstStyle/>
          <a:p>
            <a:r>
              <a:rPr lang="en-US" b="1" dirty="0" smtClean="0"/>
              <a:t>Predict the output .</a:t>
            </a:r>
            <a:endParaRPr lang="en-US" b="1" dirty="0"/>
          </a:p>
        </p:txBody>
      </p:sp>
      <p:sp>
        <p:nvSpPr>
          <p:cNvPr id="6" name="TextBox 5"/>
          <p:cNvSpPr txBox="1"/>
          <p:nvPr/>
        </p:nvSpPr>
        <p:spPr>
          <a:xfrm>
            <a:off x="5791200" y="2202418"/>
            <a:ext cx="301686" cy="369332"/>
          </a:xfrm>
          <a:prstGeom prst="rect">
            <a:avLst/>
          </a:prstGeom>
          <a:noFill/>
        </p:spPr>
        <p:txBody>
          <a:bodyPr wrap="none" rtlCol="0">
            <a:spAutoFit/>
          </a:bodyPr>
          <a:lstStyle/>
          <a:p>
            <a:r>
              <a:rPr lang="en-US" b="1" dirty="0" smtClean="0"/>
              <a:t>9</a:t>
            </a:r>
            <a:endParaRPr lang="en-US" b="1" dirty="0"/>
          </a:p>
        </p:txBody>
      </p:sp>
      <p:pic>
        <p:nvPicPr>
          <p:cNvPr id="9" name="Picture 2" descr="Image result for correc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114550"/>
            <a:ext cx="533400" cy="50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450"/>
            <a:ext cx="8382000" cy="723900"/>
          </a:xfrm>
        </p:spPr>
        <p:txBody>
          <a:bodyPr>
            <a:noAutofit/>
          </a:bodyPr>
          <a:lstStyle/>
          <a:p>
            <a:r>
              <a:rPr lang="en-US" sz="2400" b="1" dirty="0" smtClean="0">
                <a:solidFill>
                  <a:srgbClr val="C00000"/>
                </a:solidFill>
                <a:latin typeface="+mn-lt"/>
              </a:rPr>
              <a:t>Program 2 : Concatenating two strings</a:t>
            </a:r>
            <a:endParaRPr lang="en-US" sz="2400" b="1" dirty="0">
              <a:solidFill>
                <a:srgbClr val="C00000"/>
              </a:solidFill>
              <a:latin typeface="+mn-lt"/>
            </a:endParaRPr>
          </a:p>
        </p:txBody>
      </p:sp>
      <p:sp>
        <p:nvSpPr>
          <p:cNvPr id="7" name="TextBox 6"/>
          <p:cNvSpPr txBox="1"/>
          <p:nvPr/>
        </p:nvSpPr>
        <p:spPr>
          <a:xfrm>
            <a:off x="609601" y="1428750"/>
            <a:ext cx="4952999" cy="2554545"/>
          </a:xfrm>
          <a:prstGeom prst="rect">
            <a:avLst/>
          </a:prstGeom>
          <a:noFill/>
        </p:spPr>
        <p:txBody>
          <a:bodyPr wrap="square" rtlCol="0">
            <a:spAutoFit/>
          </a:bodyPr>
          <a:lstStyle/>
          <a:p>
            <a:r>
              <a:rPr lang="en-US" sz="2000" dirty="0" smtClean="0"/>
              <a:t>class A</a:t>
            </a:r>
          </a:p>
          <a:p>
            <a:r>
              <a:rPr lang="en-US" sz="2000" dirty="0" smtClean="0"/>
              <a:t>{  </a:t>
            </a:r>
          </a:p>
          <a:p>
            <a:r>
              <a:rPr lang="en-US" sz="2000" dirty="0"/>
              <a:t> </a:t>
            </a:r>
            <a:r>
              <a:rPr lang="en-US" sz="2000" dirty="0" smtClean="0"/>
              <a:t>    public static void main(String </a:t>
            </a:r>
            <a:r>
              <a:rPr lang="en-US" sz="2000" dirty="0" err="1" smtClean="0"/>
              <a:t>args</a:t>
            </a:r>
            <a:r>
              <a:rPr lang="en-US" sz="2000" dirty="0" smtClean="0"/>
              <a:t>[])</a:t>
            </a:r>
          </a:p>
          <a:p>
            <a:r>
              <a:rPr lang="en-US" sz="2000" dirty="0" smtClean="0"/>
              <a:t>     {  </a:t>
            </a:r>
          </a:p>
          <a:p>
            <a:r>
              <a:rPr lang="en-US" sz="2000" dirty="0" smtClean="0"/>
              <a:t>           </a:t>
            </a:r>
            <a:r>
              <a:rPr lang="en-US" sz="2000" dirty="0" err="1" smtClean="0"/>
              <a:t>System.out.println</a:t>
            </a:r>
            <a:r>
              <a:rPr lang="en-US" sz="2000" dirty="0" smtClean="0"/>
              <a:t>(</a:t>
            </a:r>
            <a:r>
              <a:rPr lang="en-US" sz="2000" dirty="0" err="1" smtClean="0"/>
              <a:t>args</a:t>
            </a:r>
            <a:r>
              <a:rPr lang="en-US" sz="2000" dirty="0" smtClean="0"/>
              <a:t>[0]+</a:t>
            </a:r>
            <a:r>
              <a:rPr lang="en-US" sz="2000" dirty="0" err="1" smtClean="0"/>
              <a:t>args</a:t>
            </a:r>
            <a:r>
              <a:rPr lang="en-US" sz="2000" dirty="0" smtClean="0"/>
              <a:t>[1]);  </a:t>
            </a:r>
          </a:p>
          <a:p>
            <a:r>
              <a:rPr lang="en-US" sz="2000" dirty="0" smtClean="0"/>
              <a:t>     }  </a:t>
            </a:r>
          </a:p>
          <a:p>
            <a:r>
              <a:rPr lang="en-US" sz="2000" dirty="0" smtClean="0"/>
              <a:t>}</a:t>
            </a:r>
          </a:p>
          <a:p>
            <a:endParaRPr lang="en-US" sz="2000" dirty="0"/>
          </a:p>
        </p:txBody>
      </p:sp>
      <p:sp>
        <p:nvSpPr>
          <p:cNvPr id="5" name="TextBox 4"/>
          <p:cNvSpPr txBox="1"/>
          <p:nvPr/>
        </p:nvSpPr>
        <p:spPr>
          <a:xfrm>
            <a:off x="5791200" y="1657350"/>
            <a:ext cx="2051203" cy="369332"/>
          </a:xfrm>
          <a:prstGeom prst="rect">
            <a:avLst/>
          </a:prstGeom>
          <a:noFill/>
        </p:spPr>
        <p:txBody>
          <a:bodyPr wrap="none" rtlCol="0">
            <a:spAutoFit/>
          </a:bodyPr>
          <a:lstStyle/>
          <a:p>
            <a:r>
              <a:rPr lang="en-US" b="1" dirty="0" smtClean="0"/>
              <a:t>Predict the output .</a:t>
            </a:r>
            <a:endParaRPr lang="en-US" b="1" dirty="0"/>
          </a:p>
        </p:txBody>
      </p:sp>
      <p:sp>
        <p:nvSpPr>
          <p:cNvPr id="6" name="TextBox 5"/>
          <p:cNvSpPr txBox="1"/>
          <p:nvPr/>
        </p:nvSpPr>
        <p:spPr>
          <a:xfrm>
            <a:off x="5791200" y="2202418"/>
            <a:ext cx="1050288" cy="369332"/>
          </a:xfrm>
          <a:prstGeom prst="rect">
            <a:avLst/>
          </a:prstGeom>
          <a:noFill/>
        </p:spPr>
        <p:txBody>
          <a:bodyPr wrap="none" rtlCol="0">
            <a:spAutoFit/>
          </a:bodyPr>
          <a:lstStyle/>
          <a:p>
            <a:r>
              <a:rPr lang="en-US" b="1" dirty="0" err="1" smtClean="0"/>
              <a:t>Hai</a:t>
            </a:r>
            <a:r>
              <a:rPr lang="en-US" b="1" dirty="0" smtClean="0"/>
              <a:t> Hello</a:t>
            </a:r>
            <a:endParaRPr lang="en-US" b="1" dirty="0"/>
          </a:p>
        </p:txBody>
      </p:sp>
    </p:spTree>
    <p:extLst>
      <p:ext uri="{BB962C8B-B14F-4D97-AF65-F5344CB8AC3E}">
        <p14:creationId xmlns:p14="http://schemas.microsoft.com/office/powerpoint/2010/main" val="104555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450"/>
            <a:ext cx="8382000" cy="723900"/>
          </a:xfrm>
        </p:spPr>
        <p:txBody>
          <a:bodyPr>
            <a:noAutofit/>
          </a:bodyPr>
          <a:lstStyle/>
          <a:p>
            <a:r>
              <a:rPr lang="en-US" sz="2400" b="1" dirty="0" smtClean="0">
                <a:solidFill>
                  <a:srgbClr val="C00000"/>
                </a:solidFill>
                <a:latin typeface="+mn-lt"/>
              </a:rPr>
              <a:t>Program 3 : Find average of your marks (5 subjects)</a:t>
            </a:r>
            <a:endParaRPr lang="en-US" sz="2400" b="1" dirty="0">
              <a:solidFill>
                <a:srgbClr val="C00000"/>
              </a:solidFill>
              <a:latin typeface="+mn-lt"/>
            </a:endParaRPr>
          </a:p>
        </p:txBody>
      </p:sp>
      <p:sp>
        <p:nvSpPr>
          <p:cNvPr id="7" name="TextBox 6"/>
          <p:cNvSpPr txBox="1"/>
          <p:nvPr/>
        </p:nvSpPr>
        <p:spPr>
          <a:xfrm>
            <a:off x="152400" y="1428750"/>
            <a:ext cx="5791199" cy="3170099"/>
          </a:xfrm>
          <a:prstGeom prst="rect">
            <a:avLst/>
          </a:prstGeom>
          <a:noFill/>
        </p:spPr>
        <p:txBody>
          <a:bodyPr wrap="square" rtlCol="0">
            <a:spAutoFit/>
          </a:bodyPr>
          <a:lstStyle/>
          <a:p>
            <a:r>
              <a:rPr lang="en-US" sz="2000" dirty="0" smtClean="0"/>
              <a:t>class A</a:t>
            </a:r>
          </a:p>
          <a:p>
            <a:r>
              <a:rPr lang="en-US" sz="2000" dirty="0" smtClean="0"/>
              <a:t>{  </a:t>
            </a:r>
          </a:p>
          <a:p>
            <a:r>
              <a:rPr lang="en-US" sz="2000" dirty="0" smtClean="0"/>
              <a:t>     public static void main(String </a:t>
            </a:r>
            <a:r>
              <a:rPr lang="en-US" sz="2000" dirty="0" err="1" smtClean="0"/>
              <a:t>args</a:t>
            </a:r>
            <a:r>
              <a:rPr lang="en-US" sz="2000" dirty="0" smtClean="0"/>
              <a:t>[])</a:t>
            </a:r>
          </a:p>
          <a:p>
            <a:r>
              <a:rPr lang="en-US" sz="2000" dirty="0"/>
              <a:t> </a:t>
            </a:r>
            <a:r>
              <a:rPr lang="en-US" sz="2000" dirty="0" smtClean="0"/>
              <a:t>    {  </a:t>
            </a:r>
          </a:p>
          <a:p>
            <a:r>
              <a:rPr lang="en-US" sz="2000" dirty="0" smtClean="0"/>
              <a:t>        float </a:t>
            </a:r>
            <a:r>
              <a:rPr lang="en-US" sz="2000" dirty="0" err="1" smtClean="0"/>
              <a:t>avg</a:t>
            </a:r>
            <a:r>
              <a:rPr lang="en-US" sz="2000" dirty="0" smtClean="0"/>
              <a:t>;</a:t>
            </a:r>
          </a:p>
          <a:p>
            <a:r>
              <a:rPr lang="en-US" sz="2000" dirty="0" smtClean="0"/>
              <a:t>        </a:t>
            </a:r>
            <a:r>
              <a:rPr lang="en-US" sz="2000" dirty="0" err="1" smtClean="0"/>
              <a:t>avg</a:t>
            </a:r>
            <a:r>
              <a:rPr lang="en-US" sz="2000" dirty="0" smtClean="0"/>
              <a:t> = (</a:t>
            </a:r>
            <a:r>
              <a:rPr lang="en-US" sz="2000" dirty="0" err="1" smtClean="0"/>
              <a:t>args</a:t>
            </a:r>
            <a:r>
              <a:rPr lang="en-US" sz="2000" dirty="0" smtClean="0"/>
              <a:t>[0]+</a:t>
            </a:r>
            <a:r>
              <a:rPr lang="en-US" sz="2000" dirty="0" err="1" smtClean="0"/>
              <a:t>args</a:t>
            </a:r>
            <a:r>
              <a:rPr lang="en-US" sz="2000" dirty="0" smtClean="0"/>
              <a:t>[1]+</a:t>
            </a:r>
            <a:r>
              <a:rPr lang="en-US" sz="2000" dirty="0" err="1" smtClean="0"/>
              <a:t>args</a:t>
            </a:r>
            <a:r>
              <a:rPr lang="en-US" sz="2000" dirty="0" smtClean="0"/>
              <a:t>[2]+</a:t>
            </a:r>
            <a:r>
              <a:rPr lang="en-US" sz="2000" dirty="0" err="1" smtClean="0"/>
              <a:t>args</a:t>
            </a:r>
            <a:r>
              <a:rPr lang="en-US" sz="2000" dirty="0" smtClean="0"/>
              <a:t>[3]+</a:t>
            </a:r>
            <a:r>
              <a:rPr lang="en-US" sz="2000" dirty="0" err="1" smtClean="0"/>
              <a:t>args</a:t>
            </a:r>
            <a:r>
              <a:rPr lang="en-US" sz="2000" dirty="0" smtClean="0"/>
              <a:t>[4])/5;</a:t>
            </a:r>
          </a:p>
          <a:p>
            <a:r>
              <a:rPr lang="en-US" sz="2000" dirty="0"/>
              <a:t> </a:t>
            </a:r>
            <a:r>
              <a:rPr lang="en-US" sz="2000" dirty="0" smtClean="0"/>
              <a:t>       </a:t>
            </a:r>
            <a:r>
              <a:rPr lang="en-US" sz="2000" dirty="0" err="1" smtClean="0"/>
              <a:t>System.out.println</a:t>
            </a:r>
            <a:r>
              <a:rPr lang="en-US" sz="2000" dirty="0" smtClean="0"/>
              <a:t>(</a:t>
            </a:r>
            <a:r>
              <a:rPr lang="en-US" sz="2000" dirty="0" err="1" smtClean="0"/>
              <a:t>avg</a:t>
            </a:r>
            <a:r>
              <a:rPr lang="en-US" sz="2000" dirty="0" smtClean="0"/>
              <a:t>);  </a:t>
            </a:r>
          </a:p>
          <a:p>
            <a:r>
              <a:rPr lang="en-US" sz="2000" dirty="0" smtClean="0"/>
              <a:t>     }  </a:t>
            </a:r>
          </a:p>
          <a:p>
            <a:r>
              <a:rPr lang="en-US" sz="2000" dirty="0" smtClean="0"/>
              <a:t>}</a:t>
            </a:r>
          </a:p>
          <a:p>
            <a:endParaRPr lang="en-US" sz="2000" dirty="0"/>
          </a:p>
        </p:txBody>
      </p:sp>
      <p:sp>
        <p:nvSpPr>
          <p:cNvPr id="5" name="TextBox 4"/>
          <p:cNvSpPr txBox="1"/>
          <p:nvPr/>
        </p:nvSpPr>
        <p:spPr>
          <a:xfrm>
            <a:off x="5791200" y="1973818"/>
            <a:ext cx="2051203" cy="369332"/>
          </a:xfrm>
          <a:prstGeom prst="rect">
            <a:avLst/>
          </a:prstGeom>
          <a:noFill/>
        </p:spPr>
        <p:txBody>
          <a:bodyPr wrap="none" rtlCol="0">
            <a:spAutoFit/>
          </a:bodyPr>
          <a:lstStyle/>
          <a:p>
            <a:r>
              <a:rPr lang="en-US" b="1" dirty="0" smtClean="0"/>
              <a:t>Predict the output .</a:t>
            </a:r>
            <a:endParaRPr lang="en-US" b="1" dirty="0"/>
          </a:p>
        </p:txBody>
      </p:sp>
      <p:sp>
        <p:nvSpPr>
          <p:cNvPr id="6" name="TextBox 5"/>
          <p:cNvSpPr txBox="1"/>
          <p:nvPr/>
        </p:nvSpPr>
        <p:spPr>
          <a:xfrm>
            <a:off x="5791200" y="2964418"/>
            <a:ext cx="596638" cy="369332"/>
          </a:xfrm>
          <a:prstGeom prst="rect">
            <a:avLst/>
          </a:prstGeom>
          <a:noFill/>
        </p:spPr>
        <p:txBody>
          <a:bodyPr wrap="none" rtlCol="0">
            <a:spAutoFit/>
          </a:bodyPr>
          <a:lstStyle/>
          <a:p>
            <a:r>
              <a:rPr lang="en-US" b="1" dirty="0" smtClean="0"/>
              <a:t>86.4</a:t>
            </a:r>
            <a:endParaRPr lang="en-US" b="1" dirty="0"/>
          </a:p>
        </p:txBody>
      </p:sp>
      <p:sp>
        <p:nvSpPr>
          <p:cNvPr id="8" name="TextBox 7"/>
          <p:cNvSpPr txBox="1"/>
          <p:nvPr/>
        </p:nvSpPr>
        <p:spPr>
          <a:xfrm>
            <a:off x="5791200" y="2431018"/>
            <a:ext cx="2912144" cy="369332"/>
          </a:xfrm>
          <a:prstGeom prst="rect">
            <a:avLst/>
          </a:prstGeom>
          <a:noFill/>
        </p:spPr>
        <p:txBody>
          <a:bodyPr wrap="none" rtlCol="0">
            <a:spAutoFit/>
          </a:bodyPr>
          <a:lstStyle/>
          <a:p>
            <a:r>
              <a:rPr lang="en-US" b="1" dirty="0" smtClean="0"/>
              <a:t>Input : </a:t>
            </a:r>
            <a:r>
              <a:rPr lang="en-US" dirty="0" smtClean="0"/>
              <a:t> java A 67 98 91 78 98</a:t>
            </a:r>
            <a:endParaRPr lang="en-US" b="1" dirty="0"/>
          </a:p>
        </p:txBody>
      </p:sp>
      <p:pic>
        <p:nvPicPr>
          <p:cNvPr id="9" name="Picture 3" descr="C:\Users\Trainer\AppData\Local\Microsoft\Windows\Temporary Internet Files\Content.IE5\6GSPBK1P\500px-RedX.svg[1].png"/>
          <p:cNvPicPr>
            <a:picLocks noChangeAspect="1" noChangeArrowheads="1"/>
          </p:cNvPicPr>
          <p:nvPr/>
        </p:nvPicPr>
        <p:blipFill>
          <a:blip r:embed="rId3" cstate="print"/>
          <a:srcRect/>
          <a:stretch>
            <a:fillRect/>
          </a:stretch>
        </p:blipFill>
        <p:spPr bwMode="auto">
          <a:xfrm>
            <a:off x="6381750" y="2876550"/>
            <a:ext cx="628650" cy="628650"/>
          </a:xfrm>
          <a:prstGeom prst="rect">
            <a:avLst/>
          </a:prstGeom>
          <a:noFill/>
          <a:ln>
            <a:noFill/>
          </a:ln>
        </p:spPr>
      </p:pic>
    </p:spTree>
    <p:extLst>
      <p:ext uri="{BB962C8B-B14F-4D97-AF65-F5344CB8AC3E}">
        <p14:creationId xmlns:p14="http://schemas.microsoft.com/office/powerpoint/2010/main" val="4962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450"/>
            <a:ext cx="8382000" cy="723900"/>
          </a:xfrm>
        </p:spPr>
        <p:txBody>
          <a:bodyPr>
            <a:noAutofit/>
          </a:bodyPr>
          <a:lstStyle/>
          <a:p>
            <a:r>
              <a:rPr lang="en-US" sz="2400" b="1" dirty="0" smtClean="0">
                <a:solidFill>
                  <a:srgbClr val="C00000"/>
                </a:solidFill>
                <a:latin typeface="+mn-lt"/>
              </a:rPr>
              <a:t>Program 3 : Find average of your marks (5 subjects)</a:t>
            </a:r>
            <a:endParaRPr lang="en-US" sz="2400" b="1" dirty="0">
              <a:solidFill>
                <a:srgbClr val="C00000"/>
              </a:solidFill>
              <a:latin typeface="+mn-lt"/>
            </a:endParaRPr>
          </a:p>
        </p:txBody>
      </p:sp>
      <p:sp>
        <p:nvSpPr>
          <p:cNvPr id="7" name="TextBox 6"/>
          <p:cNvSpPr txBox="1"/>
          <p:nvPr/>
        </p:nvSpPr>
        <p:spPr>
          <a:xfrm>
            <a:off x="457201" y="1428750"/>
            <a:ext cx="5029200" cy="4093428"/>
          </a:xfrm>
          <a:prstGeom prst="rect">
            <a:avLst/>
          </a:prstGeom>
          <a:noFill/>
        </p:spPr>
        <p:txBody>
          <a:bodyPr wrap="square" rtlCol="0">
            <a:spAutoFit/>
          </a:bodyPr>
          <a:lstStyle/>
          <a:p>
            <a:r>
              <a:rPr lang="en-US" sz="2000" dirty="0" smtClean="0"/>
              <a:t>class A</a:t>
            </a:r>
          </a:p>
          <a:p>
            <a:r>
              <a:rPr lang="en-US" sz="2000" dirty="0" smtClean="0"/>
              <a:t>{  </a:t>
            </a:r>
          </a:p>
          <a:p>
            <a:r>
              <a:rPr lang="en-US" sz="2000" dirty="0" smtClean="0"/>
              <a:t>public static void main(String </a:t>
            </a:r>
            <a:r>
              <a:rPr lang="en-US" sz="2000" dirty="0" err="1" smtClean="0"/>
              <a:t>args</a:t>
            </a:r>
            <a:r>
              <a:rPr lang="en-US" sz="2000" dirty="0" smtClean="0"/>
              <a:t>[])</a:t>
            </a:r>
          </a:p>
          <a:p>
            <a:r>
              <a:rPr lang="en-US" sz="2000" dirty="0" smtClean="0"/>
              <a:t>{  </a:t>
            </a:r>
          </a:p>
          <a:p>
            <a:r>
              <a:rPr lang="en-US" sz="2000" dirty="0" smtClean="0"/>
              <a:t>  float </a:t>
            </a:r>
            <a:r>
              <a:rPr lang="en-US" sz="2000" dirty="0" err="1" smtClean="0"/>
              <a:t>avg</a:t>
            </a:r>
            <a:r>
              <a:rPr lang="en-US" sz="2000" dirty="0" smtClean="0"/>
              <a:t>;</a:t>
            </a:r>
          </a:p>
          <a:p>
            <a:r>
              <a:rPr lang="en-US" sz="2000" dirty="0" smtClean="0"/>
              <a:t>  </a:t>
            </a:r>
            <a:r>
              <a:rPr lang="en-US" sz="2000" dirty="0" err="1" smtClean="0"/>
              <a:t>avg</a:t>
            </a:r>
            <a:r>
              <a:rPr lang="en-US" sz="2000" dirty="0" smtClean="0"/>
              <a:t>=</a:t>
            </a:r>
          </a:p>
          <a:p>
            <a:r>
              <a:rPr lang="en-US" sz="2000" dirty="0" smtClean="0"/>
              <a:t>(</a:t>
            </a:r>
            <a:r>
              <a:rPr lang="en-US" sz="2000" dirty="0" err="1" smtClean="0"/>
              <a:t>Float.valueOf</a:t>
            </a:r>
            <a:r>
              <a:rPr lang="en-US" sz="2000" dirty="0" smtClean="0"/>
              <a:t>(</a:t>
            </a:r>
            <a:r>
              <a:rPr lang="en-US" sz="2000" dirty="0" err="1" smtClean="0"/>
              <a:t>args</a:t>
            </a:r>
            <a:r>
              <a:rPr lang="en-US" sz="2000" dirty="0" smtClean="0"/>
              <a:t>[0])+</a:t>
            </a:r>
            <a:r>
              <a:rPr lang="en-US" sz="2000" dirty="0" err="1" smtClean="0"/>
              <a:t>Float.valueOf</a:t>
            </a:r>
            <a:r>
              <a:rPr lang="en-US" sz="2000" dirty="0" smtClean="0"/>
              <a:t>(</a:t>
            </a:r>
            <a:r>
              <a:rPr lang="en-US" sz="2000" dirty="0" err="1" smtClean="0"/>
              <a:t>args</a:t>
            </a:r>
            <a:r>
              <a:rPr lang="en-US" sz="2000" dirty="0" smtClean="0"/>
              <a:t>[1])+</a:t>
            </a:r>
            <a:r>
              <a:rPr lang="en-US" sz="2000" dirty="0" err="1" smtClean="0"/>
              <a:t>Float.valueOf</a:t>
            </a:r>
            <a:r>
              <a:rPr lang="en-US" sz="2000" dirty="0" smtClean="0"/>
              <a:t>(</a:t>
            </a:r>
            <a:r>
              <a:rPr lang="en-US" sz="2000" dirty="0" err="1" smtClean="0"/>
              <a:t>args</a:t>
            </a:r>
            <a:r>
              <a:rPr lang="en-US" sz="2000" dirty="0" smtClean="0"/>
              <a:t>[2])+</a:t>
            </a:r>
            <a:r>
              <a:rPr lang="en-US" sz="2000" dirty="0" err="1" smtClean="0"/>
              <a:t>Float.valueOf</a:t>
            </a:r>
            <a:r>
              <a:rPr lang="en-US" sz="2000" dirty="0" smtClean="0"/>
              <a:t>(</a:t>
            </a:r>
            <a:r>
              <a:rPr lang="en-US" sz="2000" dirty="0" err="1" smtClean="0"/>
              <a:t>args</a:t>
            </a:r>
            <a:r>
              <a:rPr lang="en-US" sz="2000" dirty="0" smtClean="0"/>
              <a:t>[3])+</a:t>
            </a:r>
            <a:r>
              <a:rPr lang="en-US" sz="2000" dirty="0" err="1" smtClean="0"/>
              <a:t>Float.valueOf</a:t>
            </a:r>
            <a:r>
              <a:rPr lang="en-US" sz="2000" dirty="0" smtClean="0"/>
              <a:t>(</a:t>
            </a:r>
            <a:r>
              <a:rPr lang="en-US" sz="2000" dirty="0" err="1" smtClean="0"/>
              <a:t>args</a:t>
            </a:r>
            <a:r>
              <a:rPr lang="en-US" sz="2000" dirty="0" smtClean="0"/>
              <a:t>[4]))/5;</a:t>
            </a:r>
          </a:p>
          <a:p>
            <a:r>
              <a:rPr lang="en-US" sz="2000" dirty="0" err="1" smtClean="0"/>
              <a:t>System.out.println</a:t>
            </a:r>
            <a:r>
              <a:rPr lang="en-US" sz="2000" dirty="0" smtClean="0"/>
              <a:t>(</a:t>
            </a:r>
            <a:r>
              <a:rPr lang="en-US" sz="2000" dirty="0" err="1" smtClean="0"/>
              <a:t>avg</a:t>
            </a:r>
            <a:r>
              <a:rPr lang="en-US" sz="2000" dirty="0" smtClean="0"/>
              <a:t>);  </a:t>
            </a:r>
          </a:p>
          <a:p>
            <a:r>
              <a:rPr lang="en-US" sz="2000" dirty="0" smtClean="0"/>
              <a:t>  }  </a:t>
            </a:r>
          </a:p>
          <a:p>
            <a:r>
              <a:rPr lang="en-US" sz="2000" dirty="0" smtClean="0"/>
              <a:t>}</a:t>
            </a:r>
          </a:p>
          <a:p>
            <a:endParaRPr lang="en-US" sz="2000" dirty="0"/>
          </a:p>
        </p:txBody>
      </p:sp>
      <p:sp>
        <p:nvSpPr>
          <p:cNvPr id="5" name="TextBox 4"/>
          <p:cNvSpPr txBox="1"/>
          <p:nvPr/>
        </p:nvSpPr>
        <p:spPr>
          <a:xfrm>
            <a:off x="5791200" y="1973818"/>
            <a:ext cx="2051203" cy="369332"/>
          </a:xfrm>
          <a:prstGeom prst="rect">
            <a:avLst/>
          </a:prstGeom>
          <a:noFill/>
        </p:spPr>
        <p:txBody>
          <a:bodyPr wrap="none" rtlCol="0">
            <a:spAutoFit/>
          </a:bodyPr>
          <a:lstStyle/>
          <a:p>
            <a:r>
              <a:rPr lang="en-US" b="1" dirty="0" smtClean="0"/>
              <a:t>Predict the output .</a:t>
            </a:r>
            <a:endParaRPr lang="en-US" b="1" dirty="0"/>
          </a:p>
        </p:txBody>
      </p:sp>
      <p:sp>
        <p:nvSpPr>
          <p:cNvPr id="6" name="TextBox 5"/>
          <p:cNvSpPr txBox="1"/>
          <p:nvPr/>
        </p:nvSpPr>
        <p:spPr>
          <a:xfrm>
            <a:off x="5791200" y="2964418"/>
            <a:ext cx="596638" cy="369332"/>
          </a:xfrm>
          <a:prstGeom prst="rect">
            <a:avLst/>
          </a:prstGeom>
          <a:noFill/>
        </p:spPr>
        <p:txBody>
          <a:bodyPr wrap="none" rtlCol="0">
            <a:spAutoFit/>
          </a:bodyPr>
          <a:lstStyle/>
          <a:p>
            <a:r>
              <a:rPr lang="en-US" b="1" dirty="0" smtClean="0"/>
              <a:t>86.4</a:t>
            </a:r>
            <a:endParaRPr lang="en-US" b="1" dirty="0"/>
          </a:p>
        </p:txBody>
      </p:sp>
      <p:sp>
        <p:nvSpPr>
          <p:cNvPr id="8" name="TextBox 7"/>
          <p:cNvSpPr txBox="1"/>
          <p:nvPr/>
        </p:nvSpPr>
        <p:spPr>
          <a:xfrm>
            <a:off x="5791200" y="2431018"/>
            <a:ext cx="2912144" cy="369332"/>
          </a:xfrm>
          <a:prstGeom prst="rect">
            <a:avLst/>
          </a:prstGeom>
          <a:noFill/>
        </p:spPr>
        <p:txBody>
          <a:bodyPr wrap="none" rtlCol="0">
            <a:spAutoFit/>
          </a:bodyPr>
          <a:lstStyle/>
          <a:p>
            <a:r>
              <a:rPr lang="en-US" b="1" dirty="0" smtClean="0"/>
              <a:t>Input : </a:t>
            </a:r>
            <a:r>
              <a:rPr lang="en-US" dirty="0" smtClean="0"/>
              <a:t> java A 67 98 91 78 98</a:t>
            </a:r>
            <a:endParaRPr lang="en-US" b="1" dirty="0"/>
          </a:p>
        </p:txBody>
      </p:sp>
      <p:pic>
        <p:nvPicPr>
          <p:cNvPr id="10" name="Picture 2" descr="Image result for correc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952750"/>
            <a:ext cx="533400" cy="50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971550"/>
            <a:ext cx="7543800" cy="1790700"/>
          </a:xfrm>
        </p:spPr>
        <p:txBody>
          <a:bodyPr>
            <a:normAutofit/>
          </a:bodyPr>
          <a:lstStyle/>
          <a:p>
            <a:r>
              <a:rPr lang="en-US" sz="4400" b="1" dirty="0" smtClean="0">
                <a:solidFill>
                  <a:srgbClr val="C00000"/>
                </a:solidFill>
                <a:latin typeface="+mn-lt"/>
              </a:rPr>
              <a:t>THANK YOU</a:t>
            </a:r>
            <a:endParaRPr lang="en-US" sz="4400" b="1" dirty="0">
              <a:solidFill>
                <a:srgbClr val="C00000"/>
              </a:solidFill>
              <a:latin typeface="+mn-lt"/>
            </a:endParaRPr>
          </a:p>
        </p:txBody>
      </p:sp>
    </p:spTree>
    <p:extLst>
      <p:ext uri="{BB962C8B-B14F-4D97-AF65-F5344CB8AC3E}">
        <p14:creationId xmlns:p14="http://schemas.microsoft.com/office/powerpoint/2010/main" val="3271369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PRINTING</a:t>
            </a:r>
            <a:endParaRPr lang="en-US" sz="4400" b="1" dirty="0">
              <a:solidFill>
                <a:srgbClr val="C00000"/>
              </a:solidFill>
              <a:latin typeface="+mn-lt"/>
            </a:endParaRPr>
          </a:p>
        </p:txBody>
      </p:sp>
      <p:sp>
        <p:nvSpPr>
          <p:cNvPr id="8" name="TextBox 7"/>
          <p:cNvSpPr txBox="1"/>
          <p:nvPr/>
        </p:nvSpPr>
        <p:spPr>
          <a:xfrm>
            <a:off x="762000" y="988516"/>
            <a:ext cx="4025141" cy="461665"/>
          </a:xfrm>
          <a:prstGeom prst="rect">
            <a:avLst/>
          </a:prstGeom>
          <a:noFill/>
        </p:spPr>
        <p:txBody>
          <a:bodyPr wrap="none" rtlCol="0">
            <a:spAutoFit/>
          </a:bodyPr>
          <a:lstStyle/>
          <a:p>
            <a:pPr fontAlgn="base"/>
            <a:r>
              <a:rPr lang="en-US" sz="2400" dirty="0" smtClean="0"/>
              <a:t>The basic output statement is :</a:t>
            </a:r>
            <a:endParaRPr lang="en-US" sz="2400" dirty="0"/>
          </a:p>
        </p:txBody>
      </p:sp>
      <p:sp>
        <p:nvSpPr>
          <p:cNvPr id="5" name="TextBox 4"/>
          <p:cNvSpPr txBox="1"/>
          <p:nvPr/>
        </p:nvSpPr>
        <p:spPr>
          <a:xfrm>
            <a:off x="3119109" y="1504950"/>
            <a:ext cx="2824491" cy="461665"/>
          </a:xfrm>
          <a:prstGeom prst="rect">
            <a:avLst/>
          </a:prstGeom>
          <a:noFill/>
        </p:spPr>
        <p:txBody>
          <a:bodyPr wrap="none" rtlCol="0">
            <a:spAutoFit/>
          </a:bodyPr>
          <a:lstStyle/>
          <a:p>
            <a:pPr algn="ctr" fontAlgn="base"/>
            <a:r>
              <a:rPr lang="en-US" sz="2400" dirty="0" err="1" smtClean="0">
                <a:solidFill>
                  <a:srgbClr val="C00000"/>
                </a:solidFill>
              </a:rPr>
              <a:t>System.out.println</a:t>
            </a:r>
            <a:r>
              <a:rPr lang="en-US" sz="2400" dirty="0" smtClean="0">
                <a:solidFill>
                  <a:srgbClr val="C00000"/>
                </a:solidFill>
              </a:rPr>
              <a:t>( );</a:t>
            </a:r>
            <a:endParaRPr lang="en-US" sz="2400" dirty="0">
              <a:solidFill>
                <a:srgbClr val="C00000"/>
              </a:solidFill>
            </a:endParaRPr>
          </a:p>
        </p:txBody>
      </p:sp>
      <p:sp>
        <p:nvSpPr>
          <p:cNvPr id="6" name="TextBox 5"/>
          <p:cNvSpPr txBox="1"/>
          <p:nvPr/>
        </p:nvSpPr>
        <p:spPr>
          <a:xfrm>
            <a:off x="762001" y="2186285"/>
            <a:ext cx="8001000" cy="461665"/>
          </a:xfrm>
          <a:prstGeom prst="rect">
            <a:avLst/>
          </a:prstGeom>
          <a:noFill/>
        </p:spPr>
        <p:txBody>
          <a:bodyPr wrap="square" rtlCol="0">
            <a:spAutoFit/>
          </a:bodyPr>
          <a:lstStyle/>
          <a:p>
            <a:pPr fontAlgn="base"/>
            <a:r>
              <a:rPr lang="en-US" sz="2400" dirty="0" smtClean="0"/>
              <a:t>Others methods:</a:t>
            </a:r>
            <a:endParaRPr lang="en-US" sz="2400" dirty="0"/>
          </a:p>
        </p:txBody>
      </p:sp>
      <p:sp>
        <p:nvSpPr>
          <p:cNvPr id="7" name="TextBox 6"/>
          <p:cNvSpPr txBox="1"/>
          <p:nvPr/>
        </p:nvSpPr>
        <p:spPr>
          <a:xfrm>
            <a:off x="762000" y="3047821"/>
            <a:ext cx="3150221" cy="1200329"/>
          </a:xfrm>
          <a:prstGeom prst="rect">
            <a:avLst/>
          </a:prstGeom>
          <a:noFill/>
        </p:spPr>
        <p:txBody>
          <a:bodyPr wrap="none" rtlCol="0">
            <a:spAutoFit/>
          </a:bodyPr>
          <a:lstStyle/>
          <a:p>
            <a:pPr marL="457200" indent="-457200" algn="ctr" fontAlgn="base">
              <a:buAutoNum type="arabicPeriod"/>
            </a:pPr>
            <a:r>
              <a:rPr lang="en-US" sz="2400" dirty="0" err="1" smtClean="0">
                <a:solidFill>
                  <a:srgbClr val="C00000"/>
                </a:solidFill>
              </a:rPr>
              <a:t>System.out.println</a:t>
            </a:r>
            <a:r>
              <a:rPr lang="en-US" sz="2400" dirty="0" smtClean="0">
                <a:solidFill>
                  <a:srgbClr val="C00000"/>
                </a:solidFill>
              </a:rPr>
              <a:t>()</a:t>
            </a:r>
          </a:p>
          <a:p>
            <a:pPr marL="457200" indent="-457200" fontAlgn="base">
              <a:buAutoNum type="arabicPeriod"/>
            </a:pPr>
            <a:r>
              <a:rPr lang="en-US" sz="2400" dirty="0" err="1" smtClean="0">
                <a:solidFill>
                  <a:srgbClr val="C00000"/>
                </a:solidFill>
              </a:rPr>
              <a:t>System.out.print</a:t>
            </a:r>
            <a:r>
              <a:rPr lang="en-US" sz="2400" dirty="0" smtClean="0">
                <a:solidFill>
                  <a:srgbClr val="C00000"/>
                </a:solidFill>
              </a:rPr>
              <a:t>()</a:t>
            </a:r>
          </a:p>
          <a:p>
            <a:pPr marL="457200" indent="-457200" fontAlgn="base">
              <a:buAutoNum type="arabicPeriod"/>
            </a:pPr>
            <a:r>
              <a:rPr lang="en-US" sz="2400" dirty="0" err="1" smtClean="0">
                <a:solidFill>
                  <a:srgbClr val="C00000"/>
                </a:solidFill>
              </a:rPr>
              <a:t>System.out.printf</a:t>
            </a:r>
            <a:r>
              <a:rPr lang="en-US" sz="2400" dirty="0" smtClean="0">
                <a:solidFill>
                  <a:srgbClr val="C00000"/>
                </a:solidFill>
              </a:rPr>
              <a:t>()</a:t>
            </a:r>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Let us see an example</a:t>
            </a:r>
            <a:endParaRPr lang="en-US" sz="4400" b="1" dirty="0">
              <a:solidFill>
                <a:srgbClr val="C00000"/>
              </a:solidFill>
              <a:latin typeface="+mn-lt"/>
            </a:endParaRPr>
          </a:p>
        </p:txBody>
      </p:sp>
      <p:sp>
        <p:nvSpPr>
          <p:cNvPr id="5" name="TextBox 4"/>
          <p:cNvSpPr txBox="1"/>
          <p:nvPr/>
        </p:nvSpPr>
        <p:spPr>
          <a:xfrm>
            <a:off x="762000" y="1657350"/>
            <a:ext cx="8001000" cy="2677656"/>
          </a:xfrm>
          <a:prstGeom prst="rect">
            <a:avLst/>
          </a:prstGeom>
          <a:noFill/>
        </p:spPr>
        <p:txBody>
          <a:bodyPr wrap="square" rtlCol="0">
            <a:spAutoFit/>
          </a:bodyPr>
          <a:lstStyle/>
          <a:p>
            <a:pPr>
              <a:buClr>
                <a:srgbClr val="C00000"/>
              </a:buClr>
            </a:pPr>
            <a:r>
              <a:rPr lang="en-US" sz="2400" dirty="0" smtClean="0"/>
              <a:t>class </a:t>
            </a:r>
            <a:r>
              <a:rPr lang="en-US" sz="2400" dirty="0" err="1" smtClean="0"/>
              <a:t>AssignmentOperator</a:t>
            </a:r>
            <a:r>
              <a:rPr lang="en-US" sz="2400" dirty="0" smtClean="0"/>
              <a:t> </a:t>
            </a:r>
          </a:p>
          <a:p>
            <a:pPr>
              <a:buClr>
                <a:srgbClr val="C00000"/>
              </a:buClr>
            </a:pPr>
            <a:r>
              <a:rPr lang="en-US" sz="2400" dirty="0" smtClean="0"/>
              <a:t>{</a:t>
            </a:r>
          </a:p>
          <a:p>
            <a:pPr>
              <a:buClr>
                <a:srgbClr val="C00000"/>
              </a:buClr>
            </a:pPr>
            <a:r>
              <a:rPr lang="en-US" sz="2400" dirty="0" smtClean="0"/>
              <a:t> 	public static void main(String[] </a:t>
            </a:r>
            <a:r>
              <a:rPr lang="en-US" sz="2400" dirty="0" err="1" smtClean="0"/>
              <a:t>args</a:t>
            </a:r>
            <a:r>
              <a:rPr lang="en-US" sz="2400" dirty="0" smtClean="0"/>
              <a:t>)</a:t>
            </a:r>
          </a:p>
          <a:p>
            <a:pPr>
              <a:buClr>
                <a:srgbClr val="C00000"/>
              </a:buClr>
            </a:pPr>
            <a:r>
              <a:rPr lang="en-US" sz="2400" dirty="0" smtClean="0"/>
              <a:t>	 {</a:t>
            </a:r>
          </a:p>
          <a:p>
            <a:pPr>
              <a:buClr>
                <a:srgbClr val="C00000"/>
              </a:buClr>
            </a:pPr>
            <a:r>
              <a:rPr lang="en-US" sz="2400" dirty="0" smtClean="0"/>
              <a:t>		 </a:t>
            </a:r>
            <a:r>
              <a:rPr lang="en-US" sz="2400" dirty="0" err="1" smtClean="0"/>
              <a:t>System.out.println</a:t>
            </a:r>
            <a:r>
              <a:rPr lang="en-US" sz="2400" dirty="0" smtClean="0"/>
              <a:t>("Java programming.");</a:t>
            </a:r>
          </a:p>
          <a:p>
            <a:pPr>
              <a:buClr>
                <a:srgbClr val="C00000"/>
              </a:buClr>
            </a:pPr>
            <a:r>
              <a:rPr lang="en-US" sz="2400" dirty="0" smtClean="0"/>
              <a:t> 	}</a:t>
            </a:r>
          </a:p>
          <a:p>
            <a:pPr>
              <a:buClr>
                <a:srgbClr val="C00000"/>
              </a:buClr>
            </a:pPr>
            <a:r>
              <a:rPr lang="en-US" sz="2400" dirty="0" smtClean="0"/>
              <a:t> }</a:t>
            </a:r>
            <a:endParaRPr lang="en-US" sz="24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71450"/>
            <a:ext cx="7962900" cy="723900"/>
          </a:xfrm>
        </p:spPr>
        <p:txBody>
          <a:bodyPr>
            <a:noAutofit/>
          </a:bodyPr>
          <a:lstStyle/>
          <a:p>
            <a:r>
              <a:rPr lang="en-US" sz="3000" b="1" dirty="0" smtClean="0">
                <a:solidFill>
                  <a:srgbClr val="C00000"/>
                </a:solidFill>
                <a:latin typeface="+mn-lt"/>
              </a:rPr>
              <a:t>Difference between print(), </a:t>
            </a:r>
            <a:r>
              <a:rPr lang="en-US" sz="3000" b="1" dirty="0" err="1" smtClean="0">
                <a:solidFill>
                  <a:srgbClr val="C00000"/>
                </a:solidFill>
                <a:latin typeface="+mn-lt"/>
              </a:rPr>
              <a:t>println</a:t>
            </a:r>
            <a:r>
              <a:rPr lang="en-US" sz="3000" b="1" dirty="0" smtClean="0">
                <a:solidFill>
                  <a:srgbClr val="C00000"/>
                </a:solidFill>
                <a:latin typeface="+mn-lt"/>
              </a:rPr>
              <a:t>() and </a:t>
            </a:r>
            <a:r>
              <a:rPr lang="en-US" sz="3000" b="1" dirty="0" err="1" smtClean="0">
                <a:solidFill>
                  <a:srgbClr val="C00000"/>
                </a:solidFill>
                <a:latin typeface="+mn-lt"/>
              </a:rPr>
              <a:t>printf</a:t>
            </a:r>
            <a:r>
              <a:rPr lang="en-US" sz="3000" b="1" dirty="0" smtClean="0">
                <a:solidFill>
                  <a:srgbClr val="C00000"/>
                </a:solidFill>
                <a:latin typeface="+mn-lt"/>
              </a:rPr>
              <a:t>()</a:t>
            </a:r>
            <a:endParaRPr lang="en-US" sz="3000" b="1" dirty="0">
              <a:solidFill>
                <a:srgbClr val="C00000"/>
              </a:solidFill>
              <a:latin typeface="+mn-lt"/>
            </a:endParaRPr>
          </a:p>
        </p:txBody>
      </p:sp>
      <p:sp>
        <p:nvSpPr>
          <p:cNvPr id="7" name="TextBox 6"/>
          <p:cNvSpPr txBox="1"/>
          <p:nvPr/>
        </p:nvSpPr>
        <p:spPr>
          <a:xfrm>
            <a:off x="609601" y="1428750"/>
            <a:ext cx="8153400" cy="2554545"/>
          </a:xfrm>
          <a:prstGeom prst="rect">
            <a:avLst/>
          </a:prstGeom>
          <a:noFill/>
        </p:spPr>
        <p:txBody>
          <a:bodyPr wrap="square" rtlCol="0">
            <a:spAutoFit/>
          </a:bodyPr>
          <a:lstStyle/>
          <a:p>
            <a:pPr>
              <a:buClr>
                <a:srgbClr val="C00000"/>
              </a:buClr>
              <a:buFont typeface="Arial" pitchFamily="34" charset="0"/>
              <a:buChar char="•"/>
            </a:pPr>
            <a:r>
              <a:rPr lang="en-US" sz="2000" dirty="0" smtClean="0"/>
              <a:t>print() - prints string inside the quotes.</a:t>
            </a:r>
          </a:p>
          <a:p>
            <a:pPr>
              <a:buClr>
                <a:srgbClr val="C00000"/>
              </a:buClr>
              <a:buFont typeface="Arial" pitchFamily="34" charset="0"/>
              <a:buChar char="•"/>
            </a:pPr>
            <a:endParaRPr lang="en-US" sz="2000" dirty="0" smtClean="0"/>
          </a:p>
          <a:p>
            <a:pPr>
              <a:buClr>
                <a:srgbClr val="C00000"/>
              </a:buClr>
              <a:buFont typeface="Arial" pitchFamily="34" charset="0"/>
              <a:buChar char="•"/>
            </a:pPr>
            <a:r>
              <a:rPr lang="en-US" sz="2000" dirty="0" err="1" smtClean="0"/>
              <a:t>println</a:t>
            </a:r>
            <a:r>
              <a:rPr lang="en-US" sz="2000" dirty="0" smtClean="0"/>
              <a:t>() - prints string inside the quotes similar like print() method. Then the cursor moves to the beginning of the next line.</a:t>
            </a:r>
          </a:p>
          <a:p>
            <a:pPr>
              <a:buClr>
                <a:srgbClr val="C00000"/>
              </a:buClr>
              <a:buFont typeface="Arial" pitchFamily="34" charset="0"/>
              <a:buChar char="•"/>
            </a:pPr>
            <a:endParaRPr lang="en-US" sz="2000" dirty="0" smtClean="0"/>
          </a:p>
          <a:p>
            <a:pPr>
              <a:buClr>
                <a:srgbClr val="C00000"/>
              </a:buClr>
              <a:buFont typeface="Arial" pitchFamily="34" charset="0"/>
              <a:buChar char="•"/>
            </a:pPr>
            <a:r>
              <a:rPr lang="en-US" sz="2000" dirty="0" err="1" smtClean="0"/>
              <a:t>printf</a:t>
            </a:r>
            <a:r>
              <a:rPr lang="en-US" sz="2000" dirty="0" smtClean="0"/>
              <a:t>() - it provides string formatting.</a:t>
            </a:r>
          </a:p>
          <a:p>
            <a:pPr>
              <a:buClr>
                <a:srgbClr val="C00000"/>
              </a:buClr>
              <a:buFont typeface="Arial" pitchFamily="34" charset="0"/>
              <a:buChar char="•"/>
            </a:pPr>
            <a:endParaRPr lang="en-US" sz="2000" dirty="0" smtClean="0"/>
          </a:p>
          <a:p>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Guess the output </a:t>
            </a:r>
            <a:endParaRPr lang="en-US" sz="4400" b="1" dirty="0">
              <a:solidFill>
                <a:srgbClr val="C00000"/>
              </a:solidFill>
              <a:latin typeface="+mn-lt"/>
            </a:endParaRPr>
          </a:p>
        </p:txBody>
      </p:sp>
      <p:sp>
        <p:nvSpPr>
          <p:cNvPr id="5" name="TextBox 4"/>
          <p:cNvSpPr txBox="1"/>
          <p:nvPr/>
        </p:nvSpPr>
        <p:spPr>
          <a:xfrm>
            <a:off x="762000" y="1504950"/>
            <a:ext cx="7543800" cy="3170099"/>
          </a:xfrm>
          <a:prstGeom prst="rect">
            <a:avLst/>
          </a:prstGeom>
          <a:noFill/>
        </p:spPr>
        <p:txBody>
          <a:bodyPr wrap="square" rtlCol="0">
            <a:spAutoFit/>
          </a:bodyPr>
          <a:lstStyle/>
          <a:p>
            <a:r>
              <a:rPr lang="en-US" sz="2000" dirty="0" smtClean="0"/>
              <a:t>class Output</a:t>
            </a:r>
          </a:p>
          <a:p>
            <a:r>
              <a:rPr lang="en-US" sz="2000" dirty="0" smtClean="0"/>
              <a:t> {</a:t>
            </a:r>
          </a:p>
          <a:p>
            <a:r>
              <a:rPr lang="en-US" sz="2000" dirty="0" smtClean="0"/>
              <a:t> 	public static void main(String[] </a:t>
            </a:r>
            <a:r>
              <a:rPr lang="en-US" sz="2000" dirty="0" err="1" smtClean="0"/>
              <a:t>args</a:t>
            </a:r>
            <a:r>
              <a:rPr lang="en-US" sz="2000" dirty="0" smtClean="0"/>
              <a:t>)</a:t>
            </a:r>
          </a:p>
          <a:p>
            <a:r>
              <a:rPr lang="en-US" sz="2000" dirty="0" smtClean="0"/>
              <a:t> 	{</a:t>
            </a:r>
          </a:p>
          <a:p>
            <a:r>
              <a:rPr lang="en-US" sz="2000" dirty="0" smtClean="0"/>
              <a:t> 		</a:t>
            </a:r>
            <a:r>
              <a:rPr lang="en-US" sz="2000" dirty="0" err="1" smtClean="0"/>
              <a:t>System.out.println</a:t>
            </a:r>
            <a:r>
              <a:rPr lang="en-US" sz="2000" dirty="0" smtClean="0"/>
              <a:t>("1. </a:t>
            </a:r>
            <a:r>
              <a:rPr lang="en-US" sz="2000" dirty="0" err="1" smtClean="0"/>
              <a:t>println</a:t>
            </a:r>
            <a:r>
              <a:rPr lang="en-US" sz="2000" dirty="0" smtClean="0"/>
              <a:t> ");</a:t>
            </a:r>
          </a:p>
          <a:p>
            <a:r>
              <a:rPr lang="en-US" sz="2000" dirty="0" smtClean="0"/>
              <a:t> 		</a:t>
            </a:r>
            <a:r>
              <a:rPr lang="en-US" sz="2000" dirty="0" err="1" smtClean="0"/>
              <a:t>System.out.println</a:t>
            </a:r>
            <a:r>
              <a:rPr lang="en-US" sz="2000" dirty="0" smtClean="0"/>
              <a:t>("2. </a:t>
            </a:r>
            <a:r>
              <a:rPr lang="en-US" sz="2000" dirty="0" err="1" smtClean="0"/>
              <a:t>println</a:t>
            </a:r>
            <a:r>
              <a:rPr lang="en-US" sz="2000" dirty="0" smtClean="0"/>
              <a:t> ");</a:t>
            </a:r>
          </a:p>
          <a:p>
            <a:r>
              <a:rPr lang="en-US" sz="2000" dirty="0" smtClean="0"/>
              <a:t> 		</a:t>
            </a:r>
            <a:r>
              <a:rPr lang="en-US" sz="2000" dirty="0" err="1" smtClean="0"/>
              <a:t>System.out.print</a:t>
            </a:r>
            <a:r>
              <a:rPr lang="en-US" sz="2000" dirty="0" smtClean="0"/>
              <a:t>("1. print "); </a:t>
            </a:r>
          </a:p>
          <a:p>
            <a:r>
              <a:rPr lang="en-US" sz="2000" dirty="0" smtClean="0"/>
              <a:t>		</a:t>
            </a:r>
            <a:r>
              <a:rPr lang="en-US" sz="2000" dirty="0" err="1" smtClean="0"/>
              <a:t>System.out.print</a:t>
            </a:r>
            <a:r>
              <a:rPr lang="en-US" sz="2000" dirty="0" smtClean="0"/>
              <a:t>("2. print");</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3200" b="1" dirty="0" smtClean="0">
                <a:solidFill>
                  <a:srgbClr val="C00000"/>
                </a:solidFill>
                <a:latin typeface="+mn-lt"/>
              </a:rPr>
              <a:t>PRINTING VARIABLES AND LITERALS</a:t>
            </a:r>
            <a:endParaRPr lang="en-US" sz="3200" b="1" dirty="0">
              <a:solidFill>
                <a:srgbClr val="C00000"/>
              </a:solidFill>
              <a:latin typeface="+mn-lt"/>
            </a:endParaRPr>
          </a:p>
        </p:txBody>
      </p:sp>
      <p:sp>
        <p:nvSpPr>
          <p:cNvPr id="6" name="TextBox 5"/>
          <p:cNvSpPr txBox="1"/>
          <p:nvPr/>
        </p:nvSpPr>
        <p:spPr>
          <a:xfrm>
            <a:off x="838200" y="1733550"/>
            <a:ext cx="7543800" cy="2585323"/>
          </a:xfrm>
          <a:prstGeom prst="rect">
            <a:avLst/>
          </a:prstGeom>
          <a:noFill/>
        </p:spPr>
        <p:txBody>
          <a:bodyPr wrap="square" rtlCol="0">
            <a:spAutoFit/>
          </a:bodyPr>
          <a:lstStyle/>
          <a:p>
            <a:r>
              <a:rPr lang="en-US" dirty="0" smtClean="0"/>
              <a:t>class Variables </a:t>
            </a:r>
          </a:p>
          <a:p>
            <a:r>
              <a:rPr lang="en-US" dirty="0" smtClean="0"/>
              <a:t>{</a:t>
            </a:r>
          </a:p>
          <a:p>
            <a:r>
              <a:rPr lang="en-US" dirty="0" smtClean="0"/>
              <a:t> 	public static void main(String[] </a:t>
            </a:r>
            <a:r>
              <a:rPr lang="en-US" dirty="0" err="1" smtClean="0"/>
              <a:t>args</a:t>
            </a:r>
            <a:r>
              <a:rPr lang="en-US" dirty="0" smtClean="0"/>
              <a:t>)</a:t>
            </a:r>
          </a:p>
          <a:p>
            <a:r>
              <a:rPr lang="en-US" dirty="0" smtClean="0"/>
              <a:t>	{</a:t>
            </a:r>
          </a:p>
          <a:p>
            <a:r>
              <a:rPr lang="en-US" dirty="0" smtClean="0"/>
              <a:t>		Double number = -10.6;</a:t>
            </a:r>
          </a:p>
          <a:p>
            <a:r>
              <a:rPr lang="en-US" dirty="0" smtClean="0"/>
              <a:t> 		</a:t>
            </a:r>
            <a:r>
              <a:rPr lang="en-US" dirty="0" err="1" smtClean="0"/>
              <a:t>System.out.println</a:t>
            </a:r>
            <a:r>
              <a:rPr lang="en-US" dirty="0" smtClean="0"/>
              <a:t>(5);</a:t>
            </a:r>
          </a:p>
          <a:p>
            <a:r>
              <a:rPr lang="en-US" dirty="0" smtClean="0"/>
              <a:t> 		</a:t>
            </a:r>
            <a:r>
              <a:rPr lang="en-US" dirty="0" err="1" smtClean="0"/>
              <a:t>System.out.println</a:t>
            </a:r>
            <a:r>
              <a:rPr lang="en-US" dirty="0" smtClean="0"/>
              <a:t>(number); </a:t>
            </a:r>
          </a:p>
          <a:p>
            <a:r>
              <a:rPr lang="en-US" dirty="0" smtClean="0"/>
              <a:t>	}</a:t>
            </a:r>
          </a:p>
          <a:p>
            <a:r>
              <a:rPr lang="en-US" dirty="0" smtClean="0"/>
              <a:t> }</a:t>
            </a:r>
            <a:endParaRPr lang="en-US" dirty="0"/>
          </a:p>
        </p:txBody>
      </p:sp>
      <p:sp>
        <p:nvSpPr>
          <p:cNvPr id="7" name="TextBox 6"/>
          <p:cNvSpPr txBox="1"/>
          <p:nvPr/>
        </p:nvSpPr>
        <p:spPr>
          <a:xfrm>
            <a:off x="838200" y="1200150"/>
            <a:ext cx="7283276" cy="400110"/>
          </a:xfrm>
          <a:prstGeom prst="rect">
            <a:avLst/>
          </a:prstGeom>
          <a:noFill/>
        </p:spPr>
        <p:txBody>
          <a:bodyPr wrap="none" rtlCol="0">
            <a:spAutoFit/>
          </a:bodyPr>
          <a:lstStyle/>
          <a:p>
            <a:r>
              <a:rPr lang="en-US" sz="2000" dirty="0" smtClean="0"/>
              <a:t>To display integers, variables and so on, do not use quotation marks.</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Print concatenated strings</a:t>
            </a:r>
            <a:endParaRPr lang="en-US" sz="4400" b="1" dirty="0">
              <a:solidFill>
                <a:srgbClr val="C00000"/>
              </a:solidFill>
              <a:latin typeface="+mn-lt"/>
            </a:endParaRPr>
          </a:p>
        </p:txBody>
      </p:sp>
      <p:sp>
        <p:nvSpPr>
          <p:cNvPr id="5" name="TextBox 4"/>
          <p:cNvSpPr txBox="1"/>
          <p:nvPr/>
        </p:nvSpPr>
        <p:spPr>
          <a:xfrm>
            <a:off x="838200" y="1352550"/>
            <a:ext cx="7543800" cy="400110"/>
          </a:xfrm>
          <a:prstGeom prst="rect">
            <a:avLst/>
          </a:prstGeom>
          <a:noFill/>
        </p:spPr>
        <p:txBody>
          <a:bodyPr wrap="square" rtlCol="0">
            <a:spAutoFit/>
          </a:bodyPr>
          <a:lstStyle/>
          <a:p>
            <a:pPr fontAlgn="base"/>
            <a:r>
              <a:rPr lang="en-US" sz="2000" dirty="0" smtClean="0"/>
              <a:t>You can use + operator to concatenate strings and print it.</a:t>
            </a:r>
            <a:endParaRPr lang="en-US" sz="2000" dirty="0"/>
          </a:p>
        </p:txBody>
      </p:sp>
      <p:sp>
        <p:nvSpPr>
          <p:cNvPr id="6" name="TextBox 5"/>
          <p:cNvSpPr txBox="1"/>
          <p:nvPr/>
        </p:nvSpPr>
        <p:spPr>
          <a:xfrm>
            <a:off x="838200" y="1919228"/>
            <a:ext cx="7543800" cy="2862322"/>
          </a:xfrm>
          <a:prstGeom prst="rect">
            <a:avLst/>
          </a:prstGeom>
          <a:noFill/>
        </p:spPr>
        <p:txBody>
          <a:bodyPr wrap="square" rtlCol="0">
            <a:spAutoFit/>
          </a:bodyPr>
          <a:lstStyle/>
          <a:p>
            <a:r>
              <a:rPr lang="en-US" sz="2000" dirty="0" smtClean="0"/>
              <a:t>class </a:t>
            </a:r>
            <a:r>
              <a:rPr lang="en-US" sz="2000" dirty="0" err="1" smtClean="0"/>
              <a:t>PrintVariables</a:t>
            </a:r>
            <a:r>
              <a:rPr lang="en-US" sz="2000" dirty="0" smtClean="0"/>
              <a:t> </a:t>
            </a:r>
          </a:p>
          <a:p>
            <a:r>
              <a:rPr lang="en-US" sz="2000" dirty="0" smtClean="0"/>
              <a:t>{</a:t>
            </a:r>
          </a:p>
          <a:p>
            <a:r>
              <a:rPr lang="en-US" sz="2000" dirty="0"/>
              <a:t>	</a:t>
            </a:r>
            <a:r>
              <a:rPr lang="en-US" sz="2000" dirty="0" smtClean="0"/>
              <a:t>public static void main(String[] </a:t>
            </a:r>
            <a:r>
              <a:rPr lang="en-US" sz="2000" dirty="0" err="1" smtClean="0"/>
              <a:t>args</a:t>
            </a:r>
            <a:r>
              <a:rPr lang="en-US" sz="2000" dirty="0" smtClean="0"/>
              <a:t>) </a:t>
            </a:r>
          </a:p>
          <a:p>
            <a:r>
              <a:rPr lang="en-US" sz="2000" dirty="0" smtClean="0"/>
              <a:t>	{</a:t>
            </a:r>
          </a:p>
          <a:p>
            <a:r>
              <a:rPr lang="en-US" sz="2000" dirty="0" smtClean="0"/>
              <a:t>		 Double number = -10.6;</a:t>
            </a:r>
          </a:p>
          <a:p>
            <a:r>
              <a:rPr lang="en-US" sz="2000" dirty="0" smtClean="0"/>
              <a:t>		 </a:t>
            </a:r>
            <a:r>
              <a:rPr lang="en-US" sz="2000" dirty="0" err="1" smtClean="0"/>
              <a:t>System.out.println</a:t>
            </a:r>
            <a:r>
              <a:rPr lang="en-US" sz="2000" dirty="0" smtClean="0"/>
              <a:t>("I am " + "awesome."); 				 </a:t>
            </a:r>
            <a:r>
              <a:rPr lang="en-US" sz="2000" dirty="0" err="1" smtClean="0"/>
              <a:t>System.out.println</a:t>
            </a:r>
            <a:r>
              <a:rPr lang="en-US" sz="2000" dirty="0" smtClean="0"/>
              <a:t>("Number = " + number);</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71450"/>
            <a:ext cx="7543800" cy="723900"/>
          </a:xfrm>
        </p:spPr>
        <p:txBody>
          <a:bodyPr>
            <a:normAutofit/>
          </a:bodyPr>
          <a:lstStyle/>
          <a:p>
            <a:r>
              <a:rPr lang="en-US" sz="4400" b="1" dirty="0" smtClean="0">
                <a:solidFill>
                  <a:srgbClr val="C00000"/>
                </a:solidFill>
                <a:latin typeface="+mn-lt"/>
              </a:rPr>
              <a:t>Consider this code snippet</a:t>
            </a:r>
            <a:endParaRPr lang="en-US" sz="4400" b="1" dirty="0">
              <a:solidFill>
                <a:srgbClr val="C00000"/>
              </a:solidFill>
              <a:latin typeface="+mn-lt"/>
            </a:endParaRPr>
          </a:p>
        </p:txBody>
      </p:sp>
      <p:sp>
        <p:nvSpPr>
          <p:cNvPr id="6" name="TextBox 5"/>
          <p:cNvSpPr txBox="1"/>
          <p:nvPr/>
        </p:nvSpPr>
        <p:spPr>
          <a:xfrm>
            <a:off x="762000" y="1581150"/>
            <a:ext cx="7543800" cy="2554545"/>
          </a:xfrm>
          <a:prstGeom prst="rect">
            <a:avLst/>
          </a:prstGeom>
          <a:noFill/>
        </p:spPr>
        <p:txBody>
          <a:bodyPr wrap="square" rtlCol="0">
            <a:spAutoFit/>
          </a:bodyPr>
          <a:lstStyle/>
          <a:p>
            <a:r>
              <a:rPr lang="en-US" sz="2000" dirty="0" err="1" smtClean="0"/>
              <a:t>int</a:t>
            </a:r>
            <a:r>
              <a:rPr lang="en-US" sz="2000" dirty="0" smtClean="0"/>
              <a:t> a = 3;</a:t>
            </a:r>
            <a:br>
              <a:rPr lang="en-US" sz="2000" dirty="0" smtClean="0"/>
            </a:br>
            <a:r>
              <a:rPr lang="en-US" sz="2000" dirty="0" err="1" smtClean="0"/>
              <a:t>int</a:t>
            </a:r>
            <a:r>
              <a:rPr lang="en-US" sz="2000" dirty="0" smtClean="0"/>
              <a:t> b = 4;</a:t>
            </a:r>
            <a:br>
              <a:rPr lang="en-US" sz="2000" dirty="0" smtClean="0"/>
            </a:br>
            <a:r>
              <a:rPr lang="en-US" sz="2000" dirty="0" err="1" smtClean="0"/>
              <a:t>System.out.println</a:t>
            </a:r>
            <a:r>
              <a:rPr lang="en-US" sz="2000" dirty="0" smtClean="0"/>
              <a:t>( a + b );</a:t>
            </a:r>
            <a:br>
              <a:rPr lang="en-US" sz="2000" dirty="0" smtClean="0"/>
            </a:br>
            <a:r>
              <a:rPr lang="en-US" sz="2000" dirty="0" err="1" smtClean="0"/>
              <a:t>System.out.println</a:t>
            </a:r>
            <a:r>
              <a:rPr lang="en-US" sz="2000" dirty="0" smtClean="0"/>
              <a:t>( "3" + "4" );</a:t>
            </a:r>
            <a:br>
              <a:rPr lang="en-US" sz="2000" dirty="0" smtClean="0"/>
            </a:br>
            <a:r>
              <a:rPr lang="en-US" sz="2000" dirty="0" err="1" smtClean="0"/>
              <a:t>System.out.println</a:t>
            </a:r>
            <a:r>
              <a:rPr lang="en-US" sz="2000" dirty="0" smtClean="0"/>
              <a:t>( "" + a + b );</a:t>
            </a:r>
            <a:br>
              <a:rPr lang="en-US" sz="2000" dirty="0" smtClean="0"/>
            </a:br>
            <a:r>
              <a:rPr lang="en-US" sz="2000" dirty="0" err="1" smtClean="0"/>
              <a:t>System.out.println</a:t>
            </a:r>
            <a:r>
              <a:rPr lang="en-US" sz="2000" dirty="0" smtClean="0"/>
              <a:t>( 3 + 4 + a + " " + b + a );</a:t>
            </a:r>
            <a:br>
              <a:rPr lang="en-US" sz="2000" dirty="0" smtClean="0"/>
            </a:br>
            <a:r>
              <a:rPr lang="en-US" sz="2000" dirty="0" err="1" smtClean="0"/>
              <a:t>System.out.println</a:t>
            </a:r>
            <a:r>
              <a:rPr lang="en-US" sz="2000" dirty="0" smtClean="0"/>
              <a:t>( "Result: " + a + b );</a:t>
            </a:r>
            <a:br>
              <a:rPr lang="en-US" sz="2000" dirty="0" smtClean="0"/>
            </a:br>
            <a:r>
              <a:rPr lang="en-US" sz="2000" dirty="0" err="1" smtClean="0"/>
              <a:t>System.out.println</a:t>
            </a:r>
            <a:r>
              <a:rPr lang="en-US" sz="2000" dirty="0" smtClean="0"/>
              <a:t>( "Result: " + ( a + b ) ); </a:t>
            </a:r>
            <a:endParaRPr lang="en-US" sz="2000" dirty="0"/>
          </a:p>
        </p:txBody>
      </p:sp>
    </p:spTree>
    <p:extLst>
      <p:ext uri="{BB962C8B-B14F-4D97-AF65-F5344CB8AC3E}">
        <p14:creationId xmlns:p14="http://schemas.microsoft.com/office/powerpoint/2010/main" val="5526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11789</TotalTime>
  <Words>870</Words>
  <Application>Microsoft Office PowerPoint</Application>
  <PresentationFormat>On-screen Show (16:9)</PresentationFormat>
  <Paragraphs>368</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PRINTING</vt:lpstr>
      <vt:lpstr>PowerPoint Presentation</vt:lpstr>
      <vt:lpstr>PRINTING</vt:lpstr>
      <vt:lpstr>Let us see an example</vt:lpstr>
      <vt:lpstr>Difference between print(), println() and printf()</vt:lpstr>
      <vt:lpstr>Guess the output </vt:lpstr>
      <vt:lpstr>PRINTING VARIABLES AND LITERALS</vt:lpstr>
      <vt:lpstr>Print concatenated strings</vt:lpstr>
      <vt:lpstr>Consider this code snippet</vt:lpstr>
      <vt:lpstr>Printing characters</vt:lpstr>
      <vt:lpstr>READING INPUT </vt:lpstr>
      <vt:lpstr>READING INPUT FROM CONSOLE</vt:lpstr>
      <vt:lpstr>BUFFERED READER CLASS</vt:lpstr>
      <vt:lpstr>BUFFERED READER CLASS</vt:lpstr>
      <vt:lpstr>SCANNER CLASS</vt:lpstr>
      <vt:lpstr>SCANNER CLASS</vt:lpstr>
      <vt:lpstr>CONSOLE CLASS</vt:lpstr>
      <vt:lpstr>CONSOLE CLASS</vt:lpstr>
      <vt:lpstr>COMMAND LINE ARGUMENTS</vt:lpstr>
      <vt:lpstr>COMMAND LINE ARGUMENTS</vt:lpstr>
      <vt:lpstr>Let us see an example</vt:lpstr>
      <vt:lpstr>Program 1 : Adding two integers using command line arguments</vt:lpstr>
      <vt:lpstr>Program 1 : Adding two integers using command line arguments</vt:lpstr>
      <vt:lpstr>Program 2 : Concatenating two strings</vt:lpstr>
      <vt:lpstr>Program 3 : Find average of your marks (5 subjects)</vt:lpstr>
      <vt:lpstr>Program 3 : Find average of your marks (5 subjects)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Set1</dc:title>
  <dc:creator>Subin Sebastian</dc:creator>
  <cp:lastModifiedBy>Arivazhagan S</cp:lastModifiedBy>
  <cp:revision>1646</cp:revision>
  <dcterms:created xsi:type="dcterms:W3CDTF">2018-02-16T09:24:36Z</dcterms:created>
  <dcterms:modified xsi:type="dcterms:W3CDTF">2019-07-20T04:48:13Z</dcterms:modified>
</cp:coreProperties>
</file>