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2" r:id="rId2"/>
    <p:sldId id="370" r:id="rId3"/>
    <p:sldId id="373" r:id="rId4"/>
    <p:sldId id="374" r:id="rId5"/>
    <p:sldId id="3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01-07-2023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01-07-2023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01-07-2023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265231" y="158287"/>
            <a:ext cx="4830769" cy="707886"/>
          </a:xfrm>
          <a:prstGeom prst="rect">
            <a:avLst/>
          </a:prstGeom>
          <a:noFill/>
        </p:spPr>
        <p:txBody>
          <a:bodyPr wrap="square" rtlCol="0">
            <a:spAutoFit/>
          </a:bodyPr>
          <a:lstStyle/>
          <a:p>
            <a:r>
              <a:rPr lang="en-IN" sz="4000" b="0" i="0" dirty="0">
                <a:effectLst/>
                <a:latin typeface="Nunito Sans" pitchFamily="2" charset="0"/>
              </a:rPr>
              <a:t>Natural Sort order</a:t>
            </a:r>
            <a:endParaRPr lang="en-IN" sz="4000" dirty="0">
              <a:latin typeface="Nunito Sans" pitchFamily="2" charset="0"/>
            </a:endParaRPr>
          </a:p>
        </p:txBody>
      </p:sp>
      <p:sp>
        <p:nvSpPr>
          <p:cNvPr id="10" name="Rectangle 9"/>
          <p:cNvSpPr/>
          <p:nvPr/>
        </p:nvSpPr>
        <p:spPr>
          <a:xfrm>
            <a:off x="819017" y="10051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3" name="TextBox 2">
            <a:extLst>
              <a:ext uri="{FF2B5EF4-FFF2-40B4-BE49-F238E27FC236}">
                <a16:creationId xmlns:a16="http://schemas.microsoft.com/office/drawing/2014/main" id="{574A4DD0-EDC0-28BF-FE89-53BCD76FDFD8}"/>
              </a:ext>
            </a:extLst>
          </p:cNvPr>
          <p:cNvSpPr txBox="1"/>
          <p:nvPr/>
        </p:nvSpPr>
        <p:spPr>
          <a:xfrm>
            <a:off x="154200" y="914356"/>
            <a:ext cx="11883600" cy="5078313"/>
          </a:xfrm>
          <a:prstGeom prst="rect">
            <a:avLst/>
          </a:prstGeom>
          <a:noFill/>
        </p:spPr>
        <p:txBody>
          <a:bodyPr wrap="square">
            <a:spAutoFit/>
          </a:bodyPr>
          <a:lstStyle/>
          <a:p>
            <a:r>
              <a:rPr lang="en-IN" dirty="0"/>
              <a:t>Natural sort order is a way of sorting strings or text data in a manner that is more intuitive to humans. In natural sort order, alphanumeric strings are sorted based on their numeric components rather than just their character codes.</a:t>
            </a:r>
          </a:p>
          <a:p>
            <a:endParaRPr lang="en-IN" dirty="0"/>
          </a:p>
          <a:p>
            <a:r>
              <a:rPr lang="en-IN" dirty="0"/>
              <a:t>Typically, when sorting strings using a regular lexicographic sort order, the sorting is performed based on the ASCII or Unicode values of the characters. This means that numbers within strings are treated as individual characters rather than numeric values. As a result, strings like "file1", "file10", and "file2" would be sorted in lexicographic order as "file1", "file10", and "file2", which is not the intuitive ordering.</a:t>
            </a:r>
          </a:p>
          <a:p>
            <a:endParaRPr lang="en-IN" dirty="0"/>
          </a:p>
          <a:p>
            <a:r>
              <a:rPr lang="en-IN" dirty="0"/>
              <a:t>In contrast, natural sort order takes into account the numerical values within the strings. It treats numbers as numbers rather than individual characters. Using natural sort order, the same strings would be sorted as "file1", "file2", and "file10", which is the expected and intuitive ordering.</a:t>
            </a:r>
          </a:p>
          <a:p>
            <a:endParaRPr lang="en-IN" dirty="0"/>
          </a:p>
          <a:p>
            <a:r>
              <a:rPr lang="en-IN" dirty="0"/>
              <a:t>Natural sort order can be implemented using various algorithms or techniques. One common approach involves splitting the strings into chunks of numeric and non-numeric parts, and then sorting based on these parts. This allows the numbers within the strings to be compared and sorted in a meaningful way.</a:t>
            </a:r>
          </a:p>
          <a:p>
            <a:endParaRPr lang="en-IN" dirty="0"/>
          </a:p>
          <a:p>
            <a:r>
              <a:rPr lang="en-IN" dirty="0"/>
              <a:t>Natural sort order is particularly useful when dealing with file names, version numbers, or any other alphanumeric data that contains numbers. It provides a more human-friendly and logical sorting order compared to simple lexicographic sorting.</a:t>
            </a:r>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ABD1D-92BE-5869-E06D-677FACCBBBF3}"/>
              </a:ext>
            </a:extLst>
          </p:cNvPr>
          <p:cNvSpPr txBox="1"/>
          <p:nvPr/>
        </p:nvSpPr>
        <p:spPr>
          <a:xfrm>
            <a:off x="283335" y="1030307"/>
            <a:ext cx="4868214" cy="5632311"/>
          </a:xfrm>
          <a:prstGeom prst="rect">
            <a:avLst/>
          </a:prstGeom>
          <a:noFill/>
        </p:spPr>
        <p:txBody>
          <a:bodyPr wrap="square">
            <a:spAutoFit/>
          </a:bodyPr>
          <a:lstStyle/>
          <a:p>
            <a:r>
              <a:rPr lang="en-IN" dirty="0"/>
              <a:t>1. Consider the list of file names: </a:t>
            </a:r>
          </a:p>
          <a:p>
            <a:r>
              <a:rPr lang="en-IN" dirty="0"/>
              <a:t>   - file1.txt</a:t>
            </a:r>
          </a:p>
          <a:p>
            <a:r>
              <a:rPr lang="en-IN" dirty="0"/>
              <a:t>   - file10.txt</a:t>
            </a:r>
          </a:p>
          <a:p>
            <a:r>
              <a:rPr lang="en-IN" dirty="0"/>
              <a:t>   - file2.txt</a:t>
            </a:r>
          </a:p>
          <a:p>
            <a:r>
              <a:rPr lang="en-IN" dirty="0"/>
              <a:t>   - file20.txt</a:t>
            </a:r>
          </a:p>
          <a:p>
            <a:r>
              <a:rPr lang="en-IN" dirty="0"/>
              <a:t>   - file3.txt</a:t>
            </a:r>
          </a:p>
          <a:p>
            <a:endParaRPr lang="en-IN" dirty="0"/>
          </a:p>
          <a:p>
            <a:r>
              <a:rPr lang="en-IN" dirty="0"/>
              <a:t>2. In the first step, we need to split each file name into numeric and non-numeric parts. This will allow us to compare the numeric parts as numbers rather than individual characters. </a:t>
            </a:r>
          </a:p>
          <a:p>
            <a:endParaRPr lang="en-IN" dirty="0"/>
          </a:p>
          <a:p>
            <a:r>
              <a:rPr lang="en-IN" dirty="0"/>
              <a:t>   After splitting, we have the following pairs for each file name:</a:t>
            </a:r>
          </a:p>
          <a:p>
            <a:r>
              <a:rPr lang="en-IN" dirty="0"/>
              <a:t>   - file1.txt  =&gt; (file, 1, .txt)</a:t>
            </a:r>
          </a:p>
          <a:p>
            <a:r>
              <a:rPr lang="en-IN" dirty="0"/>
              <a:t>   - file10.txt =&gt; (file, 10, .txt)</a:t>
            </a:r>
          </a:p>
          <a:p>
            <a:r>
              <a:rPr lang="en-IN" dirty="0"/>
              <a:t>   - file2.txt  =&gt; (file, 2, .txt)</a:t>
            </a:r>
          </a:p>
          <a:p>
            <a:r>
              <a:rPr lang="en-IN" dirty="0"/>
              <a:t>   - file20.txt =&gt; (file, 20, .txt)</a:t>
            </a:r>
          </a:p>
          <a:p>
            <a:r>
              <a:rPr lang="en-IN" dirty="0"/>
              <a:t>   - file3.txt  =&gt; (file, 3, .txt)</a:t>
            </a:r>
          </a:p>
          <a:p>
            <a:endParaRPr lang="en-IN" dirty="0"/>
          </a:p>
        </p:txBody>
      </p:sp>
      <p:sp>
        <p:nvSpPr>
          <p:cNvPr id="5" name="TextBox 4">
            <a:extLst>
              <a:ext uri="{FF2B5EF4-FFF2-40B4-BE49-F238E27FC236}">
                <a16:creationId xmlns:a16="http://schemas.microsoft.com/office/drawing/2014/main" id="{8F759C2A-F306-E71B-CFCF-ED0D0A3612BA}"/>
              </a:ext>
            </a:extLst>
          </p:cNvPr>
          <p:cNvSpPr txBox="1"/>
          <p:nvPr/>
        </p:nvSpPr>
        <p:spPr>
          <a:xfrm>
            <a:off x="5847009" y="117693"/>
            <a:ext cx="6061656" cy="6740307"/>
          </a:xfrm>
          <a:prstGeom prst="rect">
            <a:avLst/>
          </a:prstGeom>
          <a:noFill/>
        </p:spPr>
        <p:txBody>
          <a:bodyPr wrap="square">
            <a:spAutoFit/>
          </a:bodyPr>
          <a:lstStyle/>
          <a:p>
            <a:r>
              <a:rPr lang="en-IN" dirty="0"/>
              <a:t>3. Now, we can compare the numeric parts of each pair. We sort the pairs based on the numeric parts in ascending order. If the numeric parts are equal, we can compare the non-numeric parts using regular string comparison. </a:t>
            </a:r>
          </a:p>
          <a:p>
            <a:endParaRPr lang="en-IN" dirty="0"/>
          </a:p>
          <a:p>
            <a:r>
              <a:rPr lang="en-IN" dirty="0"/>
              <a:t>   Sorting the pairs gives us:</a:t>
            </a:r>
          </a:p>
          <a:p>
            <a:r>
              <a:rPr lang="en-IN" dirty="0"/>
              <a:t>   - (file, 1, .txt)</a:t>
            </a:r>
          </a:p>
          <a:p>
            <a:r>
              <a:rPr lang="en-IN" dirty="0"/>
              <a:t>   - (file, 2, .txt)</a:t>
            </a:r>
          </a:p>
          <a:p>
            <a:r>
              <a:rPr lang="en-IN" dirty="0"/>
              <a:t>   - (file, 3, .txt)</a:t>
            </a:r>
          </a:p>
          <a:p>
            <a:r>
              <a:rPr lang="en-IN" dirty="0"/>
              <a:t>   - (file, 10, .txt)</a:t>
            </a:r>
          </a:p>
          <a:p>
            <a:r>
              <a:rPr lang="en-IN" dirty="0"/>
              <a:t>   - (file, 20, .txt)</a:t>
            </a:r>
          </a:p>
          <a:p>
            <a:endParaRPr lang="en-IN" dirty="0"/>
          </a:p>
          <a:p>
            <a:r>
              <a:rPr lang="en-IN" dirty="0"/>
              <a:t>4. Finally, we concatenate the sorted pairs back together to form the sorted list of file names:</a:t>
            </a:r>
          </a:p>
          <a:p>
            <a:endParaRPr lang="en-IN" dirty="0"/>
          </a:p>
          <a:p>
            <a:r>
              <a:rPr lang="en-IN" dirty="0"/>
              <a:t>   - file1.txt</a:t>
            </a:r>
          </a:p>
          <a:p>
            <a:r>
              <a:rPr lang="en-IN" dirty="0"/>
              <a:t>   - file2.txt</a:t>
            </a:r>
          </a:p>
          <a:p>
            <a:r>
              <a:rPr lang="en-IN" dirty="0"/>
              <a:t>   - file3.txt</a:t>
            </a:r>
          </a:p>
          <a:p>
            <a:r>
              <a:rPr lang="en-IN" dirty="0"/>
              <a:t>   - file10.txt</a:t>
            </a:r>
          </a:p>
          <a:p>
            <a:r>
              <a:rPr lang="en-IN" dirty="0"/>
              <a:t>   - file20.txt</a:t>
            </a:r>
          </a:p>
          <a:p>
            <a:endParaRPr lang="en-IN" dirty="0"/>
          </a:p>
          <a:p>
            <a:r>
              <a:rPr lang="en-IN" dirty="0"/>
              <a:t>So, using natural sort order, the list of file names is sorted in the expected and intuitive order: "file1.txt", "file2.txt", "file3.txt", "file10.txt", and "file20.txt".</a:t>
            </a:r>
          </a:p>
        </p:txBody>
      </p:sp>
      <p:sp>
        <p:nvSpPr>
          <p:cNvPr id="7" name="TextBox 6">
            <a:extLst>
              <a:ext uri="{FF2B5EF4-FFF2-40B4-BE49-F238E27FC236}">
                <a16:creationId xmlns:a16="http://schemas.microsoft.com/office/drawing/2014/main" id="{343A3750-D503-8CC0-52A5-BF89B23AE8B2}"/>
              </a:ext>
            </a:extLst>
          </p:cNvPr>
          <p:cNvSpPr txBox="1"/>
          <p:nvPr/>
        </p:nvSpPr>
        <p:spPr>
          <a:xfrm>
            <a:off x="1258910" y="262996"/>
            <a:ext cx="3119907" cy="461665"/>
          </a:xfrm>
          <a:prstGeom prst="rect">
            <a:avLst/>
          </a:prstGeom>
          <a:noFill/>
        </p:spPr>
        <p:txBody>
          <a:bodyPr wrap="square">
            <a:spAutoFit/>
          </a:bodyPr>
          <a:lstStyle/>
          <a:p>
            <a:r>
              <a:rPr lang="en-IN" sz="2400" b="1" i="0" dirty="0">
                <a:solidFill>
                  <a:srgbClr val="FF0000"/>
                </a:solidFill>
                <a:effectLst/>
                <a:latin typeface="Söhne"/>
              </a:rPr>
              <a:t>Example </a:t>
            </a:r>
            <a:endParaRPr lang="en-IN" sz="2400" b="1" dirty="0">
              <a:solidFill>
                <a:srgbClr val="FF0000"/>
              </a:solidFill>
            </a:endParaRPr>
          </a:p>
        </p:txBody>
      </p:sp>
    </p:spTree>
    <p:extLst>
      <p:ext uri="{BB962C8B-B14F-4D97-AF65-F5344CB8AC3E}">
        <p14:creationId xmlns:p14="http://schemas.microsoft.com/office/powerpoint/2010/main" val="347092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C91AA-33E6-6DD4-C903-BD81C59843B9}"/>
              </a:ext>
            </a:extLst>
          </p:cNvPr>
          <p:cNvSpPr txBox="1"/>
          <p:nvPr/>
        </p:nvSpPr>
        <p:spPr>
          <a:xfrm>
            <a:off x="115910" y="0"/>
            <a:ext cx="5267459" cy="6186309"/>
          </a:xfrm>
          <a:prstGeom prst="rect">
            <a:avLst/>
          </a:prstGeom>
          <a:noFill/>
        </p:spPr>
        <p:txBody>
          <a:bodyPr wrap="square">
            <a:spAutoFit/>
          </a:bodyPr>
          <a:lstStyle/>
          <a:p>
            <a:pPr marL="342900" indent="-342900">
              <a:buFont typeface="+mj-lt"/>
              <a:buAutoNum type="arabicPeriod"/>
            </a:pPr>
            <a:r>
              <a:rPr lang="en-IN" dirty="0"/>
              <a:t>import </a:t>
            </a:r>
            <a:r>
              <a:rPr lang="en-IN" dirty="0" err="1"/>
              <a:t>java.util.ArrayList</a:t>
            </a:r>
            <a:r>
              <a:rPr lang="en-IN" dirty="0"/>
              <a:t>;</a:t>
            </a:r>
          </a:p>
          <a:p>
            <a:pPr marL="342900" indent="-342900">
              <a:buFont typeface="+mj-lt"/>
              <a:buAutoNum type="arabicPeriod"/>
            </a:pPr>
            <a:r>
              <a:rPr lang="en-IN" dirty="0"/>
              <a:t>import </a:t>
            </a:r>
            <a:r>
              <a:rPr lang="en-IN" dirty="0" err="1"/>
              <a:t>java.util.Comparator</a:t>
            </a:r>
            <a:r>
              <a:rPr lang="en-IN" dirty="0"/>
              <a:t>;</a:t>
            </a:r>
          </a:p>
          <a:p>
            <a:pPr marL="342900" indent="-342900">
              <a:buFont typeface="+mj-lt"/>
              <a:buAutoNum type="arabicPeriod"/>
            </a:pPr>
            <a:r>
              <a:rPr lang="en-IN" dirty="0"/>
              <a:t>import </a:t>
            </a:r>
            <a:r>
              <a:rPr lang="en-IN" dirty="0" err="1"/>
              <a:t>java.util.List</a:t>
            </a:r>
            <a:r>
              <a:rPr lang="en-IN" dirty="0"/>
              <a:t>;</a:t>
            </a:r>
          </a:p>
          <a:p>
            <a:pPr marL="342900" indent="-342900">
              <a:buFont typeface="+mj-lt"/>
              <a:buAutoNum type="arabicPeriod"/>
            </a:pPr>
            <a:r>
              <a:rPr lang="en-IN" dirty="0"/>
              <a:t>import </a:t>
            </a:r>
            <a:r>
              <a:rPr lang="en-IN" dirty="0" err="1"/>
              <a:t>java.util.regex.Matcher</a:t>
            </a:r>
            <a:r>
              <a:rPr lang="en-IN" dirty="0"/>
              <a:t>;</a:t>
            </a:r>
          </a:p>
          <a:p>
            <a:pPr marL="342900" indent="-342900">
              <a:buFont typeface="+mj-lt"/>
              <a:buAutoNum type="arabicPeriod"/>
            </a:pPr>
            <a:r>
              <a:rPr lang="en-IN" dirty="0"/>
              <a:t>import </a:t>
            </a:r>
            <a:r>
              <a:rPr lang="en-IN" dirty="0" err="1"/>
              <a:t>java.util.regex.Pattern</a:t>
            </a:r>
            <a:r>
              <a:rPr lang="en-IN" dirty="0"/>
              <a:t>;</a:t>
            </a:r>
          </a:p>
          <a:p>
            <a:pPr marL="342900" indent="-342900">
              <a:buFont typeface="+mj-lt"/>
              <a:buAutoNum type="arabicPeriod"/>
            </a:pPr>
            <a:endParaRPr lang="en-IN" dirty="0"/>
          </a:p>
          <a:p>
            <a:pPr marL="342900" indent="-342900">
              <a:buFont typeface="+mj-lt"/>
              <a:buAutoNum type="arabicPeriod"/>
            </a:pPr>
            <a:r>
              <a:rPr lang="en-IN" dirty="0"/>
              <a:t>public class </a:t>
            </a:r>
            <a:r>
              <a:rPr lang="en-IN" dirty="0" err="1"/>
              <a:t>NaturalSort</a:t>
            </a:r>
            <a:r>
              <a:rPr lang="en-IN" dirty="0"/>
              <a:t> {</a:t>
            </a:r>
          </a:p>
          <a:p>
            <a:pPr marL="342900" indent="-342900">
              <a:buFont typeface="+mj-lt"/>
              <a:buAutoNum type="arabicPeriod"/>
            </a:pPr>
            <a:r>
              <a:rPr lang="en-IN" dirty="0"/>
              <a:t>    public static void main(String[] </a:t>
            </a:r>
            <a:r>
              <a:rPr lang="en-IN" dirty="0" err="1"/>
              <a:t>args</a:t>
            </a:r>
            <a:r>
              <a:rPr lang="en-IN" dirty="0"/>
              <a:t>) {</a:t>
            </a:r>
          </a:p>
          <a:p>
            <a:pPr marL="342900" indent="-342900">
              <a:buFont typeface="+mj-lt"/>
              <a:buAutoNum type="arabicPeriod"/>
            </a:pPr>
            <a:r>
              <a:rPr lang="en-IN" dirty="0"/>
              <a:t>        List&lt;String&gt; strings = new </a:t>
            </a:r>
            <a:r>
              <a:rPr lang="en-IN" dirty="0" err="1"/>
              <a:t>ArrayList</a:t>
            </a:r>
            <a:r>
              <a:rPr lang="en-IN" dirty="0"/>
              <a:t>&lt;&gt;();</a:t>
            </a:r>
          </a:p>
          <a:p>
            <a:pPr marL="342900" indent="-342900">
              <a:buFont typeface="+mj-lt"/>
              <a:buAutoNum type="arabicPeriod"/>
            </a:pPr>
            <a:r>
              <a:rPr lang="en-IN" dirty="0"/>
              <a:t>        </a:t>
            </a:r>
            <a:r>
              <a:rPr lang="en-IN" dirty="0" err="1"/>
              <a:t>strings.add</a:t>
            </a:r>
            <a:r>
              <a:rPr lang="en-IN" dirty="0"/>
              <a:t>("file1.txt");</a:t>
            </a:r>
          </a:p>
          <a:p>
            <a:pPr marL="342900" indent="-342900">
              <a:buFont typeface="+mj-lt"/>
              <a:buAutoNum type="arabicPeriod"/>
            </a:pPr>
            <a:r>
              <a:rPr lang="en-IN" dirty="0"/>
              <a:t>        </a:t>
            </a:r>
            <a:r>
              <a:rPr lang="en-IN" dirty="0" err="1"/>
              <a:t>strings.add</a:t>
            </a:r>
            <a:r>
              <a:rPr lang="en-IN" dirty="0"/>
              <a:t>("file10.txt");</a:t>
            </a:r>
          </a:p>
          <a:p>
            <a:pPr marL="342900" indent="-342900">
              <a:buFont typeface="+mj-lt"/>
              <a:buAutoNum type="arabicPeriod"/>
            </a:pPr>
            <a:r>
              <a:rPr lang="en-IN" dirty="0"/>
              <a:t>        </a:t>
            </a:r>
            <a:r>
              <a:rPr lang="en-IN" dirty="0" err="1"/>
              <a:t>strings.add</a:t>
            </a:r>
            <a:r>
              <a:rPr lang="en-IN" dirty="0"/>
              <a:t>("file2.txt");</a:t>
            </a:r>
          </a:p>
          <a:p>
            <a:pPr marL="342900" indent="-342900">
              <a:buFont typeface="+mj-lt"/>
              <a:buAutoNum type="arabicPeriod"/>
            </a:pPr>
            <a:r>
              <a:rPr lang="en-IN" dirty="0"/>
              <a:t>        </a:t>
            </a:r>
            <a:r>
              <a:rPr lang="en-IN" dirty="0" err="1"/>
              <a:t>strings.add</a:t>
            </a:r>
            <a:r>
              <a:rPr lang="en-IN" dirty="0"/>
              <a:t>("file20.txt");</a:t>
            </a:r>
          </a:p>
          <a:p>
            <a:pPr marL="342900" indent="-342900">
              <a:buFont typeface="+mj-lt"/>
              <a:buAutoNum type="arabicPeriod"/>
            </a:pPr>
            <a:r>
              <a:rPr lang="en-IN" dirty="0"/>
              <a:t>        </a:t>
            </a:r>
            <a:r>
              <a:rPr lang="en-IN" dirty="0" err="1"/>
              <a:t>strings.add</a:t>
            </a:r>
            <a:r>
              <a:rPr lang="en-IN" dirty="0"/>
              <a:t>("file3.txt");</a:t>
            </a:r>
          </a:p>
          <a:p>
            <a:pPr marL="342900" indent="-342900">
              <a:buFont typeface="+mj-lt"/>
              <a:buAutoNum type="arabicPeriod"/>
            </a:pPr>
            <a:endParaRPr lang="en-IN" dirty="0"/>
          </a:p>
          <a:p>
            <a:pPr marL="342900" indent="-342900">
              <a:buFont typeface="+mj-lt"/>
              <a:buAutoNum type="arabicPeriod"/>
            </a:pPr>
            <a:r>
              <a:rPr lang="en-IN" dirty="0"/>
              <a:t>        List&lt;String&gt; </a:t>
            </a:r>
            <a:r>
              <a:rPr lang="en-IN" dirty="0" err="1"/>
              <a:t>sortedStrings</a:t>
            </a:r>
            <a:r>
              <a:rPr lang="en-IN" dirty="0"/>
              <a:t> = </a:t>
            </a:r>
            <a:r>
              <a:rPr lang="en-IN" dirty="0" err="1"/>
              <a:t>naturalSort</a:t>
            </a:r>
            <a:r>
              <a:rPr lang="en-IN" dirty="0"/>
              <a:t>(strings);</a:t>
            </a:r>
          </a:p>
          <a:p>
            <a:pPr marL="342900" indent="-342900">
              <a:buFont typeface="+mj-lt"/>
              <a:buAutoNum type="arabicPeriod"/>
            </a:pPr>
            <a:endParaRPr lang="en-IN" dirty="0"/>
          </a:p>
          <a:p>
            <a:pPr marL="342900" indent="-342900">
              <a:buFont typeface="+mj-lt"/>
              <a:buAutoNum type="arabicPeriod"/>
            </a:pPr>
            <a:r>
              <a:rPr lang="en-IN" dirty="0"/>
              <a:t>        for (String str : </a:t>
            </a:r>
            <a:r>
              <a:rPr lang="en-IN" dirty="0" err="1"/>
              <a:t>sortedStrings</a:t>
            </a:r>
            <a:r>
              <a:rPr lang="en-IN" dirty="0"/>
              <a:t>) {</a:t>
            </a:r>
          </a:p>
          <a:p>
            <a:pPr marL="342900" indent="-342900">
              <a:buFont typeface="+mj-lt"/>
              <a:buAutoNum type="arabicPeriod"/>
            </a:pPr>
            <a:r>
              <a:rPr lang="en-IN" dirty="0"/>
              <a:t>            </a:t>
            </a:r>
            <a:r>
              <a:rPr lang="en-IN" dirty="0" err="1"/>
              <a:t>System.out.println</a:t>
            </a:r>
            <a:r>
              <a:rPr lang="en-IN" dirty="0"/>
              <a:t>(str);</a:t>
            </a:r>
          </a:p>
          <a:p>
            <a:pPr marL="342900" indent="-342900">
              <a:buFont typeface="+mj-lt"/>
              <a:buAutoNum type="arabicPeriod"/>
            </a:pPr>
            <a:r>
              <a:rPr lang="en-IN" dirty="0"/>
              <a:t>        }</a:t>
            </a:r>
          </a:p>
          <a:p>
            <a:pPr marL="342900" indent="-342900">
              <a:buFont typeface="+mj-lt"/>
              <a:buAutoNum type="arabicPeriod"/>
            </a:pPr>
            <a:r>
              <a:rPr lang="en-IN" dirty="0"/>
              <a:t>    }</a:t>
            </a:r>
          </a:p>
        </p:txBody>
      </p:sp>
      <p:sp>
        <p:nvSpPr>
          <p:cNvPr id="5" name="TextBox 4">
            <a:extLst>
              <a:ext uri="{FF2B5EF4-FFF2-40B4-BE49-F238E27FC236}">
                <a16:creationId xmlns:a16="http://schemas.microsoft.com/office/drawing/2014/main" id="{7581A045-26ED-C77F-1808-EAD1C5B12025}"/>
              </a:ext>
            </a:extLst>
          </p:cNvPr>
          <p:cNvSpPr txBox="1"/>
          <p:nvPr/>
        </p:nvSpPr>
        <p:spPr>
          <a:xfrm>
            <a:off x="5383369" y="171640"/>
            <a:ext cx="6692720" cy="5909310"/>
          </a:xfrm>
          <a:prstGeom prst="rect">
            <a:avLst/>
          </a:prstGeom>
          <a:noFill/>
        </p:spPr>
        <p:txBody>
          <a:bodyPr wrap="square">
            <a:spAutoFit/>
          </a:bodyPr>
          <a:lstStyle/>
          <a:p>
            <a:pPr marL="342900" indent="-342900">
              <a:buFont typeface="+mj-lt"/>
              <a:buAutoNum type="arabicPeriod"/>
            </a:pPr>
            <a:endParaRPr lang="en-IN" dirty="0"/>
          </a:p>
          <a:p>
            <a:pPr marL="342900" indent="-342900">
              <a:buFont typeface="+mj-lt"/>
              <a:buAutoNum type="arabicPeriod"/>
            </a:pPr>
            <a:r>
              <a:rPr lang="en-IN" dirty="0"/>
              <a:t>    public static List&lt;String&gt; </a:t>
            </a:r>
            <a:r>
              <a:rPr lang="en-IN" dirty="0" err="1"/>
              <a:t>naturalSort</a:t>
            </a:r>
            <a:r>
              <a:rPr lang="en-IN" dirty="0"/>
              <a:t>(List&lt;String&gt; strings) {</a:t>
            </a:r>
          </a:p>
          <a:p>
            <a:pPr marL="342900" indent="-342900">
              <a:buFont typeface="+mj-lt"/>
              <a:buAutoNum type="arabicPeriod"/>
            </a:pPr>
            <a:r>
              <a:rPr lang="en-IN" dirty="0"/>
              <a:t>        </a:t>
            </a:r>
            <a:r>
              <a:rPr lang="en-IN" dirty="0" err="1"/>
              <a:t>strings.sort</a:t>
            </a:r>
            <a:r>
              <a:rPr lang="en-IN" dirty="0"/>
              <a:t>(</a:t>
            </a:r>
            <a:r>
              <a:rPr lang="en-IN" dirty="0" err="1"/>
              <a:t>Comparator.comparing</a:t>
            </a:r>
            <a:r>
              <a:rPr lang="en-IN" dirty="0"/>
              <a:t>(</a:t>
            </a:r>
            <a:r>
              <a:rPr lang="en-IN" dirty="0" err="1"/>
              <a:t>NaturalSort</a:t>
            </a:r>
            <a:r>
              <a:rPr lang="en-IN" dirty="0"/>
              <a:t>::</a:t>
            </a:r>
            <a:r>
              <a:rPr lang="en-IN" dirty="0" err="1"/>
              <a:t>extractNumericParts</a:t>
            </a:r>
            <a:r>
              <a:rPr lang="en-IN" dirty="0"/>
              <a:t>)</a:t>
            </a:r>
          </a:p>
          <a:p>
            <a:pPr marL="342900" indent="-342900">
              <a:buFont typeface="+mj-lt"/>
              <a:buAutoNum type="arabicPeriod"/>
            </a:pPr>
            <a:r>
              <a:rPr lang="en-IN" dirty="0"/>
              <a:t>                .</a:t>
            </a:r>
            <a:r>
              <a:rPr lang="en-IN" dirty="0" err="1"/>
              <a:t>thenComparing</a:t>
            </a:r>
            <a:r>
              <a:rPr lang="en-IN" dirty="0"/>
              <a:t>(</a:t>
            </a:r>
            <a:r>
              <a:rPr lang="en-IN" dirty="0" err="1"/>
              <a:t>Comparator.naturalOrder</a:t>
            </a:r>
            <a:r>
              <a:rPr lang="en-IN" dirty="0"/>
              <a:t>()));</a:t>
            </a:r>
          </a:p>
          <a:p>
            <a:pPr marL="342900" indent="-342900">
              <a:buFont typeface="+mj-lt"/>
              <a:buAutoNum type="arabicPeriod"/>
            </a:pPr>
            <a:r>
              <a:rPr lang="en-IN" dirty="0"/>
              <a:t>        return strings;</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private static List&lt;String&gt; </a:t>
            </a:r>
            <a:r>
              <a:rPr lang="en-IN" dirty="0" err="1"/>
              <a:t>extractNumericParts</a:t>
            </a:r>
            <a:r>
              <a:rPr lang="en-IN" dirty="0"/>
              <a:t>(String str) {</a:t>
            </a:r>
          </a:p>
          <a:p>
            <a:pPr marL="342900" indent="-342900">
              <a:buFont typeface="+mj-lt"/>
              <a:buAutoNum type="arabicPeriod"/>
            </a:pPr>
            <a:r>
              <a:rPr lang="en-IN" dirty="0"/>
              <a:t>        List&lt;String&gt; </a:t>
            </a:r>
            <a:r>
              <a:rPr lang="en-IN" dirty="0" err="1"/>
              <a:t>numericParts</a:t>
            </a:r>
            <a:r>
              <a:rPr lang="en-IN" dirty="0"/>
              <a:t> = new </a:t>
            </a:r>
            <a:r>
              <a:rPr lang="en-IN" dirty="0" err="1"/>
              <a:t>ArrayList</a:t>
            </a:r>
            <a:r>
              <a:rPr lang="en-IN" dirty="0"/>
              <a:t>&lt;&gt;();</a:t>
            </a:r>
          </a:p>
          <a:p>
            <a:pPr marL="342900" indent="-342900">
              <a:buFont typeface="+mj-lt"/>
              <a:buAutoNum type="arabicPeriod"/>
            </a:pPr>
            <a:r>
              <a:rPr lang="en-IN" dirty="0"/>
              <a:t>        Pattern </a:t>
            </a:r>
            <a:r>
              <a:rPr lang="en-IN" dirty="0" err="1"/>
              <a:t>pattern</a:t>
            </a:r>
            <a:r>
              <a:rPr lang="en-IN" dirty="0"/>
              <a:t> = </a:t>
            </a:r>
            <a:r>
              <a:rPr lang="en-IN" dirty="0" err="1"/>
              <a:t>Pattern.compile</a:t>
            </a:r>
            <a:r>
              <a:rPr lang="en-IN" dirty="0"/>
              <a:t>("\\d+");</a:t>
            </a:r>
          </a:p>
          <a:p>
            <a:pPr marL="342900" indent="-342900">
              <a:buFont typeface="+mj-lt"/>
              <a:buAutoNum type="arabicPeriod"/>
            </a:pPr>
            <a:r>
              <a:rPr lang="en-IN" dirty="0"/>
              <a:t>        Matcher </a:t>
            </a:r>
            <a:r>
              <a:rPr lang="en-IN" dirty="0" err="1"/>
              <a:t>matcher</a:t>
            </a:r>
            <a:r>
              <a:rPr lang="en-IN" dirty="0"/>
              <a:t> = </a:t>
            </a:r>
            <a:r>
              <a:rPr lang="en-IN" dirty="0" err="1"/>
              <a:t>pattern.matcher</a:t>
            </a:r>
            <a:r>
              <a:rPr lang="en-IN" dirty="0"/>
              <a:t>(str);</a:t>
            </a:r>
          </a:p>
          <a:p>
            <a:pPr marL="342900" indent="-342900">
              <a:buFont typeface="+mj-lt"/>
              <a:buAutoNum type="arabicPeriod"/>
            </a:pPr>
            <a:endParaRPr lang="en-IN" dirty="0"/>
          </a:p>
          <a:p>
            <a:pPr marL="342900" indent="-342900">
              <a:buFont typeface="+mj-lt"/>
              <a:buAutoNum type="arabicPeriod"/>
            </a:pPr>
            <a:r>
              <a:rPr lang="en-IN" dirty="0"/>
              <a:t>        while (</a:t>
            </a:r>
            <a:r>
              <a:rPr lang="en-IN" dirty="0" err="1"/>
              <a:t>matcher.find</a:t>
            </a:r>
            <a:r>
              <a:rPr lang="en-IN" dirty="0"/>
              <a:t>()) {</a:t>
            </a:r>
          </a:p>
          <a:p>
            <a:pPr marL="342900" indent="-342900">
              <a:buFont typeface="+mj-lt"/>
              <a:buAutoNum type="arabicPeriod"/>
            </a:pPr>
            <a:r>
              <a:rPr lang="en-IN" dirty="0"/>
              <a:t>            </a:t>
            </a:r>
            <a:r>
              <a:rPr lang="en-IN" dirty="0" err="1"/>
              <a:t>numericParts.add</a:t>
            </a:r>
            <a:r>
              <a:rPr lang="en-IN" dirty="0"/>
              <a:t>(</a:t>
            </a:r>
            <a:r>
              <a:rPr lang="en-IN" dirty="0" err="1"/>
              <a:t>matcher.group</a:t>
            </a:r>
            <a:r>
              <a:rPr lang="en-IN" dirty="0"/>
              <a:t>());</a:t>
            </a:r>
          </a:p>
          <a:p>
            <a:pPr marL="342900" indent="-342900">
              <a:buFont typeface="+mj-lt"/>
              <a:buAutoNum type="arabicPeriod"/>
            </a:pPr>
            <a:r>
              <a:rPr lang="en-IN" dirty="0"/>
              <a:t>        }</a:t>
            </a:r>
          </a:p>
          <a:p>
            <a:pPr marL="342900" indent="-342900">
              <a:buFont typeface="+mj-lt"/>
              <a:buAutoNum type="arabicPeriod"/>
            </a:pPr>
            <a:endParaRPr lang="en-IN" dirty="0"/>
          </a:p>
          <a:p>
            <a:pPr marL="342900" indent="-342900">
              <a:buFont typeface="+mj-lt"/>
              <a:buAutoNum type="arabicPeriod"/>
            </a:pPr>
            <a:r>
              <a:rPr lang="en-IN" dirty="0"/>
              <a:t>        return </a:t>
            </a:r>
            <a:r>
              <a:rPr lang="en-IN" dirty="0" err="1"/>
              <a:t>numericParts</a:t>
            </a:r>
            <a:r>
              <a:rPr lang="en-IN" dirty="0"/>
              <a:t>;</a:t>
            </a:r>
          </a:p>
          <a:p>
            <a:pPr marL="342900" indent="-342900">
              <a:buFont typeface="+mj-lt"/>
              <a:buAutoNum type="arabicPeriod"/>
            </a:pPr>
            <a:r>
              <a:rPr lang="en-IN" dirty="0"/>
              <a:t>    }</a:t>
            </a:r>
          </a:p>
          <a:p>
            <a:pPr marL="342900" indent="-342900">
              <a:buFont typeface="+mj-lt"/>
              <a:buAutoNum type="arabicPeriod"/>
            </a:pPr>
            <a:r>
              <a:rPr lang="en-IN" dirty="0"/>
              <a:t>}</a:t>
            </a:r>
          </a:p>
        </p:txBody>
      </p:sp>
    </p:spTree>
    <p:extLst>
      <p:ext uri="{BB962C8B-B14F-4D97-AF65-F5344CB8AC3E}">
        <p14:creationId xmlns:p14="http://schemas.microsoft.com/office/powerpoint/2010/main" val="31856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892</Words>
  <Application>Microsoft Office PowerPoint</Application>
  <PresentationFormat>Widescreen</PresentationFormat>
  <Paragraphs>90</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Nunito Sans</vt:lpstr>
      <vt:lpstr>Söhne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7</cp:revision>
  <dcterms:created xsi:type="dcterms:W3CDTF">2023-05-10T08:47:54Z</dcterms:created>
  <dcterms:modified xsi:type="dcterms:W3CDTF">2023-07-01T17:04:10Z</dcterms:modified>
</cp:coreProperties>
</file>