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2" r:id="rId2"/>
    <p:sldId id="370" r:id="rId3"/>
    <p:sldId id="373" r:id="rId4"/>
    <p:sldId id="374" r:id="rId5"/>
    <p:sldId id="376" r:id="rId6"/>
    <p:sldId id="375" r:id="rId7"/>
    <p:sldId id="377" r:id="rId8"/>
    <p:sldId id="3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18975-8934-4771-AF08-1A257C48F7AD}" type="datetimeFigureOut">
              <a:rPr lang="en-IN" smtClean="0"/>
              <a:t>01-07-2023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990C0-AD91-46EA-AB00-F0B210DDC161}" type="slidenum">
              <a:rPr lang="en-IN" smtClean="0"/>
              <a:t>‹#›</a:t>
            </a:fld>
            <a:endParaRPr lang="en-IN"/>
          </a:p>
        </p:txBody>
      </p:sp>
    </p:spTree>
    <p:extLst>
      <p:ext uri="{BB962C8B-B14F-4D97-AF65-F5344CB8AC3E}">
        <p14:creationId xmlns:p14="http://schemas.microsoft.com/office/powerpoint/2010/main" val="328304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10335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837020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91240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BE20-E304-E50A-7275-9B01BAECD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089444-676A-85DF-7A91-F6BEF15B6E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07CB06-D95C-AB7F-CF76-270EF5C5A86C}"/>
              </a:ext>
            </a:extLst>
          </p:cNvPr>
          <p:cNvSpPr>
            <a:spLocks noGrp="1"/>
          </p:cNvSpPr>
          <p:nvPr>
            <p:ph type="dt" sz="half" idx="10"/>
          </p:nvPr>
        </p:nvSpPr>
        <p:spPr/>
        <p:txBody>
          <a:bodyPr/>
          <a:lstStyle/>
          <a:p>
            <a:fld id="{85E37057-8EEF-4970-971A-E729ECFB4DF5}" type="datetimeFigureOut">
              <a:rPr lang="en-IN" smtClean="0"/>
              <a:t>01-07-2023</a:t>
            </a:fld>
            <a:endParaRPr lang="en-IN"/>
          </a:p>
        </p:txBody>
      </p:sp>
      <p:sp>
        <p:nvSpPr>
          <p:cNvPr id="5" name="Footer Placeholder 4">
            <a:extLst>
              <a:ext uri="{FF2B5EF4-FFF2-40B4-BE49-F238E27FC236}">
                <a16:creationId xmlns:a16="http://schemas.microsoft.com/office/drawing/2014/main" id="{05911846-10FF-4F59-F5E0-C31A33F0E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6CEAE-5742-4805-773B-021C035A0258}"/>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102111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37B9-005B-FDC3-30CB-4B54D889CE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E8D0BD-8D2B-AA5C-A832-B1E68B5BD7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D49FAF-0B90-F71E-F23A-3A1AA53B7CDE}"/>
              </a:ext>
            </a:extLst>
          </p:cNvPr>
          <p:cNvSpPr>
            <a:spLocks noGrp="1"/>
          </p:cNvSpPr>
          <p:nvPr>
            <p:ph type="dt" sz="half" idx="10"/>
          </p:nvPr>
        </p:nvSpPr>
        <p:spPr/>
        <p:txBody>
          <a:bodyPr/>
          <a:lstStyle/>
          <a:p>
            <a:fld id="{85E37057-8EEF-4970-971A-E729ECFB4DF5}" type="datetimeFigureOut">
              <a:rPr lang="en-IN" smtClean="0"/>
              <a:t>01-07-2023</a:t>
            </a:fld>
            <a:endParaRPr lang="en-IN"/>
          </a:p>
        </p:txBody>
      </p:sp>
      <p:sp>
        <p:nvSpPr>
          <p:cNvPr id="5" name="Footer Placeholder 4">
            <a:extLst>
              <a:ext uri="{FF2B5EF4-FFF2-40B4-BE49-F238E27FC236}">
                <a16:creationId xmlns:a16="http://schemas.microsoft.com/office/drawing/2014/main" id="{1AA8EE51-6EE1-8312-BEAE-AFBAA57D0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EE164F-47C3-338D-19E0-11D18DE85098}"/>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40843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FBE76E-2FC7-4A85-22B4-C391C2AD54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81806D-6F3F-8BAD-BF7F-D4F4BE508A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1D3EF-94CA-3240-AA7B-0A2C6BAA6C57}"/>
              </a:ext>
            </a:extLst>
          </p:cNvPr>
          <p:cNvSpPr>
            <a:spLocks noGrp="1"/>
          </p:cNvSpPr>
          <p:nvPr>
            <p:ph type="dt" sz="half" idx="10"/>
          </p:nvPr>
        </p:nvSpPr>
        <p:spPr/>
        <p:txBody>
          <a:bodyPr/>
          <a:lstStyle/>
          <a:p>
            <a:fld id="{85E37057-8EEF-4970-971A-E729ECFB4DF5}" type="datetimeFigureOut">
              <a:rPr lang="en-IN" smtClean="0"/>
              <a:t>01-07-2023</a:t>
            </a:fld>
            <a:endParaRPr lang="en-IN"/>
          </a:p>
        </p:txBody>
      </p:sp>
      <p:sp>
        <p:nvSpPr>
          <p:cNvPr id="5" name="Footer Placeholder 4">
            <a:extLst>
              <a:ext uri="{FF2B5EF4-FFF2-40B4-BE49-F238E27FC236}">
                <a16:creationId xmlns:a16="http://schemas.microsoft.com/office/drawing/2014/main" id="{A5E0526B-E17D-AFA6-CFF8-B94B636B3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889A78-51EC-FE83-830B-1A757D6D538E}"/>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272867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580D-56FF-713E-670A-F21B1D120A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EAB131-964C-3487-E68A-8ED0DC589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1F7D71-B3DE-D2E5-9895-C9D41976B6BC}"/>
              </a:ext>
            </a:extLst>
          </p:cNvPr>
          <p:cNvSpPr>
            <a:spLocks noGrp="1"/>
          </p:cNvSpPr>
          <p:nvPr>
            <p:ph type="dt" sz="half" idx="10"/>
          </p:nvPr>
        </p:nvSpPr>
        <p:spPr/>
        <p:txBody>
          <a:bodyPr/>
          <a:lstStyle/>
          <a:p>
            <a:fld id="{85E37057-8EEF-4970-971A-E729ECFB4DF5}" type="datetimeFigureOut">
              <a:rPr lang="en-IN" smtClean="0"/>
              <a:t>01-07-2023</a:t>
            </a:fld>
            <a:endParaRPr lang="en-IN"/>
          </a:p>
        </p:txBody>
      </p:sp>
      <p:sp>
        <p:nvSpPr>
          <p:cNvPr id="5" name="Footer Placeholder 4">
            <a:extLst>
              <a:ext uri="{FF2B5EF4-FFF2-40B4-BE49-F238E27FC236}">
                <a16:creationId xmlns:a16="http://schemas.microsoft.com/office/drawing/2014/main" id="{B24B2AFE-A030-C017-4276-ED0AAC829D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EF4221-AE41-6678-28C4-B63665E84E29}"/>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84485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DDC6-B209-DD07-7B12-9C7A054F9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363BC2-6F1F-8B7F-04E8-CB6246E1A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E95F47-C9C0-2C65-CE72-B23A86391236}"/>
              </a:ext>
            </a:extLst>
          </p:cNvPr>
          <p:cNvSpPr>
            <a:spLocks noGrp="1"/>
          </p:cNvSpPr>
          <p:nvPr>
            <p:ph type="dt" sz="half" idx="10"/>
          </p:nvPr>
        </p:nvSpPr>
        <p:spPr/>
        <p:txBody>
          <a:bodyPr/>
          <a:lstStyle/>
          <a:p>
            <a:fld id="{85E37057-8EEF-4970-971A-E729ECFB4DF5}" type="datetimeFigureOut">
              <a:rPr lang="en-IN" smtClean="0"/>
              <a:t>01-07-2023</a:t>
            </a:fld>
            <a:endParaRPr lang="en-IN"/>
          </a:p>
        </p:txBody>
      </p:sp>
      <p:sp>
        <p:nvSpPr>
          <p:cNvPr id="5" name="Footer Placeholder 4">
            <a:extLst>
              <a:ext uri="{FF2B5EF4-FFF2-40B4-BE49-F238E27FC236}">
                <a16:creationId xmlns:a16="http://schemas.microsoft.com/office/drawing/2014/main" id="{AC115A94-E8BF-E3C8-AD35-9D8CA4B3F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25D7B-7CEB-5DD7-3AE9-0454B6727D52}"/>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98853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B110-F0C6-578F-F6A7-D25AA9C0BC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165983-7F9E-88CE-01D0-FF7F8E08D5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0CB06B-0F59-0656-EB47-520B3EA7DB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2B2A57-B0C4-82FC-6F4B-C238D103C274}"/>
              </a:ext>
            </a:extLst>
          </p:cNvPr>
          <p:cNvSpPr>
            <a:spLocks noGrp="1"/>
          </p:cNvSpPr>
          <p:nvPr>
            <p:ph type="dt" sz="half" idx="10"/>
          </p:nvPr>
        </p:nvSpPr>
        <p:spPr/>
        <p:txBody>
          <a:bodyPr/>
          <a:lstStyle/>
          <a:p>
            <a:fld id="{85E37057-8EEF-4970-971A-E729ECFB4DF5}" type="datetimeFigureOut">
              <a:rPr lang="en-IN" smtClean="0"/>
              <a:t>01-07-2023</a:t>
            </a:fld>
            <a:endParaRPr lang="en-IN"/>
          </a:p>
        </p:txBody>
      </p:sp>
      <p:sp>
        <p:nvSpPr>
          <p:cNvPr id="6" name="Footer Placeholder 5">
            <a:extLst>
              <a:ext uri="{FF2B5EF4-FFF2-40B4-BE49-F238E27FC236}">
                <a16:creationId xmlns:a16="http://schemas.microsoft.com/office/drawing/2014/main" id="{6EE99E5A-FEFC-7626-FEE3-6132CD14F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4DB9C8-BC0C-E43A-4607-246D8BF71FB7}"/>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11663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AC79-B4C7-F37F-0A99-78F594A2D7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720269-90A4-D338-E83C-80486F34E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BFF09-3603-86B9-954C-1D3F3EF732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2B4772-8927-354C-AFED-9225A2D5F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C57135-DCE7-CA77-55E8-85F3B6634E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53673D-15D9-7B60-DFDE-BF61CE9D09F2}"/>
              </a:ext>
            </a:extLst>
          </p:cNvPr>
          <p:cNvSpPr>
            <a:spLocks noGrp="1"/>
          </p:cNvSpPr>
          <p:nvPr>
            <p:ph type="dt" sz="half" idx="10"/>
          </p:nvPr>
        </p:nvSpPr>
        <p:spPr/>
        <p:txBody>
          <a:bodyPr/>
          <a:lstStyle/>
          <a:p>
            <a:fld id="{85E37057-8EEF-4970-971A-E729ECFB4DF5}" type="datetimeFigureOut">
              <a:rPr lang="en-IN" smtClean="0"/>
              <a:t>01-07-2023</a:t>
            </a:fld>
            <a:endParaRPr lang="en-IN"/>
          </a:p>
        </p:txBody>
      </p:sp>
      <p:sp>
        <p:nvSpPr>
          <p:cNvPr id="8" name="Footer Placeholder 7">
            <a:extLst>
              <a:ext uri="{FF2B5EF4-FFF2-40B4-BE49-F238E27FC236}">
                <a16:creationId xmlns:a16="http://schemas.microsoft.com/office/drawing/2014/main" id="{BD99FDF8-6F00-489A-7F1A-F82F80249F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607201-A92F-E4A4-A8E5-A4459E96B72C}"/>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08160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285B-AEDD-16CC-3F0C-163FB6910A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08E675-3EC7-7719-03C7-44938B52CF84}"/>
              </a:ext>
            </a:extLst>
          </p:cNvPr>
          <p:cNvSpPr>
            <a:spLocks noGrp="1"/>
          </p:cNvSpPr>
          <p:nvPr>
            <p:ph type="dt" sz="half" idx="10"/>
          </p:nvPr>
        </p:nvSpPr>
        <p:spPr/>
        <p:txBody>
          <a:bodyPr/>
          <a:lstStyle/>
          <a:p>
            <a:fld id="{85E37057-8EEF-4970-971A-E729ECFB4DF5}" type="datetimeFigureOut">
              <a:rPr lang="en-IN" smtClean="0"/>
              <a:t>01-07-2023</a:t>
            </a:fld>
            <a:endParaRPr lang="en-IN"/>
          </a:p>
        </p:txBody>
      </p:sp>
      <p:sp>
        <p:nvSpPr>
          <p:cNvPr id="4" name="Footer Placeholder 3">
            <a:extLst>
              <a:ext uri="{FF2B5EF4-FFF2-40B4-BE49-F238E27FC236}">
                <a16:creationId xmlns:a16="http://schemas.microsoft.com/office/drawing/2014/main" id="{2E2F7690-159E-483A-B5A0-6E12A3CEB1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7A6C8A-EFEA-78CB-E338-F764EF55781B}"/>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61437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54C02A-457C-B0D0-DD11-922661C8D447}"/>
              </a:ext>
            </a:extLst>
          </p:cNvPr>
          <p:cNvSpPr>
            <a:spLocks noGrp="1"/>
          </p:cNvSpPr>
          <p:nvPr>
            <p:ph type="dt" sz="half" idx="10"/>
          </p:nvPr>
        </p:nvSpPr>
        <p:spPr/>
        <p:txBody>
          <a:bodyPr/>
          <a:lstStyle/>
          <a:p>
            <a:fld id="{85E37057-8EEF-4970-971A-E729ECFB4DF5}" type="datetimeFigureOut">
              <a:rPr lang="en-IN" smtClean="0"/>
              <a:t>01-07-2023</a:t>
            </a:fld>
            <a:endParaRPr lang="en-IN"/>
          </a:p>
        </p:txBody>
      </p:sp>
      <p:sp>
        <p:nvSpPr>
          <p:cNvPr id="3" name="Footer Placeholder 2">
            <a:extLst>
              <a:ext uri="{FF2B5EF4-FFF2-40B4-BE49-F238E27FC236}">
                <a16:creationId xmlns:a16="http://schemas.microsoft.com/office/drawing/2014/main" id="{0A20CF1B-0BB9-83DF-FF93-191602CB1B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E68B2D-F23C-56A4-7FBD-0A04A6C79496}"/>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39412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4ECD-56C4-3ACB-B30A-011AC809E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70C8B0-9BCC-D2C9-82BC-8FF0ED455E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C52100-93AD-68D7-FCEC-AB258CA4F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355F9-1073-292E-95F5-ED67A0569715}"/>
              </a:ext>
            </a:extLst>
          </p:cNvPr>
          <p:cNvSpPr>
            <a:spLocks noGrp="1"/>
          </p:cNvSpPr>
          <p:nvPr>
            <p:ph type="dt" sz="half" idx="10"/>
          </p:nvPr>
        </p:nvSpPr>
        <p:spPr/>
        <p:txBody>
          <a:bodyPr/>
          <a:lstStyle/>
          <a:p>
            <a:fld id="{85E37057-8EEF-4970-971A-E729ECFB4DF5}" type="datetimeFigureOut">
              <a:rPr lang="en-IN" smtClean="0"/>
              <a:t>01-07-2023</a:t>
            </a:fld>
            <a:endParaRPr lang="en-IN"/>
          </a:p>
        </p:txBody>
      </p:sp>
      <p:sp>
        <p:nvSpPr>
          <p:cNvPr id="6" name="Footer Placeholder 5">
            <a:extLst>
              <a:ext uri="{FF2B5EF4-FFF2-40B4-BE49-F238E27FC236}">
                <a16:creationId xmlns:a16="http://schemas.microsoft.com/office/drawing/2014/main" id="{A2A44895-DFED-0CA3-B36B-92E703D76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F861F7-CFA6-2C8D-D05E-561A565AE575}"/>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47068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F179-310C-6296-07EC-6C247F417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EBF213-0316-C3EC-0A1E-5893EA92E7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DE8C5E-B00C-E685-2985-A9F74CE0C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66ED1-76D3-088F-2A34-6FBEEF534D44}"/>
              </a:ext>
            </a:extLst>
          </p:cNvPr>
          <p:cNvSpPr>
            <a:spLocks noGrp="1"/>
          </p:cNvSpPr>
          <p:nvPr>
            <p:ph type="dt" sz="half" idx="10"/>
          </p:nvPr>
        </p:nvSpPr>
        <p:spPr/>
        <p:txBody>
          <a:bodyPr/>
          <a:lstStyle/>
          <a:p>
            <a:fld id="{85E37057-8EEF-4970-971A-E729ECFB4DF5}" type="datetimeFigureOut">
              <a:rPr lang="en-IN" smtClean="0"/>
              <a:t>01-07-2023</a:t>
            </a:fld>
            <a:endParaRPr lang="en-IN"/>
          </a:p>
        </p:txBody>
      </p:sp>
      <p:sp>
        <p:nvSpPr>
          <p:cNvPr id="6" name="Footer Placeholder 5">
            <a:extLst>
              <a:ext uri="{FF2B5EF4-FFF2-40B4-BE49-F238E27FC236}">
                <a16:creationId xmlns:a16="http://schemas.microsoft.com/office/drawing/2014/main" id="{70F37BC5-ECE8-4003-34E4-26E1D19E2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7C35B7-E9C7-385D-F30C-04983CFF1EF5}"/>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24582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86DB4D-267D-1093-A22E-D4E4AD731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B1D6DD-49E5-F599-C167-DA418F8EA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651FA9-8651-275A-409F-7B9461A6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37057-8EEF-4970-971A-E729ECFB4DF5}" type="datetimeFigureOut">
              <a:rPr lang="en-IN" smtClean="0"/>
              <a:t>01-07-2023</a:t>
            </a:fld>
            <a:endParaRPr lang="en-IN"/>
          </a:p>
        </p:txBody>
      </p:sp>
      <p:sp>
        <p:nvSpPr>
          <p:cNvPr id="5" name="Footer Placeholder 4">
            <a:extLst>
              <a:ext uri="{FF2B5EF4-FFF2-40B4-BE49-F238E27FC236}">
                <a16:creationId xmlns:a16="http://schemas.microsoft.com/office/drawing/2014/main" id="{3BC23140-C379-5B04-7A36-DCAC53167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7F2A7A-ED9E-DC47-404D-FB9BDEFAD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EE892-4C8C-4DC1-A25A-C0D175D88DA2}" type="slidenum">
              <a:rPr lang="en-IN" smtClean="0"/>
              <a:t>‹#›</a:t>
            </a:fld>
            <a:endParaRPr lang="en-IN"/>
          </a:p>
        </p:txBody>
      </p:sp>
    </p:spTree>
    <p:extLst>
      <p:ext uri="{BB962C8B-B14F-4D97-AF65-F5344CB8AC3E}">
        <p14:creationId xmlns:p14="http://schemas.microsoft.com/office/powerpoint/2010/main" val="3027138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0578" y="3105000"/>
            <a:ext cx="5110844" cy="6480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269545"/>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1400" b="1" dirty="0">
                <a:solidFill>
                  <a:schemeClr val="bg1"/>
                </a:solidFill>
                <a:latin typeface="Nunito Sans" panose="00000500000000000000" pitchFamily="2" charset="0"/>
              </a:rPr>
              <a:t>Topic/Course</a:t>
            </a:r>
            <a:endParaRPr sz="1400" b="1" dirty="0">
              <a:solidFill>
                <a:schemeClr val="bg1"/>
              </a:solidFill>
              <a:latin typeface="Nunito Sans" panose="00000500000000000000" pitchFamily="2" charset="0"/>
            </a:endParaRPr>
          </a:p>
        </p:txBody>
      </p:sp>
      <p:sp>
        <p:nvSpPr>
          <p:cNvPr id="13" name="TextBox 12"/>
          <p:cNvSpPr txBox="1"/>
          <p:nvPr/>
        </p:nvSpPr>
        <p:spPr>
          <a:xfrm>
            <a:off x="1265231" y="158287"/>
            <a:ext cx="4830769" cy="707886"/>
          </a:xfrm>
          <a:prstGeom prst="rect">
            <a:avLst/>
          </a:prstGeom>
          <a:noFill/>
        </p:spPr>
        <p:txBody>
          <a:bodyPr wrap="square" rtlCol="0">
            <a:spAutoFit/>
          </a:bodyPr>
          <a:lstStyle/>
          <a:p>
            <a:r>
              <a:rPr lang="en-IN" sz="4000" b="0" i="0" dirty="0">
                <a:effectLst/>
                <a:latin typeface="Nunito Sans" pitchFamily="2" charset="0"/>
              </a:rPr>
              <a:t>Quick Sort</a:t>
            </a:r>
            <a:endParaRPr lang="en-IN" sz="4000" dirty="0">
              <a:latin typeface="Nunito Sans" pitchFamily="2" charset="0"/>
            </a:endParaRPr>
          </a:p>
        </p:txBody>
      </p:sp>
      <p:sp>
        <p:nvSpPr>
          <p:cNvPr id="10" name="Rectangle 9"/>
          <p:cNvSpPr/>
          <p:nvPr/>
        </p:nvSpPr>
        <p:spPr>
          <a:xfrm>
            <a:off x="819017" y="10051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
        <p:nvSpPr>
          <p:cNvPr id="6" name="TextBox 5">
            <a:extLst>
              <a:ext uri="{FF2B5EF4-FFF2-40B4-BE49-F238E27FC236}">
                <a16:creationId xmlns:a16="http://schemas.microsoft.com/office/drawing/2014/main" id="{4A5C8A26-1D94-27F3-6E0B-80D16ADBE563}"/>
              </a:ext>
            </a:extLst>
          </p:cNvPr>
          <p:cNvSpPr txBox="1"/>
          <p:nvPr/>
        </p:nvSpPr>
        <p:spPr>
          <a:xfrm>
            <a:off x="154546" y="1097261"/>
            <a:ext cx="11900079" cy="5078313"/>
          </a:xfrm>
          <a:prstGeom prst="rect">
            <a:avLst/>
          </a:prstGeom>
          <a:noFill/>
        </p:spPr>
        <p:txBody>
          <a:bodyPr wrap="square">
            <a:spAutoFit/>
          </a:bodyPr>
          <a:lstStyle/>
          <a:p>
            <a:r>
              <a:rPr lang="en-IN" dirty="0" err="1"/>
              <a:t>QuickSort</a:t>
            </a:r>
            <a:r>
              <a:rPr lang="en-IN" dirty="0"/>
              <a:t> is a widely used divide-and-conquer sorting algorithm. It works by selecting a pivot element from the list and partitioning the other elements into two sub-arrays, according to whether they are less than or greater than the pivot. The sub-arrays are then recursively sorted, and the process continues until the entire list is sorted.</a:t>
            </a:r>
          </a:p>
          <a:p>
            <a:endParaRPr lang="en-IN" dirty="0"/>
          </a:p>
          <a:p>
            <a:r>
              <a:rPr lang="en-IN" dirty="0"/>
              <a:t>Here's a step-by-step explanation of how the </a:t>
            </a:r>
            <a:r>
              <a:rPr lang="en-IN" dirty="0" err="1"/>
              <a:t>QuickSort</a:t>
            </a:r>
            <a:r>
              <a:rPr lang="en-IN" dirty="0"/>
              <a:t> algorithm works:</a:t>
            </a:r>
          </a:p>
          <a:p>
            <a:endParaRPr lang="en-IN" dirty="0"/>
          </a:p>
          <a:p>
            <a:r>
              <a:rPr lang="en-IN" dirty="0"/>
              <a:t>1. Choose a pivot element from the list. The pivot can be selected in various ways, such as taking the first element, the last element, or a random element. For simplicity, let's assume we select the last element of the list as the pivot.</a:t>
            </a:r>
          </a:p>
          <a:p>
            <a:endParaRPr lang="en-IN" dirty="0"/>
          </a:p>
          <a:p>
            <a:r>
              <a:rPr lang="en-IN" dirty="0"/>
              <a:t>2. Partition the list by rearranging the elements such that all elements smaller than the pivot are placed before it, and all elements greater than the pivot are placed after it. After this partitioning step, the pivot is in its final sorted position.</a:t>
            </a:r>
          </a:p>
          <a:p>
            <a:endParaRPr lang="en-IN" dirty="0"/>
          </a:p>
          <a:p>
            <a:r>
              <a:rPr lang="en-IN" dirty="0"/>
              <a:t>3. Recursively apply the above two steps to the sub-array of elements smaller than the pivot and the sub-array of elements greater than the pivot. This means performing the partitioning step on each sub-array and continuing the process until each sub-array contains only one element or is empty.</a:t>
            </a:r>
          </a:p>
          <a:p>
            <a:endParaRPr lang="en-IN" dirty="0"/>
          </a:p>
          <a:p>
            <a:r>
              <a:rPr lang="en-IN" dirty="0"/>
              <a:t>4. Once the recursion ends and all sub-arrays are sorted, the entire list is sorted.</a:t>
            </a:r>
          </a:p>
          <a:p>
            <a:endParaRPr lang="en-IN" dirty="0"/>
          </a:p>
        </p:txBody>
      </p:sp>
    </p:spTree>
    <p:extLst>
      <p:ext uri="{BB962C8B-B14F-4D97-AF65-F5344CB8AC3E}">
        <p14:creationId xmlns:p14="http://schemas.microsoft.com/office/powerpoint/2010/main" val="71124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3EB30B-A9EB-50C2-5F16-418226286E86}"/>
              </a:ext>
            </a:extLst>
          </p:cNvPr>
          <p:cNvSpPr txBox="1"/>
          <p:nvPr/>
        </p:nvSpPr>
        <p:spPr>
          <a:xfrm>
            <a:off x="141668" y="167425"/>
            <a:ext cx="5954332" cy="6463308"/>
          </a:xfrm>
          <a:prstGeom prst="rect">
            <a:avLst/>
          </a:prstGeom>
          <a:noFill/>
        </p:spPr>
        <p:txBody>
          <a:bodyPr wrap="square">
            <a:spAutoFit/>
          </a:bodyPr>
          <a:lstStyle/>
          <a:p>
            <a:r>
              <a:rPr lang="en-IN" dirty="0"/>
              <a:t>Here's an example to illustrate the steps:</a:t>
            </a:r>
          </a:p>
          <a:p>
            <a:endParaRPr lang="en-IN" dirty="0"/>
          </a:p>
          <a:p>
            <a:r>
              <a:rPr lang="en-IN" dirty="0"/>
              <a:t>Consider the list: [8, 3, 1, 7, 0, 10, 2]</a:t>
            </a:r>
          </a:p>
          <a:p>
            <a:endParaRPr lang="en-IN" dirty="0"/>
          </a:p>
          <a:p>
            <a:r>
              <a:rPr lang="en-IN" dirty="0"/>
              <a:t>Step 1: Choose the pivot. Let's choose the last element, 2.</a:t>
            </a:r>
          </a:p>
          <a:p>
            <a:endParaRPr lang="en-IN" dirty="0"/>
          </a:p>
          <a:p>
            <a:r>
              <a:rPr lang="en-IN" dirty="0"/>
              <a:t>Step 2: Partition the list. Rearrange the elements such that all elements smaller than 2 come before it, and all elements greater than 2 come after it.</a:t>
            </a:r>
          </a:p>
          <a:p>
            <a:endParaRPr lang="en-IN" dirty="0"/>
          </a:p>
          <a:p>
            <a:r>
              <a:rPr lang="en-IN" dirty="0"/>
              <a:t>Partitioned list: [1, 0, 2, 7, 8, 10, 3]</a:t>
            </a:r>
          </a:p>
          <a:p>
            <a:endParaRPr lang="en-IN" dirty="0"/>
          </a:p>
          <a:p>
            <a:r>
              <a:rPr lang="en-IN" dirty="0"/>
              <a:t>Step 3: Recursively apply the above steps to the sub-arrays. In this case, we have two sub-arrays: [1, 0] and [7, 8, 10, 3].</a:t>
            </a:r>
          </a:p>
          <a:p>
            <a:endParaRPr lang="en-IN" dirty="0"/>
          </a:p>
          <a:p>
            <a:r>
              <a:rPr lang="en-IN" dirty="0"/>
              <a:t>For the sub-array [1, 0]:</a:t>
            </a:r>
          </a:p>
          <a:p>
            <a:r>
              <a:rPr lang="en-IN" dirty="0"/>
              <a:t>- Choose the last element, 0, as the pivot.</a:t>
            </a:r>
          </a:p>
          <a:p>
            <a:r>
              <a:rPr lang="en-IN" dirty="0"/>
              <a:t>- Partition the list: [0, 1]</a:t>
            </a:r>
          </a:p>
          <a:p>
            <a:endParaRPr lang="en-IN" dirty="0"/>
          </a:p>
          <a:p>
            <a:r>
              <a:rPr lang="en-IN" dirty="0"/>
              <a:t>For the sub-array [7, 8, 10, 3]:</a:t>
            </a:r>
          </a:p>
          <a:p>
            <a:r>
              <a:rPr lang="en-IN" dirty="0"/>
              <a:t>- Choose the last element, 3, as the pivot.</a:t>
            </a:r>
          </a:p>
          <a:p>
            <a:r>
              <a:rPr lang="en-IN" dirty="0"/>
              <a:t>- Partition the list: [7, 8, 3, 10]</a:t>
            </a:r>
          </a:p>
          <a:p>
            <a:endParaRPr lang="en-IN" dirty="0"/>
          </a:p>
        </p:txBody>
      </p:sp>
      <p:sp>
        <p:nvSpPr>
          <p:cNvPr id="5" name="TextBox 4">
            <a:extLst>
              <a:ext uri="{FF2B5EF4-FFF2-40B4-BE49-F238E27FC236}">
                <a16:creationId xmlns:a16="http://schemas.microsoft.com/office/drawing/2014/main" id="{6FC2A4DF-F735-B86A-1236-A10BA4F5E282}"/>
              </a:ext>
            </a:extLst>
          </p:cNvPr>
          <p:cNvSpPr txBox="1"/>
          <p:nvPr/>
        </p:nvSpPr>
        <p:spPr>
          <a:xfrm>
            <a:off x="6542467" y="167424"/>
            <a:ext cx="5649533" cy="4524315"/>
          </a:xfrm>
          <a:prstGeom prst="rect">
            <a:avLst/>
          </a:prstGeom>
          <a:noFill/>
        </p:spPr>
        <p:txBody>
          <a:bodyPr wrap="square">
            <a:spAutoFit/>
          </a:bodyPr>
          <a:lstStyle/>
          <a:p>
            <a:r>
              <a:rPr lang="en-IN" dirty="0"/>
              <a:t>Continue applying the steps recursively to the sub-arrays until each sub-array contains only one element or is empty.</a:t>
            </a:r>
          </a:p>
          <a:p>
            <a:endParaRPr lang="en-IN" dirty="0"/>
          </a:p>
          <a:p>
            <a:r>
              <a:rPr lang="en-IN" dirty="0"/>
              <a:t>Step 4: The recursion ends when each sub-array is sorted (contains only one element or is empty). At this point, the entire list is sorted.</a:t>
            </a:r>
          </a:p>
          <a:p>
            <a:endParaRPr lang="en-IN" dirty="0"/>
          </a:p>
          <a:p>
            <a:r>
              <a:rPr lang="en-IN" dirty="0"/>
              <a:t>Final sorted list: [0, 1, 2, 3, 7, 8, 10]</a:t>
            </a:r>
          </a:p>
          <a:p>
            <a:endParaRPr lang="en-IN" dirty="0"/>
          </a:p>
          <a:p>
            <a:r>
              <a:rPr lang="en-IN" dirty="0" err="1"/>
              <a:t>QuickSort</a:t>
            </a:r>
            <a:r>
              <a:rPr lang="en-IN" dirty="0"/>
              <a:t> has an average time complexity of O(n log n), making it efficient for large lists. However, its worst-case time complexity can be O(n^2) if the pivot selection is unbalanced, which can be mitigated by using randomized pivot selection or other techniques. Overall, </a:t>
            </a:r>
            <a:r>
              <a:rPr lang="en-IN" dirty="0" err="1"/>
              <a:t>QuickSort</a:t>
            </a:r>
            <a:r>
              <a:rPr lang="en-IN" dirty="0"/>
              <a:t> is a widely used and efficient sorting algorithm.</a:t>
            </a:r>
          </a:p>
        </p:txBody>
      </p:sp>
      <p:pic>
        <p:nvPicPr>
          <p:cNvPr id="6" name="Picture 5">
            <a:extLst>
              <a:ext uri="{FF2B5EF4-FFF2-40B4-BE49-F238E27FC236}">
                <a16:creationId xmlns:a16="http://schemas.microsoft.com/office/drawing/2014/main" id="{46F82014-44AA-17C0-328B-F1033DA1BF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160105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CA1DBF-7DED-C794-F317-A97A7C58E27A}"/>
              </a:ext>
            </a:extLst>
          </p:cNvPr>
          <p:cNvSpPr txBox="1"/>
          <p:nvPr/>
        </p:nvSpPr>
        <p:spPr>
          <a:xfrm>
            <a:off x="167425" y="206062"/>
            <a:ext cx="5087155" cy="6740307"/>
          </a:xfrm>
          <a:prstGeom prst="rect">
            <a:avLst/>
          </a:prstGeom>
          <a:noFill/>
        </p:spPr>
        <p:txBody>
          <a:bodyPr wrap="square">
            <a:spAutoFit/>
          </a:bodyPr>
          <a:lstStyle/>
          <a:p>
            <a:pPr marL="342900" indent="-342900">
              <a:buFont typeface="+mj-lt"/>
              <a:buAutoNum type="arabicPeriod"/>
            </a:pPr>
            <a:r>
              <a:rPr lang="en-IN" dirty="0"/>
              <a:t>public class </a:t>
            </a:r>
            <a:r>
              <a:rPr lang="en-IN" dirty="0" err="1"/>
              <a:t>QuickSort</a:t>
            </a:r>
            <a:r>
              <a:rPr lang="en-IN" dirty="0"/>
              <a:t> {</a:t>
            </a:r>
          </a:p>
          <a:p>
            <a:pPr marL="342900" indent="-342900">
              <a:buFont typeface="+mj-lt"/>
              <a:buAutoNum type="arabicPeriod"/>
            </a:pPr>
            <a:endParaRPr lang="en-IN" dirty="0"/>
          </a:p>
          <a:p>
            <a:pPr marL="342900" indent="-342900">
              <a:buFont typeface="+mj-lt"/>
              <a:buAutoNum type="arabicPeriod"/>
            </a:pPr>
            <a:r>
              <a:rPr lang="en-IN" dirty="0"/>
              <a:t>    public static void main(String[] </a:t>
            </a:r>
            <a:r>
              <a:rPr lang="en-IN" dirty="0" err="1"/>
              <a:t>args</a:t>
            </a:r>
            <a:r>
              <a:rPr lang="en-IN" dirty="0"/>
              <a:t>) {</a:t>
            </a:r>
          </a:p>
          <a:p>
            <a:pPr marL="342900" indent="-342900">
              <a:buFont typeface="+mj-lt"/>
              <a:buAutoNum type="arabicPeriod"/>
            </a:pPr>
            <a:r>
              <a:rPr lang="en-IN" dirty="0"/>
              <a:t>        int[] </a:t>
            </a:r>
            <a:r>
              <a:rPr lang="en-IN" dirty="0" err="1"/>
              <a:t>arr</a:t>
            </a:r>
            <a:r>
              <a:rPr lang="en-IN" dirty="0"/>
              <a:t> = {8, 3, 1, 7, 0, 10, 2};</a:t>
            </a:r>
          </a:p>
          <a:p>
            <a:pPr marL="342900" indent="-342900">
              <a:buFont typeface="+mj-lt"/>
              <a:buAutoNum type="arabicPeriod"/>
            </a:pPr>
            <a:r>
              <a:rPr lang="en-IN" dirty="0"/>
              <a:t>        </a:t>
            </a:r>
            <a:r>
              <a:rPr lang="en-IN" dirty="0" err="1"/>
              <a:t>quickSort</a:t>
            </a:r>
            <a:r>
              <a:rPr lang="en-IN" dirty="0"/>
              <a:t>(</a:t>
            </a:r>
            <a:r>
              <a:rPr lang="en-IN" dirty="0" err="1"/>
              <a:t>arr</a:t>
            </a:r>
            <a:r>
              <a:rPr lang="en-IN" dirty="0"/>
              <a:t>, 0, </a:t>
            </a:r>
            <a:r>
              <a:rPr lang="en-IN" dirty="0" err="1"/>
              <a:t>arr.length</a:t>
            </a:r>
            <a:r>
              <a:rPr lang="en-IN" dirty="0"/>
              <a:t> - 1);</a:t>
            </a:r>
          </a:p>
          <a:p>
            <a:pPr marL="342900" indent="-342900">
              <a:buFont typeface="+mj-lt"/>
              <a:buAutoNum type="arabicPeriod"/>
            </a:pPr>
            <a:r>
              <a:rPr lang="en-IN" dirty="0"/>
              <a:t>        </a:t>
            </a:r>
            <a:r>
              <a:rPr lang="en-IN" dirty="0" err="1"/>
              <a:t>System.out.println</a:t>
            </a:r>
            <a:r>
              <a:rPr lang="en-IN" dirty="0"/>
              <a:t>("Sorted array:");</a:t>
            </a:r>
          </a:p>
          <a:p>
            <a:pPr marL="342900" indent="-342900">
              <a:buFont typeface="+mj-lt"/>
              <a:buAutoNum type="arabicPeriod"/>
            </a:pPr>
            <a:r>
              <a:rPr lang="en-IN" dirty="0"/>
              <a:t>        for (int </a:t>
            </a:r>
            <a:r>
              <a:rPr lang="en-IN" dirty="0" err="1"/>
              <a:t>num</a:t>
            </a:r>
            <a:r>
              <a:rPr lang="en-IN" dirty="0"/>
              <a:t> : </a:t>
            </a:r>
            <a:r>
              <a:rPr lang="en-IN" dirty="0" err="1"/>
              <a:t>arr</a:t>
            </a:r>
            <a:r>
              <a:rPr lang="en-IN" dirty="0"/>
              <a:t>) {</a:t>
            </a:r>
          </a:p>
          <a:p>
            <a:pPr marL="342900" indent="-342900">
              <a:buFont typeface="+mj-lt"/>
              <a:buAutoNum type="arabicPeriod"/>
            </a:pPr>
            <a:r>
              <a:rPr lang="en-IN" dirty="0"/>
              <a:t>            </a:t>
            </a:r>
            <a:r>
              <a:rPr lang="en-IN" dirty="0" err="1"/>
              <a:t>System.out.print</a:t>
            </a:r>
            <a:r>
              <a:rPr lang="en-IN" dirty="0"/>
              <a:t>(</a:t>
            </a:r>
            <a:r>
              <a:rPr lang="en-IN" dirty="0" err="1"/>
              <a:t>num</a:t>
            </a:r>
            <a:r>
              <a:rPr lang="en-IN" dirty="0"/>
              <a:t> + " ");</a:t>
            </a:r>
          </a:p>
          <a:p>
            <a:pPr marL="342900" indent="-342900">
              <a:buFont typeface="+mj-lt"/>
              <a:buAutoNum type="arabicPeriod"/>
            </a:pPr>
            <a:r>
              <a:rPr lang="en-IN" dirty="0"/>
              <a:t>        }</a:t>
            </a:r>
          </a:p>
          <a:p>
            <a:pPr marL="342900" indent="-342900">
              <a:buFont typeface="+mj-lt"/>
              <a:buAutoNum type="arabicPeriod"/>
            </a:pPr>
            <a:r>
              <a:rPr lang="en-IN" dirty="0"/>
              <a:t>    }</a:t>
            </a:r>
          </a:p>
          <a:p>
            <a:pPr marL="342900" indent="-342900">
              <a:buFont typeface="+mj-lt"/>
              <a:buAutoNum type="arabicPeriod"/>
            </a:pPr>
            <a:endParaRPr lang="en-IN" dirty="0"/>
          </a:p>
          <a:p>
            <a:pPr marL="342900" indent="-342900">
              <a:buFont typeface="+mj-lt"/>
              <a:buAutoNum type="arabicPeriod"/>
            </a:pPr>
            <a:r>
              <a:rPr lang="en-IN" dirty="0"/>
              <a:t>    public static void </a:t>
            </a:r>
            <a:r>
              <a:rPr lang="en-IN" dirty="0" err="1"/>
              <a:t>quickSort</a:t>
            </a:r>
            <a:r>
              <a:rPr lang="en-IN" dirty="0"/>
              <a:t>(int[] </a:t>
            </a:r>
            <a:r>
              <a:rPr lang="en-IN" dirty="0" err="1"/>
              <a:t>arr</a:t>
            </a:r>
            <a:r>
              <a:rPr lang="en-IN" dirty="0"/>
              <a:t>, int low, int high) {</a:t>
            </a:r>
          </a:p>
          <a:p>
            <a:pPr marL="342900" indent="-342900">
              <a:buFont typeface="+mj-lt"/>
              <a:buAutoNum type="arabicPeriod"/>
            </a:pPr>
            <a:r>
              <a:rPr lang="en-IN" dirty="0"/>
              <a:t>        if (low &lt; high) {</a:t>
            </a:r>
          </a:p>
          <a:p>
            <a:pPr marL="342900" indent="-342900">
              <a:buFont typeface="+mj-lt"/>
              <a:buAutoNum type="arabicPeriod"/>
            </a:pPr>
            <a:r>
              <a:rPr lang="en-IN" dirty="0"/>
              <a:t>            // Partition the array</a:t>
            </a:r>
          </a:p>
          <a:p>
            <a:pPr marL="342900" indent="-342900">
              <a:buFont typeface="+mj-lt"/>
              <a:buAutoNum type="arabicPeriod"/>
            </a:pPr>
            <a:r>
              <a:rPr lang="en-IN" dirty="0"/>
              <a:t>            int </a:t>
            </a:r>
            <a:r>
              <a:rPr lang="en-IN" dirty="0" err="1"/>
              <a:t>partitionIndex</a:t>
            </a:r>
            <a:r>
              <a:rPr lang="en-IN" dirty="0"/>
              <a:t> = partition(</a:t>
            </a:r>
            <a:r>
              <a:rPr lang="en-IN" dirty="0" err="1"/>
              <a:t>arr</a:t>
            </a:r>
            <a:r>
              <a:rPr lang="en-IN" dirty="0"/>
              <a:t>, low, high);</a:t>
            </a:r>
          </a:p>
          <a:p>
            <a:pPr marL="342900" indent="-342900">
              <a:buFont typeface="+mj-lt"/>
              <a:buAutoNum type="arabicPeriod"/>
            </a:pPr>
            <a:endParaRPr lang="en-IN" dirty="0"/>
          </a:p>
          <a:p>
            <a:pPr marL="342900" indent="-342900">
              <a:buFont typeface="+mj-lt"/>
              <a:buAutoNum type="arabicPeriod"/>
            </a:pPr>
            <a:r>
              <a:rPr lang="en-IN" dirty="0"/>
              <a:t>            // Recursively sort the sub-arrays</a:t>
            </a:r>
          </a:p>
          <a:p>
            <a:pPr marL="342900" indent="-342900">
              <a:buFont typeface="+mj-lt"/>
              <a:buAutoNum type="arabicPeriod"/>
            </a:pPr>
            <a:r>
              <a:rPr lang="en-IN" dirty="0"/>
              <a:t>            </a:t>
            </a:r>
            <a:r>
              <a:rPr lang="en-IN" dirty="0" err="1"/>
              <a:t>quickSort</a:t>
            </a:r>
            <a:r>
              <a:rPr lang="en-IN" dirty="0"/>
              <a:t>(</a:t>
            </a:r>
            <a:r>
              <a:rPr lang="en-IN" dirty="0" err="1"/>
              <a:t>arr</a:t>
            </a:r>
            <a:r>
              <a:rPr lang="en-IN" dirty="0"/>
              <a:t>, low, </a:t>
            </a:r>
            <a:r>
              <a:rPr lang="en-IN" dirty="0" err="1"/>
              <a:t>partitionIndex</a:t>
            </a:r>
            <a:r>
              <a:rPr lang="en-IN" dirty="0"/>
              <a:t> - 1);</a:t>
            </a:r>
          </a:p>
          <a:p>
            <a:pPr marL="342900" indent="-342900">
              <a:buFont typeface="+mj-lt"/>
              <a:buAutoNum type="arabicPeriod"/>
            </a:pPr>
            <a:r>
              <a:rPr lang="en-IN" dirty="0"/>
              <a:t>            </a:t>
            </a:r>
            <a:r>
              <a:rPr lang="en-IN" dirty="0" err="1"/>
              <a:t>quickSort</a:t>
            </a:r>
            <a:r>
              <a:rPr lang="en-IN" dirty="0"/>
              <a:t>(</a:t>
            </a:r>
            <a:r>
              <a:rPr lang="en-IN" dirty="0" err="1"/>
              <a:t>arr</a:t>
            </a:r>
            <a:r>
              <a:rPr lang="en-IN" dirty="0"/>
              <a:t>, </a:t>
            </a:r>
            <a:r>
              <a:rPr lang="en-IN" dirty="0" err="1"/>
              <a:t>partitionIndex</a:t>
            </a:r>
            <a:r>
              <a:rPr lang="en-IN" dirty="0"/>
              <a:t> + 1, high);</a:t>
            </a:r>
          </a:p>
          <a:p>
            <a:pPr marL="342900" indent="-342900">
              <a:buFont typeface="+mj-lt"/>
              <a:buAutoNum type="arabicPeriod"/>
            </a:pPr>
            <a:r>
              <a:rPr lang="en-IN" dirty="0"/>
              <a:t>        }</a:t>
            </a:r>
          </a:p>
          <a:p>
            <a:pPr marL="342900" indent="-342900">
              <a:buFont typeface="+mj-lt"/>
              <a:buAutoNum type="arabicPeriod"/>
            </a:pPr>
            <a:r>
              <a:rPr lang="en-IN" dirty="0"/>
              <a:t>    }</a:t>
            </a:r>
          </a:p>
          <a:p>
            <a:pPr marL="342900" indent="-342900">
              <a:buFont typeface="+mj-lt"/>
              <a:buAutoNum type="arabicPeriod"/>
            </a:pPr>
            <a:endParaRPr lang="en-IN" dirty="0"/>
          </a:p>
        </p:txBody>
      </p:sp>
      <p:sp>
        <p:nvSpPr>
          <p:cNvPr id="7" name="TextBox 6">
            <a:extLst>
              <a:ext uri="{FF2B5EF4-FFF2-40B4-BE49-F238E27FC236}">
                <a16:creationId xmlns:a16="http://schemas.microsoft.com/office/drawing/2014/main" id="{BD621969-8AEB-53B1-9D1D-1FB943C940D7}"/>
              </a:ext>
            </a:extLst>
          </p:cNvPr>
          <p:cNvSpPr txBox="1"/>
          <p:nvPr/>
        </p:nvSpPr>
        <p:spPr>
          <a:xfrm>
            <a:off x="5839495" y="474345"/>
            <a:ext cx="6185080" cy="5909310"/>
          </a:xfrm>
          <a:prstGeom prst="rect">
            <a:avLst/>
          </a:prstGeom>
          <a:noFill/>
        </p:spPr>
        <p:txBody>
          <a:bodyPr wrap="square">
            <a:spAutoFit/>
          </a:bodyPr>
          <a:lstStyle/>
          <a:p>
            <a:pPr marL="342900" indent="-342900">
              <a:buFont typeface="+mj-lt"/>
              <a:buAutoNum type="arabicPeriod"/>
            </a:pPr>
            <a:r>
              <a:rPr lang="en-IN" dirty="0"/>
              <a:t> public static int partition(int[] </a:t>
            </a:r>
            <a:r>
              <a:rPr lang="en-IN" dirty="0" err="1"/>
              <a:t>arr</a:t>
            </a:r>
            <a:r>
              <a:rPr lang="en-IN" dirty="0"/>
              <a:t>, int low, int high) {</a:t>
            </a:r>
          </a:p>
          <a:p>
            <a:pPr marL="342900" indent="-342900">
              <a:buFont typeface="+mj-lt"/>
              <a:buAutoNum type="arabicPeriod"/>
            </a:pPr>
            <a:r>
              <a:rPr lang="en-IN" dirty="0"/>
              <a:t>int pivot = </a:t>
            </a:r>
            <a:r>
              <a:rPr lang="en-IN" dirty="0" err="1"/>
              <a:t>arr</a:t>
            </a:r>
            <a:r>
              <a:rPr lang="en-IN" dirty="0"/>
              <a:t>[high];</a:t>
            </a:r>
          </a:p>
          <a:p>
            <a:pPr marL="342900" indent="-342900">
              <a:buFont typeface="+mj-lt"/>
              <a:buAutoNum type="arabicPeriod"/>
            </a:pPr>
            <a:r>
              <a:rPr lang="en-IN" dirty="0"/>
              <a:t>int </a:t>
            </a:r>
            <a:r>
              <a:rPr lang="en-IN" dirty="0" err="1"/>
              <a:t>i</a:t>
            </a:r>
            <a:r>
              <a:rPr lang="en-IN" dirty="0"/>
              <a:t> = low - 1;</a:t>
            </a:r>
          </a:p>
          <a:p>
            <a:pPr marL="342900" indent="-342900">
              <a:buFont typeface="+mj-lt"/>
              <a:buAutoNum type="arabicPeriod"/>
            </a:pPr>
            <a:r>
              <a:rPr lang="en-IN" dirty="0"/>
              <a:t>        for (int j = low; j &lt; high; </a:t>
            </a:r>
            <a:r>
              <a:rPr lang="en-IN" dirty="0" err="1"/>
              <a:t>j++</a:t>
            </a:r>
            <a:r>
              <a:rPr lang="en-IN" dirty="0"/>
              <a:t>) {</a:t>
            </a:r>
          </a:p>
          <a:p>
            <a:pPr marL="342900" indent="-342900">
              <a:buFont typeface="+mj-lt"/>
              <a:buAutoNum type="arabicPeriod"/>
            </a:pPr>
            <a:r>
              <a:rPr lang="en-IN" dirty="0"/>
              <a:t>if (</a:t>
            </a:r>
            <a:r>
              <a:rPr lang="en-IN" dirty="0" err="1"/>
              <a:t>arr</a:t>
            </a:r>
            <a:r>
              <a:rPr lang="en-IN" dirty="0"/>
              <a:t>[j] &lt;= pivot) {</a:t>
            </a:r>
          </a:p>
          <a:p>
            <a:pPr marL="342900" indent="-342900">
              <a:buFont typeface="+mj-lt"/>
              <a:buAutoNum type="arabicPeriod"/>
            </a:pPr>
            <a:r>
              <a:rPr lang="en-IN" dirty="0"/>
              <a:t>                </a:t>
            </a:r>
            <a:r>
              <a:rPr lang="en-IN" dirty="0" err="1"/>
              <a:t>i</a:t>
            </a:r>
            <a:r>
              <a:rPr lang="en-IN" dirty="0"/>
              <a:t>++;</a:t>
            </a:r>
          </a:p>
          <a:p>
            <a:pPr marL="342900" indent="-342900">
              <a:buFont typeface="+mj-lt"/>
              <a:buAutoNum type="arabicPeriod"/>
            </a:pPr>
            <a:endParaRPr lang="en-IN" dirty="0"/>
          </a:p>
          <a:p>
            <a:pPr marL="342900" indent="-342900">
              <a:buFont typeface="+mj-lt"/>
              <a:buAutoNum type="arabicPeriod"/>
            </a:pPr>
            <a:r>
              <a:rPr lang="en-IN" dirty="0"/>
              <a:t>                // Swap </a:t>
            </a:r>
            <a:r>
              <a:rPr lang="en-IN" dirty="0" err="1"/>
              <a:t>arr</a:t>
            </a:r>
            <a:r>
              <a:rPr lang="en-IN" dirty="0"/>
              <a:t>[</a:t>
            </a:r>
            <a:r>
              <a:rPr lang="en-IN" dirty="0" err="1"/>
              <a:t>i</a:t>
            </a:r>
            <a:r>
              <a:rPr lang="en-IN" dirty="0"/>
              <a:t>] and </a:t>
            </a:r>
            <a:r>
              <a:rPr lang="en-IN" dirty="0" err="1"/>
              <a:t>arr</a:t>
            </a:r>
            <a:r>
              <a:rPr lang="en-IN" dirty="0"/>
              <a:t>[j]</a:t>
            </a:r>
          </a:p>
          <a:p>
            <a:pPr marL="342900" indent="-342900">
              <a:buFont typeface="+mj-lt"/>
              <a:buAutoNum type="arabicPeriod"/>
            </a:pPr>
            <a:r>
              <a:rPr lang="en-IN" dirty="0"/>
              <a:t>                int temp = </a:t>
            </a:r>
            <a:r>
              <a:rPr lang="en-IN" dirty="0" err="1"/>
              <a:t>arr</a:t>
            </a:r>
            <a:r>
              <a:rPr lang="en-IN" dirty="0"/>
              <a:t>[</a:t>
            </a:r>
            <a:r>
              <a:rPr lang="en-IN" dirty="0" err="1"/>
              <a:t>i</a:t>
            </a:r>
            <a:r>
              <a:rPr lang="en-IN" dirty="0"/>
              <a:t>];</a:t>
            </a:r>
          </a:p>
          <a:p>
            <a:pPr marL="342900" indent="-342900">
              <a:buFont typeface="+mj-lt"/>
              <a:buAutoNum type="arabicPeriod"/>
            </a:pPr>
            <a:r>
              <a:rPr lang="en-IN" dirty="0"/>
              <a:t>                </a:t>
            </a:r>
            <a:r>
              <a:rPr lang="en-IN" dirty="0" err="1"/>
              <a:t>arr</a:t>
            </a:r>
            <a:r>
              <a:rPr lang="en-IN" dirty="0"/>
              <a:t>[</a:t>
            </a:r>
            <a:r>
              <a:rPr lang="en-IN" dirty="0" err="1"/>
              <a:t>i</a:t>
            </a:r>
            <a:r>
              <a:rPr lang="en-IN" dirty="0"/>
              <a:t>] = </a:t>
            </a:r>
            <a:r>
              <a:rPr lang="en-IN" dirty="0" err="1"/>
              <a:t>arr</a:t>
            </a:r>
            <a:r>
              <a:rPr lang="en-IN" dirty="0"/>
              <a:t>[j];</a:t>
            </a:r>
          </a:p>
          <a:p>
            <a:pPr marL="342900" indent="-342900">
              <a:buFont typeface="+mj-lt"/>
              <a:buAutoNum type="arabicPeriod"/>
            </a:pPr>
            <a:r>
              <a:rPr lang="en-IN" dirty="0"/>
              <a:t>                </a:t>
            </a:r>
            <a:r>
              <a:rPr lang="en-IN" dirty="0" err="1"/>
              <a:t>arr</a:t>
            </a:r>
            <a:r>
              <a:rPr lang="en-IN" dirty="0"/>
              <a:t>[j] = temp;</a:t>
            </a:r>
          </a:p>
          <a:p>
            <a:pPr marL="342900" indent="-342900">
              <a:buFont typeface="+mj-lt"/>
              <a:buAutoNum type="arabicPeriod"/>
            </a:pPr>
            <a:r>
              <a:rPr lang="en-IN" dirty="0"/>
              <a:t>            }</a:t>
            </a:r>
          </a:p>
          <a:p>
            <a:pPr marL="342900" indent="-342900">
              <a:buFont typeface="+mj-lt"/>
              <a:buAutoNum type="arabicPeriod"/>
            </a:pPr>
            <a:r>
              <a:rPr lang="en-IN" dirty="0"/>
              <a:t>        }</a:t>
            </a:r>
          </a:p>
          <a:p>
            <a:pPr marL="342900" indent="-342900">
              <a:buFont typeface="+mj-lt"/>
              <a:buAutoNum type="arabicPeriod"/>
            </a:pPr>
            <a:endParaRPr lang="en-IN" dirty="0"/>
          </a:p>
          <a:p>
            <a:pPr marL="342900" indent="-342900">
              <a:buFont typeface="+mj-lt"/>
              <a:buAutoNum type="arabicPeriod"/>
            </a:pPr>
            <a:r>
              <a:rPr lang="en-IN" dirty="0"/>
              <a:t>int temp = </a:t>
            </a:r>
            <a:r>
              <a:rPr lang="en-IN" dirty="0" err="1"/>
              <a:t>arr</a:t>
            </a:r>
            <a:r>
              <a:rPr lang="en-IN" dirty="0"/>
              <a:t>[</a:t>
            </a:r>
            <a:r>
              <a:rPr lang="en-IN" dirty="0" err="1"/>
              <a:t>i</a:t>
            </a:r>
            <a:r>
              <a:rPr lang="en-IN" dirty="0"/>
              <a:t> + 1];</a:t>
            </a:r>
          </a:p>
          <a:p>
            <a:pPr marL="342900" indent="-342900">
              <a:buFont typeface="+mj-lt"/>
              <a:buAutoNum type="arabicPeriod"/>
            </a:pPr>
            <a:r>
              <a:rPr lang="en-IN" dirty="0"/>
              <a:t>        </a:t>
            </a:r>
            <a:r>
              <a:rPr lang="en-IN" dirty="0" err="1"/>
              <a:t>arr</a:t>
            </a:r>
            <a:r>
              <a:rPr lang="en-IN" dirty="0"/>
              <a:t>[</a:t>
            </a:r>
            <a:r>
              <a:rPr lang="en-IN" dirty="0" err="1"/>
              <a:t>i</a:t>
            </a:r>
            <a:r>
              <a:rPr lang="en-IN" dirty="0"/>
              <a:t> + 1] = </a:t>
            </a:r>
            <a:r>
              <a:rPr lang="en-IN" dirty="0" err="1"/>
              <a:t>arr</a:t>
            </a:r>
            <a:r>
              <a:rPr lang="en-IN" dirty="0"/>
              <a:t>[high];</a:t>
            </a:r>
          </a:p>
          <a:p>
            <a:pPr marL="342900" indent="-342900">
              <a:buFont typeface="+mj-lt"/>
              <a:buAutoNum type="arabicPeriod"/>
            </a:pPr>
            <a:r>
              <a:rPr lang="en-IN" dirty="0"/>
              <a:t>        </a:t>
            </a:r>
            <a:r>
              <a:rPr lang="en-IN" dirty="0" err="1"/>
              <a:t>arr</a:t>
            </a:r>
            <a:r>
              <a:rPr lang="en-IN" dirty="0"/>
              <a:t>[high] = temp;</a:t>
            </a:r>
          </a:p>
          <a:p>
            <a:pPr marL="342900" indent="-342900">
              <a:buFont typeface="+mj-lt"/>
              <a:buAutoNum type="arabicPeriod"/>
            </a:pPr>
            <a:endParaRPr lang="en-IN" dirty="0"/>
          </a:p>
          <a:p>
            <a:pPr marL="342900" indent="-342900">
              <a:buFont typeface="+mj-lt"/>
              <a:buAutoNum type="arabicPeriod"/>
            </a:pPr>
            <a:r>
              <a:rPr lang="en-IN" dirty="0"/>
              <a:t>        return </a:t>
            </a:r>
            <a:r>
              <a:rPr lang="en-IN" dirty="0" err="1"/>
              <a:t>i</a:t>
            </a:r>
            <a:r>
              <a:rPr lang="en-IN" dirty="0"/>
              <a:t> + 1;</a:t>
            </a:r>
          </a:p>
          <a:p>
            <a:pPr marL="342900" indent="-342900">
              <a:buFont typeface="+mj-lt"/>
              <a:buAutoNum type="arabicPeriod"/>
            </a:pPr>
            <a:r>
              <a:rPr lang="en-IN" dirty="0"/>
              <a:t>    }</a:t>
            </a:r>
          </a:p>
          <a:p>
            <a:pPr marL="342900" indent="-342900">
              <a:buFont typeface="+mj-lt"/>
              <a:buAutoNum type="arabicPeriod"/>
            </a:pPr>
            <a:r>
              <a:rPr lang="en-IN" dirty="0"/>
              <a:t>}</a:t>
            </a:r>
          </a:p>
        </p:txBody>
      </p:sp>
      <p:pic>
        <p:nvPicPr>
          <p:cNvPr id="8" name="Picture 7">
            <a:extLst>
              <a:ext uri="{FF2B5EF4-FFF2-40B4-BE49-F238E27FC236}">
                <a16:creationId xmlns:a16="http://schemas.microsoft.com/office/drawing/2014/main" id="{D950E42A-4896-09D6-EEB9-0556217798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369802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269545"/>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1400" b="1" dirty="0">
                <a:solidFill>
                  <a:schemeClr val="bg1"/>
                </a:solidFill>
                <a:latin typeface="Nunito Sans" panose="00000500000000000000" pitchFamily="2" charset="0"/>
              </a:rPr>
              <a:t>Topic/Course</a:t>
            </a:r>
            <a:endParaRPr sz="1400" b="1" dirty="0">
              <a:solidFill>
                <a:schemeClr val="bg1"/>
              </a:solidFill>
              <a:latin typeface="Nunito Sans" panose="00000500000000000000" pitchFamily="2" charset="0"/>
            </a:endParaRPr>
          </a:p>
        </p:txBody>
      </p:sp>
      <p:sp>
        <p:nvSpPr>
          <p:cNvPr id="13" name="TextBox 12"/>
          <p:cNvSpPr txBox="1"/>
          <p:nvPr/>
        </p:nvSpPr>
        <p:spPr>
          <a:xfrm>
            <a:off x="1265231" y="158287"/>
            <a:ext cx="4830769" cy="707886"/>
          </a:xfrm>
          <a:prstGeom prst="rect">
            <a:avLst/>
          </a:prstGeom>
          <a:noFill/>
        </p:spPr>
        <p:txBody>
          <a:bodyPr wrap="square" rtlCol="0">
            <a:spAutoFit/>
          </a:bodyPr>
          <a:lstStyle/>
          <a:p>
            <a:r>
              <a:rPr lang="en-IN" sz="4000" dirty="0">
                <a:latin typeface="Nunito Sans" pitchFamily="2" charset="0"/>
              </a:rPr>
              <a:t>Selection </a:t>
            </a:r>
            <a:r>
              <a:rPr lang="en-IN" sz="4000" b="0" i="0" dirty="0">
                <a:effectLst/>
                <a:latin typeface="Nunito Sans" pitchFamily="2" charset="0"/>
              </a:rPr>
              <a:t>Sort</a:t>
            </a:r>
            <a:endParaRPr lang="en-IN" sz="4000" dirty="0">
              <a:latin typeface="Nunito Sans" pitchFamily="2" charset="0"/>
            </a:endParaRPr>
          </a:p>
        </p:txBody>
      </p:sp>
      <p:sp>
        <p:nvSpPr>
          <p:cNvPr id="10" name="Rectangle 9"/>
          <p:cNvSpPr/>
          <p:nvPr/>
        </p:nvSpPr>
        <p:spPr>
          <a:xfrm>
            <a:off x="819017" y="10051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
        <p:nvSpPr>
          <p:cNvPr id="3" name="TextBox 2">
            <a:extLst>
              <a:ext uri="{FF2B5EF4-FFF2-40B4-BE49-F238E27FC236}">
                <a16:creationId xmlns:a16="http://schemas.microsoft.com/office/drawing/2014/main" id="{64B5C379-06DE-9CCC-2B48-49F1318D01AA}"/>
              </a:ext>
            </a:extLst>
          </p:cNvPr>
          <p:cNvSpPr txBox="1"/>
          <p:nvPr/>
        </p:nvSpPr>
        <p:spPr>
          <a:xfrm>
            <a:off x="308400" y="866173"/>
            <a:ext cx="11759104" cy="5632311"/>
          </a:xfrm>
          <a:prstGeom prst="rect">
            <a:avLst/>
          </a:prstGeom>
          <a:noFill/>
        </p:spPr>
        <p:txBody>
          <a:bodyPr wrap="square">
            <a:spAutoFit/>
          </a:bodyPr>
          <a:lstStyle/>
          <a:p>
            <a:r>
              <a:rPr lang="en-IN" dirty="0"/>
              <a:t>Certainly! Here's a step-by-step explanation of how the selection sort algorithm works:</a:t>
            </a:r>
          </a:p>
          <a:p>
            <a:endParaRPr lang="en-IN" dirty="0"/>
          </a:p>
          <a:p>
            <a:r>
              <a:rPr lang="en-IN" dirty="0"/>
              <a:t>1. Start with an unsorted list of elements.</a:t>
            </a:r>
          </a:p>
          <a:p>
            <a:r>
              <a:rPr lang="en-IN" dirty="0"/>
              <a:t>   Example: [64, 25, 12, 22, 11]</a:t>
            </a:r>
          </a:p>
          <a:p>
            <a:endParaRPr lang="en-IN" dirty="0"/>
          </a:p>
          <a:p>
            <a:r>
              <a:rPr lang="en-IN" dirty="0"/>
              <a:t>2. The algorithm divides the list into two parts: the sorted part and the unsorted part. Initially, the sorted part is empty, and the unsorted part contains all the elements.</a:t>
            </a:r>
          </a:p>
          <a:p>
            <a:endParaRPr lang="en-IN" dirty="0"/>
          </a:p>
          <a:p>
            <a:r>
              <a:rPr lang="en-IN" dirty="0"/>
              <a:t>3. In each iteration, the algorithm finds the minimum element from the unsorted part of the list.</a:t>
            </a:r>
          </a:p>
          <a:p>
            <a:endParaRPr lang="en-IN" dirty="0"/>
          </a:p>
          <a:p>
            <a:r>
              <a:rPr lang="en-IN" dirty="0"/>
              <a:t>4. To find the minimum element, the algorithm compares each element in the unsorted part with the current minimum element. If it finds a smaller element, it updates the minimum element.</a:t>
            </a:r>
          </a:p>
          <a:p>
            <a:endParaRPr lang="en-IN" dirty="0"/>
          </a:p>
          <a:p>
            <a:r>
              <a:rPr lang="en-IN" dirty="0"/>
              <a:t>5. Once the minimum element is found, it is swapped with the first element of the unsorted part. This places the minimum element at the end of the sorted part and expands the sorted part by one element.</a:t>
            </a:r>
          </a:p>
          <a:p>
            <a:endParaRPr lang="en-IN" dirty="0"/>
          </a:p>
          <a:p>
            <a:r>
              <a:rPr lang="en-IN" dirty="0"/>
              <a:t>6. The algorithm repeats steps 3-5 until the entire list is sorted. The sorted part gradually grows from left to right until it encompasses the entire list.</a:t>
            </a:r>
          </a:p>
          <a:p>
            <a:endParaRPr lang="en-IN" dirty="0"/>
          </a:p>
          <a:p>
            <a:r>
              <a:rPr lang="en-IN" dirty="0"/>
              <a:t>7. Finally, when the algorithm completes all iterations, the list is fully sorted.</a:t>
            </a:r>
          </a:p>
        </p:txBody>
      </p:sp>
    </p:spTree>
    <p:extLst>
      <p:ext uri="{BB962C8B-B14F-4D97-AF65-F5344CB8AC3E}">
        <p14:creationId xmlns:p14="http://schemas.microsoft.com/office/powerpoint/2010/main" val="654765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B1B8B2-094B-EBA4-43D2-1BE64EFC3783}"/>
              </a:ext>
            </a:extLst>
          </p:cNvPr>
          <p:cNvSpPr txBox="1"/>
          <p:nvPr/>
        </p:nvSpPr>
        <p:spPr>
          <a:xfrm>
            <a:off x="103031" y="-64394"/>
            <a:ext cx="6410459" cy="6894195"/>
          </a:xfrm>
          <a:prstGeom prst="rect">
            <a:avLst/>
          </a:prstGeom>
          <a:noFill/>
        </p:spPr>
        <p:txBody>
          <a:bodyPr wrap="square">
            <a:spAutoFit/>
          </a:bodyPr>
          <a:lstStyle/>
          <a:p>
            <a:r>
              <a:rPr lang="en-IN" dirty="0"/>
              <a:t>Here's an example to illustrate the steps:</a:t>
            </a:r>
          </a:p>
          <a:p>
            <a:endParaRPr lang="en-IN" sz="1000" dirty="0"/>
          </a:p>
          <a:p>
            <a:r>
              <a:rPr lang="en-IN" dirty="0"/>
              <a:t>Iteration 1:</a:t>
            </a:r>
          </a:p>
          <a:p>
            <a:r>
              <a:rPr lang="en-IN" dirty="0"/>
              <a:t>- Find the minimum element from the unsorted part [64, 25, 12, 22, 11]. The minimum is 11.</a:t>
            </a:r>
          </a:p>
          <a:p>
            <a:r>
              <a:rPr lang="en-IN" dirty="0"/>
              <a:t>- Swap the minimum element (11) with the first element (64) of the unsorted part.</a:t>
            </a:r>
          </a:p>
          <a:p>
            <a:r>
              <a:rPr lang="en-IN" dirty="0"/>
              <a:t>- The sorted part becomes [11], and the unsorted part becomes [64, 25, 12, 22].</a:t>
            </a:r>
          </a:p>
          <a:p>
            <a:endParaRPr lang="en-IN" dirty="0"/>
          </a:p>
          <a:p>
            <a:r>
              <a:rPr lang="en-IN" dirty="0"/>
              <a:t>Iteration 2:</a:t>
            </a:r>
          </a:p>
          <a:p>
            <a:r>
              <a:rPr lang="en-IN" dirty="0"/>
              <a:t>- Find the minimum element from the unsorted part [64, 25, 12, 22]. The minimum is 12.</a:t>
            </a:r>
          </a:p>
          <a:p>
            <a:r>
              <a:rPr lang="en-IN" dirty="0"/>
              <a:t>- Swap the minimum element (12) with the first element (64) of the unsorted part.</a:t>
            </a:r>
          </a:p>
          <a:p>
            <a:r>
              <a:rPr lang="en-IN" dirty="0"/>
              <a:t>- The sorted part becomes [11, 12], and the unsorted part becomes [64, 25, 22].</a:t>
            </a:r>
          </a:p>
          <a:p>
            <a:endParaRPr lang="en-IN" dirty="0"/>
          </a:p>
          <a:p>
            <a:r>
              <a:rPr lang="en-IN" dirty="0"/>
              <a:t>Iteration 3:</a:t>
            </a:r>
          </a:p>
          <a:p>
            <a:r>
              <a:rPr lang="en-IN" dirty="0"/>
              <a:t>- Find the minimum element from the unsorted part [64, 25, 22]. The minimum is 22.</a:t>
            </a:r>
          </a:p>
          <a:p>
            <a:r>
              <a:rPr lang="en-IN" dirty="0"/>
              <a:t>- Swap the minimum element (22) with the first element (64) of the unsorted part.</a:t>
            </a:r>
          </a:p>
          <a:p>
            <a:r>
              <a:rPr lang="en-IN" dirty="0"/>
              <a:t>- The sorted part becomes [11, 12, 22], and the unsorted part becomes [64, 25].</a:t>
            </a:r>
          </a:p>
        </p:txBody>
      </p:sp>
      <p:sp>
        <p:nvSpPr>
          <p:cNvPr id="5" name="TextBox 4">
            <a:extLst>
              <a:ext uri="{FF2B5EF4-FFF2-40B4-BE49-F238E27FC236}">
                <a16:creationId xmlns:a16="http://schemas.microsoft.com/office/drawing/2014/main" id="{4921D360-C956-ABC4-CBA4-8A6E4665028B}"/>
              </a:ext>
            </a:extLst>
          </p:cNvPr>
          <p:cNvSpPr txBox="1"/>
          <p:nvPr/>
        </p:nvSpPr>
        <p:spPr>
          <a:xfrm>
            <a:off x="6513490" y="0"/>
            <a:ext cx="5575479" cy="6463308"/>
          </a:xfrm>
          <a:prstGeom prst="rect">
            <a:avLst/>
          </a:prstGeom>
          <a:noFill/>
        </p:spPr>
        <p:txBody>
          <a:bodyPr wrap="square">
            <a:spAutoFit/>
          </a:bodyPr>
          <a:lstStyle/>
          <a:p>
            <a:r>
              <a:rPr lang="en-IN" dirty="0"/>
              <a:t>Iteration 4:</a:t>
            </a:r>
          </a:p>
          <a:p>
            <a:r>
              <a:rPr lang="en-IN" dirty="0"/>
              <a:t>- Find the minimum element from the unsorted part [64, 25]. The minimum is 25.</a:t>
            </a:r>
          </a:p>
          <a:p>
            <a:r>
              <a:rPr lang="en-IN" dirty="0"/>
              <a:t>- Swap the minimum element (25) with the first element (64) of the unsorted part.</a:t>
            </a:r>
          </a:p>
          <a:p>
            <a:r>
              <a:rPr lang="en-IN" dirty="0"/>
              <a:t>- The sorted part becomes [11, 12, 22, 25], and the unsorted part becomes [64].</a:t>
            </a:r>
          </a:p>
          <a:p>
            <a:endParaRPr lang="en-IN" dirty="0"/>
          </a:p>
          <a:p>
            <a:r>
              <a:rPr lang="en-IN" dirty="0"/>
              <a:t>Iteration 5:</a:t>
            </a:r>
          </a:p>
          <a:p>
            <a:r>
              <a:rPr lang="en-IN" dirty="0"/>
              <a:t>- Find the minimum element from the unsorted part [64]. The minimum is 64.</a:t>
            </a:r>
          </a:p>
          <a:p>
            <a:r>
              <a:rPr lang="en-IN" dirty="0"/>
              <a:t>- Swap the minimum element (64) with the first element (64) of the unsorted part. (No change in this step)</a:t>
            </a:r>
          </a:p>
          <a:p>
            <a:r>
              <a:rPr lang="en-IN" dirty="0"/>
              <a:t>- The sorted part becomes [11, 12, 22, 25, 64], and the unsorted part becomes [] (empty).</a:t>
            </a:r>
          </a:p>
          <a:p>
            <a:endParaRPr lang="en-IN" dirty="0"/>
          </a:p>
          <a:p>
            <a:r>
              <a:rPr lang="en-IN" dirty="0"/>
              <a:t>The iterations are now complete, and the list [64, 25, 12, 22, 11] is sorted in ascending order to [11, 12, 22, 25, 64].</a:t>
            </a:r>
          </a:p>
          <a:p>
            <a:endParaRPr lang="en-IN" dirty="0"/>
          </a:p>
          <a:p>
            <a:r>
              <a:rPr lang="en-IN" dirty="0"/>
              <a:t>Selection sort has a time complexity of O(n^2), where n is the number of elements in the list. It is not very efficient for large lists, but it is simple to implement and performs well for small lists or partially sorted lists.</a:t>
            </a:r>
          </a:p>
        </p:txBody>
      </p:sp>
      <p:pic>
        <p:nvPicPr>
          <p:cNvPr id="6" name="Picture 5">
            <a:extLst>
              <a:ext uri="{FF2B5EF4-FFF2-40B4-BE49-F238E27FC236}">
                <a16:creationId xmlns:a16="http://schemas.microsoft.com/office/drawing/2014/main" id="{7D8547FD-0B63-411A-6CD7-87867A73CB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1358" y="6463308"/>
            <a:ext cx="2358000" cy="298969"/>
          </a:xfrm>
          <a:prstGeom prst="rect">
            <a:avLst/>
          </a:prstGeom>
        </p:spPr>
      </p:pic>
    </p:spTree>
    <p:extLst>
      <p:ext uri="{BB962C8B-B14F-4D97-AF65-F5344CB8AC3E}">
        <p14:creationId xmlns:p14="http://schemas.microsoft.com/office/powerpoint/2010/main" val="239116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8067C8-6215-3927-3699-839D7C9D0ED2}"/>
              </a:ext>
            </a:extLst>
          </p:cNvPr>
          <p:cNvSpPr txBox="1"/>
          <p:nvPr/>
        </p:nvSpPr>
        <p:spPr>
          <a:xfrm>
            <a:off x="1" y="0"/>
            <a:ext cx="6761408" cy="6740307"/>
          </a:xfrm>
          <a:prstGeom prst="rect">
            <a:avLst/>
          </a:prstGeom>
          <a:noFill/>
        </p:spPr>
        <p:txBody>
          <a:bodyPr wrap="square">
            <a:spAutoFit/>
          </a:bodyPr>
          <a:lstStyle/>
          <a:p>
            <a:r>
              <a:rPr lang="en-IN" dirty="0"/>
              <a:t>public class </a:t>
            </a:r>
            <a:r>
              <a:rPr lang="en-IN" dirty="0" err="1"/>
              <a:t>SelectionSort</a:t>
            </a:r>
            <a:r>
              <a:rPr lang="en-IN" dirty="0"/>
              <a:t> {</a:t>
            </a:r>
          </a:p>
          <a:p>
            <a:r>
              <a:rPr lang="en-IN" dirty="0"/>
              <a:t>    public static void main(String[] </a:t>
            </a:r>
            <a:r>
              <a:rPr lang="en-IN" dirty="0" err="1"/>
              <a:t>args</a:t>
            </a:r>
            <a:r>
              <a:rPr lang="en-IN" dirty="0"/>
              <a:t>) {</a:t>
            </a:r>
          </a:p>
          <a:p>
            <a:r>
              <a:rPr lang="en-IN" dirty="0"/>
              <a:t>        int[] </a:t>
            </a:r>
            <a:r>
              <a:rPr lang="en-IN" dirty="0" err="1"/>
              <a:t>arr</a:t>
            </a:r>
            <a:r>
              <a:rPr lang="en-IN" dirty="0"/>
              <a:t> = {64, 25, 12, 22, 11};</a:t>
            </a:r>
          </a:p>
          <a:p>
            <a:r>
              <a:rPr lang="en-IN" dirty="0"/>
              <a:t>        </a:t>
            </a:r>
            <a:r>
              <a:rPr lang="en-IN" dirty="0" err="1"/>
              <a:t>selectionSort</a:t>
            </a:r>
            <a:r>
              <a:rPr lang="en-IN" dirty="0"/>
              <a:t>(</a:t>
            </a:r>
            <a:r>
              <a:rPr lang="en-IN" dirty="0" err="1"/>
              <a:t>arr</a:t>
            </a:r>
            <a:r>
              <a:rPr lang="en-IN" dirty="0"/>
              <a:t>);</a:t>
            </a:r>
          </a:p>
          <a:p>
            <a:r>
              <a:rPr lang="en-IN" dirty="0"/>
              <a:t>        </a:t>
            </a:r>
            <a:r>
              <a:rPr lang="en-IN" dirty="0" err="1"/>
              <a:t>System.out.println</a:t>
            </a:r>
            <a:r>
              <a:rPr lang="en-IN" dirty="0"/>
              <a:t>("Sorted array:");</a:t>
            </a:r>
          </a:p>
          <a:p>
            <a:r>
              <a:rPr lang="en-IN" dirty="0"/>
              <a:t>        for (int </a:t>
            </a:r>
            <a:r>
              <a:rPr lang="en-IN" dirty="0" err="1"/>
              <a:t>num</a:t>
            </a:r>
            <a:r>
              <a:rPr lang="en-IN" dirty="0"/>
              <a:t> : </a:t>
            </a:r>
            <a:r>
              <a:rPr lang="en-IN" dirty="0" err="1"/>
              <a:t>arr</a:t>
            </a:r>
            <a:r>
              <a:rPr lang="en-IN" dirty="0"/>
              <a:t>) {</a:t>
            </a:r>
          </a:p>
          <a:p>
            <a:r>
              <a:rPr lang="en-IN" dirty="0"/>
              <a:t>            </a:t>
            </a:r>
            <a:r>
              <a:rPr lang="en-IN" dirty="0" err="1"/>
              <a:t>System.out.print</a:t>
            </a:r>
            <a:r>
              <a:rPr lang="en-IN" dirty="0"/>
              <a:t>(</a:t>
            </a:r>
            <a:r>
              <a:rPr lang="en-IN" dirty="0" err="1"/>
              <a:t>num</a:t>
            </a:r>
            <a:r>
              <a:rPr lang="en-IN" dirty="0"/>
              <a:t> + " ");</a:t>
            </a:r>
          </a:p>
          <a:p>
            <a:r>
              <a:rPr lang="en-IN" dirty="0"/>
              <a:t>        }</a:t>
            </a:r>
          </a:p>
          <a:p>
            <a:r>
              <a:rPr lang="en-IN" dirty="0"/>
              <a:t>    }</a:t>
            </a:r>
          </a:p>
          <a:p>
            <a:r>
              <a:rPr lang="en-IN" dirty="0"/>
              <a:t>    public static void </a:t>
            </a:r>
            <a:r>
              <a:rPr lang="en-IN" dirty="0" err="1"/>
              <a:t>selectionSort</a:t>
            </a:r>
            <a:r>
              <a:rPr lang="en-IN" dirty="0"/>
              <a:t>(int[] </a:t>
            </a:r>
            <a:r>
              <a:rPr lang="en-IN" dirty="0" err="1"/>
              <a:t>arr</a:t>
            </a:r>
            <a:r>
              <a:rPr lang="en-IN" dirty="0"/>
              <a:t>) {</a:t>
            </a:r>
          </a:p>
          <a:p>
            <a:r>
              <a:rPr lang="en-IN" dirty="0"/>
              <a:t>        int n = </a:t>
            </a:r>
            <a:r>
              <a:rPr lang="en-IN" dirty="0" err="1"/>
              <a:t>arr.length</a:t>
            </a:r>
            <a:r>
              <a:rPr lang="en-IN" dirty="0"/>
              <a:t>;</a:t>
            </a:r>
          </a:p>
          <a:p>
            <a:r>
              <a:rPr lang="en-IN" dirty="0"/>
              <a:t>        for (int </a:t>
            </a:r>
            <a:r>
              <a:rPr lang="en-IN" dirty="0" err="1"/>
              <a:t>i</a:t>
            </a:r>
            <a:r>
              <a:rPr lang="en-IN" dirty="0"/>
              <a:t> = 0; </a:t>
            </a:r>
            <a:r>
              <a:rPr lang="en-IN" dirty="0" err="1"/>
              <a:t>i</a:t>
            </a:r>
            <a:r>
              <a:rPr lang="en-IN" dirty="0"/>
              <a:t> &lt; n - 1; </a:t>
            </a:r>
            <a:r>
              <a:rPr lang="en-IN" dirty="0" err="1"/>
              <a:t>i</a:t>
            </a:r>
            <a:r>
              <a:rPr lang="en-IN" dirty="0"/>
              <a:t>++) {</a:t>
            </a:r>
          </a:p>
          <a:p>
            <a:r>
              <a:rPr lang="en-IN" dirty="0"/>
              <a:t>int </a:t>
            </a:r>
            <a:r>
              <a:rPr lang="en-IN" dirty="0" err="1"/>
              <a:t>minIndex</a:t>
            </a:r>
            <a:r>
              <a:rPr lang="en-IN" dirty="0"/>
              <a:t> = </a:t>
            </a:r>
            <a:r>
              <a:rPr lang="en-IN" dirty="0" err="1"/>
              <a:t>i</a:t>
            </a:r>
            <a:r>
              <a:rPr lang="en-IN" dirty="0"/>
              <a:t>;</a:t>
            </a:r>
          </a:p>
          <a:p>
            <a:r>
              <a:rPr lang="en-IN" dirty="0"/>
              <a:t>            for (int j = </a:t>
            </a:r>
            <a:r>
              <a:rPr lang="en-IN" dirty="0" err="1"/>
              <a:t>i</a:t>
            </a:r>
            <a:r>
              <a:rPr lang="en-IN" dirty="0"/>
              <a:t> + 1; j &lt; n; </a:t>
            </a:r>
            <a:r>
              <a:rPr lang="en-IN" dirty="0" err="1"/>
              <a:t>j++</a:t>
            </a:r>
            <a:r>
              <a:rPr lang="en-IN" dirty="0"/>
              <a:t>) {</a:t>
            </a:r>
          </a:p>
          <a:p>
            <a:r>
              <a:rPr lang="en-IN" dirty="0"/>
              <a:t>                if (</a:t>
            </a:r>
            <a:r>
              <a:rPr lang="en-IN" dirty="0" err="1"/>
              <a:t>arr</a:t>
            </a:r>
            <a:r>
              <a:rPr lang="en-IN" dirty="0"/>
              <a:t>[j] &lt; </a:t>
            </a:r>
            <a:r>
              <a:rPr lang="en-IN" dirty="0" err="1"/>
              <a:t>arr</a:t>
            </a:r>
            <a:r>
              <a:rPr lang="en-IN" dirty="0"/>
              <a:t>[</a:t>
            </a:r>
            <a:r>
              <a:rPr lang="en-IN" dirty="0" err="1"/>
              <a:t>minIndex</a:t>
            </a:r>
            <a:r>
              <a:rPr lang="en-IN" dirty="0"/>
              <a:t>]) {</a:t>
            </a:r>
          </a:p>
          <a:p>
            <a:r>
              <a:rPr lang="en-IN" dirty="0"/>
              <a:t>                    </a:t>
            </a:r>
            <a:r>
              <a:rPr lang="en-IN" dirty="0" err="1"/>
              <a:t>minIndex</a:t>
            </a:r>
            <a:r>
              <a:rPr lang="en-IN" dirty="0"/>
              <a:t> = j;</a:t>
            </a:r>
          </a:p>
          <a:p>
            <a:r>
              <a:rPr lang="en-IN" dirty="0"/>
              <a:t>                }</a:t>
            </a:r>
          </a:p>
          <a:p>
            <a:r>
              <a:rPr lang="en-IN" dirty="0"/>
              <a:t>            }</a:t>
            </a:r>
          </a:p>
          <a:p>
            <a:r>
              <a:rPr lang="en-IN" dirty="0"/>
              <a:t>int temp = </a:t>
            </a:r>
            <a:r>
              <a:rPr lang="en-IN" dirty="0" err="1"/>
              <a:t>arr</a:t>
            </a:r>
            <a:r>
              <a:rPr lang="en-IN" dirty="0"/>
              <a:t>[</a:t>
            </a:r>
            <a:r>
              <a:rPr lang="en-IN" dirty="0" err="1"/>
              <a:t>minIndex</a:t>
            </a:r>
            <a:r>
              <a:rPr lang="en-IN" dirty="0"/>
              <a:t>];</a:t>
            </a:r>
          </a:p>
          <a:p>
            <a:r>
              <a:rPr lang="en-IN" dirty="0"/>
              <a:t>            </a:t>
            </a:r>
            <a:r>
              <a:rPr lang="en-IN" dirty="0" err="1"/>
              <a:t>arr</a:t>
            </a:r>
            <a:r>
              <a:rPr lang="en-IN" dirty="0"/>
              <a:t>[</a:t>
            </a:r>
            <a:r>
              <a:rPr lang="en-IN" dirty="0" err="1"/>
              <a:t>minIndex</a:t>
            </a:r>
            <a:r>
              <a:rPr lang="en-IN" dirty="0"/>
              <a:t>] = </a:t>
            </a:r>
            <a:r>
              <a:rPr lang="en-IN" dirty="0" err="1"/>
              <a:t>arr</a:t>
            </a:r>
            <a:r>
              <a:rPr lang="en-IN" dirty="0"/>
              <a:t>[</a:t>
            </a:r>
            <a:r>
              <a:rPr lang="en-IN" dirty="0" err="1"/>
              <a:t>i</a:t>
            </a:r>
            <a:r>
              <a:rPr lang="en-IN" dirty="0"/>
              <a:t>];</a:t>
            </a:r>
          </a:p>
          <a:p>
            <a:r>
              <a:rPr lang="en-IN" dirty="0"/>
              <a:t>            </a:t>
            </a:r>
            <a:r>
              <a:rPr lang="en-IN" dirty="0" err="1"/>
              <a:t>arr</a:t>
            </a:r>
            <a:r>
              <a:rPr lang="en-IN" dirty="0"/>
              <a:t>[</a:t>
            </a:r>
            <a:r>
              <a:rPr lang="en-IN" dirty="0" err="1"/>
              <a:t>i</a:t>
            </a:r>
            <a:r>
              <a:rPr lang="en-IN" dirty="0"/>
              <a:t>] = temp;</a:t>
            </a:r>
          </a:p>
          <a:p>
            <a:r>
              <a:rPr lang="en-IN" dirty="0"/>
              <a:t>        }</a:t>
            </a:r>
          </a:p>
          <a:p>
            <a:r>
              <a:rPr lang="en-IN" dirty="0"/>
              <a:t>    }</a:t>
            </a:r>
          </a:p>
          <a:p>
            <a:r>
              <a:rPr lang="en-IN" dirty="0"/>
              <a:t>}</a:t>
            </a:r>
          </a:p>
        </p:txBody>
      </p:sp>
      <p:pic>
        <p:nvPicPr>
          <p:cNvPr id="4" name="Picture 3">
            <a:extLst>
              <a:ext uri="{FF2B5EF4-FFF2-40B4-BE49-F238E27FC236}">
                <a16:creationId xmlns:a16="http://schemas.microsoft.com/office/drawing/2014/main" id="{2196CDE0-3D2E-9268-AFDA-C99AA4E0AB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3729051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876595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1718</Words>
  <Application>Microsoft Office PowerPoint</Application>
  <PresentationFormat>Widescreen</PresentationFormat>
  <Paragraphs>158</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AQEEL Official</dc:creator>
  <cp:lastModifiedBy>AQEEL Official</cp:lastModifiedBy>
  <cp:revision>8</cp:revision>
  <dcterms:created xsi:type="dcterms:W3CDTF">2023-05-10T08:47:54Z</dcterms:created>
  <dcterms:modified xsi:type="dcterms:W3CDTF">2023-07-01T17:27:46Z</dcterms:modified>
</cp:coreProperties>
</file>