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9" r:id="rId2"/>
    <p:sldId id="535" r:id="rId3"/>
    <p:sldId id="536" r:id="rId4"/>
    <p:sldId id="537" r:id="rId5"/>
    <p:sldId id="538" r:id="rId6"/>
    <p:sldId id="539" r:id="rId7"/>
    <p:sldId id="45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A0417-9C73-42BC-8FAA-A76427E684AA}" type="datetimeFigureOut">
              <a:rPr lang="en-IN" smtClean="0"/>
              <a:t>05-07-2023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ABEC6-B6CA-4408-9487-B7F1377000F0}" type="slidenum">
              <a:rPr lang="en-IN" smtClean="0"/>
              <a:t>‹#›</a:t>
            </a:fld>
            <a:endParaRPr lang="en-IN"/>
          </a:p>
        </p:txBody>
      </p:sp>
    </p:spTree>
    <p:extLst>
      <p:ext uri="{BB962C8B-B14F-4D97-AF65-F5344CB8AC3E}">
        <p14:creationId xmlns:p14="http://schemas.microsoft.com/office/powerpoint/2010/main" val="235707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8194-A42A-43F8-115B-558985637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AEF976-5C05-E042-2A18-75E80DBBF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0F3F20-A96C-C0D9-35D0-EAE1E85E550E}"/>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5" name="Footer Placeholder 4">
            <a:extLst>
              <a:ext uri="{FF2B5EF4-FFF2-40B4-BE49-F238E27FC236}">
                <a16:creationId xmlns:a16="http://schemas.microsoft.com/office/drawing/2014/main" id="{A2EE4407-1B7E-6114-CAB0-830DB985F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732B0-8E36-CD6E-D79B-156132C1FDAB}"/>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69644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01E5-0245-3792-C506-51A432E273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5DE315-C366-D421-A6FE-5C4C940F1D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EF92B-5ED6-1BBD-66E6-1D9791DA3A48}"/>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5" name="Footer Placeholder 4">
            <a:extLst>
              <a:ext uri="{FF2B5EF4-FFF2-40B4-BE49-F238E27FC236}">
                <a16:creationId xmlns:a16="http://schemas.microsoft.com/office/drawing/2014/main" id="{436B8A4B-890D-27D9-3847-299867E00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C44F3-117F-3460-8D7A-5FBD911B15CF}"/>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292155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1EAC0-9C74-B508-0D5D-01BE011FC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5E60B7-D307-EC8D-10AA-6A79DF1C3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50D19-E166-B535-2114-3A17A5222F0B}"/>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5" name="Footer Placeholder 4">
            <a:extLst>
              <a:ext uri="{FF2B5EF4-FFF2-40B4-BE49-F238E27FC236}">
                <a16:creationId xmlns:a16="http://schemas.microsoft.com/office/drawing/2014/main" id="{FA21CD4B-63F4-8FF1-E235-A2D28234A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0EED5-716D-FA78-0948-5AB011C1F908}"/>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287667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33B8-BA58-BD86-47C8-1E2843FD92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87C98F-32C0-3102-3E29-DF26EB697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8306B4-9BA5-5D5F-6DA7-BA593CA09B3D}"/>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5" name="Footer Placeholder 4">
            <a:extLst>
              <a:ext uri="{FF2B5EF4-FFF2-40B4-BE49-F238E27FC236}">
                <a16:creationId xmlns:a16="http://schemas.microsoft.com/office/drawing/2014/main" id="{ADECB467-11C2-EA12-682D-A157BA09C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F1517-64AA-1CC1-8BED-F21D082BD709}"/>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31762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EF4-ED80-8B40-40CD-E3E4690E69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07BE01-646E-CBA5-F786-D1233148CE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42DC5C-626D-09E2-6A09-4532062CAFEC}"/>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5" name="Footer Placeholder 4">
            <a:extLst>
              <a:ext uri="{FF2B5EF4-FFF2-40B4-BE49-F238E27FC236}">
                <a16:creationId xmlns:a16="http://schemas.microsoft.com/office/drawing/2014/main" id="{F5C7B66B-942D-A82F-14C3-E1972BE2C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B9A78-CD07-C603-8302-E6319EC2F509}"/>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1807214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B6BF-3799-F928-6F8F-686983ABA3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EE5B9D-D726-DE13-C314-6B0248F60A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601D18-22F5-F4C7-2660-0D269E0849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E7F388-7BFB-B337-A6A2-52A84B784938}"/>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6" name="Footer Placeholder 5">
            <a:extLst>
              <a:ext uri="{FF2B5EF4-FFF2-40B4-BE49-F238E27FC236}">
                <a16:creationId xmlns:a16="http://schemas.microsoft.com/office/drawing/2014/main" id="{5DC2F5A7-150F-BD2F-D031-62698821AC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84DFE-A79E-D468-AED8-08CD8491972E}"/>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22057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26D7-29BA-AB38-ACAE-03EFE16766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033F59-A8E8-F878-DF08-16C5EC938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EC8AE-E813-7D81-18BE-894476813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E46CE5-762E-FC0D-5D28-08927C725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FA8B9-B6BD-A609-8377-BA86E9573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333148-7D2A-81A2-2503-07EC54F44BCC}"/>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8" name="Footer Placeholder 7">
            <a:extLst>
              <a:ext uri="{FF2B5EF4-FFF2-40B4-BE49-F238E27FC236}">
                <a16:creationId xmlns:a16="http://schemas.microsoft.com/office/drawing/2014/main" id="{0432D575-D069-C724-4894-FC570CEDF9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AF1244-B77E-5600-8CEA-A22E05944CC9}"/>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370298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B3A6-D4BE-BF83-C02B-E5D239432D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F052D-A8B3-6EBE-BE56-20FE06619A47}"/>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4" name="Footer Placeholder 3">
            <a:extLst>
              <a:ext uri="{FF2B5EF4-FFF2-40B4-BE49-F238E27FC236}">
                <a16:creationId xmlns:a16="http://schemas.microsoft.com/office/drawing/2014/main" id="{DC9AEF94-EDF9-6FEF-48CF-74CD4CA203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002111-67C5-BAF5-4F1B-CF422901B6FD}"/>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253084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67313-BFD7-00E6-B987-DAB01FD21267}"/>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3" name="Footer Placeholder 2">
            <a:extLst>
              <a:ext uri="{FF2B5EF4-FFF2-40B4-BE49-F238E27FC236}">
                <a16:creationId xmlns:a16="http://schemas.microsoft.com/office/drawing/2014/main" id="{872BEE29-E416-56B5-13AB-D6BF62E89B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4C2C4F-32AA-2E3D-75BA-D7E56595DFDC}"/>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249247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FE04-D5FE-A889-76A5-16D849A9D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F36460-ADAB-298F-79F4-CF1B14107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7E5A63-A0A4-5FC3-B68D-7AF0A2E16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FF62B-4BD3-E28A-D529-0E0F5BEF093D}"/>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6" name="Footer Placeholder 5">
            <a:extLst>
              <a:ext uri="{FF2B5EF4-FFF2-40B4-BE49-F238E27FC236}">
                <a16:creationId xmlns:a16="http://schemas.microsoft.com/office/drawing/2014/main" id="{746F5133-ADCC-6E47-6FD6-0AAC5AEFA6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BCA3E8-62D3-6891-9D1B-521EBA0680CB}"/>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104502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0DF2-761F-488A-C04F-87F187468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7B387B-ED97-ADE5-3E93-CC05B61D5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EFE8CC-7425-272F-3533-F15F1D158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6545C-1FDE-CD64-E993-7BBC401286EA}"/>
              </a:ext>
            </a:extLst>
          </p:cNvPr>
          <p:cNvSpPr>
            <a:spLocks noGrp="1"/>
          </p:cNvSpPr>
          <p:nvPr>
            <p:ph type="dt" sz="half" idx="10"/>
          </p:nvPr>
        </p:nvSpPr>
        <p:spPr/>
        <p:txBody>
          <a:bodyPr/>
          <a:lstStyle/>
          <a:p>
            <a:fld id="{14FC62D4-51F9-43BF-9EB5-EAF18062412C}" type="datetimeFigureOut">
              <a:rPr lang="en-IN" smtClean="0"/>
              <a:t>05-07-2023</a:t>
            </a:fld>
            <a:endParaRPr lang="en-IN"/>
          </a:p>
        </p:txBody>
      </p:sp>
      <p:sp>
        <p:nvSpPr>
          <p:cNvPr id="6" name="Footer Placeholder 5">
            <a:extLst>
              <a:ext uri="{FF2B5EF4-FFF2-40B4-BE49-F238E27FC236}">
                <a16:creationId xmlns:a16="http://schemas.microsoft.com/office/drawing/2014/main" id="{8E0C9451-57DD-1FF5-9006-EB26D4022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AB3F1-4094-7CA0-01FF-3D27DC05D4DC}"/>
              </a:ext>
            </a:extLst>
          </p:cNvPr>
          <p:cNvSpPr>
            <a:spLocks noGrp="1"/>
          </p:cNvSpPr>
          <p:nvPr>
            <p:ph type="sldNum" sz="quarter" idx="12"/>
          </p:nvPr>
        </p:nvSpPr>
        <p:spPr/>
        <p:txBody>
          <a:bodyPr/>
          <a:lstStyle/>
          <a:p>
            <a:fld id="{EF087DD4-17C7-4094-BE4A-60815A297AE8}" type="slidenum">
              <a:rPr lang="en-IN" smtClean="0"/>
              <a:t>‹#›</a:t>
            </a:fld>
            <a:endParaRPr lang="en-IN"/>
          </a:p>
        </p:txBody>
      </p:sp>
    </p:spTree>
    <p:extLst>
      <p:ext uri="{BB962C8B-B14F-4D97-AF65-F5344CB8AC3E}">
        <p14:creationId xmlns:p14="http://schemas.microsoft.com/office/powerpoint/2010/main" val="149419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FDB16-1C81-3C1A-F4CB-D7CC06899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F9F915-837B-0074-352A-4B92B8070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D4D99A-893C-97F6-5201-F0CEA07492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C62D4-51F9-43BF-9EB5-EAF18062412C}" type="datetimeFigureOut">
              <a:rPr lang="en-IN" smtClean="0"/>
              <a:t>05-07-2023</a:t>
            </a:fld>
            <a:endParaRPr lang="en-IN"/>
          </a:p>
        </p:txBody>
      </p:sp>
      <p:sp>
        <p:nvSpPr>
          <p:cNvPr id="5" name="Footer Placeholder 4">
            <a:extLst>
              <a:ext uri="{FF2B5EF4-FFF2-40B4-BE49-F238E27FC236}">
                <a16:creationId xmlns:a16="http://schemas.microsoft.com/office/drawing/2014/main" id="{09F41636-7268-E01E-FA8A-BF0026B3F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A029F-4045-C670-3E87-0DF402118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87DD4-17C7-4094-BE4A-60815A297AE8}" type="slidenum">
              <a:rPr lang="en-IN" smtClean="0"/>
              <a:t>‹#›</a:t>
            </a:fld>
            <a:endParaRPr lang="en-IN"/>
          </a:p>
        </p:txBody>
      </p:sp>
    </p:spTree>
    <p:extLst>
      <p:ext uri="{BB962C8B-B14F-4D97-AF65-F5344CB8AC3E}">
        <p14:creationId xmlns:p14="http://schemas.microsoft.com/office/powerpoint/2010/main" val="196974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Every character has a weight. The weight of an English uppercase alphabet A-Z is given below. A=1 B=2*A+A C=3*B+B D=4*C+C . . . Y=25*X+X Z=26*Y+Y The weight of any string made up of these characters is the summation of weights of each character. Given a total string weight, determine shortest string of that given weight. If there is more than one solution, return the lexicographically smallest of them. For example, given weight = 25, and the weights of the first few characters of the alphabet are A=1, B=3, C=12, D=60 it is certain that no letter larger than C is required. Some of the strings with a total weight equal to the largest are ABBBBC, ACC, and AAAAAAABBBBBB. The shortest of these is ACC. While any permutation of these characters will have the same weight, this is the lexicographically smallest of them. Function Description Complete the function smallestString in the editor below.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The function must return the shortest string of the target weight. If there are multiple answers, return the lexicographically smallest of them. smallestString has the following parameter(s): weight: a long integer that denotes the target weight.</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Input consists of a string s.</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Output should be in the form of integer.</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1&lt;=weight&lt;=1016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6" name="TextBox 7"/>
          <p:cNvSpPr txBox="1"/>
          <p:nvPr/>
        </p:nvSpPr>
        <p:spPr>
          <a:xfrm>
            <a:off x="598714" y="13684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3684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296945"/>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AABBC</a:t>
            </a:r>
          </a:p>
        </p:txBody>
      </p:sp>
      <p:sp>
        <p:nvSpPr>
          <p:cNvPr id="9" name="TextBox 11"/>
          <p:cNvSpPr txBox="1"/>
          <p:nvPr/>
        </p:nvSpPr>
        <p:spPr>
          <a:xfrm>
            <a:off x="598714" y="2256231"/>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import </a:t>
            </a:r>
            <a:r>
              <a:rPr lang="en-US" sz="2000" b="1" dirty="0" err="1">
                <a:solidFill>
                  <a:schemeClr val="bg1"/>
                </a:solidFill>
                <a:latin typeface="Courier New" panose="02070309020205020404" pitchFamily="49" charset="0"/>
                <a:cs typeface="Courier New" panose="02070309020205020404" pitchFamily="49" charset="0"/>
                <a:sym typeface="+mn-ea"/>
              </a:rPr>
              <a:t>java.util.ArrayList</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import </a:t>
            </a:r>
            <a:r>
              <a:rPr lang="en-US" sz="2000" b="1" dirty="0" err="1">
                <a:solidFill>
                  <a:schemeClr val="bg1"/>
                </a:solidFill>
                <a:latin typeface="Courier New" panose="02070309020205020404" pitchFamily="49" charset="0"/>
                <a:cs typeface="Courier New" panose="02070309020205020404" pitchFamily="49" charset="0"/>
                <a:sym typeface="+mn-ea"/>
              </a:rPr>
              <a:t>java.util.List</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import </a:t>
            </a:r>
            <a:r>
              <a:rPr lang="en-US" sz="2000" b="1" dirty="0" err="1">
                <a:solidFill>
                  <a:schemeClr val="bg1"/>
                </a:solidFill>
                <a:latin typeface="Courier New" panose="02070309020205020404" pitchFamily="49" charset="0"/>
                <a:cs typeface="Courier New" panose="02070309020205020404" pitchFamily="49" charset="0"/>
                <a:sym typeface="+mn-ea"/>
              </a:rPr>
              <a:t>java.util.Scanner</a:t>
            </a:r>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public class Main {</a:t>
            </a:r>
          </a:p>
          <a:p>
            <a:r>
              <a:rPr lang="en-US" sz="2000" b="1" dirty="0">
                <a:solidFill>
                  <a:schemeClr val="bg1"/>
                </a:solidFill>
                <a:latin typeface="Courier New" panose="02070309020205020404" pitchFamily="49" charset="0"/>
                <a:cs typeface="Courier New" panose="02070309020205020404" pitchFamily="49" charset="0"/>
                <a:sym typeface="+mn-ea"/>
              </a:rPr>
              <a:t>    static int[] values = new int[26];</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public static void main(String[] </a:t>
            </a:r>
            <a:r>
              <a:rPr lang="en-US" sz="2000" b="1" dirty="0" err="1">
                <a:solidFill>
                  <a:schemeClr val="bg1"/>
                </a:solidFill>
                <a:latin typeface="Courier New" panose="02070309020205020404" pitchFamily="49" charset="0"/>
                <a:cs typeface="Courier New" panose="02070309020205020404" pitchFamily="49" charset="0"/>
                <a:sym typeface="+mn-ea"/>
              </a:rPr>
              <a:t>args</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insertValues</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Scanner </a:t>
            </a:r>
            <a:r>
              <a:rPr lang="en-US" sz="2000" b="1" dirty="0" err="1">
                <a:solidFill>
                  <a:schemeClr val="bg1"/>
                </a:solidFill>
                <a:latin typeface="Courier New" panose="02070309020205020404" pitchFamily="49" charset="0"/>
                <a:cs typeface="Courier New" panose="02070309020205020404" pitchFamily="49" charset="0"/>
                <a:sym typeface="+mn-ea"/>
              </a:rPr>
              <a:t>scanner</a:t>
            </a:r>
            <a:r>
              <a:rPr lang="en-US" sz="2000" b="1" dirty="0">
                <a:solidFill>
                  <a:schemeClr val="bg1"/>
                </a:solidFill>
                <a:latin typeface="Courier New" panose="02070309020205020404" pitchFamily="49" charset="0"/>
                <a:cs typeface="Courier New" panose="02070309020205020404" pitchFamily="49" charset="0"/>
                <a:sym typeface="+mn-ea"/>
              </a:rPr>
              <a:t> = new Scanner(System.in);</a:t>
            </a:r>
          </a:p>
          <a:p>
            <a:r>
              <a:rPr lang="en-US" sz="2000" b="1" dirty="0">
                <a:solidFill>
                  <a:schemeClr val="bg1"/>
                </a:solidFill>
                <a:latin typeface="Courier New" panose="02070309020205020404" pitchFamily="49" charset="0"/>
                <a:cs typeface="Courier New" panose="02070309020205020404" pitchFamily="49" charset="0"/>
                <a:sym typeface="+mn-ea"/>
              </a:rPr>
              <a:t>        int n = </a:t>
            </a:r>
            <a:r>
              <a:rPr lang="en-US" sz="2000" b="1" dirty="0" err="1">
                <a:solidFill>
                  <a:schemeClr val="bg1"/>
                </a:solidFill>
                <a:latin typeface="Courier New" panose="02070309020205020404" pitchFamily="49" charset="0"/>
                <a:cs typeface="Courier New" panose="02070309020205020404" pitchFamily="49" charset="0"/>
                <a:sym typeface="+mn-ea"/>
              </a:rPr>
              <a:t>scanner.nextInt</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List&lt;Character&gt; s = new </a:t>
            </a:r>
            <a:r>
              <a:rPr lang="en-US" sz="2000" b="1" dirty="0" err="1">
                <a:solidFill>
                  <a:schemeClr val="bg1"/>
                </a:solidFill>
                <a:latin typeface="Courier New" panose="02070309020205020404" pitchFamily="49" charset="0"/>
                <a:cs typeface="Courier New" panose="02070309020205020404" pitchFamily="49" charset="0"/>
                <a:sym typeface="+mn-ea"/>
              </a:rPr>
              <a:t>ArrayList</a:t>
            </a:r>
            <a:r>
              <a:rPr lang="en-US" sz="2000" b="1" dirty="0">
                <a:solidFill>
                  <a:schemeClr val="bg1"/>
                </a:solidFill>
                <a:latin typeface="Courier New" panose="02070309020205020404" pitchFamily="49" charset="0"/>
                <a:cs typeface="Courier New" panose="02070309020205020404" pitchFamily="49" charset="0"/>
                <a:sym typeface="+mn-ea"/>
              </a:rPr>
              <a:t>&lt;&gt;();</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formedString</a:t>
            </a:r>
            <a:r>
              <a:rPr lang="en-US" sz="2000" b="1" dirty="0">
                <a:solidFill>
                  <a:schemeClr val="bg1"/>
                </a:solidFill>
                <a:latin typeface="Courier New" panose="02070309020205020404" pitchFamily="49" charset="0"/>
                <a:cs typeface="Courier New" panose="02070309020205020404" pitchFamily="49" charset="0"/>
                <a:sym typeface="+mn-ea"/>
              </a:rPr>
              <a:t>(s, n);</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static void </a:t>
            </a:r>
            <a:r>
              <a:rPr lang="en-US" sz="2000" b="1" dirty="0" err="1">
                <a:solidFill>
                  <a:schemeClr val="bg1"/>
                </a:solidFill>
                <a:latin typeface="Courier New" panose="02070309020205020404" pitchFamily="49" charset="0"/>
                <a:cs typeface="Courier New" panose="02070309020205020404" pitchFamily="49" charset="0"/>
                <a:sym typeface="+mn-ea"/>
              </a:rPr>
              <a:t>insertValues</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values[0] = 1;</a:t>
            </a:r>
          </a:p>
          <a:p>
            <a:r>
              <a:rPr lang="en-US" sz="2000" b="1" dirty="0">
                <a:solidFill>
                  <a:schemeClr val="bg1"/>
                </a:solidFill>
                <a:latin typeface="Courier New" panose="02070309020205020404" pitchFamily="49" charset="0"/>
                <a:cs typeface="Courier New" panose="02070309020205020404" pitchFamily="49" charset="0"/>
                <a:sym typeface="+mn-ea"/>
              </a:rPr>
              <a:t>        int </a:t>
            </a:r>
            <a:r>
              <a:rPr lang="en-US" sz="2000" b="1" dirty="0" err="1">
                <a:solidFill>
                  <a:schemeClr val="bg1"/>
                </a:solidFill>
                <a:latin typeface="Courier New" panose="02070309020205020404" pitchFamily="49" charset="0"/>
                <a:cs typeface="Courier New" panose="02070309020205020404" pitchFamily="49" charset="0"/>
                <a:sym typeface="+mn-ea"/>
              </a:rPr>
              <a:t>prev</a:t>
            </a:r>
            <a:r>
              <a:rPr lang="en-US" sz="2000" b="1" dirty="0">
                <a:solidFill>
                  <a:schemeClr val="bg1"/>
                </a:solidFill>
                <a:latin typeface="Courier New" panose="02070309020205020404" pitchFamily="49" charset="0"/>
                <a:cs typeface="Courier New" panose="02070309020205020404" pitchFamily="49" charset="0"/>
                <a:sym typeface="+mn-ea"/>
              </a:rPr>
              <a:t> = 1;</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for (int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 1;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&lt; 26;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values[</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+ 1) * </a:t>
            </a:r>
            <a:r>
              <a:rPr lang="en-US" sz="2000" b="1" dirty="0" err="1">
                <a:solidFill>
                  <a:schemeClr val="bg1"/>
                </a:solidFill>
                <a:latin typeface="Courier New" panose="02070309020205020404" pitchFamily="49" charset="0"/>
                <a:cs typeface="Courier New" panose="02070309020205020404" pitchFamily="49" charset="0"/>
                <a:sym typeface="+mn-ea"/>
              </a:rPr>
              <a:t>prev</a:t>
            </a:r>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prev</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prev</a:t>
            </a:r>
            <a:r>
              <a:rPr lang="en-US" sz="2000" b="1" dirty="0">
                <a:solidFill>
                  <a:schemeClr val="bg1"/>
                </a:solidFill>
                <a:latin typeface="Courier New" panose="02070309020205020404" pitchFamily="49" charset="0"/>
                <a:cs typeface="Courier New" panose="02070309020205020404" pitchFamily="49" charset="0"/>
                <a:sym typeface="+mn-ea"/>
              </a:rPr>
              <a:t> = values[</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System.out.println</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prev</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static void </a:t>
            </a:r>
            <a:r>
              <a:rPr lang="en-US" sz="2000" b="1" dirty="0" err="1">
                <a:solidFill>
                  <a:schemeClr val="bg1"/>
                </a:solidFill>
                <a:latin typeface="Courier New" panose="02070309020205020404" pitchFamily="49" charset="0"/>
                <a:cs typeface="Courier New" panose="02070309020205020404" pitchFamily="49" charset="0"/>
                <a:sym typeface="+mn-ea"/>
              </a:rPr>
              <a:t>formedString</a:t>
            </a:r>
            <a:r>
              <a:rPr lang="en-US" sz="2000" b="1" dirty="0">
                <a:solidFill>
                  <a:schemeClr val="bg1"/>
                </a:solidFill>
                <a:latin typeface="Courier New" panose="02070309020205020404" pitchFamily="49" charset="0"/>
                <a:cs typeface="Courier New" panose="02070309020205020404" pitchFamily="49" charset="0"/>
                <a:sym typeface="+mn-ea"/>
              </a:rPr>
              <a:t>(List&lt;Character&gt; s, int k) {</a:t>
            </a:r>
          </a:p>
          <a:p>
            <a:r>
              <a:rPr lang="en-US" sz="2000" b="1" dirty="0">
                <a:solidFill>
                  <a:schemeClr val="bg1"/>
                </a:solidFill>
                <a:latin typeface="Courier New" panose="02070309020205020404" pitchFamily="49" charset="0"/>
                <a:cs typeface="Courier New" panose="02070309020205020404" pitchFamily="49" charset="0"/>
                <a:sym typeface="+mn-ea"/>
              </a:rPr>
              <a:t>        int low = 0;</a:t>
            </a:r>
          </a:p>
          <a:p>
            <a:r>
              <a:rPr lang="en-US" sz="2000" b="1" dirty="0">
                <a:solidFill>
                  <a:schemeClr val="bg1"/>
                </a:solidFill>
                <a:latin typeface="Courier New" panose="02070309020205020404" pitchFamily="49" charset="0"/>
                <a:cs typeface="Courier New" panose="02070309020205020404" pitchFamily="49" charset="0"/>
                <a:sym typeface="+mn-ea"/>
              </a:rPr>
              <a:t>        int high = 25;</a:t>
            </a:r>
          </a:p>
          <a:p>
            <a:r>
              <a:rPr lang="en-US" sz="2000" b="1" dirty="0">
                <a:solidFill>
                  <a:schemeClr val="bg1"/>
                </a:solidFill>
                <a:latin typeface="Courier New" panose="02070309020205020404" pitchFamily="49" charset="0"/>
                <a:cs typeface="Courier New" panose="02070309020205020404" pitchFamily="49" charset="0"/>
                <a:sym typeface="+mn-ea"/>
              </a:rPr>
              <a:t>        while (k != 0) {</a:t>
            </a:r>
          </a:p>
          <a:p>
            <a:r>
              <a:rPr lang="en-US" sz="2000" b="1" dirty="0">
                <a:solidFill>
                  <a:schemeClr val="bg1"/>
                </a:solidFill>
                <a:latin typeface="Courier New" panose="02070309020205020404" pitchFamily="49" charset="0"/>
                <a:cs typeface="Courier New" panose="02070309020205020404" pitchFamily="49" charset="0"/>
                <a:sym typeface="+mn-ea"/>
              </a:rPr>
              <a:t>            int </a:t>
            </a:r>
            <a:r>
              <a:rPr lang="en-US" sz="2000" b="1" dirty="0" err="1">
                <a:solidFill>
                  <a:schemeClr val="bg1"/>
                </a:solidFill>
                <a:latin typeface="Courier New" panose="02070309020205020404" pitchFamily="49" charset="0"/>
                <a:cs typeface="Courier New" panose="02070309020205020404" pitchFamily="49" charset="0"/>
                <a:sym typeface="+mn-ea"/>
              </a:rPr>
              <a:t>ind</a:t>
            </a:r>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findFloor</a:t>
            </a:r>
            <a:r>
              <a:rPr lang="en-US" sz="2000" b="1" dirty="0">
                <a:solidFill>
                  <a:schemeClr val="bg1"/>
                </a:solidFill>
                <a:latin typeface="Courier New" panose="02070309020205020404" pitchFamily="49" charset="0"/>
                <a:cs typeface="Courier New" panose="02070309020205020404" pitchFamily="49" charset="0"/>
                <a:sym typeface="+mn-ea"/>
              </a:rPr>
              <a:t>(k, low, high);</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s.add</a:t>
            </a:r>
            <a:r>
              <a:rPr lang="en-US" sz="2000" b="1" dirty="0">
                <a:solidFill>
                  <a:schemeClr val="bg1"/>
                </a:solidFill>
                <a:latin typeface="Courier New" panose="02070309020205020404" pitchFamily="49" charset="0"/>
                <a:cs typeface="Courier New" panose="02070309020205020404" pitchFamily="49" charset="0"/>
                <a:sym typeface="+mn-ea"/>
              </a:rPr>
              <a:t>((char) (</a:t>
            </a:r>
            <a:r>
              <a:rPr lang="en-US" sz="2000" b="1" dirty="0" err="1">
                <a:solidFill>
                  <a:schemeClr val="bg1"/>
                </a:solidFill>
                <a:latin typeface="Courier New" panose="02070309020205020404" pitchFamily="49" charset="0"/>
                <a:cs typeface="Courier New" panose="02070309020205020404" pitchFamily="49" charset="0"/>
                <a:sym typeface="+mn-ea"/>
              </a:rPr>
              <a:t>ind</a:t>
            </a:r>
            <a:r>
              <a:rPr lang="en-US" sz="2000" b="1" dirty="0">
                <a:solidFill>
                  <a:schemeClr val="bg1"/>
                </a:solidFill>
                <a:latin typeface="Courier New" panose="02070309020205020404" pitchFamily="49" charset="0"/>
                <a:cs typeface="Courier New" panose="02070309020205020404" pitchFamily="49" charset="0"/>
                <a:sym typeface="+mn-ea"/>
              </a:rPr>
              <a:t> + 'A'));</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0" y="-13648"/>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k = k - values[</a:t>
            </a:r>
            <a:r>
              <a:rPr lang="en-US" sz="2000" b="1" dirty="0" err="1">
                <a:solidFill>
                  <a:schemeClr val="bg1"/>
                </a:solidFill>
                <a:latin typeface="Courier New" panose="02070309020205020404" pitchFamily="49" charset="0"/>
                <a:cs typeface="Courier New" panose="02070309020205020404" pitchFamily="49" charset="0"/>
                <a:sym typeface="+mn-ea"/>
              </a:rPr>
              <a:t>ind</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System.out.println</a:t>
            </a:r>
            <a:r>
              <a:rPr lang="en-US" sz="2000" b="1" dirty="0">
                <a:solidFill>
                  <a:schemeClr val="bg1"/>
                </a:solidFill>
                <a:latin typeface="Courier New" panose="02070309020205020404" pitchFamily="49" charset="0"/>
                <a:cs typeface="Courier New" panose="02070309020205020404" pitchFamily="49" charset="0"/>
                <a:sym typeface="+mn-ea"/>
              </a:rPr>
              <a:t>(k);</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for (int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s.size</a:t>
            </a:r>
            <a:r>
              <a:rPr lang="en-US" sz="2000" b="1" dirty="0">
                <a:solidFill>
                  <a:schemeClr val="bg1"/>
                </a:solidFill>
                <a:latin typeface="Courier New" panose="02070309020205020404" pitchFamily="49" charset="0"/>
                <a:cs typeface="Courier New" panose="02070309020205020404" pitchFamily="49" charset="0"/>
                <a:sym typeface="+mn-ea"/>
              </a:rPr>
              <a:t>() - 1;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&gt;= 0;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System.out.print</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s.get</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static int </a:t>
            </a:r>
            <a:r>
              <a:rPr lang="en-US" sz="2000" b="1" dirty="0" err="1">
                <a:solidFill>
                  <a:schemeClr val="bg1"/>
                </a:solidFill>
                <a:latin typeface="Courier New" panose="02070309020205020404" pitchFamily="49" charset="0"/>
                <a:cs typeface="Courier New" panose="02070309020205020404" pitchFamily="49" charset="0"/>
                <a:sym typeface="+mn-ea"/>
              </a:rPr>
              <a:t>findFloor</a:t>
            </a:r>
            <a:r>
              <a:rPr lang="en-US" sz="2000" b="1" dirty="0">
                <a:solidFill>
                  <a:schemeClr val="bg1"/>
                </a:solidFill>
                <a:latin typeface="Courier New" panose="02070309020205020404" pitchFamily="49" charset="0"/>
                <a:cs typeface="Courier New" panose="02070309020205020404" pitchFamily="49" charset="0"/>
                <a:sym typeface="+mn-ea"/>
              </a:rPr>
              <a:t>(int k, int low, int high) {</a:t>
            </a:r>
          </a:p>
          <a:p>
            <a:r>
              <a:rPr lang="en-US" sz="2000" b="1" dirty="0">
                <a:solidFill>
                  <a:schemeClr val="bg1"/>
                </a:solidFill>
                <a:latin typeface="Courier New" panose="02070309020205020404" pitchFamily="49" charset="0"/>
                <a:cs typeface="Courier New" panose="02070309020205020404" pitchFamily="49" charset="0"/>
                <a:sym typeface="+mn-ea"/>
              </a:rPr>
              <a:t>        int </a:t>
            </a:r>
            <a:r>
              <a:rPr lang="en-US" sz="2000" b="1" dirty="0" err="1">
                <a:solidFill>
                  <a:schemeClr val="bg1"/>
                </a:solidFill>
                <a:latin typeface="Courier New" panose="02070309020205020404" pitchFamily="49" charset="0"/>
                <a:cs typeface="Courier New" panose="02070309020205020404" pitchFamily="49" charset="0"/>
                <a:sym typeface="+mn-ea"/>
              </a:rPr>
              <a:t>ans</a:t>
            </a:r>
            <a:r>
              <a:rPr lang="en-US" sz="2000" b="1" dirty="0">
                <a:solidFill>
                  <a:schemeClr val="bg1"/>
                </a:solidFill>
                <a:latin typeface="Courier New" panose="02070309020205020404" pitchFamily="49" charset="0"/>
                <a:cs typeface="Courier New" panose="02070309020205020404" pitchFamily="49" charset="0"/>
                <a:sym typeface="+mn-ea"/>
              </a:rPr>
              <a:t> = -1;</a:t>
            </a:r>
          </a:p>
          <a:p>
            <a:r>
              <a:rPr lang="en-US" sz="2000" b="1" dirty="0">
                <a:solidFill>
                  <a:schemeClr val="bg1"/>
                </a:solidFill>
                <a:latin typeface="Courier New" panose="02070309020205020404" pitchFamily="49" charset="0"/>
                <a:cs typeface="Courier New" panose="02070309020205020404" pitchFamily="49" charset="0"/>
                <a:sym typeface="+mn-ea"/>
              </a:rPr>
              <a:t>        while (low &lt;= high) {</a:t>
            </a:r>
          </a:p>
          <a:p>
            <a:r>
              <a:rPr lang="en-US" sz="2000" b="1" dirty="0">
                <a:solidFill>
                  <a:schemeClr val="bg1"/>
                </a:solidFill>
                <a:latin typeface="Courier New" panose="02070309020205020404" pitchFamily="49" charset="0"/>
                <a:cs typeface="Courier New" panose="02070309020205020404" pitchFamily="49" charset="0"/>
                <a:sym typeface="+mn-ea"/>
              </a:rPr>
              <a:t>            int mid = (low + high) / 2;</a:t>
            </a:r>
          </a:p>
          <a:p>
            <a:r>
              <a:rPr lang="en-US" sz="2000" b="1" dirty="0">
                <a:solidFill>
                  <a:schemeClr val="bg1"/>
                </a:solidFill>
                <a:latin typeface="Courier New" panose="02070309020205020404" pitchFamily="49" charset="0"/>
                <a:cs typeface="Courier New" panose="02070309020205020404" pitchFamily="49" charset="0"/>
                <a:sym typeface="+mn-ea"/>
              </a:rPr>
              <a:t>            if (values[mid] &lt;= k)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ans</a:t>
            </a:r>
            <a:r>
              <a:rPr lang="en-US" sz="2000" b="1" dirty="0">
                <a:solidFill>
                  <a:schemeClr val="bg1"/>
                </a:solidFill>
                <a:latin typeface="Courier New" panose="02070309020205020404" pitchFamily="49" charset="0"/>
                <a:cs typeface="Courier New" panose="02070309020205020404" pitchFamily="49" charset="0"/>
                <a:sym typeface="+mn-ea"/>
              </a:rPr>
              <a:t> = mid;</a:t>
            </a:r>
          </a:p>
          <a:p>
            <a:r>
              <a:rPr lang="en-US" sz="2000" b="1" dirty="0">
                <a:solidFill>
                  <a:schemeClr val="bg1"/>
                </a:solidFill>
                <a:latin typeface="Courier New" panose="02070309020205020404" pitchFamily="49" charset="0"/>
                <a:cs typeface="Courier New" panose="02070309020205020404" pitchFamily="49" charset="0"/>
                <a:sym typeface="+mn-ea"/>
              </a:rPr>
              <a:t>                low = mid + 1;</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else {</a:t>
            </a:r>
          </a:p>
          <a:p>
            <a:r>
              <a:rPr lang="en-US" sz="2000" b="1" dirty="0">
                <a:solidFill>
                  <a:schemeClr val="bg1"/>
                </a:solidFill>
                <a:latin typeface="Courier New" panose="02070309020205020404" pitchFamily="49" charset="0"/>
                <a:cs typeface="Courier New" panose="02070309020205020404" pitchFamily="49" charset="0"/>
                <a:sym typeface="+mn-ea"/>
              </a:rPr>
              <a:t>                high = mid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System.out.println</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ans</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return </a:t>
            </a:r>
            <a:r>
              <a:rPr lang="en-US" sz="2000" b="1" dirty="0" err="1">
                <a:solidFill>
                  <a:schemeClr val="bg1"/>
                </a:solidFill>
                <a:latin typeface="Courier New" panose="02070309020205020404" pitchFamily="49" charset="0"/>
                <a:cs typeface="Courier New" panose="02070309020205020404" pitchFamily="49" charset="0"/>
                <a:sym typeface="+mn-ea"/>
              </a:rPr>
              <a:t>ans</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797</Words>
  <Application>Microsoft Office PowerPoint</Application>
  <PresentationFormat>Widescreen</PresentationFormat>
  <Paragraphs>176</Paragraphs>
  <Slides>7</Slides>
  <Notes>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3</cp:revision>
  <dcterms:created xsi:type="dcterms:W3CDTF">2023-07-01T17:32:36Z</dcterms:created>
  <dcterms:modified xsi:type="dcterms:W3CDTF">2023-07-05T06:44:03Z</dcterms:modified>
</cp:coreProperties>
</file>