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sldIdLst>
    <p:sldId id="272" r:id="rId2"/>
    <p:sldId id="271" r:id="rId3"/>
    <p:sldId id="280" r:id="rId4"/>
    <p:sldId id="338" r:id="rId5"/>
    <p:sldId id="344" r:id="rId6"/>
    <p:sldId id="345" r:id="rId7"/>
    <p:sldId id="339" r:id="rId8"/>
    <p:sldId id="350" r:id="rId9"/>
    <p:sldId id="346" r:id="rId10"/>
    <p:sldId id="340" r:id="rId11"/>
    <p:sldId id="351" r:id="rId12"/>
    <p:sldId id="347" r:id="rId13"/>
    <p:sldId id="341" r:id="rId14"/>
    <p:sldId id="352" r:id="rId15"/>
    <p:sldId id="348" r:id="rId16"/>
    <p:sldId id="342" r:id="rId17"/>
    <p:sldId id="353" r:id="rId18"/>
    <p:sldId id="349" r:id="rId19"/>
    <p:sldId id="301" r:id="rId20"/>
    <p:sldId id="269" r:id="rId21"/>
    <p:sldId id="354" r:id="rId22"/>
    <p:sldId id="355" r:id="rId23"/>
    <p:sldId id="356" r:id="rId24"/>
    <p:sldId id="357" r:id="rId25"/>
    <p:sldId id="358" r:id="rId26"/>
    <p:sldId id="359" r:id="rId27"/>
    <p:sldId id="360" r:id="rId28"/>
    <p:sldId id="361" r:id="rId29"/>
    <p:sldId id="289" r:id="rId30"/>
  </p:sldIdLst>
  <p:sldSz cx="12192000" cy="6858000"/>
  <p:notesSz cx="6858000" cy="9144000"/>
  <p:embeddedFontLst>
    <p:embeddedFont>
      <p:font typeface="Nunito Sans" charset="0"/>
      <p:regular r:id="rId32"/>
      <p:bold r:id="rId33"/>
      <p:italic r:id="rId34"/>
      <p:boldItalic r:id="rId35"/>
    </p:embeddedFont>
    <p:embeddedFont>
      <p:font typeface="Nunito Sans SemiBold" charset="0"/>
      <p:bold r:id="rId36"/>
      <p:boldItalic r:id="rId37"/>
    </p:embeddedFont>
    <p:embeddedFont>
      <p:font typeface="Calibri"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6286" autoAdjust="0"/>
  </p:normalViewPr>
  <p:slideViewPr>
    <p:cSldViewPr>
      <p:cViewPr>
        <p:scale>
          <a:sx n="68" d="100"/>
          <a:sy n="68" d="100"/>
        </p:scale>
        <p:origin x="-396" y="-12"/>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537361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53736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537361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Compile</a:t>
            </a:r>
            <a:r>
              <a:rPr lang="en-US" b="1" baseline="0" dirty="0" smtClean="0"/>
              <a:t> time error</a:t>
            </a:r>
          </a:p>
          <a:p>
            <a:r>
              <a:rPr lang="en-IN" sz="1200" b="0" i="0" kern="1200" dirty="0" smtClean="0">
                <a:solidFill>
                  <a:schemeClr val="tx1"/>
                </a:solidFill>
                <a:effectLst/>
                <a:latin typeface="+mn-lt"/>
                <a:ea typeface="+mn-ea"/>
                <a:cs typeface="+mn-cs"/>
              </a:rPr>
              <a:t>The argument of if statement should be Boolean type. By mistake if we are trying to provide any other data type then we will get compile-time error saying incompatible types. Here the argument is of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 type, therefore we will get compile time error saying error: incompatible types: </a:t>
            </a:r>
            <a:r>
              <a:rPr lang="en-IN" sz="1200" b="1" i="0" kern="1200" dirty="0" err="1" smtClean="0">
                <a:solidFill>
                  <a:schemeClr val="tx1"/>
                </a:solidFill>
                <a:effectLst/>
                <a:latin typeface="+mn-lt"/>
                <a:ea typeface="+mn-ea"/>
                <a:cs typeface="+mn-cs"/>
              </a:rPr>
              <a:t>int</a:t>
            </a:r>
            <a:r>
              <a:rPr lang="en-IN" sz="1200" b="1" i="0" kern="1200" dirty="0" smtClean="0">
                <a:solidFill>
                  <a:schemeClr val="tx1"/>
                </a:solidFill>
                <a:effectLst/>
                <a:latin typeface="+mn-lt"/>
                <a:ea typeface="+mn-ea"/>
                <a:cs typeface="+mn-cs"/>
              </a:rPr>
              <a:t> cannot be converted to Boolean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Compile</a:t>
            </a:r>
            <a:r>
              <a:rPr lang="en-US" b="1" baseline="0" dirty="0" smtClean="0"/>
              <a:t> time error</a:t>
            </a:r>
          </a:p>
          <a:p>
            <a:r>
              <a:rPr lang="en-IN" sz="1200" b="0" i="0" kern="1200" dirty="0" smtClean="0">
                <a:solidFill>
                  <a:schemeClr val="tx1"/>
                </a:solidFill>
                <a:effectLst/>
                <a:latin typeface="+mn-lt"/>
                <a:ea typeface="+mn-ea"/>
                <a:cs typeface="+mn-cs"/>
              </a:rPr>
              <a:t>Curly braces are optional in if part. Without curly braces only one statement is allowed under if. If we will try to give more than one statement then we will get compile time error saying error: ‘else’ without ‘if’.</a:t>
            </a:r>
            <a:endParaRPr lang="en-US" b="1"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No Output</a:t>
            </a:r>
            <a:endParaRPr lang="en-US" b="1" baseline="0" dirty="0" smtClean="0"/>
          </a:p>
          <a:p>
            <a:pPr fontAlgn="base"/>
            <a:r>
              <a:rPr lang="en-IN" sz="1200" b="0" i="0" kern="1200" dirty="0" smtClean="0">
                <a:solidFill>
                  <a:schemeClr val="tx1"/>
                </a:solidFill>
                <a:effectLst/>
                <a:latin typeface="+mn-lt"/>
                <a:ea typeface="+mn-ea"/>
                <a:cs typeface="+mn-cs"/>
              </a:rPr>
              <a:t>;(semicolon) is a valid java statement which is also known as empty statement. Therefore we can apply it in if statement also.</a:t>
            </a:r>
          </a:p>
          <a:p>
            <a:endParaRPr lang="en-US" b="1" baseline="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BYE</a:t>
            </a:r>
            <a:endParaRPr lang="en-US" b="1" baseline="0" dirty="0" smtClean="0"/>
          </a:p>
          <a:p>
            <a:r>
              <a:rPr lang="en-IN" sz="1200" b="0" i="0" kern="1200" dirty="0" smtClean="0">
                <a:solidFill>
                  <a:schemeClr val="tx1"/>
                </a:solidFill>
                <a:effectLst/>
                <a:latin typeface="+mn-lt"/>
                <a:ea typeface="+mn-ea"/>
                <a:cs typeface="+mn-cs"/>
              </a:rPr>
              <a:t>Both Switch argument and case label can be expressions. But case label should be constant </a:t>
            </a:r>
            <a:r>
              <a:rPr lang="en-IN" sz="1200" b="0" i="0" kern="1200" dirty="0" err="1" smtClean="0">
                <a:solidFill>
                  <a:schemeClr val="tx1"/>
                </a:solidFill>
                <a:effectLst/>
                <a:latin typeface="+mn-lt"/>
                <a:ea typeface="+mn-ea"/>
                <a:cs typeface="+mn-cs"/>
              </a:rPr>
              <a:t>expression.Here</a:t>
            </a:r>
            <a:r>
              <a:rPr lang="en-IN" sz="1200" b="0" i="0" kern="1200" dirty="0" smtClean="0">
                <a:solidFill>
                  <a:schemeClr val="tx1"/>
                </a:solidFill>
                <a:effectLst/>
                <a:latin typeface="+mn-lt"/>
                <a:ea typeface="+mn-ea"/>
                <a:cs typeface="+mn-cs"/>
              </a:rPr>
              <a:t> the case label “10+1+1” is treated as case 12 and switch argument “x+1+1” is also treated as 12.</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 Error</a:t>
            </a:r>
            <a:endParaRPr lang="en-US" b="1" baseline="0" dirty="0" smtClean="0"/>
          </a:p>
          <a:p>
            <a:r>
              <a:rPr lang="en-IN" sz="1200" b="0" i="0" kern="1200" dirty="0" smtClean="0">
                <a:solidFill>
                  <a:schemeClr val="tx1"/>
                </a:solidFill>
                <a:effectLst/>
                <a:latin typeface="+mn-lt"/>
                <a:ea typeface="+mn-ea"/>
                <a:cs typeface="+mn-cs"/>
              </a:rPr>
              <a:t>Break statement can only be used with loop or switch. So, using break with if statement causes “break outside switch or loop” error.</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381872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5373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53736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3254737"/>
          </a:xfrm>
          <a:prstGeom prst="rect">
            <a:avLst/>
          </a:prstGeom>
          <a:noFill/>
        </p:spPr>
        <p:txBody>
          <a:bodyPr wrap="square" rtlCol="0">
            <a:spAutoFit/>
          </a:bodyPr>
          <a:lstStyle/>
          <a:p>
            <a:pPr lvl="1">
              <a:buFontTx/>
              <a:buNone/>
            </a:pPr>
            <a:endParaRPr lang="en-US" dirty="0">
              <a:latin typeface="Arial" pitchFamily="34"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An if else statement can contain any sort of statement within it.</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It can contain another if-else statement</a:t>
            </a:r>
          </a:p>
          <a:p>
            <a:pPr marL="914400" lvl="1" indent="-457200">
              <a:lnSpc>
                <a:spcPct val="150000"/>
              </a:lnSpc>
              <a:buFont typeface="Arial" panose="020B0604020202020204" pitchFamily="34" charset="0"/>
              <a:buChar char="•"/>
            </a:pPr>
            <a:r>
              <a:rPr lang="en-US" sz="2500" dirty="0" smtClean="0">
                <a:latin typeface="Nunito Sans" panose="00000500000000000000" pitchFamily="2" charset="0"/>
              </a:rPr>
              <a:t>An if-else may be nested within the if part.</a:t>
            </a:r>
          </a:p>
          <a:p>
            <a:pPr marL="914400" lvl="1" indent="-457200">
              <a:lnSpc>
                <a:spcPct val="150000"/>
              </a:lnSpc>
              <a:buFont typeface="Arial" panose="020B0604020202020204" pitchFamily="34" charset="0"/>
              <a:buChar char="•"/>
            </a:pPr>
            <a:r>
              <a:rPr lang="en-US" sz="2500" dirty="0" smtClean="0">
                <a:latin typeface="Nunito Sans" panose="00000500000000000000" pitchFamily="2" charset="0"/>
              </a:rPr>
              <a:t>An if-else may be nested within the else part.</a:t>
            </a:r>
          </a:p>
          <a:p>
            <a:pPr marL="914400" lvl="1" indent="-457200">
              <a:lnSpc>
                <a:spcPct val="150000"/>
              </a:lnSpc>
              <a:buFont typeface="Arial" panose="020B0604020202020204" pitchFamily="34" charset="0"/>
              <a:buChar char="•"/>
            </a:pPr>
            <a:r>
              <a:rPr lang="en-US" sz="2500" dirty="0" smtClean="0">
                <a:latin typeface="Nunito Sans" panose="00000500000000000000" pitchFamily="2" charset="0"/>
              </a:rPr>
              <a:t>An if-else may be nested within both parts.</a:t>
            </a:r>
            <a:endParaRPr lang="en-US" sz="2500" dirty="0">
              <a:latin typeface="Nunito Sans" panose="00000500000000000000" pitchFamily="2" charset="0"/>
            </a:endParaRP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IN" sz="4800" b="1" dirty="0" smtClean="0"/>
              <a:t>Nested if</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1895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58069" y="1143000"/>
            <a:ext cx="5766531" cy="4401205"/>
          </a:xfrm>
          <a:prstGeom prst="rect">
            <a:avLst/>
          </a:prstGeom>
          <a:noFill/>
        </p:spPr>
        <p:txBody>
          <a:bodyPr wrap="square" rtlCol="0">
            <a:spAutoFit/>
          </a:bodyPr>
          <a:lstStyle/>
          <a:p>
            <a:r>
              <a:rPr lang="en-US" sz="2800" b="1" dirty="0" smtClean="0"/>
              <a:t>Syntax:</a:t>
            </a:r>
          </a:p>
          <a:p>
            <a:endParaRPr lang="en-IN" sz="2800" b="1" dirty="0" smtClean="0"/>
          </a:p>
          <a:p>
            <a:r>
              <a:rPr lang="en-IN" sz="2800" dirty="0"/>
              <a:t>if (</a:t>
            </a:r>
            <a:r>
              <a:rPr lang="en-IN" sz="2800" i="1" dirty="0"/>
              <a:t>condition1</a:t>
            </a:r>
            <a:r>
              <a:rPr lang="en-IN" sz="2800" dirty="0"/>
              <a:t>) </a:t>
            </a:r>
            <a:endParaRPr lang="en-IN" sz="2800" dirty="0" smtClean="0"/>
          </a:p>
          <a:p>
            <a:r>
              <a:rPr lang="en-IN" sz="2800" dirty="0" smtClean="0"/>
              <a:t>{ </a:t>
            </a:r>
          </a:p>
          <a:p>
            <a:r>
              <a:rPr lang="en-IN" sz="2800" i="1" dirty="0" smtClean="0"/>
              <a:t> </a:t>
            </a:r>
            <a:r>
              <a:rPr lang="en-IN" sz="2400" i="1" dirty="0" smtClean="0"/>
              <a:t>// </a:t>
            </a:r>
            <a:r>
              <a:rPr lang="en-IN" sz="2400" i="1" dirty="0"/>
              <a:t>Executes when condition1 </a:t>
            </a:r>
            <a:r>
              <a:rPr lang="en-IN" sz="2400" i="1" dirty="0" smtClean="0"/>
              <a:t>is true </a:t>
            </a:r>
            <a:endParaRPr lang="en-IN" sz="2800" i="1" dirty="0"/>
          </a:p>
          <a:p>
            <a:r>
              <a:rPr lang="en-IN" sz="2800" i="1" dirty="0" smtClean="0"/>
              <a:t>	</a:t>
            </a:r>
            <a:r>
              <a:rPr lang="en-IN" sz="2800" dirty="0" smtClean="0"/>
              <a:t>if</a:t>
            </a:r>
            <a:r>
              <a:rPr lang="en-IN" sz="2800" i="1" dirty="0" smtClean="0"/>
              <a:t> </a:t>
            </a:r>
            <a:r>
              <a:rPr lang="en-IN" sz="2800" i="1" dirty="0"/>
              <a:t>(condition2)</a:t>
            </a:r>
            <a:r>
              <a:rPr lang="en-IN" sz="2800" dirty="0"/>
              <a:t> </a:t>
            </a:r>
          </a:p>
          <a:p>
            <a:r>
              <a:rPr lang="en-IN" sz="2800" dirty="0" smtClean="0"/>
              <a:t>	{ </a:t>
            </a:r>
          </a:p>
          <a:p>
            <a:r>
              <a:rPr lang="en-IN" sz="2800" i="1" dirty="0"/>
              <a:t>	</a:t>
            </a:r>
            <a:r>
              <a:rPr lang="en-IN" sz="2400" i="1" dirty="0" smtClean="0"/>
              <a:t>// </a:t>
            </a:r>
            <a:r>
              <a:rPr lang="en-IN" sz="2400" i="1" dirty="0"/>
              <a:t>Executes when condition2 </a:t>
            </a:r>
            <a:r>
              <a:rPr lang="en-IN" sz="2400" i="1" dirty="0" smtClean="0"/>
              <a:t>is true</a:t>
            </a:r>
            <a:r>
              <a:rPr lang="en-IN" sz="2400" dirty="0" smtClean="0"/>
              <a:t>  </a:t>
            </a:r>
          </a:p>
          <a:p>
            <a:r>
              <a:rPr lang="en-IN" sz="2800" dirty="0"/>
              <a:t>	</a:t>
            </a:r>
            <a:r>
              <a:rPr lang="en-IN" sz="2800" dirty="0" smtClean="0"/>
              <a:t>} </a:t>
            </a:r>
          </a:p>
          <a:p>
            <a:r>
              <a:rPr lang="en-IN" sz="2800" dirty="0" smtClean="0"/>
              <a:t>}</a:t>
            </a:r>
            <a:endParaRPr lang="en-US" sz="2800" dirty="0"/>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6461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dirty="0"/>
              <a:t>class </a:t>
            </a:r>
            <a:r>
              <a:rPr lang="en-IN" sz="2000" dirty="0" err="1"/>
              <a:t>NestedIfDemo</a:t>
            </a:r>
            <a:r>
              <a:rPr lang="en-IN" sz="2000" dirty="0"/>
              <a:t> </a:t>
            </a:r>
          </a:p>
          <a:p>
            <a:pPr fontAlgn="base"/>
            <a:r>
              <a:rPr lang="en-IN" sz="2000" dirty="0"/>
              <a:t>{ </a:t>
            </a:r>
          </a:p>
          <a:p>
            <a:pPr fontAlgn="base"/>
            <a:r>
              <a:rPr lang="en-IN" sz="2000" dirty="0"/>
              <a:t>    public static void main(String </a:t>
            </a:r>
            <a:r>
              <a:rPr lang="en-IN" sz="2000" dirty="0" err="1"/>
              <a:t>args</a:t>
            </a:r>
            <a:r>
              <a:rPr lang="en-IN" sz="2000" dirty="0"/>
              <a:t>[]) </a:t>
            </a:r>
          </a:p>
          <a:p>
            <a:pPr fontAlgn="base"/>
            <a:r>
              <a:rPr lang="en-IN" sz="2000" dirty="0"/>
              <a:t>    { </a:t>
            </a:r>
          </a:p>
          <a:p>
            <a:pPr fontAlgn="base"/>
            <a:r>
              <a:rPr lang="en-IN" sz="2000" dirty="0"/>
              <a:t>        </a:t>
            </a:r>
            <a:r>
              <a:rPr lang="en-IN" sz="2000" dirty="0" err="1"/>
              <a:t>int</a:t>
            </a:r>
            <a:r>
              <a:rPr lang="en-IN" sz="2000" dirty="0"/>
              <a:t> i = 10; </a:t>
            </a:r>
          </a:p>
          <a:p>
            <a:pPr fontAlgn="base"/>
            <a:r>
              <a:rPr lang="en-IN" sz="2000" dirty="0"/>
              <a:t>        if (i == 10) </a:t>
            </a:r>
          </a:p>
          <a:p>
            <a:pPr fontAlgn="base"/>
            <a:r>
              <a:rPr lang="en-IN" sz="2000" dirty="0"/>
              <a:t>        { </a:t>
            </a:r>
          </a:p>
          <a:p>
            <a:pPr fontAlgn="base"/>
            <a:r>
              <a:rPr lang="en-IN" sz="2000" dirty="0"/>
              <a:t>           </a:t>
            </a:r>
            <a:r>
              <a:rPr lang="en-IN" sz="2000" dirty="0" smtClean="0"/>
              <a:t>if </a:t>
            </a:r>
            <a:r>
              <a:rPr lang="en-IN" sz="2000" dirty="0"/>
              <a:t>(i &lt; 15) </a:t>
            </a:r>
          </a:p>
          <a:p>
            <a:pPr fontAlgn="base"/>
            <a:r>
              <a:rPr lang="en-IN" sz="2000" dirty="0"/>
              <a:t>                </a:t>
            </a:r>
            <a:r>
              <a:rPr lang="en-IN" sz="2000" dirty="0" err="1"/>
              <a:t>System.out.println</a:t>
            </a:r>
            <a:r>
              <a:rPr lang="en-IN" sz="2000" dirty="0"/>
              <a:t>("i is smaller than 15"); </a:t>
            </a:r>
          </a:p>
          <a:p>
            <a:pPr fontAlgn="base"/>
            <a:r>
              <a:rPr lang="en-IN" sz="2000" dirty="0"/>
              <a:t>             if (i &lt; 12) </a:t>
            </a:r>
          </a:p>
          <a:p>
            <a:pPr fontAlgn="base"/>
            <a:r>
              <a:rPr lang="en-IN" sz="2000" dirty="0"/>
              <a:t>                </a:t>
            </a:r>
            <a:r>
              <a:rPr lang="en-IN" sz="2000" dirty="0" err="1"/>
              <a:t>System.out.println</a:t>
            </a:r>
            <a:r>
              <a:rPr lang="en-IN" sz="2000" dirty="0"/>
              <a:t>("i is smaller than 12 too"); </a:t>
            </a:r>
          </a:p>
          <a:p>
            <a:pPr fontAlgn="base"/>
            <a:r>
              <a:rPr lang="en-IN" sz="2000" dirty="0"/>
              <a:t>            else</a:t>
            </a:r>
          </a:p>
          <a:p>
            <a:pPr fontAlgn="base"/>
            <a:r>
              <a:rPr lang="en-IN" sz="2000" dirty="0"/>
              <a:t>                </a:t>
            </a:r>
            <a:r>
              <a:rPr lang="en-IN" sz="2000" dirty="0" err="1"/>
              <a:t>System.out.println</a:t>
            </a:r>
            <a:r>
              <a:rPr lang="en-IN" sz="2000" dirty="0"/>
              <a:t>("i is greater than 15"); </a:t>
            </a:r>
          </a:p>
          <a:p>
            <a:pPr fontAlgn="base"/>
            <a:r>
              <a:rPr lang="en-IN" sz="2000" dirty="0"/>
              <a:t>        } </a:t>
            </a:r>
          </a:p>
          <a:p>
            <a:pPr fontAlgn="base"/>
            <a:r>
              <a:rPr lang="en-IN" sz="2000" dirty="0"/>
              <a:t>    } </a:t>
            </a:r>
          </a:p>
          <a:p>
            <a:pPr fontAlgn="base"/>
            <a:r>
              <a:rPr lang="en-IN" sz="2000" dirty="0"/>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endParaRPr lang="en-IN" sz="2000" dirty="0" smtClean="0">
              <a:solidFill>
                <a:schemeClr val="tx1"/>
              </a:solidFill>
            </a:endParaRPr>
          </a:p>
          <a:p>
            <a:endParaRPr lang="en-IN" sz="2000" dirty="0">
              <a:solidFill>
                <a:schemeClr val="tx1"/>
              </a:solidFill>
            </a:endParaRPr>
          </a:p>
          <a:p>
            <a:endParaRPr lang="en-IN" sz="2000" dirty="0" smtClean="0">
              <a:solidFill>
                <a:schemeClr val="tx1"/>
              </a:solidFill>
            </a:endParaRPr>
          </a:p>
          <a:p>
            <a:r>
              <a:rPr lang="en-IN" sz="2000" dirty="0" smtClean="0">
                <a:solidFill>
                  <a:schemeClr val="tx1"/>
                </a:solidFill>
              </a:rPr>
              <a:t>i </a:t>
            </a:r>
            <a:r>
              <a:rPr lang="en-IN" sz="2000" dirty="0">
                <a:solidFill>
                  <a:schemeClr val="tx1"/>
                </a:solidFill>
              </a:rPr>
              <a:t>is smaller than 15 </a:t>
            </a:r>
            <a:endParaRPr lang="en-IN" sz="2000" dirty="0" smtClean="0">
              <a:solidFill>
                <a:schemeClr val="tx1"/>
              </a:solidFill>
            </a:endParaRPr>
          </a:p>
          <a:p>
            <a:r>
              <a:rPr lang="en-IN" sz="2000" dirty="0" smtClean="0">
                <a:solidFill>
                  <a:schemeClr val="tx1"/>
                </a:solidFill>
              </a:rPr>
              <a:t>i </a:t>
            </a:r>
            <a:r>
              <a:rPr lang="en-IN" sz="2000" dirty="0">
                <a:solidFill>
                  <a:schemeClr val="tx1"/>
                </a:solidFill>
              </a:rPr>
              <a:t>is smaller than 12 too</a:t>
            </a:r>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86765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2608406"/>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IN" sz="2800" dirty="0" smtClean="0"/>
              <a:t>If else if </a:t>
            </a:r>
            <a:r>
              <a:rPr lang="en-IN" sz="2800" dirty="0"/>
              <a:t>statement is a </a:t>
            </a:r>
            <a:r>
              <a:rPr lang="en-IN" sz="2800" dirty="0" err="1"/>
              <a:t>multiway</a:t>
            </a:r>
            <a:r>
              <a:rPr lang="en-IN" sz="2800" dirty="0"/>
              <a:t> branch statement.</a:t>
            </a:r>
          </a:p>
          <a:p>
            <a:pPr marL="457200" indent="-457200">
              <a:lnSpc>
                <a:spcPct val="150000"/>
              </a:lnSpc>
              <a:buFont typeface="Arial" panose="020B0604020202020204" pitchFamily="34" charset="0"/>
              <a:buChar char="•"/>
            </a:pPr>
            <a:r>
              <a:rPr lang="en-IN" sz="2800" dirty="0" smtClean="0"/>
              <a:t>In </a:t>
            </a:r>
            <a:r>
              <a:rPr lang="en-IN" sz="2800" dirty="0"/>
              <a:t>if-else-if statement, as soon as the condition is met, the corresponding set of statements get executed, rest gets </a:t>
            </a:r>
            <a:r>
              <a:rPr lang="en-IN" sz="2800" dirty="0" smtClean="0"/>
              <a:t>ignored.</a:t>
            </a:r>
            <a:endParaRPr lang="en-US" sz="2500" dirty="0">
              <a:latin typeface="Nunito Sans" panose="00000500000000000000" pitchFamily="2" charset="0"/>
            </a:endParaRP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IN" sz="4800" b="1" dirty="0" smtClean="0"/>
              <a:t>if else if</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464575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58068" y="1143000"/>
            <a:ext cx="5524501" cy="4401205"/>
          </a:xfrm>
          <a:prstGeom prst="rect">
            <a:avLst/>
          </a:prstGeom>
          <a:noFill/>
        </p:spPr>
        <p:txBody>
          <a:bodyPr wrap="square" rtlCol="0">
            <a:spAutoFit/>
          </a:bodyPr>
          <a:lstStyle/>
          <a:p>
            <a:r>
              <a:rPr lang="en-US" sz="2800" b="1" dirty="0" smtClean="0"/>
              <a:t>Syntax:</a:t>
            </a:r>
          </a:p>
          <a:p>
            <a:endParaRPr lang="en-IN" sz="2800" b="1" dirty="0" smtClean="0"/>
          </a:p>
          <a:p>
            <a:r>
              <a:rPr lang="en-IN" sz="2800" dirty="0"/>
              <a:t>if (</a:t>
            </a:r>
            <a:r>
              <a:rPr lang="en-IN" sz="2800" i="1" dirty="0" smtClean="0"/>
              <a:t>condition1</a:t>
            </a:r>
            <a:r>
              <a:rPr lang="en-IN" sz="2800" dirty="0" smtClean="0"/>
              <a:t>) </a:t>
            </a:r>
          </a:p>
          <a:p>
            <a:r>
              <a:rPr lang="en-IN" sz="2800" i="1" dirty="0" smtClean="0"/>
              <a:t>	statement1</a:t>
            </a:r>
            <a:r>
              <a:rPr lang="en-IN" sz="2800" dirty="0" smtClean="0"/>
              <a:t>; </a:t>
            </a:r>
            <a:endParaRPr lang="en-IN" sz="2800" dirty="0"/>
          </a:p>
          <a:p>
            <a:r>
              <a:rPr lang="en-IN" sz="2800" dirty="0" smtClean="0"/>
              <a:t>else </a:t>
            </a:r>
            <a:r>
              <a:rPr lang="en-IN" sz="2800" dirty="0"/>
              <a:t>if (</a:t>
            </a:r>
            <a:r>
              <a:rPr lang="en-IN" sz="2800" i="1" dirty="0" smtClean="0"/>
              <a:t>condition2</a:t>
            </a:r>
            <a:r>
              <a:rPr lang="en-IN" sz="2800" dirty="0" smtClean="0"/>
              <a:t>) </a:t>
            </a:r>
          </a:p>
          <a:p>
            <a:r>
              <a:rPr lang="en-IN" sz="2800" i="1" dirty="0" smtClean="0"/>
              <a:t>	statement2</a:t>
            </a:r>
            <a:r>
              <a:rPr lang="en-IN" sz="2800" dirty="0" smtClean="0"/>
              <a:t>; </a:t>
            </a:r>
          </a:p>
          <a:p>
            <a:r>
              <a:rPr lang="en-IN" sz="2800" dirty="0" smtClean="0"/>
              <a:t>.</a:t>
            </a:r>
          </a:p>
          <a:p>
            <a:r>
              <a:rPr lang="en-IN" sz="2800" dirty="0" smtClean="0"/>
              <a:t>.</a:t>
            </a:r>
          </a:p>
          <a:p>
            <a:r>
              <a:rPr lang="en-IN" sz="2800" dirty="0" smtClean="0"/>
              <a:t>else </a:t>
            </a:r>
          </a:p>
          <a:p>
            <a:r>
              <a:rPr lang="en-IN" sz="2800" i="1" dirty="0" smtClean="0"/>
              <a:t>	statement n</a:t>
            </a:r>
            <a:r>
              <a:rPr lang="en-IN" sz="2800" dirty="0" smtClean="0"/>
              <a:t>;</a:t>
            </a:r>
            <a:endParaRPr lang="en-US" sz="2800" dirty="0"/>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64615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dirty="0"/>
              <a:t>class </a:t>
            </a:r>
            <a:r>
              <a:rPr lang="en-IN" sz="2000" dirty="0" err="1"/>
              <a:t>ifelseifDemo</a:t>
            </a:r>
            <a:r>
              <a:rPr lang="en-IN" sz="2000" dirty="0"/>
              <a:t> </a:t>
            </a:r>
          </a:p>
          <a:p>
            <a:pPr fontAlgn="base"/>
            <a:r>
              <a:rPr lang="en-IN" sz="2000" dirty="0"/>
              <a:t>{ </a:t>
            </a:r>
          </a:p>
          <a:p>
            <a:pPr fontAlgn="base"/>
            <a:r>
              <a:rPr lang="en-IN" sz="2000" dirty="0"/>
              <a:t>    public static void main(String </a:t>
            </a:r>
            <a:r>
              <a:rPr lang="en-IN" sz="2000" dirty="0" err="1"/>
              <a:t>args</a:t>
            </a:r>
            <a:r>
              <a:rPr lang="en-IN" sz="2000" dirty="0"/>
              <a:t>[]) </a:t>
            </a:r>
          </a:p>
          <a:p>
            <a:pPr fontAlgn="base"/>
            <a:r>
              <a:rPr lang="en-IN" sz="2000" dirty="0"/>
              <a:t>    { </a:t>
            </a:r>
          </a:p>
          <a:p>
            <a:pPr fontAlgn="base"/>
            <a:r>
              <a:rPr lang="en-IN" sz="2000" dirty="0"/>
              <a:t>        </a:t>
            </a:r>
            <a:r>
              <a:rPr lang="en-IN" sz="2000" dirty="0" err="1"/>
              <a:t>int</a:t>
            </a:r>
            <a:r>
              <a:rPr lang="en-IN" sz="2000" dirty="0"/>
              <a:t> i = 20; </a:t>
            </a:r>
          </a:p>
          <a:p>
            <a:pPr fontAlgn="base"/>
            <a:r>
              <a:rPr lang="en-IN" sz="2000" dirty="0"/>
              <a:t>  </a:t>
            </a:r>
          </a:p>
          <a:p>
            <a:pPr fontAlgn="base"/>
            <a:r>
              <a:rPr lang="en-IN" sz="2000" dirty="0"/>
              <a:t>        if (i == 10) </a:t>
            </a:r>
          </a:p>
          <a:p>
            <a:pPr fontAlgn="base"/>
            <a:r>
              <a:rPr lang="en-IN" sz="2000" dirty="0"/>
              <a:t>            </a:t>
            </a:r>
            <a:r>
              <a:rPr lang="en-IN" sz="2000" dirty="0" err="1"/>
              <a:t>System.out.println</a:t>
            </a:r>
            <a:r>
              <a:rPr lang="en-IN" sz="2000" dirty="0"/>
              <a:t>("i is 10"); </a:t>
            </a:r>
          </a:p>
          <a:p>
            <a:pPr fontAlgn="base"/>
            <a:r>
              <a:rPr lang="en-IN" sz="2000" dirty="0"/>
              <a:t>        else if (i == 15) </a:t>
            </a:r>
          </a:p>
          <a:p>
            <a:pPr fontAlgn="base"/>
            <a:r>
              <a:rPr lang="en-IN" sz="2000" dirty="0"/>
              <a:t>            </a:t>
            </a:r>
            <a:r>
              <a:rPr lang="en-IN" sz="2000" dirty="0" err="1"/>
              <a:t>System.out.println</a:t>
            </a:r>
            <a:r>
              <a:rPr lang="en-IN" sz="2000" dirty="0"/>
              <a:t>("i is 15"); </a:t>
            </a:r>
          </a:p>
          <a:p>
            <a:pPr fontAlgn="base"/>
            <a:r>
              <a:rPr lang="en-IN" sz="2000" dirty="0"/>
              <a:t>        else if (i == 20) </a:t>
            </a:r>
          </a:p>
          <a:p>
            <a:pPr fontAlgn="base"/>
            <a:r>
              <a:rPr lang="en-IN" sz="2000" dirty="0"/>
              <a:t>            </a:t>
            </a:r>
            <a:r>
              <a:rPr lang="en-IN" sz="2000" dirty="0" err="1"/>
              <a:t>System.out.println</a:t>
            </a:r>
            <a:r>
              <a:rPr lang="en-IN" sz="2000" dirty="0"/>
              <a:t>("i is 20"); </a:t>
            </a:r>
          </a:p>
          <a:p>
            <a:pPr fontAlgn="base"/>
            <a:r>
              <a:rPr lang="en-IN" sz="2000" dirty="0"/>
              <a:t>        else</a:t>
            </a:r>
          </a:p>
          <a:p>
            <a:pPr fontAlgn="base"/>
            <a:r>
              <a:rPr lang="en-IN" sz="2000" dirty="0"/>
              <a:t>            </a:t>
            </a:r>
            <a:r>
              <a:rPr lang="en-IN" sz="2000" dirty="0" err="1"/>
              <a:t>System.out.println</a:t>
            </a:r>
            <a:r>
              <a:rPr lang="en-IN" sz="2000" dirty="0"/>
              <a:t>("i is not present"); </a:t>
            </a:r>
          </a:p>
          <a:p>
            <a:pPr fontAlgn="base"/>
            <a:r>
              <a:rPr lang="en-IN" sz="2000" dirty="0"/>
              <a:t>    } </a:t>
            </a:r>
          </a:p>
          <a:p>
            <a:pPr fontAlgn="base"/>
            <a:r>
              <a:rPr lang="en-IN" sz="2000" dirty="0"/>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pPr algn="ctr"/>
            <a:endParaRPr lang="en-IN" sz="2000" dirty="0" smtClean="0">
              <a:solidFill>
                <a:schemeClr val="tx1"/>
              </a:solidFill>
            </a:endParaRPr>
          </a:p>
          <a:p>
            <a:endParaRPr lang="en-IN" sz="2000" dirty="0">
              <a:solidFill>
                <a:schemeClr val="tx1"/>
              </a:solidFill>
            </a:endParaRPr>
          </a:p>
          <a:p>
            <a:pPr algn="ctr"/>
            <a:endParaRPr lang="en-IN" sz="2000" dirty="0" smtClean="0">
              <a:solidFill>
                <a:schemeClr val="tx1"/>
              </a:solidFill>
            </a:endParaRPr>
          </a:p>
          <a:p>
            <a:pPr algn="ctr"/>
            <a:endParaRPr lang="en-IN" sz="2000" dirty="0">
              <a:solidFill>
                <a:schemeClr val="tx1"/>
              </a:solidFill>
            </a:endParaRPr>
          </a:p>
          <a:p>
            <a:pPr algn="ctr"/>
            <a:r>
              <a:rPr lang="en-IN" sz="2000" dirty="0" smtClean="0">
                <a:solidFill>
                  <a:schemeClr val="tx1"/>
                </a:solidFill>
              </a:rPr>
              <a:t>i </a:t>
            </a:r>
            <a:r>
              <a:rPr lang="en-IN" sz="2000" dirty="0">
                <a:solidFill>
                  <a:schemeClr val="tx1"/>
                </a:solidFill>
              </a:rPr>
              <a:t>is 20</a:t>
            </a:r>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86765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1069030" cy="390106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IN" sz="2800" dirty="0"/>
              <a:t>The switch statement is a </a:t>
            </a:r>
            <a:r>
              <a:rPr lang="en-IN" sz="2800" dirty="0" err="1"/>
              <a:t>multiway</a:t>
            </a:r>
            <a:r>
              <a:rPr lang="en-IN" sz="2800" dirty="0"/>
              <a:t> branch </a:t>
            </a:r>
            <a:r>
              <a:rPr lang="en-IN" sz="2800" dirty="0" smtClean="0"/>
              <a:t>statement.</a:t>
            </a:r>
          </a:p>
          <a:p>
            <a:pPr marL="457200" indent="-457200">
              <a:lnSpc>
                <a:spcPct val="150000"/>
              </a:lnSpc>
              <a:buFont typeface="Arial" panose="020B0604020202020204" pitchFamily="34" charset="0"/>
              <a:buChar char="•"/>
            </a:pPr>
            <a:r>
              <a:rPr lang="en-IN" sz="2800" dirty="0"/>
              <a:t>Expression can be of type </a:t>
            </a:r>
            <a:r>
              <a:rPr lang="en-IN" sz="2800" b="1" dirty="0"/>
              <a:t>byte, short, </a:t>
            </a:r>
            <a:r>
              <a:rPr lang="en-IN" sz="2800" b="1" dirty="0" err="1"/>
              <a:t>int</a:t>
            </a:r>
            <a:r>
              <a:rPr lang="en-IN" sz="2800" b="1" dirty="0"/>
              <a:t> char or an </a:t>
            </a:r>
            <a:r>
              <a:rPr lang="en-IN" sz="2800" b="1" dirty="0" smtClean="0"/>
              <a:t>enumeration, String.</a:t>
            </a:r>
          </a:p>
          <a:p>
            <a:pPr marL="457200" indent="-457200">
              <a:lnSpc>
                <a:spcPct val="150000"/>
              </a:lnSpc>
              <a:buFont typeface="Arial" panose="020B0604020202020204" pitchFamily="34" charset="0"/>
              <a:buChar char="•"/>
            </a:pPr>
            <a:r>
              <a:rPr lang="en-IN" sz="2800" dirty="0"/>
              <a:t>The break statement is optional. If omitted, execution will continue on into the next case</a:t>
            </a:r>
            <a:r>
              <a:rPr lang="en-IN" sz="2800" dirty="0" smtClean="0"/>
              <a:t>.</a:t>
            </a:r>
            <a:endParaRPr lang="en-IN" sz="2800" dirty="0"/>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US" sz="4800" b="1" dirty="0" smtClean="0"/>
              <a:t>switch case</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590306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58068" y="1143000"/>
            <a:ext cx="5524501" cy="5570756"/>
          </a:xfrm>
          <a:prstGeom prst="rect">
            <a:avLst/>
          </a:prstGeom>
          <a:noFill/>
        </p:spPr>
        <p:txBody>
          <a:bodyPr wrap="square" rtlCol="0">
            <a:spAutoFit/>
          </a:bodyPr>
          <a:lstStyle/>
          <a:p>
            <a:r>
              <a:rPr lang="en-US" sz="2800" b="1" dirty="0" smtClean="0"/>
              <a:t>Syntax:</a:t>
            </a:r>
          </a:p>
          <a:p>
            <a:endParaRPr lang="en-IN" sz="2800" b="1" dirty="0" smtClean="0"/>
          </a:p>
          <a:p>
            <a:r>
              <a:rPr lang="en-IN" sz="2500" dirty="0"/>
              <a:t>switch (</a:t>
            </a:r>
            <a:r>
              <a:rPr lang="en-IN" sz="2500" i="1" dirty="0"/>
              <a:t>expression</a:t>
            </a:r>
            <a:r>
              <a:rPr lang="en-IN" sz="2500" dirty="0"/>
              <a:t>) </a:t>
            </a:r>
            <a:endParaRPr lang="en-IN" sz="2500" dirty="0" smtClean="0"/>
          </a:p>
          <a:p>
            <a:r>
              <a:rPr lang="en-IN" sz="2500" dirty="0" smtClean="0"/>
              <a:t>{ </a:t>
            </a:r>
          </a:p>
          <a:p>
            <a:r>
              <a:rPr lang="en-IN" sz="2500" dirty="0" smtClean="0"/>
              <a:t>	case </a:t>
            </a:r>
            <a:r>
              <a:rPr lang="en-IN" sz="2500" i="1" dirty="0"/>
              <a:t>value1</a:t>
            </a:r>
            <a:r>
              <a:rPr lang="en-IN" sz="2500" dirty="0"/>
              <a:t>: </a:t>
            </a:r>
            <a:r>
              <a:rPr lang="en-IN" sz="2500" i="1" dirty="0" smtClean="0"/>
              <a:t>statement1</a:t>
            </a:r>
            <a:r>
              <a:rPr lang="en-IN" sz="2500" dirty="0"/>
              <a:t>; </a:t>
            </a:r>
            <a:endParaRPr lang="en-IN" sz="2500" dirty="0" smtClean="0"/>
          </a:p>
          <a:p>
            <a:r>
              <a:rPr lang="en-IN" sz="2500" dirty="0" smtClean="0"/>
              <a:t>	break</a:t>
            </a:r>
            <a:r>
              <a:rPr lang="en-IN" sz="2500" dirty="0"/>
              <a:t>; </a:t>
            </a:r>
            <a:endParaRPr lang="en-IN" sz="2500" dirty="0" smtClean="0"/>
          </a:p>
          <a:p>
            <a:r>
              <a:rPr lang="en-IN" sz="2500" dirty="0" smtClean="0"/>
              <a:t>	case </a:t>
            </a:r>
            <a:r>
              <a:rPr lang="en-IN" sz="2500" i="1" dirty="0"/>
              <a:t>value2</a:t>
            </a:r>
            <a:r>
              <a:rPr lang="en-IN" sz="2500" dirty="0"/>
              <a:t>: </a:t>
            </a:r>
            <a:r>
              <a:rPr lang="en-IN" sz="2500" i="1" dirty="0"/>
              <a:t>statement2</a:t>
            </a:r>
            <a:r>
              <a:rPr lang="en-IN" sz="2500" dirty="0"/>
              <a:t>; </a:t>
            </a:r>
            <a:endParaRPr lang="en-IN" sz="2500" dirty="0" smtClean="0"/>
          </a:p>
          <a:p>
            <a:r>
              <a:rPr lang="en-IN" sz="2500" dirty="0" smtClean="0"/>
              <a:t>	break</a:t>
            </a:r>
            <a:r>
              <a:rPr lang="en-IN" sz="2500" dirty="0"/>
              <a:t>; </a:t>
            </a:r>
            <a:endParaRPr lang="en-IN" sz="2500" dirty="0" smtClean="0"/>
          </a:p>
          <a:p>
            <a:r>
              <a:rPr lang="en-IN" sz="2500" dirty="0" smtClean="0"/>
              <a:t>	. </a:t>
            </a:r>
          </a:p>
          <a:p>
            <a:r>
              <a:rPr lang="en-IN" sz="2500" dirty="0" smtClean="0"/>
              <a:t>	. </a:t>
            </a:r>
          </a:p>
          <a:p>
            <a:r>
              <a:rPr lang="en-IN" sz="2500" dirty="0" smtClean="0"/>
              <a:t>	case </a:t>
            </a:r>
            <a:r>
              <a:rPr lang="en-IN" sz="2500" i="1" dirty="0" err="1"/>
              <a:t>valueN</a:t>
            </a:r>
            <a:r>
              <a:rPr lang="en-IN" sz="2500" dirty="0"/>
              <a:t>: </a:t>
            </a:r>
            <a:r>
              <a:rPr lang="en-IN" sz="2500" i="1" dirty="0" err="1"/>
              <a:t>statementN</a:t>
            </a:r>
            <a:r>
              <a:rPr lang="en-IN" sz="2500" dirty="0"/>
              <a:t>; </a:t>
            </a:r>
            <a:endParaRPr lang="en-IN" sz="2500" dirty="0" smtClean="0"/>
          </a:p>
          <a:p>
            <a:r>
              <a:rPr lang="en-IN" sz="2500" dirty="0" smtClean="0"/>
              <a:t>	break</a:t>
            </a:r>
            <a:r>
              <a:rPr lang="en-IN" sz="2500" dirty="0"/>
              <a:t>; </a:t>
            </a:r>
            <a:endParaRPr lang="en-IN" sz="2500" dirty="0" smtClean="0"/>
          </a:p>
          <a:p>
            <a:r>
              <a:rPr lang="en-IN" sz="2500" dirty="0" smtClean="0"/>
              <a:t>	default</a:t>
            </a:r>
            <a:r>
              <a:rPr lang="en-IN" sz="2500" dirty="0"/>
              <a:t>: </a:t>
            </a:r>
            <a:r>
              <a:rPr lang="en-IN" sz="2500" i="1" dirty="0" err="1"/>
              <a:t>statementDefault</a:t>
            </a:r>
            <a:r>
              <a:rPr lang="en-IN" sz="2500" dirty="0"/>
              <a:t>; </a:t>
            </a:r>
            <a:endParaRPr lang="en-IN" sz="2500" dirty="0" smtClean="0"/>
          </a:p>
          <a:p>
            <a:r>
              <a:rPr lang="en-IN" sz="2500" dirty="0" smtClean="0"/>
              <a:t>}</a:t>
            </a:r>
            <a:endParaRPr lang="en-US" sz="2500" dirty="0"/>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cxnSp>
        <p:nvCxnSpPr>
          <p:cNvPr id="3" name="Straight Arrow Connector 2"/>
          <p:cNvCxnSpPr/>
          <p:nvPr/>
        </p:nvCxnSpPr>
        <p:spPr>
          <a:xfrm>
            <a:off x="2438400" y="2362200"/>
            <a:ext cx="228600" cy="533400"/>
          </a:xfrm>
          <a:prstGeom prst="straightConnector1">
            <a:avLst/>
          </a:prstGeom>
          <a:ln w="28575">
            <a:headEnd type="arrow"/>
            <a:tailEnd type="arrow"/>
          </a:ln>
        </p:spPr>
        <p:style>
          <a:lnRef idx="1">
            <a:schemeClr val="accent2"/>
          </a:lnRef>
          <a:fillRef idx="0">
            <a:schemeClr val="accent2"/>
          </a:fillRef>
          <a:effectRef idx="0">
            <a:schemeClr val="accent2"/>
          </a:effectRef>
          <a:fontRef idx="minor">
            <a:schemeClr val="tx1"/>
          </a:fontRef>
        </p:style>
      </p:cxn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143000"/>
            <a:ext cx="3889665" cy="45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dirty="0"/>
              <a:t>class </a:t>
            </a:r>
            <a:r>
              <a:rPr lang="en-IN" sz="2000" dirty="0" err="1"/>
              <a:t>SwitchCaseDemo</a:t>
            </a:r>
            <a:r>
              <a:rPr lang="en-IN" sz="2000" dirty="0"/>
              <a:t> </a:t>
            </a:r>
          </a:p>
          <a:p>
            <a:pPr fontAlgn="base"/>
            <a:r>
              <a:rPr lang="en-IN" sz="2000" dirty="0"/>
              <a:t>{ </a:t>
            </a:r>
          </a:p>
          <a:p>
            <a:pPr fontAlgn="base"/>
            <a:r>
              <a:rPr lang="en-IN" sz="2000" dirty="0"/>
              <a:t>    public static void main(String </a:t>
            </a:r>
            <a:r>
              <a:rPr lang="en-IN" sz="2000" dirty="0" err="1"/>
              <a:t>args</a:t>
            </a:r>
            <a:r>
              <a:rPr lang="en-IN" sz="2000" dirty="0"/>
              <a:t>[]) </a:t>
            </a:r>
          </a:p>
          <a:p>
            <a:pPr fontAlgn="base"/>
            <a:r>
              <a:rPr lang="en-IN" sz="2000" dirty="0"/>
              <a:t>    { </a:t>
            </a:r>
          </a:p>
          <a:p>
            <a:pPr fontAlgn="base"/>
            <a:r>
              <a:rPr lang="en-IN" sz="2000" dirty="0"/>
              <a:t>        </a:t>
            </a:r>
            <a:r>
              <a:rPr lang="en-IN" sz="2000" dirty="0" err="1"/>
              <a:t>int</a:t>
            </a:r>
            <a:r>
              <a:rPr lang="en-IN" sz="2000" dirty="0"/>
              <a:t> i = 9; </a:t>
            </a:r>
          </a:p>
          <a:p>
            <a:pPr fontAlgn="base"/>
            <a:r>
              <a:rPr lang="en-IN" sz="2000" dirty="0"/>
              <a:t>        switch (i) </a:t>
            </a:r>
          </a:p>
          <a:p>
            <a:pPr fontAlgn="base"/>
            <a:r>
              <a:rPr lang="en-IN" sz="2000" dirty="0"/>
              <a:t>        { </a:t>
            </a:r>
          </a:p>
          <a:p>
            <a:pPr fontAlgn="base"/>
            <a:r>
              <a:rPr lang="en-IN" sz="2000" dirty="0"/>
              <a:t>        case 0: </a:t>
            </a:r>
          </a:p>
          <a:p>
            <a:pPr fontAlgn="base"/>
            <a:r>
              <a:rPr lang="en-IN" sz="2000" dirty="0"/>
              <a:t>            </a:t>
            </a:r>
            <a:r>
              <a:rPr lang="en-IN" sz="2000" dirty="0" err="1"/>
              <a:t>System.out.println</a:t>
            </a:r>
            <a:r>
              <a:rPr lang="en-IN" sz="2000" dirty="0"/>
              <a:t>("i is zero."); </a:t>
            </a:r>
          </a:p>
          <a:p>
            <a:pPr fontAlgn="base"/>
            <a:r>
              <a:rPr lang="en-IN" sz="2000" dirty="0"/>
              <a:t>            break; </a:t>
            </a:r>
          </a:p>
          <a:p>
            <a:pPr fontAlgn="base"/>
            <a:r>
              <a:rPr lang="en-IN" sz="2000" dirty="0"/>
              <a:t>        case 1: </a:t>
            </a:r>
          </a:p>
          <a:p>
            <a:pPr fontAlgn="base"/>
            <a:r>
              <a:rPr lang="en-IN" sz="2000" dirty="0"/>
              <a:t>            </a:t>
            </a:r>
            <a:r>
              <a:rPr lang="en-IN" sz="2000" dirty="0" err="1"/>
              <a:t>System.out.println</a:t>
            </a:r>
            <a:r>
              <a:rPr lang="en-IN" sz="2000" dirty="0"/>
              <a:t>("i is one."); </a:t>
            </a:r>
          </a:p>
          <a:p>
            <a:pPr fontAlgn="base"/>
            <a:r>
              <a:rPr lang="en-IN" sz="2000" dirty="0"/>
              <a:t>            break; </a:t>
            </a:r>
          </a:p>
          <a:p>
            <a:pPr fontAlgn="base"/>
            <a:r>
              <a:rPr lang="en-IN" sz="2000" dirty="0"/>
              <a:t>        case 2: </a:t>
            </a:r>
          </a:p>
          <a:p>
            <a:pPr fontAlgn="base"/>
            <a:r>
              <a:rPr lang="en-IN" sz="2000" dirty="0"/>
              <a:t>            </a:t>
            </a:r>
            <a:r>
              <a:rPr lang="en-IN" sz="2000" dirty="0" err="1"/>
              <a:t>System.out.println</a:t>
            </a:r>
            <a:r>
              <a:rPr lang="en-IN" sz="2000" dirty="0"/>
              <a:t>("i is two."); </a:t>
            </a:r>
          </a:p>
          <a:p>
            <a:pPr fontAlgn="base"/>
            <a:r>
              <a:rPr lang="en-IN" sz="2000" dirty="0"/>
              <a:t>            break; </a:t>
            </a:r>
          </a:p>
          <a:p>
            <a:pPr fontAlgn="base"/>
            <a:r>
              <a:rPr lang="en-IN" sz="2000" dirty="0"/>
              <a:t>        default: </a:t>
            </a:r>
          </a:p>
          <a:p>
            <a:pPr fontAlgn="base"/>
            <a:r>
              <a:rPr lang="en-IN" sz="2000" dirty="0"/>
              <a:t>            </a:t>
            </a:r>
            <a:r>
              <a:rPr lang="en-IN" sz="2000" dirty="0" err="1"/>
              <a:t>System.out.println</a:t>
            </a:r>
            <a:r>
              <a:rPr lang="en-IN" sz="2000" dirty="0"/>
              <a:t>("i is greater than 2."); </a:t>
            </a:r>
          </a:p>
          <a:p>
            <a:pPr fontAlgn="base"/>
            <a:r>
              <a:rPr lang="en-IN" sz="2000" dirty="0"/>
              <a:t>        } </a:t>
            </a:r>
          </a:p>
          <a:p>
            <a:pPr fontAlgn="base"/>
            <a:r>
              <a:rPr lang="en-IN" sz="2000" dirty="0"/>
              <a:t>    } </a:t>
            </a:r>
          </a:p>
          <a:p>
            <a:pPr fontAlgn="base"/>
            <a:r>
              <a:rPr lang="en-IN" sz="2000" dirty="0"/>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endParaRPr lang="en-IN" sz="2000" dirty="0" smtClean="0">
              <a:solidFill>
                <a:schemeClr val="tx1"/>
              </a:solidFill>
            </a:endParaRPr>
          </a:p>
          <a:p>
            <a:endParaRPr lang="en-IN" sz="2000" dirty="0">
              <a:solidFill>
                <a:schemeClr val="tx1"/>
              </a:solidFill>
            </a:endParaRPr>
          </a:p>
          <a:p>
            <a:endParaRPr lang="en-IN" sz="2000" dirty="0" smtClean="0">
              <a:solidFill>
                <a:schemeClr val="tx1"/>
              </a:solidFill>
            </a:endParaRPr>
          </a:p>
          <a:p>
            <a:endParaRPr lang="en-IN" sz="2000" dirty="0">
              <a:solidFill>
                <a:schemeClr val="tx1"/>
              </a:solidFill>
            </a:endParaRPr>
          </a:p>
          <a:p>
            <a:pPr algn="ctr"/>
            <a:r>
              <a:rPr lang="en-IN" sz="2000" dirty="0" smtClean="0">
                <a:solidFill>
                  <a:schemeClr val="tx1"/>
                </a:solidFill>
              </a:rPr>
              <a:t>i </a:t>
            </a:r>
            <a:r>
              <a:rPr lang="en-IN" sz="2000" dirty="0">
                <a:solidFill>
                  <a:schemeClr val="tx1"/>
                </a:solidFill>
              </a:rPr>
              <a:t>is greater than 2.</a:t>
            </a:r>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86765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Predict the output</a:t>
            </a:r>
          </a:p>
          <a:p>
            <a:pPr fontAlgn="base"/>
            <a:r>
              <a:rPr lang="en-IN" sz="2000" b="1" dirty="0">
                <a:latin typeface="Courier New" pitchFamily="49" charset="0"/>
                <a:cs typeface="Courier New" pitchFamily="49" charset="0"/>
              </a:rPr>
              <a:t>class Test { </a:t>
            </a:r>
          </a:p>
          <a:p>
            <a:pPr fontAlgn="base"/>
            <a:r>
              <a:rPr lang="en-IN" sz="2000" b="1" dirty="0" smtClean="0">
                <a:latin typeface="Courier New" pitchFamily="49" charset="0"/>
                <a:cs typeface="Courier New" pitchFamily="49" charset="0"/>
              </a:rPr>
              <a:t>public static </a:t>
            </a:r>
            <a:r>
              <a:rPr lang="en-IN" sz="2000" b="1" dirty="0">
                <a:latin typeface="Courier New" pitchFamily="49" charset="0"/>
                <a:cs typeface="Courier New" pitchFamily="49" charset="0"/>
              </a:rPr>
              <a:t>void main(String[] </a:t>
            </a:r>
            <a:r>
              <a:rPr lang="en-IN" sz="2000" b="1" dirty="0" err="1">
                <a:latin typeface="Courier New" pitchFamily="49" charset="0"/>
                <a:cs typeface="Courier New" pitchFamily="49" charset="0"/>
              </a:rPr>
              <a:t>args</a:t>
            </a:r>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int</a:t>
            </a:r>
            <a:r>
              <a:rPr lang="en-IN" sz="2000" b="1" dirty="0">
                <a:latin typeface="Courier New" pitchFamily="49" charset="0"/>
                <a:cs typeface="Courier New" pitchFamily="49" charset="0"/>
              </a:rPr>
              <a:t> x = 10; </a:t>
            </a:r>
          </a:p>
          <a:p>
            <a:pPr fontAlgn="base"/>
            <a:r>
              <a:rPr lang="en-IN" sz="2000" b="1" dirty="0">
                <a:latin typeface="Courier New" pitchFamily="49" charset="0"/>
                <a:cs typeface="Courier New" pitchFamily="49" charset="0"/>
              </a:rPr>
              <a:t>        if (x)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a:t>
            </a:r>
            <a:r>
              <a:rPr lang="en-IN" sz="2000" b="1" dirty="0" smtClean="0">
                <a:latin typeface="Courier New" pitchFamily="49" charset="0"/>
                <a:cs typeface="Courier New" pitchFamily="49" charset="0"/>
              </a:rPr>
              <a:t>HELLO"); </a:t>
            </a:r>
            <a:endParaRPr lang="en-IN" sz="2000" b="1" dirty="0">
              <a:latin typeface="Courier New" pitchFamily="49" charset="0"/>
              <a:cs typeface="Courier New" pitchFamily="49" charset="0"/>
            </a:endParaRPr>
          </a:p>
          <a:p>
            <a:pPr fontAlgn="base"/>
            <a:r>
              <a:rPr lang="en-IN" sz="2000" b="1" dirty="0">
                <a:latin typeface="Courier New" pitchFamily="49" charset="0"/>
                <a:cs typeface="Courier New" pitchFamily="49" charset="0"/>
              </a:rPr>
              <a:t>        } else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("BYE");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Decision Making</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26" name="Picture 2" descr="Image result for decision ma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446" y="19812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itchFamily="49" charset="0"/>
                <a:cs typeface="Courier New" pitchFamily="49" charset="0"/>
                <a:sym typeface="Helvetica Neue Medium"/>
              </a:rPr>
              <a:t>1. HELLO</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2. Compile time error</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3. Runtime Error</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4. </a:t>
            </a:r>
            <a:r>
              <a:rPr lang="en-IN" sz="2000" b="1" dirty="0" smtClean="0">
                <a:latin typeface="Courier New" pitchFamily="49" charset="0"/>
                <a:cs typeface="Courier New" pitchFamily="49" charset="0"/>
                <a:sym typeface="Helvetica Neue Medium"/>
              </a:rPr>
              <a:t>BYE</a:t>
            </a:r>
          </a:p>
          <a:p>
            <a:pPr>
              <a:defRPr sz="3000">
                <a:solidFill>
                  <a:srgbClr val="FFFFFF"/>
                </a:solidFill>
                <a:latin typeface="Helvetica Neue Medium"/>
                <a:ea typeface="Helvetica Neue Medium"/>
                <a:cs typeface="Helvetica Neue Medium"/>
                <a:sym typeface="Helvetica Neue Medium"/>
              </a:defRPr>
            </a:pPr>
            <a:endParaRPr lang="en-US" sz="24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Predict the output</a:t>
            </a:r>
          </a:p>
          <a:p>
            <a:pPr fontAlgn="base"/>
            <a:r>
              <a:rPr lang="en-IN" sz="2000" b="1" dirty="0">
                <a:latin typeface="Courier New" pitchFamily="49" charset="0"/>
                <a:cs typeface="Courier New" pitchFamily="49" charset="0"/>
              </a:rPr>
              <a:t>class Test { </a:t>
            </a:r>
          </a:p>
          <a:p>
            <a:pPr fontAlgn="base"/>
            <a:r>
              <a:rPr lang="en-IN" sz="2000" b="1" dirty="0" smtClean="0">
                <a:latin typeface="Courier New" pitchFamily="49" charset="0"/>
                <a:cs typeface="Courier New" pitchFamily="49" charset="0"/>
              </a:rPr>
              <a:t>public static </a:t>
            </a:r>
            <a:r>
              <a:rPr lang="en-IN" sz="2000" b="1" dirty="0">
                <a:latin typeface="Courier New" pitchFamily="49" charset="0"/>
                <a:cs typeface="Courier New" pitchFamily="49" charset="0"/>
              </a:rPr>
              <a:t>void main(String[] </a:t>
            </a:r>
            <a:r>
              <a:rPr lang="en-IN" sz="2000" b="1" dirty="0" err="1">
                <a:latin typeface="Courier New" pitchFamily="49" charset="0"/>
                <a:cs typeface="Courier New" pitchFamily="49" charset="0"/>
              </a:rPr>
              <a:t>args</a:t>
            </a:r>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int</a:t>
            </a:r>
            <a:r>
              <a:rPr lang="en-IN" sz="2000" b="1" dirty="0">
                <a:latin typeface="Courier New" pitchFamily="49" charset="0"/>
                <a:cs typeface="Courier New" pitchFamily="49" charset="0"/>
              </a:rPr>
              <a:t> x = 10; </a:t>
            </a:r>
          </a:p>
          <a:p>
            <a:pPr fontAlgn="base"/>
            <a:r>
              <a:rPr lang="en-IN" sz="2000" b="1" dirty="0">
                <a:latin typeface="Courier New" pitchFamily="49" charset="0"/>
                <a:cs typeface="Courier New" pitchFamily="49" charset="0"/>
              </a:rPr>
              <a:t>        if (x)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a:t>
            </a:r>
            <a:r>
              <a:rPr lang="en-IN" sz="2000" b="1" dirty="0" smtClean="0">
                <a:latin typeface="Courier New" pitchFamily="49" charset="0"/>
                <a:cs typeface="Courier New" pitchFamily="49" charset="0"/>
              </a:rPr>
              <a:t>HELLO"); </a:t>
            </a:r>
            <a:endParaRPr lang="en-IN" sz="2000" b="1" dirty="0">
              <a:latin typeface="Courier New" pitchFamily="49" charset="0"/>
              <a:cs typeface="Courier New" pitchFamily="49" charset="0"/>
            </a:endParaRP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("WELCOME"); </a:t>
            </a:r>
          </a:p>
          <a:p>
            <a:pPr fontAlgn="base"/>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else</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("BYE");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04427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itchFamily="49" charset="0"/>
                <a:cs typeface="Courier New" pitchFamily="49" charset="0"/>
                <a:sym typeface="Helvetica Neue Medium"/>
              </a:rPr>
              <a:t>1</a:t>
            </a:r>
            <a:r>
              <a:rPr lang="en-IN" sz="2000" b="1" dirty="0">
                <a:latin typeface="Courier New" pitchFamily="49" charset="0"/>
                <a:cs typeface="Courier New" pitchFamily="49" charset="0"/>
                <a:sym typeface="Helvetica Neue Medium"/>
              </a:rPr>
              <a:t>. </a:t>
            </a:r>
            <a:r>
              <a:rPr lang="en-IN" sz="2000" b="1" dirty="0" smtClean="0">
                <a:latin typeface="Courier New" pitchFamily="49" charset="0"/>
                <a:cs typeface="Courier New" pitchFamily="49" charset="0"/>
                <a:sym typeface="Helvetica Neue Medium"/>
              </a:rPr>
              <a:t>HELLO</a:t>
            </a:r>
            <a:r>
              <a:rPr lang="en-IN" sz="2000" b="1" dirty="0">
                <a:latin typeface="Courier New" pitchFamily="49" charset="0"/>
                <a:cs typeface="Courier New" pitchFamily="49" charset="0"/>
                <a:sym typeface="Helvetica Neue Medium"/>
              </a:rPr>
              <a:t> </a:t>
            </a:r>
            <a:r>
              <a:rPr lang="en-IN" sz="2000" b="1" dirty="0" smtClean="0">
                <a:latin typeface="Courier New" pitchFamily="49" charset="0"/>
                <a:cs typeface="Courier New" pitchFamily="49" charset="0"/>
                <a:sym typeface="Helvetica Neue Medium"/>
              </a:rPr>
              <a:t>WELCOME</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2. </a:t>
            </a:r>
            <a:r>
              <a:rPr lang="en-IN" sz="2000" b="1" dirty="0" smtClean="0">
                <a:latin typeface="Courier New" pitchFamily="49" charset="0"/>
                <a:cs typeface="Courier New" pitchFamily="49" charset="0"/>
                <a:sym typeface="Helvetica Neue Medium"/>
              </a:rPr>
              <a:t>HELLO</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3. BYE</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4. Compile time error</a:t>
            </a:r>
            <a:endParaRPr lang="en-US" sz="28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2208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Predict the output</a:t>
            </a:r>
          </a:p>
          <a:p>
            <a:pPr fontAlgn="base"/>
            <a:r>
              <a:rPr lang="en-IN" sz="2000" b="1" dirty="0">
                <a:latin typeface="Courier New" pitchFamily="49" charset="0"/>
                <a:cs typeface="Courier New" pitchFamily="49" charset="0"/>
              </a:rPr>
              <a:t>class Test { </a:t>
            </a:r>
          </a:p>
          <a:p>
            <a:pPr fontAlgn="base"/>
            <a:r>
              <a:rPr lang="en-IN" sz="2000" b="1" dirty="0" smtClean="0">
                <a:latin typeface="Courier New" pitchFamily="49" charset="0"/>
                <a:cs typeface="Courier New" pitchFamily="49" charset="0"/>
              </a:rPr>
              <a:t>public static </a:t>
            </a:r>
            <a:r>
              <a:rPr lang="en-IN" sz="2000" b="1" dirty="0">
                <a:latin typeface="Courier New" pitchFamily="49" charset="0"/>
                <a:cs typeface="Courier New" pitchFamily="49" charset="0"/>
              </a:rPr>
              <a:t>void main(String[] </a:t>
            </a:r>
            <a:r>
              <a:rPr lang="en-IN" sz="2000" b="1" dirty="0" err="1">
                <a:latin typeface="Courier New" pitchFamily="49" charset="0"/>
                <a:cs typeface="Courier New" pitchFamily="49" charset="0"/>
              </a:rPr>
              <a:t>args</a:t>
            </a:r>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if (true)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endParaRPr lang="en-US" sz="2000" b="1" dirty="0" smtClean="0">
              <a:solidFill>
                <a:srgbClr val="FFFF00"/>
              </a:solidFill>
              <a:latin typeface="Courier New" panose="02070309020205020404" pitchFamily="49" charset="0"/>
              <a:cs typeface="Courier New" panose="02070309020205020404" pitchFamily="49" charset="0"/>
            </a:endParaRP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95217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a:latin typeface="Courier New" pitchFamily="49" charset="0"/>
                <a:cs typeface="Courier New" pitchFamily="49" charset="0"/>
                <a:sym typeface="Helvetica Neue Medium"/>
              </a:rPr>
              <a:t>1. No Output</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2. Compile time error</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3. Runtime error</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4. Runtime Exception</a:t>
            </a:r>
            <a:endParaRPr lang="en-US"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832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Predict the output</a:t>
            </a:r>
          </a:p>
          <a:p>
            <a:pPr fontAlgn="base"/>
            <a:r>
              <a:rPr lang="en-IN" sz="2000" b="1" dirty="0">
                <a:latin typeface="Courier New" pitchFamily="49" charset="0"/>
                <a:cs typeface="Courier New" pitchFamily="49" charset="0"/>
              </a:rPr>
              <a:t>class </a:t>
            </a:r>
            <a:r>
              <a:rPr lang="en-IN" sz="2000" b="1" dirty="0" err="1">
                <a:latin typeface="Courier New" pitchFamily="49" charset="0"/>
                <a:cs typeface="Courier New" pitchFamily="49" charset="0"/>
              </a:rPr>
              <a:t>MainClass</a:t>
            </a:r>
            <a:r>
              <a:rPr lang="en-IN" sz="2000" b="1" dirty="0">
                <a:latin typeface="Courier New" pitchFamily="49" charset="0"/>
                <a:cs typeface="Courier New" pitchFamily="49" charset="0"/>
              </a:rPr>
              <a:t> { </a:t>
            </a:r>
          </a:p>
          <a:p>
            <a:pPr fontAlgn="base"/>
            <a:r>
              <a:rPr lang="en-IN" sz="2000" b="1" dirty="0" smtClean="0">
                <a:latin typeface="Courier New" pitchFamily="49" charset="0"/>
                <a:cs typeface="Courier New" pitchFamily="49" charset="0"/>
              </a:rPr>
              <a:t>public static </a:t>
            </a:r>
            <a:r>
              <a:rPr lang="en-IN" sz="2000" b="1" dirty="0">
                <a:latin typeface="Courier New" pitchFamily="49" charset="0"/>
                <a:cs typeface="Courier New" pitchFamily="49" charset="0"/>
              </a:rPr>
              <a:t>void main(String[] </a:t>
            </a:r>
            <a:r>
              <a:rPr lang="en-IN" sz="2000" b="1" dirty="0" err="1">
                <a:latin typeface="Courier New" pitchFamily="49" charset="0"/>
                <a:cs typeface="Courier New" pitchFamily="49" charset="0"/>
              </a:rPr>
              <a:t>args</a:t>
            </a:r>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int</a:t>
            </a:r>
            <a:r>
              <a:rPr lang="en-IN" sz="2000" b="1" dirty="0">
                <a:latin typeface="Courier New" pitchFamily="49" charset="0"/>
                <a:cs typeface="Courier New" pitchFamily="49" charset="0"/>
              </a:rPr>
              <a:t> x = 10; </a:t>
            </a:r>
          </a:p>
          <a:p>
            <a:pPr fontAlgn="base"/>
            <a:r>
              <a:rPr lang="en-IN" sz="2000" b="1" dirty="0">
                <a:latin typeface="Courier New" pitchFamily="49" charset="0"/>
                <a:cs typeface="Courier New" pitchFamily="49" charset="0"/>
              </a:rPr>
              <a:t>        switch (x + 1 + 1) { </a:t>
            </a:r>
          </a:p>
          <a:p>
            <a:pPr fontAlgn="base"/>
            <a:r>
              <a:rPr lang="en-IN" sz="2000" b="1" dirty="0">
                <a:latin typeface="Courier New" pitchFamily="49" charset="0"/>
                <a:cs typeface="Courier New" pitchFamily="49" charset="0"/>
              </a:rPr>
              <a:t>        case 10: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a:latin typeface="Courier New" pitchFamily="49" charset="0"/>
                <a:cs typeface="Courier New" pitchFamily="49" charset="0"/>
              </a:rPr>
              <a:t>("HELLO"); </a:t>
            </a:r>
          </a:p>
          <a:p>
            <a:pPr fontAlgn="base"/>
            <a:r>
              <a:rPr lang="en-IN" sz="2000" b="1" dirty="0">
                <a:latin typeface="Courier New" pitchFamily="49" charset="0"/>
                <a:cs typeface="Courier New" pitchFamily="49" charset="0"/>
              </a:rPr>
              <a:t>            break; </a:t>
            </a:r>
          </a:p>
          <a:p>
            <a:pPr fontAlgn="base"/>
            <a:r>
              <a:rPr lang="en-IN" sz="2000" b="1" dirty="0">
                <a:latin typeface="Courier New" pitchFamily="49" charset="0"/>
                <a:cs typeface="Courier New" pitchFamily="49" charset="0"/>
              </a:rPr>
              <a:t>        case 10 + 1 + 1: </a:t>
            </a:r>
          </a:p>
          <a:p>
            <a:pPr fontAlgn="base"/>
            <a:r>
              <a:rPr lang="en-IN" sz="2000" b="1" dirty="0">
                <a:latin typeface="Courier New" pitchFamily="49" charset="0"/>
                <a:cs typeface="Courier New" pitchFamily="49" charset="0"/>
              </a:rPr>
              <a:t>            </a:t>
            </a:r>
            <a:r>
              <a:rPr lang="en-IN" sz="2000" b="1" dirty="0" err="1">
                <a:latin typeface="Courier New" pitchFamily="49" charset="0"/>
                <a:cs typeface="Courier New" pitchFamily="49" charset="0"/>
              </a:rPr>
              <a:t>System.out.println</a:t>
            </a:r>
            <a:r>
              <a:rPr lang="en-IN" sz="2000" b="1" dirty="0" smtClean="0">
                <a:latin typeface="Courier New" pitchFamily="49" charset="0"/>
                <a:cs typeface="Courier New" pitchFamily="49" charset="0"/>
              </a:rPr>
              <a:t>(“BYE"); </a:t>
            </a:r>
            <a:endParaRPr lang="en-IN" sz="2000" b="1" dirty="0">
              <a:latin typeface="Courier New" pitchFamily="49" charset="0"/>
              <a:cs typeface="Courier New" pitchFamily="49" charset="0"/>
            </a:endParaRPr>
          </a:p>
          <a:p>
            <a:pPr fontAlgn="base"/>
            <a:r>
              <a:rPr lang="en-IN" sz="2000" b="1" dirty="0">
                <a:latin typeface="Courier New" pitchFamily="49" charset="0"/>
                <a:cs typeface="Courier New" pitchFamily="49" charset="0"/>
              </a:rPr>
              <a:t>            break;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14906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itchFamily="49" charset="0"/>
                <a:cs typeface="Courier New" pitchFamily="49" charset="0"/>
                <a:sym typeface="Helvetica Neue Medium"/>
              </a:rPr>
              <a:t>1</a:t>
            </a:r>
            <a:r>
              <a:rPr lang="en-IN" sz="2000" b="1" dirty="0">
                <a:latin typeface="Courier New" pitchFamily="49" charset="0"/>
                <a:cs typeface="Courier New" pitchFamily="49" charset="0"/>
                <a:sym typeface="Helvetica Neue Medium"/>
              </a:rPr>
              <a:t>. Compile time error</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2. </a:t>
            </a:r>
            <a:r>
              <a:rPr lang="en-IN" sz="2000" b="1" dirty="0" smtClean="0">
                <a:latin typeface="Courier New" pitchFamily="49" charset="0"/>
                <a:cs typeface="Courier New" pitchFamily="49" charset="0"/>
                <a:sym typeface="Helvetica Neue Medium"/>
              </a:rPr>
              <a:t>BYE</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3. HELLO</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4. No Output</a:t>
            </a:r>
            <a:endParaRPr lang="en-US" sz="28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0913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chemeClr val="bg1"/>
                </a:solidFill>
                <a:latin typeface="Courier New" panose="02070309020205020404" pitchFamily="49" charset="0"/>
                <a:cs typeface="Courier New" panose="02070309020205020404" pitchFamily="49" charset="0"/>
              </a:rPr>
              <a:t>// Predict the output</a:t>
            </a:r>
          </a:p>
          <a:p>
            <a:pPr fontAlgn="base"/>
            <a:r>
              <a:rPr lang="en-IN" sz="2000" b="1" dirty="0">
                <a:latin typeface="Courier New" pitchFamily="49" charset="0"/>
                <a:cs typeface="Courier New" pitchFamily="49" charset="0"/>
              </a:rPr>
              <a:t>public class A { </a:t>
            </a:r>
          </a:p>
          <a:p>
            <a:pPr fontAlgn="base"/>
            <a:r>
              <a:rPr lang="en-IN" sz="2000" b="1" dirty="0">
                <a:latin typeface="Courier New" pitchFamily="49" charset="0"/>
                <a:cs typeface="Courier New" pitchFamily="49" charset="0"/>
              </a:rPr>
              <a:t>    public static void main(String[] </a:t>
            </a:r>
            <a:r>
              <a:rPr lang="en-IN" sz="2000" b="1" dirty="0" err="1">
                <a:latin typeface="Courier New" pitchFamily="49" charset="0"/>
                <a:cs typeface="Courier New" pitchFamily="49" charset="0"/>
              </a:rPr>
              <a:t>args</a:t>
            </a:r>
            <a:r>
              <a:rPr lang="en-IN" sz="2000" b="1" dirty="0">
                <a:latin typeface="Courier New" pitchFamily="49" charset="0"/>
                <a:cs typeface="Courier New" pitchFamily="49" charset="0"/>
              </a:rPr>
              <a:t>)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        if (true) </a:t>
            </a:r>
          </a:p>
          <a:p>
            <a:pPr fontAlgn="base"/>
            <a:r>
              <a:rPr lang="en-IN" sz="2000" b="1" dirty="0">
                <a:latin typeface="Courier New" pitchFamily="49" charset="0"/>
                <a:cs typeface="Courier New" pitchFamily="49" charset="0"/>
              </a:rPr>
              <a:t>            break; </a:t>
            </a:r>
          </a:p>
          <a:p>
            <a:pPr fontAlgn="base"/>
            <a:r>
              <a:rPr lang="en-IN" sz="2000" b="1" dirty="0">
                <a:latin typeface="Courier New" pitchFamily="49" charset="0"/>
                <a:cs typeface="Courier New" pitchFamily="49" charset="0"/>
              </a:rPr>
              <a:t>    } </a:t>
            </a:r>
          </a:p>
          <a:p>
            <a:pPr fontAlgn="base"/>
            <a:r>
              <a:rPr lang="en-IN" sz="2000" b="1" dirty="0">
                <a:latin typeface="Courier New" pitchFamily="49" charset="0"/>
                <a:cs typeface="Courier New" pitchFamily="49" charset="0"/>
              </a:rPr>
              <a:t>}</a:t>
            </a: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3764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IN" sz="2000" b="1" dirty="0" smtClean="0">
                <a:latin typeface="Courier New" pitchFamily="49" charset="0"/>
                <a:cs typeface="Courier New" pitchFamily="49" charset="0"/>
                <a:sym typeface="Helvetica Neue Medium"/>
              </a:rPr>
              <a:t>1</a:t>
            </a:r>
            <a:r>
              <a:rPr lang="en-IN" sz="2000" b="1" dirty="0">
                <a:latin typeface="Courier New" pitchFamily="49" charset="0"/>
                <a:cs typeface="Courier New" pitchFamily="49" charset="0"/>
                <a:sym typeface="Helvetica Neue Medium"/>
              </a:rPr>
              <a:t>. </a:t>
            </a:r>
            <a:r>
              <a:rPr lang="en-IN" sz="2000" b="1" dirty="0" smtClean="0">
                <a:latin typeface="Courier New" pitchFamily="49" charset="0"/>
                <a:cs typeface="Courier New" pitchFamily="49" charset="0"/>
                <a:sym typeface="Helvetica Neue Medium"/>
              </a:rPr>
              <a:t>Nothing</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r>
              <a:rPr lang="en-IN" sz="2000" b="1" dirty="0">
                <a:latin typeface="Courier New" pitchFamily="49" charset="0"/>
                <a:cs typeface="Courier New" pitchFamily="49" charset="0"/>
                <a:sym typeface="Helvetica Neue Medium"/>
              </a:rPr>
              <a:t>2. </a:t>
            </a:r>
            <a:r>
              <a:rPr lang="en-IN" sz="2000" b="1" dirty="0" smtClean="0">
                <a:latin typeface="Courier New" pitchFamily="49" charset="0"/>
                <a:cs typeface="Courier New" pitchFamily="49" charset="0"/>
                <a:sym typeface="Helvetica Neue Medium"/>
              </a:rPr>
              <a:t>Error</a:t>
            </a:r>
            <a:r>
              <a:rPr lang="en-IN" sz="2000" b="1" dirty="0">
                <a:latin typeface="Courier New" pitchFamily="49" charset="0"/>
                <a:cs typeface="Courier New" pitchFamily="49" charset="0"/>
                <a:sym typeface="Helvetica Neue Medium"/>
              </a:rPr>
              <a:t/>
            </a:r>
            <a:br>
              <a:rPr lang="en-IN" sz="2000" b="1" dirty="0">
                <a:latin typeface="Courier New" pitchFamily="49" charset="0"/>
                <a:cs typeface="Courier New" pitchFamily="49" charset="0"/>
                <a:sym typeface="Helvetica Neue Medium"/>
              </a:rPr>
            </a:br>
            <a:endParaRPr lang="en-US" sz="2800" b="1" dirty="0" smtClean="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 xmlns:a16="http://schemas.microsoft.com/office/drawing/2014/main" id="{610CB327-AE30-4B8C-9066-74E6D5D2230B}"/>
              </a:ext>
            </a:extLst>
          </p:cNvPr>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2004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3554819"/>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if</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if else</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nested if</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if else if</a:t>
            </a:r>
          </a:p>
          <a:p>
            <a:pPr marL="457200" indent="-457200">
              <a:lnSpc>
                <a:spcPct val="150000"/>
              </a:lnSpc>
              <a:buFont typeface="Arial" panose="020B0604020202020204" pitchFamily="34" charset="0"/>
              <a:buChar char="•"/>
            </a:pPr>
            <a:r>
              <a:rPr lang="en-US" sz="2500" dirty="0" smtClean="0">
                <a:latin typeface="Nunito Sans" panose="00000500000000000000" pitchFamily="2" charset="0"/>
              </a:rPr>
              <a:t>switch case</a:t>
            </a: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IN" sz="4800" b="1" dirty="0" smtClean="0"/>
              <a:t>Decision/Selection statements</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176985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1962076"/>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IN" sz="2800" dirty="0"/>
              <a:t>It is used to decide </a:t>
            </a:r>
            <a:r>
              <a:rPr lang="en-IN" sz="2800" dirty="0" smtClean="0"/>
              <a:t>whether </a:t>
            </a:r>
            <a:r>
              <a:rPr lang="en-IN" sz="2800" dirty="0"/>
              <a:t>certain statement or block of statements will be executed or </a:t>
            </a:r>
            <a:r>
              <a:rPr lang="en-IN" sz="2800" dirty="0" smtClean="0"/>
              <a:t>not.</a:t>
            </a:r>
            <a:endParaRPr lang="en-US" sz="2500" dirty="0">
              <a:latin typeface="Nunito Sans" panose="00000500000000000000" pitchFamily="2" charset="0"/>
            </a:endParaRP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IN" sz="4800" b="1" dirty="0" smtClean="0"/>
              <a:t>Simple if</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212059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58069" y="1066800"/>
            <a:ext cx="5524501" cy="3046988"/>
          </a:xfrm>
          <a:prstGeom prst="rect">
            <a:avLst/>
          </a:prstGeom>
          <a:noFill/>
        </p:spPr>
        <p:txBody>
          <a:bodyPr wrap="square" rtlCol="0">
            <a:spAutoFit/>
          </a:bodyPr>
          <a:lstStyle/>
          <a:p>
            <a:r>
              <a:rPr lang="en-US" sz="2800" b="1" dirty="0" smtClean="0"/>
              <a:t>Syntax:</a:t>
            </a:r>
          </a:p>
          <a:p>
            <a:endParaRPr lang="en-IN" sz="2800" b="1" dirty="0" smtClean="0"/>
          </a:p>
          <a:p>
            <a:r>
              <a:rPr lang="en-IN" sz="2800" dirty="0"/>
              <a:t>if (</a:t>
            </a:r>
            <a:r>
              <a:rPr lang="en-IN" sz="2800" i="1" dirty="0"/>
              <a:t>condition</a:t>
            </a:r>
            <a:r>
              <a:rPr lang="en-IN" sz="2800" dirty="0"/>
              <a:t>) </a:t>
            </a:r>
            <a:endParaRPr lang="en-IN" sz="2800" dirty="0" smtClean="0"/>
          </a:p>
          <a:p>
            <a:r>
              <a:rPr lang="en-IN" sz="2800" dirty="0" smtClean="0"/>
              <a:t>{</a:t>
            </a:r>
            <a:r>
              <a:rPr lang="en-IN" sz="2800" dirty="0"/>
              <a:t/>
            </a:r>
            <a:br>
              <a:rPr lang="en-IN" sz="2800" dirty="0"/>
            </a:br>
            <a:r>
              <a:rPr lang="en-IN" sz="2400" i="1" dirty="0" smtClean="0"/>
              <a:t>// </a:t>
            </a:r>
            <a:r>
              <a:rPr lang="en-IN" sz="2400" i="1" dirty="0"/>
              <a:t>Executes this block if condition is true </a:t>
            </a:r>
            <a:endParaRPr lang="en-IN" sz="2400" i="1" dirty="0" smtClean="0"/>
          </a:p>
          <a:p>
            <a:r>
              <a:rPr lang="en-IN" sz="2800" dirty="0" smtClean="0"/>
              <a:t>}</a:t>
            </a:r>
          </a:p>
          <a:p>
            <a:endParaRPr lang="en-US" sz="2800" dirty="0"/>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196" y="1066800"/>
            <a:ext cx="4887686" cy="423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20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rPr>
              <a:t>public class </a:t>
            </a:r>
            <a:r>
              <a:rPr lang="en-IN" sz="2000" b="1" dirty="0" err="1">
                <a:solidFill>
                  <a:schemeClr val="bg1"/>
                </a:solidFill>
              </a:rPr>
              <a:t>IfExample</a:t>
            </a:r>
            <a:r>
              <a:rPr lang="en-IN" sz="2000" b="1" dirty="0">
                <a:solidFill>
                  <a:schemeClr val="bg1"/>
                </a:solidFill>
              </a:rPr>
              <a:t> {  </a:t>
            </a:r>
          </a:p>
          <a:p>
            <a:r>
              <a:rPr lang="en-IN" sz="2000" b="1" dirty="0">
                <a:solidFill>
                  <a:schemeClr val="bg1"/>
                </a:solidFill>
              </a:rPr>
              <a:t>public static void main(String[] </a:t>
            </a:r>
            <a:r>
              <a:rPr lang="en-IN" sz="2000" b="1" dirty="0" err="1">
                <a:solidFill>
                  <a:schemeClr val="bg1"/>
                </a:solidFill>
              </a:rPr>
              <a:t>args</a:t>
            </a:r>
            <a:r>
              <a:rPr lang="en-IN" sz="2000" b="1" dirty="0">
                <a:solidFill>
                  <a:schemeClr val="bg1"/>
                </a:solidFill>
              </a:rPr>
              <a:t>) {  </a:t>
            </a:r>
          </a:p>
          <a:p>
            <a:r>
              <a:rPr lang="en-IN" sz="2000" b="1" dirty="0">
                <a:solidFill>
                  <a:schemeClr val="bg1"/>
                </a:solidFill>
              </a:rPr>
              <a:t>    </a:t>
            </a:r>
            <a:r>
              <a:rPr lang="en-IN" sz="2000" b="1" dirty="0" err="1">
                <a:solidFill>
                  <a:schemeClr val="bg1"/>
                </a:solidFill>
              </a:rPr>
              <a:t>int</a:t>
            </a:r>
            <a:r>
              <a:rPr lang="en-IN" sz="2000" b="1" dirty="0">
                <a:solidFill>
                  <a:schemeClr val="bg1"/>
                </a:solidFill>
              </a:rPr>
              <a:t> age=20;  </a:t>
            </a:r>
          </a:p>
          <a:p>
            <a:r>
              <a:rPr lang="en-IN" sz="2000" b="1" dirty="0">
                <a:solidFill>
                  <a:schemeClr val="bg1"/>
                </a:solidFill>
              </a:rPr>
              <a:t>        if(age&gt;18){  </a:t>
            </a:r>
          </a:p>
          <a:p>
            <a:r>
              <a:rPr lang="en-IN" sz="2000" b="1" dirty="0">
                <a:solidFill>
                  <a:schemeClr val="bg1"/>
                </a:solidFill>
              </a:rPr>
              <a:t>        </a:t>
            </a:r>
            <a:r>
              <a:rPr lang="en-IN" sz="2000" b="1" dirty="0" err="1">
                <a:solidFill>
                  <a:schemeClr val="bg1"/>
                </a:solidFill>
              </a:rPr>
              <a:t>System.out.print</a:t>
            </a:r>
            <a:r>
              <a:rPr lang="en-IN" sz="2000" b="1" dirty="0">
                <a:solidFill>
                  <a:schemeClr val="bg1"/>
                </a:solidFill>
              </a:rPr>
              <a:t>("Age is greater than 18");  </a:t>
            </a:r>
          </a:p>
          <a:p>
            <a:r>
              <a:rPr lang="en-IN" sz="2000" b="1" dirty="0">
                <a:solidFill>
                  <a:schemeClr val="bg1"/>
                </a:solidFill>
              </a:rPr>
              <a:t>    }  </a:t>
            </a:r>
          </a:p>
          <a:p>
            <a:r>
              <a:rPr lang="en-IN" sz="2000" b="1" dirty="0">
                <a:solidFill>
                  <a:schemeClr val="bg1"/>
                </a:solidFill>
              </a:rPr>
              <a:t>}  </a:t>
            </a:r>
          </a:p>
          <a:p>
            <a:r>
              <a:rPr lang="en-IN" sz="2000" b="1" dirty="0">
                <a:solidFill>
                  <a:schemeClr val="bg1"/>
                </a:solidFill>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r>
              <a:rPr lang="en-IN" sz="2000" dirty="0">
                <a:solidFill>
                  <a:schemeClr val="tx1"/>
                </a:solidFill>
              </a:rPr>
              <a:t> </a:t>
            </a:r>
            <a:endParaRPr lang="en-IN" sz="2000" dirty="0" smtClean="0">
              <a:solidFill>
                <a:schemeClr val="tx1"/>
              </a:solidFill>
            </a:endParaRPr>
          </a:p>
          <a:p>
            <a:endParaRPr lang="en-IN" sz="2000" dirty="0">
              <a:solidFill>
                <a:schemeClr val="tx1"/>
              </a:solidFill>
            </a:endParaRPr>
          </a:p>
          <a:p>
            <a:pPr algn="ctr"/>
            <a:r>
              <a:rPr lang="en-IN" sz="2000" dirty="0" smtClean="0">
                <a:solidFill>
                  <a:schemeClr val="tx1"/>
                </a:solidFill>
              </a:rPr>
              <a:t>Age </a:t>
            </a:r>
            <a:r>
              <a:rPr lang="en-IN" sz="2000" dirty="0">
                <a:solidFill>
                  <a:schemeClr val="tx1"/>
                </a:solidFill>
              </a:rPr>
              <a:t>is greater than 18</a:t>
            </a:r>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03372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383181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IN" sz="2800" dirty="0" smtClean="0"/>
              <a:t>It is used for two way decision making.</a:t>
            </a:r>
          </a:p>
          <a:p>
            <a:pPr marL="457200" indent="-457200">
              <a:lnSpc>
                <a:spcPct val="150000"/>
              </a:lnSpc>
              <a:buFont typeface="Arial" panose="020B0604020202020204" pitchFamily="34" charset="0"/>
              <a:buChar char="•"/>
            </a:pPr>
            <a:r>
              <a:rPr lang="en-US" sz="2800" dirty="0" smtClean="0"/>
              <a:t>If the condition is true then the if part is executed and if the condition is false the else part will be executed.</a:t>
            </a:r>
            <a:endParaRPr lang="en-IN" sz="2800" dirty="0" smtClean="0"/>
          </a:p>
          <a:p>
            <a:pPr marL="457200" indent="-457200">
              <a:lnSpc>
                <a:spcPct val="150000"/>
              </a:lnSpc>
              <a:buFont typeface="Arial" panose="020B0604020202020204" pitchFamily="34" charset="0"/>
              <a:buChar char="•"/>
            </a:pPr>
            <a:endParaRPr lang="en-IN" sz="2800" dirty="0" smtClean="0"/>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830997"/>
          </a:xfrm>
          <a:prstGeom prst="rect">
            <a:avLst/>
          </a:prstGeom>
          <a:noFill/>
        </p:spPr>
        <p:txBody>
          <a:bodyPr wrap="square" rtlCol="0">
            <a:spAutoFit/>
          </a:bodyPr>
          <a:lstStyle/>
          <a:p>
            <a:r>
              <a:rPr lang="en-IN" sz="4800" b="1" dirty="0" smtClean="0"/>
              <a:t>if else</a:t>
            </a:r>
            <a:endParaRPr lang="en-US" sz="4500" b="1" dirty="0">
              <a:latin typeface="Nunito Sans" panose="00000500000000000000" pitchFamily="2" charset="0"/>
            </a:endParaRP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Tree>
    <p:extLst>
      <p:ext uri="{BB962C8B-B14F-4D97-AF65-F5344CB8AC3E}">
        <p14:creationId xmlns:p14="http://schemas.microsoft.com/office/powerpoint/2010/main" val="906989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58069" y="1080123"/>
            <a:ext cx="5614131" cy="4278094"/>
          </a:xfrm>
          <a:prstGeom prst="rect">
            <a:avLst/>
          </a:prstGeom>
          <a:noFill/>
        </p:spPr>
        <p:txBody>
          <a:bodyPr wrap="square" rtlCol="0">
            <a:spAutoFit/>
          </a:bodyPr>
          <a:lstStyle/>
          <a:p>
            <a:r>
              <a:rPr lang="en-US" sz="2800" b="1" dirty="0" smtClean="0"/>
              <a:t>Syntax:</a:t>
            </a:r>
          </a:p>
          <a:p>
            <a:endParaRPr lang="en-IN" sz="2800" b="1" dirty="0" smtClean="0"/>
          </a:p>
          <a:p>
            <a:r>
              <a:rPr lang="en-IN" sz="2800" dirty="0"/>
              <a:t>if (</a:t>
            </a:r>
            <a:r>
              <a:rPr lang="en-IN" sz="2800" i="1" dirty="0"/>
              <a:t>condition</a:t>
            </a:r>
            <a:r>
              <a:rPr lang="en-IN" sz="2800" dirty="0"/>
              <a:t>) </a:t>
            </a:r>
            <a:endParaRPr lang="en-IN" sz="2800" dirty="0" smtClean="0"/>
          </a:p>
          <a:p>
            <a:r>
              <a:rPr lang="en-IN" sz="2800" dirty="0" smtClean="0"/>
              <a:t>{ </a:t>
            </a:r>
          </a:p>
          <a:p>
            <a:r>
              <a:rPr lang="en-IN" sz="2400" i="1" dirty="0" smtClean="0"/>
              <a:t>// </a:t>
            </a:r>
            <a:r>
              <a:rPr lang="en-IN" sz="2400" i="1" dirty="0"/>
              <a:t>Executes this block </a:t>
            </a:r>
            <a:r>
              <a:rPr lang="en-IN" sz="2400" i="1" dirty="0" smtClean="0"/>
              <a:t>if condition is </a:t>
            </a:r>
            <a:r>
              <a:rPr lang="en-IN" sz="2400" i="1" dirty="0"/>
              <a:t>true </a:t>
            </a:r>
            <a:endParaRPr lang="en-IN" sz="2800" i="1" dirty="0" smtClean="0"/>
          </a:p>
          <a:p>
            <a:r>
              <a:rPr lang="en-IN" sz="2800" dirty="0" smtClean="0"/>
              <a:t>} </a:t>
            </a:r>
          </a:p>
          <a:p>
            <a:r>
              <a:rPr lang="en-IN" sz="2800" dirty="0" smtClean="0"/>
              <a:t>else </a:t>
            </a:r>
          </a:p>
          <a:p>
            <a:r>
              <a:rPr lang="en-IN" sz="2800" dirty="0" smtClean="0"/>
              <a:t>{ </a:t>
            </a:r>
          </a:p>
          <a:p>
            <a:r>
              <a:rPr lang="en-IN" sz="2400" i="1" dirty="0" smtClean="0"/>
              <a:t>// </a:t>
            </a:r>
            <a:r>
              <a:rPr lang="en-IN" sz="2400" i="1" dirty="0"/>
              <a:t>Executes this block </a:t>
            </a:r>
            <a:r>
              <a:rPr lang="en-IN" sz="2400" i="1" dirty="0" smtClean="0"/>
              <a:t>if condition is </a:t>
            </a:r>
            <a:r>
              <a:rPr lang="en-IN" sz="2400" i="1" dirty="0"/>
              <a:t>false </a:t>
            </a:r>
            <a:endParaRPr lang="en-IN" sz="3200" i="1" dirty="0" smtClean="0"/>
          </a:p>
          <a:p>
            <a:r>
              <a:rPr lang="en-IN" sz="2800" dirty="0" smtClean="0"/>
              <a:t>}</a:t>
            </a:r>
            <a:endParaRPr lang="en-US" sz="2800" dirty="0"/>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098880"/>
            <a:ext cx="4571999"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15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0051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dirty="0"/>
              <a:t>class </a:t>
            </a:r>
            <a:r>
              <a:rPr lang="en-IN" sz="2000" dirty="0" err="1"/>
              <a:t>IfElseDemo</a:t>
            </a:r>
            <a:r>
              <a:rPr lang="en-IN" sz="2000" dirty="0"/>
              <a:t> </a:t>
            </a:r>
          </a:p>
          <a:p>
            <a:pPr fontAlgn="base"/>
            <a:r>
              <a:rPr lang="en-IN" sz="2000" dirty="0"/>
              <a:t>{ </a:t>
            </a:r>
          </a:p>
          <a:p>
            <a:pPr fontAlgn="base"/>
            <a:r>
              <a:rPr lang="en-IN" sz="2000" dirty="0"/>
              <a:t>    public static void main(String </a:t>
            </a:r>
            <a:r>
              <a:rPr lang="en-IN" sz="2000" dirty="0" err="1"/>
              <a:t>args</a:t>
            </a:r>
            <a:r>
              <a:rPr lang="en-IN" sz="2000" dirty="0"/>
              <a:t>[]) </a:t>
            </a:r>
          </a:p>
          <a:p>
            <a:pPr fontAlgn="base"/>
            <a:r>
              <a:rPr lang="en-IN" sz="2000" dirty="0"/>
              <a:t>    { </a:t>
            </a:r>
          </a:p>
          <a:p>
            <a:pPr fontAlgn="base"/>
            <a:r>
              <a:rPr lang="en-IN" sz="2000" dirty="0"/>
              <a:t>        </a:t>
            </a:r>
            <a:r>
              <a:rPr lang="en-IN" sz="2000" dirty="0" err="1"/>
              <a:t>int</a:t>
            </a:r>
            <a:r>
              <a:rPr lang="en-IN" sz="2000" dirty="0"/>
              <a:t> i = 10; </a:t>
            </a:r>
          </a:p>
          <a:p>
            <a:pPr fontAlgn="base"/>
            <a:r>
              <a:rPr lang="en-IN" sz="2000" dirty="0"/>
              <a:t>        if (i &lt; 15) </a:t>
            </a:r>
          </a:p>
          <a:p>
            <a:pPr fontAlgn="base"/>
            <a:r>
              <a:rPr lang="en-IN" sz="2000" dirty="0"/>
              <a:t>            </a:t>
            </a:r>
            <a:r>
              <a:rPr lang="en-IN" sz="2000" dirty="0" err="1"/>
              <a:t>System.out.println</a:t>
            </a:r>
            <a:r>
              <a:rPr lang="en-IN" sz="2000" dirty="0"/>
              <a:t>("i is smaller than 15"); </a:t>
            </a:r>
          </a:p>
          <a:p>
            <a:pPr fontAlgn="base"/>
            <a:r>
              <a:rPr lang="en-IN" sz="2000" dirty="0"/>
              <a:t>        else</a:t>
            </a:r>
          </a:p>
          <a:p>
            <a:pPr fontAlgn="base"/>
            <a:r>
              <a:rPr lang="en-IN" sz="2000" dirty="0"/>
              <a:t>            </a:t>
            </a:r>
            <a:r>
              <a:rPr lang="en-IN" sz="2000" dirty="0" err="1"/>
              <a:t>System.out.println</a:t>
            </a:r>
            <a:r>
              <a:rPr lang="en-IN" sz="2000" dirty="0"/>
              <a:t>("i is greater than 15"); </a:t>
            </a:r>
          </a:p>
          <a:p>
            <a:pPr fontAlgn="base"/>
            <a:r>
              <a:rPr lang="en-IN" sz="2000" dirty="0"/>
              <a:t>    } </a:t>
            </a:r>
          </a:p>
          <a:p>
            <a:pPr fontAlgn="base"/>
            <a:r>
              <a:rPr lang="en-IN" sz="2000" dirty="0"/>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sp>
        <p:nvSpPr>
          <p:cNvPr id="3" name="Rectangle 2"/>
          <p:cNvSpPr/>
          <p:nvPr/>
        </p:nvSpPr>
        <p:spPr>
          <a:xfrm>
            <a:off x="7010400" y="365760"/>
            <a:ext cx="5186854" cy="649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82880" rIns="0" bIns="0" rtlCol="0" anchor="t" anchorCtr="0"/>
          <a:lstStyle/>
          <a:p>
            <a:pPr algn="ctr"/>
            <a:endParaRPr lang="en-IN" sz="2000" dirty="0" smtClean="0">
              <a:solidFill>
                <a:schemeClr val="tx1"/>
              </a:solidFill>
            </a:endParaRPr>
          </a:p>
          <a:p>
            <a:pPr algn="ctr"/>
            <a:endParaRPr lang="en-IN" sz="2000" dirty="0">
              <a:solidFill>
                <a:schemeClr val="tx1"/>
              </a:solidFill>
            </a:endParaRPr>
          </a:p>
          <a:p>
            <a:pPr algn="ctr"/>
            <a:endParaRPr lang="en-IN" sz="2000" dirty="0" smtClean="0">
              <a:solidFill>
                <a:schemeClr val="tx1"/>
              </a:solidFill>
            </a:endParaRPr>
          </a:p>
          <a:p>
            <a:pPr algn="ctr"/>
            <a:r>
              <a:rPr lang="en-IN" sz="2000" dirty="0" smtClean="0">
                <a:solidFill>
                  <a:schemeClr val="tx1"/>
                </a:solidFill>
              </a:rPr>
              <a:t>i </a:t>
            </a:r>
            <a:r>
              <a:rPr lang="en-IN" sz="2000" dirty="0">
                <a:solidFill>
                  <a:schemeClr val="tx1"/>
                </a:solidFill>
              </a:rPr>
              <a:t>is smaller than 15</a:t>
            </a:r>
            <a:endParaRPr lang="en-US" sz="2000" dirty="0" smtClean="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 xmlns:a16="http://schemas.microsoft.com/office/drawing/2014/main" id="{2C2FE0B5-1F15-4781-B896-181844B84130}"/>
              </a:ext>
            </a:extLst>
          </p:cNvPr>
          <p:cNvSpPr/>
          <p:nvPr/>
        </p:nvSpPr>
        <p:spPr>
          <a:xfrm>
            <a:off x="7005146" y="-1"/>
            <a:ext cx="5186854" cy="4114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91440" bIns="91440" numCol="1" spcCol="0" rtlCol="0" fromWordArt="0" anchor="ctr" anchorCtr="1" forceAA="0" compatLnSpc="1">
            <a:prstTxWarp prst="textNoShape">
              <a:avLst/>
            </a:prstTxWarp>
            <a:noAutofit/>
          </a:bodyPr>
          <a:lstStyle/>
          <a:p>
            <a:r>
              <a:rPr lang="en-US" sz="2500" b="1" dirty="0" smtClean="0">
                <a:solidFill>
                  <a:schemeClr val="bg1"/>
                </a:solidFill>
                <a:latin typeface="Courier New" panose="02070309020205020404" pitchFamily="49" charset="0"/>
                <a:cs typeface="Courier New" panose="02070309020205020404" pitchFamily="49" charset="0"/>
              </a:rPr>
              <a:t>output</a:t>
            </a:r>
            <a:endParaRPr lang="en-US" sz="2500" b="1" dirty="0">
              <a:solidFill>
                <a:schemeClr val="bg1"/>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86765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792</Words>
  <Application>Microsoft Office PowerPoint</Application>
  <PresentationFormat>Custom</PresentationFormat>
  <Paragraphs>430</Paragraphs>
  <Slides>29</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Nunito Sans</vt:lpstr>
      <vt:lpstr>Helvetica Neue Medium</vt:lpstr>
      <vt:lpstr>Nunito Sans SemiBold</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FACE</cp:lastModifiedBy>
  <cp:revision>217</cp:revision>
  <dcterms:created xsi:type="dcterms:W3CDTF">2006-08-16T00:00:00Z</dcterms:created>
  <dcterms:modified xsi:type="dcterms:W3CDTF">2019-06-13T10:00:05Z</dcterms:modified>
</cp:coreProperties>
</file>