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2" r:id="rId2"/>
    <p:sldId id="370" r:id="rId3"/>
    <p:sldId id="373" r:id="rId4"/>
    <p:sldId id="374" r:id="rId5"/>
    <p:sldId id="375" r:id="rId6"/>
    <p:sldId id="37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18975-8934-4771-AF08-1A257C48F7AD}" type="datetimeFigureOut">
              <a:rPr lang="en-IN" smtClean="0"/>
              <a:t>06-07-2023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990C0-AD91-46EA-AB00-F0B210DDC161}" type="slidenum">
              <a:rPr lang="en-IN" smtClean="0"/>
              <a:t>‹#›</a:t>
            </a:fld>
            <a:endParaRPr lang="en-IN"/>
          </a:p>
        </p:txBody>
      </p:sp>
    </p:spTree>
    <p:extLst>
      <p:ext uri="{BB962C8B-B14F-4D97-AF65-F5344CB8AC3E}">
        <p14:creationId xmlns:p14="http://schemas.microsoft.com/office/powerpoint/2010/main" val="328304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10335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912406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BE20-E304-E50A-7275-9B01BAECD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089444-676A-85DF-7A91-F6BEF15B6E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07CB06-D95C-AB7F-CF76-270EF5C5A86C}"/>
              </a:ext>
            </a:extLst>
          </p:cNvPr>
          <p:cNvSpPr>
            <a:spLocks noGrp="1"/>
          </p:cNvSpPr>
          <p:nvPr>
            <p:ph type="dt" sz="half" idx="10"/>
          </p:nvPr>
        </p:nvSpPr>
        <p:spPr/>
        <p:txBody>
          <a:bodyPr/>
          <a:lstStyle/>
          <a:p>
            <a:fld id="{85E37057-8EEF-4970-971A-E729ECFB4DF5}" type="datetimeFigureOut">
              <a:rPr lang="en-IN" smtClean="0"/>
              <a:t>06-07-2023</a:t>
            </a:fld>
            <a:endParaRPr lang="en-IN"/>
          </a:p>
        </p:txBody>
      </p:sp>
      <p:sp>
        <p:nvSpPr>
          <p:cNvPr id="5" name="Footer Placeholder 4">
            <a:extLst>
              <a:ext uri="{FF2B5EF4-FFF2-40B4-BE49-F238E27FC236}">
                <a16:creationId xmlns:a16="http://schemas.microsoft.com/office/drawing/2014/main" id="{05911846-10FF-4F59-F5E0-C31A33F0EB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6CEAE-5742-4805-773B-021C035A0258}"/>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102111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37B9-005B-FDC3-30CB-4B54D889CE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E8D0BD-8D2B-AA5C-A832-B1E68B5BD7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D49FAF-0B90-F71E-F23A-3A1AA53B7CDE}"/>
              </a:ext>
            </a:extLst>
          </p:cNvPr>
          <p:cNvSpPr>
            <a:spLocks noGrp="1"/>
          </p:cNvSpPr>
          <p:nvPr>
            <p:ph type="dt" sz="half" idx="10"/>
          </p:nvPr>
        </p:nvSpPr>
        <p:spPr/>
        <p:txBody>
          <a:bodyPr/>
          <a:lstStyle/>
          <a:p>
            <a:fld id="{85E37057-8EEF-4970-971A-E729ECFB4DF5}" type="datetimeFigureOut">
              <a:rPr lang="en-IN" smtClean="0"/>
              <a:t>06-07-2023</a:t>
            </a:fld>
            <a:endParaRPr lang="en-IN"/>
          </a:p>
        </p:txBody>
      </p:sp>
      <p:sp>
        <p:nvSpPr>
          <p:cNvPr id="5" name="Footer Placeholder 4">
            <a:extLst>
              <a:ext uri="{FF2B5EF4-FFF2-40B4-BE49-F238E27FC236}">
                <a16:creationId xmlns:a16="http://schemas.microsoft.com/office/drawing/2014/main" id="{1AA8EE51-6EE1-8312-BEAE-AFBAA57D0A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EE164F-47C3-338D-19E0-11D18DE85098}"/>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40843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FBE76E-2FC7-4A85-22B4-C391C2AD54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81806D-6F3F-8BAD-BF7F-D4F4BE508A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01D3EF-94CA-3240-AA7B-0A2C6BAA6C57}"/>
              </a:ext>
            </a:extLst>
          </p:cNvPr>
          <p:cNvSpPr>
            <a:spLocks noGrp="1"/>
          </p:cNvSpPr>
          <p:nvPr>
            <p:ph type="dt" sz="half" idx="10"/>
          </p:nvPr>
        </p:nvSpPr>
        <p:spPr/>
        <p:txBody>
          <a:bodyPr/>
          <a:lstStyle/>
          <a:p>
            <a:fld id="{85E37057-8EEF-4970-971A-E729ECFB4DF5}" type="datetimeFigureOut">
              <a:rPr lang="en-IN" smtClean="0"/>
              <a:t>06-07-2023</a:t>
            </a:fld>
            <a:endParaRPr lang="en-IN"/>
          </a:p>
        </p:txBody>
      </p:sp>
      <p:sp>
        <p:nvSpPr>
          <p:cNvPr id="5" name="Footer Placeholder 4">
            <a:extLst>
              <a:ext uri="{FF2B5EF4-FFF2-40B4-BE49-F238E27FC236}">
                <a16:creationId xmlns:a16="http://schemas.microsoft.com/office/drawing/2014/main" id="{A5E0526B-E17D-AFA6-CFF8-B94B636B3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889A78-51EC-FE83-830B-1A757D6D538E}"/>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272867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580D-56FF-713E-670A-F21B1D120A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EAB131-964C-3487-E68A-8ED0DC589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1F7D71-B3DE-D2E5-9895-C9D41976B6BC}"/>
              </a:ext>
            </a:extLst>
          </p:cNvPr>
          <p:cNvSpPr>
            <a:spLocks noGrp="1"/>
          </p:cNvSpPr>
          <p:nvPr>
            <p:ph type="dt" sz="half" idx="10"/>
          </p:nvPr>
        </p:nvSpPr>
        <p:spPr/>
        <p:txBody>
          <a:bodyPr/>
          <a:lstStyle/>
          <a:p>
            <a:fld id="{85E37057-8EEF-4970-971A-E729ECFB4DF5}" type="datetimeFigureOut">
              <a:rPr lang="en-IN" smtClean="0"/>
              <a:t>06-07-2023</a:t>
            </a:fld>
            <a:endParaRPr lang="en-IN"/>
          </a:p>
        </p:txBody>
      </p:sp>
      <p:sp>
        <p:nvSpPr>
          <p:cNvPr id="5" name="Footer Placeholder 4">
            <a:extLst>
              <a:ext uri="{FF2B5EF4-FFF2-40B4-BE49-F238E27FC236}">
                <a16:creationId xmlns:a16="http://schemas.microsoft.com/office/drawing/2014/main" id="{B24B2AFE-A030-C017-4276-ED0AAC829D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EF4221-AE41-6678-28C4-B63665E84E29}"/>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84485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DDC6-B209-DD07-7B12-9C7A054F9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363BC2-6F1F-8B7F-04E8-CB6246E1A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E95F47-C9C0-2C65-CE72-B23A86391236}"/>
              </a:ext>
            </a:extLst>
          </p:cNvPr>
          <p:cNvSpPr>
            <a:spLocks noGrp="1"/>
          </p:cNvSpPr>
          <p:nvPr>
            <p:ph type="dt" sz="half" idx="10"/>
          </p:nvPr>
        </p:nvSpPr>
        <p:spPr/>
        <p:txBody>
          <a:bodyPr/>
          <a:lstStyle/>
          <a:p>
            <a:fld id="{85E37057-8EEF-4970-971A-E729ECFB4DF5}" type="datetimeFigureOut">
              <a:rPr lang="en-IN" smtClean="0"/>
              <a:t>06-07-2023</a:t>
            </a:fld>
            <a:endParaRPr lang="en-IN"/>
          </a:p>
        </p:txBody>
      </p:sp>
      <p:sp>
        <p:nvSpPr>
          <p:cNvPr id="5" name="Footer Placeholder 4">
            <a:extLst>
              <a:ext uri="{FF2B5EF4-FFF2-40B4-BE49-F238E27FC236}">
                <a16:creationId xmlns:a16="http://schemas.microsoft.com/office/drawing/2014/main" id="{AC115A94-E8BF-E3C8-AD35-9D8CA4B3F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B25D7B-7CEB-5DD7-3AE9-0454B6727D52}"/>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988534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B110-F0C6-578F-F6A7-D25AA9C0BC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165983-7F9E-88CE-01D0-FF7F8E08D5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0CB06B-0F59-0656-EB47-520B3EA7DB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2B2A57-B0C4-82FC-6F4B-C238D103C274}"/>
              </a:ext>
            </a:extLst>
          </p:cNvPr>
          <p:cNvSpPr>
            <a:spLocks noGrp="1"/>
          </p:cNvSpPr>
          <p:nvPr>
            <p:ph type="dt" sz="half" idx="10"/>
          </p:nvPr>
        </p:nvSpPr>
        <p:spPr/>
        <p:txBody>
          <a:bodyPr/>
          <a:lstStyle/>
          <a:p>
            <a:fld id="{85E37057-8EEF-4970-971A-E729ECFB4DF5}" type="datetimeFigureOut">
              <a:rPr lang="en-IN" smtClean="0"/>
              <a:t>06-07-2023</a:t>
            </a:fld>
            <a:endParaRPr lang="en-IN"/>
          </a:p>
        </p:txBody>
      </p:sp>
      <p:sp>
        <p:nvSpPr>
          <p:cNvPr id="6" name="Footer Placeholder 5">
            <a:extLst>
              <a:ext uri="{FF2B5EF4-FFF2-40B4-BE49-F238E27FC236}">
                <a16:creationId xmlns:a16="http://schemas.microsoft.com/office/drawing/2014/main" id="{6EE99E5A-FEFC-7626-FEE3-6132CD14F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4DB9C8-BC0C-E43A-4607-246D8BF71FB7}"/>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11663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AC79-B4C7-F37F-0A99-78F594A2D7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720269-90A4-D338-E83C-80486F34E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BFF09-3603-86B9-954C-1D3F3EF732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2B4772-8927-354C-AFED-9225A2D5F2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C57135-DCE7-CA77-55E8-85F3B6634E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53673D-15D9-7B60-DFDE-BF61CE9D09F2}"/>
              </a:ext>
            </a:extLst>
          </p:cNvPr>
          <p:cNvSpPr>
            <a:spLocks noGrp="1"/>
          </p:cNvSpPr>
          <p:nvPr>
            <p:ph type="dt" sz="half" idx="10"/>
          </p:nvPr>
        </p:nvSpPr>
        <p:spPr/>
        <p:txBody>
          <a:bodyPr/>
          <a:lstStyle/>
          <a:p>
            <a:fld id="{85E37057-8EEF-4970-971A-E729ECFB4DF5}" type="datetimeFigureOut">
              <a:rPr lang="en-IN" smtClean="0"/>
              <a:t>06-07-2023</a:t>
            </a:fld>
            <a:endParaRPr lang="en-IN"/>
          </a:p>
        </p:txBody>
      </p:sp>
      <p:sp>
        <p:nvSpPr>
          <p:cNvPr id="8" name="Footer Placeholder 7">
            <a:extLst>
              <a:ext uri="{FF2B5EF4-FFF2-40B4-BE49-F238E27FC236}">
                <a16:creationId xmlns:a16="http://schemas.microsoft.com/office/drawing/2014/main" id="{BD99FDF8-6F00-489A-7F1A-F82F80249F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607201-A92F-E4A4-A8E5-A4459E96B72C}"/>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08160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285B-AEDD-16CC-3F0C-163FB6910A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08E675-3EC7-7719-03C7-44938B52CF84}"/>
              </a:ext>
            </a:extLst>
          </p:cNvPr>
          <p:cNvSpPr>
            <a:spLocks noGrp="1"/>
          </p:cNvSpPr>
          <p:nvPr>
            <p:ph type="dt" sz="half" idx="10"/>
          </p:nvPr>
        </p:nvSpPr>
        <p:spPr/>
        <p:txBody>
          <a:bodyPr/>
          <a:lstStyle/>
          <a:p>
            <a:fld id="{85E37057-8EEF-4970-971A-E729ECFB4DF5}" type="datetimeFigureOut">
              <a:rPr lang="en-IN" smtClean="0"/>
              <a:t>06-07-2023</a:t>
            </a:fld>
            <a:endParaRPr lang="en-IN"/>
          </a:p>
        </p:txBody>
      </p:sp>
      <p:sp>
        <p:nvSpPr>
          <p:cNvPr id="4" name="Footer Placeholder 3">
            <a:extLst>
              <a:ext uri="{FF2B5EF4-FFF2-40B4-BE49-F238E27FC236}">
                <a16:creationId xmlns:a16="http://schemas.microsoft.com/office/drawing/2014/main" id="{2E2F7690-159E-483A-B5A0-6E12A3CEB1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7A6C8A-EFEA-78CB-E338-F764EF55781B}"/>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614376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54C02A-457C-B0D0-DD11-922661C8D447}"/>
              </a:ext>
            </a:extLst>
          </p:cNvPr>
          <p:cNvSpPr>
            <a:spLocks noGrp="1"/>
          </p:cNvSpPr>
          <p:nvPr>
            <p:ph type="dt" sz="half" idx="10"/>
          </p:nvPr>
        </p:nvSpPr>
        <p:spPr/>
        <p:txBody>
          <a:bodyPr/>
          <a:lstStyle/>
          <a:p>
            <a:fld id="{85E37057-8EEF-4970-971A-E729ECFB4DF5}" type="datetimeFigureOut">
              <a:rPr lang="en-IN" smtClean="0"/>
              <a:t>06-07-2023</a:t>
            </a:fld>
            <a:endParaRPr lang="en-IN"/>
          </a:p>
        </p:txBody>
      </p:sp>
      <p:sp>
        <p:nvSpPr>
          <p:cNvPr id="3" name="Footer Placeholder 2">
            <a:extLst>
              <a:ext uri="{FF2B5EF4-FFF2-40B4-BE49-F238E27FC236}">
                <a16:creationId xmlns:a16="http://schemas.microsoft.com/office/drawing/2014/main" id="{0A20CF1B-0BB9-83DF-FF93-191602CB1B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E68B2D-F23C-56A4-7FBD-0A04A6C79496}"/>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39412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4ECD-56C4-3ACB-B30A-011AC809E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70C8B0-9BCC-D2C9-82BC-8FF0ED455E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C52100-93AD-68D7-FCEC-AB258CA4F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355F9-1073-292E-95F5-ED67A0569715}"/>
              </a:ext>
            </a:extLst>
          </p:cNvPr>
          <p:cNvSpPr>
            <a:spLocks noGrp="1"/>
          </p:cNvSpPr>
          <p:nvPr>
            <p:ph type="dt" sz="half" idx="10"/>
          </p:nvPr>
        </p:nvSpPr>
        <p:spPr/>
        <p:txBody>
          <a:bodyPr/>
          <a:lstStyle/>
          <a:p>
            <a:fld id="{85E37057-8EEF-4970-971A-E729ECFB4DF5}" type="datetimeFigureOut">
              <a:rPr lang="en-IN" smtClean="0"/>
              <a:t>06-07-2023</a:t>
            </a:fld>
            <a:endParaRPr lang="en-IN"/>
          </a:p>
        </p:txBody>
      </p:sp>
      <p:sp>
        <p:nvSpPr>
          <p:cNvPr id="6" name="Footer Placeholder 5">
            <a:extLst>
              <a:ext uri="{FF2B5EF4-FFF2-40B4-BE49-F238E27FC236}">
                <a16:creationId xmlns:a16="http://schemas.microsoft.com/office/drawing/2014/main" id="{A2A44895-DFED-0CA3-B36B-92E703D76C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F861F7-CFA6-2C8D-D05E-561A565AE575}"/>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47068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F179-310C-6296-07EC-6C247F417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EBF213-0316-C3EC-0A1E-5893EA92E7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DE8C5E-B00C-E685-2985-A9F74CE0C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966ED1-76D3-088F-2A34-6FBEEF534D44}"/>
              </a:ext>
            </a:extLst>
          </p:cNvPr>
          <p:cNvSpPr>
            <a:spLocks noGrp="1"/>
          </p:cNvSpPr>
          <p:nvPr>
            <p:ph type="dt" sz="half" idx="10"/>
          </p:nvPr>
        </p:nvSpPr>
        <p:spPr/>
        <p:txBody>
          <a:bodyPr/>
          <a:lstStyle/>
          <a:p>
            <a:fld id="{85E37057-8EEF-4970-971A-E729ECFB4DF5}" type="datetimeFigureOut">
              <a:rPr lang="en-IN" smtClean="0"/>
              <a:t>06-07-2023</a:t>
            </a:fld>
            <a:endParaRPr lang="en-IN"/>
          </a:p>
        </p:txBody>
      </p:sp>
      <p:sp>
        <p:nvSpPr>
          <p:cNvPr id="6" name="Footer Placeholder 5">
            <a:extLst>
              <a:ext uri="{FF2B5EF4-FFF2-40B4-BE49-F238E27FC236}">
                <a16:creationId xmlns:a16="http://schemas.microsoft.com/office/drawing/2014/main" id="{70F37BC5-ECE8-4003-34E4-26E1D19E2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7C35B7-E9C7-385D-F30C-04983CFF1EF5}"/>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24582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86DB4D-267D-1093-A22E-D4E4AD7314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B1D6DD-49E5-F599-C167-DA418F8EA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651FA9-8651-275A-409F-7B9461A6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37057-8EEF-4970-971A-E729ECFB4DF5}" type="datetimeFigureOut">
              <a:rPr lang="en-IN" smtClean="0"/>
              <a:t>06-07-2023</a:t>
            </a:fld>
            <a:endParaRPr lang="en-IN"/>
          </a:p>
        </p:txBody>
      </p:sp>
      <p:sp>
        <p:nvSpPr>
          <p:cNvPr id="5" name="Footer Placeholder 4">
            <a:extLst>
              <a:ext uri="{FF2B5EF4-FFF2-40B4-BE49-F238E27FC236}">
                <a16:creationId xmlns:a16="http://schemas.microsoft.com/office/drawing/2014/main" id="{3BC23140-C379-5B04-7A36-DCAC53167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7F2A7A-ED9E-DC47-404D-FB9BDEFAD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EE892-4C8C-4DC1-A25A-C0D175D88DA2}" type="slidenum">
              <a:rPr lang="en-IN" smtClean="0"/>
              <a:t>‹#›</a:t>
            </a:fld>
            <a:endParaRPr lang="en-IN"/>
          </a:p>
        </p:txBody>
      </p:sp>
    </p:spTree>
    <p:extLst>
      <p:ext uri="{BB962C8B-B14F-4D97-AF65-F5344CB8AC3E}">
        <p14:creationId xmlns:p14="http://schemas.microsoft.com/office/powerpoint/2010/main" val="3027138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0578" y="3105000"/>
            <a:ext cx="5110844" cy="6480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376848" y="158287"/>
            <a:ext cx="10160892" cy="707886"/>
          </a:xfrm>
          <a:prstGeom prst="rect">
            <a:avLst/>
          </a:prstGeom>
          <a:noFill/>
        </p:spPr>
        <p:txBody>
          <a:bodyPr wrap="square" rtlCol="0">
            <a:spAutoFit/>
          </a:bodyPr>
          <a:lstStyle/>
          <a:p>
            <a:r>
              <a:rPr lang="en-IN" sz="4000" dirty="0"/>
              <a:t>Sorted Unique Permutation</a:t>
            </a:r>
            <a:endParaRPr lang="en-IN" sz="4000" dirty="0">
              <a:latin typeface="Nunito Sans" panose="00000500000000000000" pitchFamily="2" charset="0"/>
            </a:endParaRPr>
          </a:p>
        </p:txBody>
      </p:sp>
      <p:sp>
        <p:nvSpPr>
          <p:cNvPr id="10" name="Rectangle 9"/>
          <p:cNvSpPr/>
          <p:nvPr/>
        </p:nvSpPr>
        <p:spPr>
          <a:xfrm>
            <a:off x="819017" y="10051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
        <p:nvSpPr>
          <p:cNvPr id="4" name="Title 5">
            <a:extLst>
              <a:ext uri="{FF2B5EF4-FFF2-40B4-BE49-F238E27FC236}">
                <a16:creationId xmlns:a16="http://schemas.microsoft.com/office/drawing/2014/main" id="{C52A3AF5-AC08-1501-7278-6BBAFEA14F97}"/>
              </a:ext>
            </a:extLst>
          </p:cNvPr>
          <p:cNvSpPr txBox="1">
            <a:spLocks/>
          </p:cNvSpPr>
          <p:nvPr/>
        </p:nvSpPr>
        <p:spPr>
          <a:xfrm>
            <a:off x="819017" y="1350181"/>
            <a:ext cx="6134100" cy="914400"/>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b="1" dirty="0"/>
              <a:t>Print distinct sorted permutations with duplicates allowed in input</a:t>
            </a:r>
            <a:br>
              <a:rPr lang="en-US" b="1" dirty="0"/>
            </a:br>
            <a:endParaRPr lang="en-SG" dirty="0"/>
          </a:p>
        </p:txBody>
      </p:sp>
      <p:sp>
        <p:nvSpPr>
          <p:cNvPr id="6" name="Content Placeholder 6">
            <a:extLst>
              <a:ext uri="{FF2B5EF4-FFF2-40B4-BE49-F238E27FC236}">
                <a16:creationId xmlns:a16="http://schemas.microsoft.com/office/drawing/2014/main" id="{647234F8-3599-FC49-FE14-FDEF616F85B6}"/>
              </a:ext>
            </a:extLst>
          </p:cNvPr>
          <p:cNvSpPr txBox="1">
            <a:spLocks/>
          </p:cNvSpPr>
          <p:nvPr/>
        </p:nvSpPr>
        <p:spPr>
          <a:xfrm>
            <a:off x="474662" y="2515267"/>
            <a:ext cx="11408938" cy="36875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Write a program to print all distinct permutations of a given string in sorted order. Note that the input string may contain duplicate characters.</a:t>
            </a:r>
            <a:br>
              <a:rPr lang="en-US" sz="1800" dirty="0"/>
            </a:br>
            <a:r>
              <a:rPr lang="en-US" sz="1800" dirty="0"/>
              <a:t>In mathematics, the notion of permutation relates to the act of arranging all the members of a set into some sequence or order, or if the set is already ordered, rearranging (reordering) its elements, a process called permuting.</a:t>
            </a:r>
          </a:p>
          <a:p>
            <a:pPr marL="0" indent="0">
              <a:buFont typeface="Arial" panose="020B0604020202020204" pitchFamily="34" charset="0"/>
              <a:buNone/>
            </a:pPr>
            <a:r>
              <a:rPr lang="en-SG" sz="1800" b="1" dirty="0"/>
              <a:t>Examples:</a:t>
            </a:r>
          </a:p>
          <a:p>
            <a:pPr marL="0" indent="0">
              <a:buFont typeface="Arial" panose="020B0604020202020204" pitchFamily="34" charset="0"/>
              <a:buNone/>
            </a:pPr>
            <a:r>
              <a:rPr lang="en-SG" sz="1800" i="1" dirty="0"/>
              <a:t>Input : BAC </a:t>
            </a:r>
            <a:br>
              <a:rPr lang="en-SG" sz="1800" dirty="0"/>
            </a:br>
            <a:r>
              <a:rPr lang="en-SG" sz="1800" i="1" dirty="0"/>
              <a:t>Output : ABC ACB BAC BCA CAB CBA</a:t>
            </a:r>
            <a:br>
              <a:rPr lang="en-SG" sz="1800" dirty="0"/>
            </a:br>
            <a:r>
              <a:rPr lang="en-SG" sz="1800" i="1" dirty="0"/>
              <a:t>Input : AAB </a:t>
            </a:r>
            <a:br>
              <a:rPr lang="en-SG" sz="1800" dirty="0"/>
            </a:br>
            <a:r>
              <a:rPr lang="en-SG" sz="1800" i="1" dirty="0"/>
              <a:t>Output : AAB ABA BAA</a:t>
            </a:r>
            <a:br>
              <a:rPr lang="en-SG" sz="1800" dirty="0"/>
            </a:br>
            <a:r>
              <a:rPr lang="en-SG" sz="1800" i="1" dirty="0"/>
              <a:t>Input : DBCA </a:t>
            </a:r>
            <a:br>
              <a:rPr lang="en-SG" sz="1800" dirty="0"/>
            </a:br>
            <a:r>
              <a:rPr lang="en-SG" sz="1800" i="1" dirty="0"/>
              <a:t>Output: ABCD ABDC ACBD ACDB ADBC ADCB BACD BADC BCAD BCDA BDAC BDCA CABD CADB CBAD CBDA CDAB CDBA DABC DACB DBAC DBCA DCAB DCBA </a:t>
            </a:r>
            <a:r>
              <a:rPr lang="en-US" sz="1800" dirty="0"/>
              <a:t> </a:t>
            </a:r>
            <a:endParaRPr lang="en-SG" sz="1800" dirty="0"/>
          </a:p>
        </p:txBody>
      </p:sp>
    </p:spTree>
    <p:extLst>
      <p:ext uri="{BB962C8B-B14F-4D97-AF65-F5344CB8AC3E}">
        <p14:creationId xmlns:p14="http://schemas.microsoft.com/office/powerpoint/2010/main" val="71124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F1876-9BDC-E79D-707C-F875F261D192}"/>
              </a:ext>
            </a:extLst>
          </p:cNvPr>
          <p:cNvSpPr txBox="1">
            <a:spLocks/>
          </p:cNvSpPr>
          <p:nvPr/>
        </p:nvSpPr>
        <p:spPr>
          <a:xfrm>
            <a:off x="190500" y="53182"/>
            <a:ext cx="8229600" cy="5564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F0000"/>
                </a:solidFill>
              </a:rPr>
              <a:t>sorted Permutations</a:t>
            </a:r>
            <a:endParaRPr lang="en-SG" sz="2800" dirty="0">
              <a:solidFill>
                <a:srgbClr val="FF0000"/>
              </a:solidFill>
            </a:endParaRPr>
          </a:p>
        </p:txBody>
      </p:sp>
      <p:sp>
        <p:nvSpPr>
          <p:cNvPr id="3" name="Content Placeholder 2">
            <a:extLst>
              <a:ext uri="{FF2B5EF4-FFF2-40B4-BE49-F238E27FC236}">
                <a16:creationId xmlns:a16="http://schemas.microsoft.com/office/drawing/2014/main" id="{D0F9DB3C-EA46-4D0A-A9DE-AF6335318225}"/>
              </a:ext>
            </a:extLst>
          </p:cNvPr>
          <p:cNvSpPr txBox="1">
            <a:spLocks/>
          </p:cNvSpPr>
          <p:nvPr/>
        </p:nvSpPr>
        <p:spPr>
          <a:xfrm>
            <a:off x="190499" y="1143001"/>
            <a:ext cx="11645185" cy="3841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Concept Used:</a:t>
            </a:r>
            <a:r>
              <a:rPr lang="en-US" sz="2000" dirty="0"/>
              <a:t> The number of Strings generated by a string of distinct characters of length ‘n’ is equal to ‘n!’. Sorting any given string and generating the lexicographically next bigger string until we reach the largest lexicographically string from those characters.</a:t>
            </a:r>
          </a:p>
          <a:p>
            <a:pPr marL="800100" lvl="2" indent="0">
              <a:buFont typeface="Arial" panose="020B0604020202020204" pitchFamily="34" charset="0"/>
              <a:buNone/>
            </a:pPr>
            <a:r>
              <a:rPr lang="en-US" i="1" dirty="0"/>
              <a:t>Different permutations of word “geeks” </a:t>
            </a:r>
            <a:br>
              <a:rPr lang="en-US" dirty="0"/>
            </a:br>
            <a:r>
              <a:rPr lang="en-US" i="1" dirty="0"/>
              <a:t>Length of string = 5 </a:t>
            </a:r>
            <a:br>
              <a:rPr lang="en-US" dirty="0"/>
            </a:br>
            <a:r>
              <a:rPr lang="en-US" i="1" dirty="0"/>
              <a:t>Character ‘e’ repeats 2 times. </a:t>
            </a:r>
            <a:br>
              <a:rPr lang="en-US" dirty="0"/>
            </a:br>
            <a:r>
              <a:rPr lang="en-US" i="1" dirty="0"/>
              <a:t>Result = 5!/2! = 60. </a:t>
            </a:r>
            <a:r>
              <a:rPr lang="en-US" dirty="0"/>
              <a:t> </a:t>
            </a:r>
            <a:endParaRPr lang="en-SG" dirty="0"/>
          </a:p>
        </p:txBody>
      </p:sp>
    </p:spTree>
    <p:extLst>
      <p:ext uri="{BB962C8B-B14F-4D97-AF65-F5344CB8AC3E}">
        <p14:creationId xmlns:p14="http://schemas.microsoft.com/office/powerpoint/2010/main" val="617349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306C-3A6E-F623-2190-EB686E69DF70}"/>
              </a:ext>
            </a:extLst>
          </p:cNvPr>
          <p:cNvSpPr txBox="1">
            <a:spLocks/>
          </p:cNvSpPr>
          <p:nvPr/>
        </p:nvSpPr>
        <p:spPr>
          <a:xfrm>
            <a:off x="152400" y="6531"/>
            <a:ext cx="8229600" cy="5489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F0000"/>
                </a:solidFill>
              </a:rPr>
              <a:t>Sorted Permutations</a:t>
            </a:r>
            <a:endParaRPr lang="en-SG" sz="2800" dirty="0">
              <a:solidFill>
                <a:srgbClr val="FF0000"/>
              </a:solidFill>
            </a:endParaRPr>
          </a:p>
        </p:txBody>
      </p:sp>
      <p:sp>
        <p:nvSpPr>
          <p:cNvPr id="3" name="Content Placeholder 2">
            <a:extLst>
              <a:ext uri="{FF2B5EF4-FFF2-40B4-BE49-F238E27FC236}">
                <a16:creationId xmlns:a16="http://schemas.microsoft.com/office/drawing/2014/main" id="{B50E01CE-5A4F-6A80-B2C6-D8FF42A52220}"/>
              </a:ext>
            </a:extLst>
          </p:cNvPr>
          <p:cNvSpPr txBox="1">
            <a:spLocks/>
          </p:cNvSpPr>
          <p:nvPr/>
        </p:nvSpPr>
        <p:spPr>
          <a:xfrm>
            <a:off x="490470" y="1127444"/>
            <a:ext cx="11211059" cy="37198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Steps:</a:t>
            </a:r>
            <a:r>
              <a:rPr lang="en-US" sz="2000" dirty="0"/>
              <a:t> </a:t>
            </a:r>
          </a:p>
          <a:p>
            <a:r>
              <a:rPr lang="en-US" sz="2000" b="1" dirty="0"/>
              <a:t>Example:</a:t>
            </a:r>
            <a:r>
              <a:rPr lang="en-US" sz="2000" dirty="0"/>
              <a:t> Consider a string “ABCD”.</a:t>
            </a:r>
            <a:br>
              <a:rPr lang="en-US" sz="2000" dirty="0"/>
            </a:br>
            <a:r>
              <a:rPr lang="en-US" sz="2000" b="1" dirty="0"/>
              <a:t>Step 1: </a:t>
            </a:r>
            <a:r>
              <a:rPr lang="en-US" sz="2000" dirty="0"/>
              <a:t>Sort the string. </a:t>
            </a:r>
            <a:br>
              <a:rPr lang="en-US" sz="2000" dirty="0"/>
            </a:br>
            <a:r>
              <a:rPr lang="en-US" sz="2000" b="1" dirty="0"/>
              <a:t>Step 2:</a:t>
            </a:r>
            <a:r>
              <a:rPr lang="en-US" sz="2000" dirty="0"/>
              <a:t> Obtain the</a:t>
            </a:r>
            <a:r>
              <a:rPr lang="en-US" sz="2000" dirty="0">
                <a:solidFill>
                  <a:schemeClr val="tx1">
                    <a:lumMod val="50000"/>
                    <a:lumOff val="50000"/>
                  </a:schemeClr>
                </a:solidFill>
              </a:rPr>
              <a:t> total number of permutations which can be formed from that string.</a:t>
            </a:r>
            <a:r>
              <a:rPr lang="en-US" sz="2000" dirty="0"/>
              <a:t> </a:t>
            </a:r>
            <a:br>
              <a:rPr lang="en-US" sz="2000" dirty="0"/>
            </a:br>
            <a:r>
              <a:rPr lang="en-US" sz="2000" b="1" dirty="0"/>
              <a:t>Step 3:</a:t>
            </a:r>
            <a:r>
              <a:rPr lang="en-US" sz="2000" dirty="0"/>
              <a:t> Print the sorted string and then loop for the number of (permutations-1) times as 1st string is already printed. </a:t>
            </a:r>
            <a:br>
              <a:rPr lang="en-US" sz="2000" dirty="0"/>
            </a:br>
            <a:r>
              <a:rPr lang="en-US" sz="2000" b="1" dirty="0"/>
              <a:t>Step 4:</a:t>
            </a:r>
            <a:r>
              <a:rPr lang="en-US" sz="2000" dirty="0"/>
              <a:t> Find the next greater string.</a:t>
            </a:r>
          </a:p>
          <a:p>
            <a:endParaRPr lang="en-SG" sz="2000" dirty="0"/>
          </a:p>
        </p:txBody>
      </p:sp>
    </p:spTree>
    <p:extLst>
      <p:ext uri="{BB962C8B-B14F-4D97-AF65-F5344CB8AC3E}">
        <p14:creationId xmlns:p14="http://schemas.microsoft.com/office/powerpoint/2010/main" val="130861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898E6F-2551-6571-A3FF-8DFD66032CB2}"/>
              </a:ext>
            </a:extLst>
          </p:cNvPr>
          <p:cNvSpPr txBox="1"/>
          <p:nvPr/>
        </p:nvSpPr>
        <p:spPr>
          <a:xfrm>
            <a:off x="115910" y="103031"/>
            <a:ext cx="5628067" cy="6754969"/>
          </a:xfrm>
          <a:prstGeom prst="rect">
            <a:avLst/>
          </a:prstGeom>
          <a:noFill/>
        </p:spPr>
        <p:txBody>
          <a:bodyPr wrap="square">
            <a:spAutoFit/>
          </a:bodyPr>
          <a:lstStyle/>
          <a:p>
            <a:pPr marL="342900" indent="-342900">
              <a:buFont typeface="+mj-lt"/>
              <a:buAutoNum type="arabicPeriod"/>
            </a:pPr>
            <a:r>
              <a:rPr lang="en-IN" dirty="0"/>
              <a:t>import </a:t>
            </a:r>
            <a:r>
              <a:rPr lang="en-IN" dirty="0" err="1"/>
              <a:t>java.util.Arrays</a:t>
            </a:r>
            <a:r>
              <a:rPr lang="en-IN" dirty="0"/>
              <a:t>;</a:t>
            </a:r>
          </a:p>
          <a:p>
            <a:pPr marL="342900" indent="-342900">
              <a:buFont typeface="+mj-lt"/>
              <a:buAutoNum type="arabicPeriod"/>
            </a:pPr>
            <a:r>
              <a:rPr lang="en-IN" dirty="0"/>
              <a:t>import </a:t>
            </a:r>
            <a:r>
              <a:rPr lang="en-IN" dirty="0" err="1"/>
              <a:t>java.util.HashSet</a:t>
            </a:r>
            <a:r>
              <a:rPr lang="en-IN" dirty="0"/>
              <a:t>;</a:t>
            </a:r>
          </a:p>
          <a:p>
            <a:pPr marL="342900" indent="-342900">
              <a:buFont typeface="+mj-lt"/>
              <a:buAutoNum type="arabicPeriod"/>
            </a:pPr>
            <a:r>
              <a:rPr lang="en-IN" dirty="0"/>
              <a:t>import </a:t>
            </a:r>
            <a:r>
              <a:rPr lang="en-IN" dirty="0" err="1"/>
              <a:t>java.util.Set</a:t>
            </a:r>
            <a:r>
              <a:rPr lang="en-IN" dirty="0"/>
              <a:t>;</a:t>
            </a:r>
          </a:p>
          <a:p>
            <a:pPr marL="342900" indent="-342900">
              <a:buFont typeface="+mj-lt"/>
              <a:buAutoNum type="arabicPeriod"/>
            </a:pPr>
            <a:endParaRPr lang="en-IN" dirty="0"/>
          </a:p>
          <a:p>
            <a:pPr marL="342900" indent="-342900">
              <a:buFont typeface="+mj-lt"/>
              <a:buAutoNum type="arabicPeriod"/>
            </a:pPr>
            <a:r>
              <a:rPr lang="en-IN" dirty="0"/>
              <a:t>public class Permutations {</a:t>
            </a:r>
          </a:p>
          <a:p>
            <a:pPr marL="342900" indent="-342900">
              <a:buFont typeface="+mj-lt"/>
              <a:buAutoNum type="arabicPeriod"/>
            </a:pPr>
            <a:r>
              <a:rPr lang="en-IN" dirty="0"/>
              <a:t>    public static void main(String[] </a:t>
            </a:r>
            <a:r>
              <a:rPr lang="en-IN" dirty="0" err="1"/>
              <a:t>args</a:t>
            </a:r>
            <a:r>
              <a:rPr lang="en-IN" dirty="0"/>
              <a:t>) {</a:t>
            </a:r>
          </a:p>
          <a:p>
            <a:pPr marL="342900" indent="-342900">
              <a:buFont typeface="+mj-lt"/>
              <a:buAutoNum type="arabicPeriod"/>
            </a:pPr>
            <a:r>
              <a:rPr lang="en-IN" dirty="0"/>
              <a:t>        String input = "BAC";</a:t>
            </a:r>
          </a:p>
          <a:p>
            <a:pPr marL="342900" indent="-342900">
              <a:buFont typeface="+mj-lt"/>
              <a:buAutoNum type="arabicPeriod"/>
            </a:pPr>
            <a:r>
              <a:rPr lang="en-IN" dirty="0"/>
              <a:t>        </a:t>
            </a:r>
            <a:r>
              <a:rPr lang="en-IN" dirty="0" err="1"/>
              <a:t>distinctPermutations</a:t>
            </a:r>
            <a:r>
              <a:rPr lang="en-IN" dirty="0"/>
              <a:t>(input);</a:t>
            </a:r>
          </a:p>
          <a:p>
            <a:pPr marL="342900" indent="-342900">
              <a:buFont typeface="+mj-lt"/>
              <a:buAutoNum type="arabicPeriod"/>
            </a:pPr>
            <a:r>
              <a:rPr lang="en-IN" dirty="0"/>
              <a:t>    }</a:t>
            </a:r>
          </a:p>
          <a:p>
            <a:pPr marL="342900" indent="-342900">
              <a:buFont typeface="+mj-lt"/>
              <a:buAutoNum type="arabicPeriod"/>
            </a:pPr>
            <a:endParaRPr lang="en-IN" dirty="0"/>
          </a:p>
          <a:p>
            <a:pPr marL="342900" indent="-342900">
              <a:buFont typeface="+mj-lt"/>
              <a:buAutoNum type="arabicPeriod"/>
            </a:pPr>
            <a:r>
              <a:rPr lang="en-IN" dirty="0"/>
              <a:t>    public static void </a:t>
            </a:r>
            <a:r>
              <a:rPr lang="en-IN" dirty="0" err="1"/>
              <a:t>distinctPermutations</a:t>
            </a:r>
            <a:r>
              <a:rPr lang="en-IN" dirty="0"/>
              <a:t>(String input) {</a:t>
            </a:r>
          </a:p>
          <a:p>
            <a:pPr marL="342900" indent="-342900">
              <a:buFont typeface="+mj-lt"/>
              <a:buAutoNum type="arabicPeriod"/>
            </a:pPr>
            <a:r>
              <a:rPr lang="en-IN" dirty="0"/>
              <a:t>        char[] chars = </a:t>
            </a:r>
            <a:r>
              <a:rPr lang="en-IN" dirty="0" err="1"/>
              <a:t>input.toCharArray</a:t>
            </a:r>
            <a:r>
              <a:rPr lang="en-IN" dirty="0"/>
              <a:t>();</a:t>
            </a:r>
          </a:p>
          <a:p>
            <a:pPr marL="342900" indent="-342900">
              <a:buFont typeface="+mj-lt"/>
              <a:buAutoNum type="arabicPeriod"/>
            </a:pPr>
            <a:r>
              <a:rPr lang="en-IN" dirty="0"/>
              <a:t>        </a:t>
            </a:r>
            <a:r>
              <a:rPr lang="en-IN" dirty="0" err="1"/>
              <a:t>Arrays.sort</a:t>
            </a:r>
            <a:r>
              <a:rPr lang="en-IN" dirty="0"/>
              <a:t>(chars);</a:t>
            </a:r>
          </a:p>
          <a:p>
            <a:pPr marL="342900" indent="-342900">
              <a:buFont typeface="+mj-lt"/>
              <a:buAutoNum type="arabicPeriod"/>
            </a:pPr>
            <a:r>
              <a:rPr lang="en-IN" dirty="0"/>
              <a:t>        input = new String(chars);</a:t>
            </a:r>
          </a:p>
          <a:p>
            <a:pPr marL="342900" indent="-342900">
              <a:buFont typeface="+mj-lt"/>
              <a:buAutoNum type="arabicPeriod"/>
            </a:pPr>
            <a:r>
              <a:rPr lang="en-IN" dirty="0"/>
              <a:t>        permute(</a:t>
            </a:r>
            <a:r>
              <a:rPr lang="en-IN" dirty="0" err="1"/>
              <a:t>input.toCharArray</a:t>
            </a:r>
            <a:r>
              <a:rPr lang="en-IN" dirty="0"/>
              <a:t>(), 0);</a:t>
            </a:r>
          </a:p>
          <a:p>
            <a:pPr marL="342900" indent="-342900">
              <a:buFont typeface="+mj-lt"/>
              <a:buAutoNum type="arabicPeriod"/>
            </a:pPr>
            <a:r>
              <a:rPr lang="en-IN" dirty="0"/>
              <a:t>    }</a:t>
            </a:r>
          </a:p>
          <a:p>
            <a:pPr marL="342900" indent="-342900">
              <a:buFont typeface="+mj-lt"/>
              <a:buAutoNum type="arabicPeriod"/>
            </a:pPr>
            <a:endParaRPr lang="en-IN" dirty="0"/>
          </a:p>
          <a:p>
            <a:pPr marL="342900" indent="-342900">
              <a:buFont typeface="+mj-lt"/>
              <a:buAutoNum type="arabicPeriod"/>
            </a:pPr>
            <a:r>
              <a:rPr lang="en-IN" dirty="0"/>
              <a:t>    public static void permute(char[] chars, int index) {</a:t>
            </a:r>
          </a:p>
          <a:p>
            <a:pPr marL="342900" indent="-342900">
              <a:buFont typeface="+mj-lt"/>
              <a:buAutoNum type="arabicPeriod"/>
            </a:pPr>
            <a:r>
              <a:rPr lang="en-IN" dirty="0"/>
              <a:t>        if (index == </a:t>
            </a:r>
            <a:r>
              <a:rPr lang="en-IN" dirty="0" err="1"/>
              <a:t>chars.length</a:t>
            </a:r>
            <a:r>
              <a:rPr lang="en-IN" dirty="0"/>
              <a:t> - 1) {</a:t>
            </a:r>
          </a:p>
          <a:p>
            <a:pPr marL="342900" indent="-342900">
              <a:buFont typeface="+mj-lt"/>
              <a:buAutoNum type="arabicPeriod"/>
            </a:pPr>
            <a:r>
              <a:rPr lang="en-IN" dirty="0"/>
              <a:t>            </a:t>
            </a:r>
            <a:r>
              <a:rPr lang="en-IN" dirty="0" err="1"/>
              <a:t>System.out.println</a:t>
            </a:r>
            <a:r>
              <a:rPr lang="en-IN" dirty="0"/>
              <a:t>(</a:t>
            </a:r>
            <a:r>
              <a:rPr lang="en-IN" dirty="0" err="1"/>
              <a:t>String.valueOf</a:t>
            </a:r>
            <a:r>
              <a:rPr lang="en-IN" dirty="0"/>
              <a:t>(chars));</a:t>
            </a:r>
          </a:p>
          <a:p>
            <a:pPr marL="342900" indent="-342900">
              <a:buFont typeface="+mj-lt"/>
              <a:buAutoNum type="arabicPeriod"/>
            </a:pPr>
            <a:r>
              <a:rPr lang="en-IN" dirty="0"/>
              <a:t>            return;</a:t>
            </a:r>
          </a:p>
          <a:p>
            <a:pPr marL="342900" indent="-342900">
              <a:buFont typeface="+mj-lt"/>
              <a:buAutoNum type="arabicPeriod"/>
            </a:pPr>
            <a:r>
              <a:rPr lang="en-IN" dirty="0"/>
              <a:t>        }</a:t>
            </a:r>
          </a:p>
          <a:p>
            <a:pPr marL="342900" indent="-342900">
              <a:buFont typeface="+mj-lt"/>
              <a:buAutoNum type="arabicPeriod"/>
            </a:pPr>
            <a:endParaRPr lang="en-IN" dirty="0"/>
          </a:p>
          <a:p>
            <a:pPr marL="342900" indent="-342900">
              <a:buFont typeface="+mj-lt"/>
              <a:buAutoNum type="arabicPeriod"/>
            </a:pPr>
            <a:endParaRPr lang="en-IN" dirty="0"/>
          </a:p>
        </p:txBody>
      </p:sp>
      <p:sp>
        <p:nvSpPr>
          <p:cNvPr id="5" name="TextBox 4">
            <a:extLst>
              <a:ext uri="{FF2B5EF4-FFF2-40B4-BE49-F238E27FC236}">
                <a16:creationId xmlns:a16="http://schemas.microsoft.com/office/drawing/2014/main" id="{68AB6F4D-B44B-66A7-0760-7B1A8C63F5C3}"/>
              </a:ext>
            </a:extLst>
          </p:cNvPr>
          <p:cNvSpPr txBox="1"/>
          <p:nvPr/>
        </p:nvSpPr>
        <p:spPr>
          <a:xfrm>
            <a:off x="6338553" y="442302"/>
            <a:ext cx="6098146" cy="5078313"/>
          </a:xfrm>
          <a:prstGeom prst="rect">
            <a:avLst/>
          </a:prstGeom>
          <a:noFill/>
        </p:spPr>
        <p:txBody>
          <a:bodyPr wrap="square">
            <a:spAutoFit/>
          </a:bodyPr>
          <a:lstStyle/>
          <a:p>
            <a:pPr marL="342900" indent="-342900">
              <a:buFont typeface="+mj-lt"/>
              <a:buAutoNum type="arabicPeriod"/>
            </a:pPr>
            <a:r>
              <a:rPr lang="en-IN" dirty="0"/>
              <a:t> Set&lt;Character&gt; used = new HashSet&lt;&gt;();</a:t>
            </a:r>
          </a:p>
          <a:p>
            <a:pPr marL="342900" indent="-342900">
              <a:buFont typeface="+mj-lt"/>
              <a:buAutoNum type="arabicPeriod"/>
            </a:pPr>
            <a:r>
              <a:rPr lang="en-IN" dirty="0"/>
              <a:t>        for (int </a:t>
            </a:r>
            <a:r>
              <a:rPr lang="en-IN" dirty="0" err="1"/>
              <a:t>i</a:t>
            </a:r>
            <a:r>
              <a:rPr lang="en-IN" dirty="0"/>
              <a:t> = index; </a:t>
            </a:r>
            <a:r>
              <a:rPr lang="en-IN" dirty="0" err="1"/>
              <a:t>i</a:t>
            </a:r>
            <a:r>
              <a:rPr lang="en-IN" dirty="0"/>
              <a:t> &lt; </a:t>
            </a:r>
            <a:r>
              <a:rPr lang="en-IN" dirty="0" err="1"/>
              <a:t>chars.length</a:t>
            </a:r>
            <a:r>
              <a:rPr lang="en-IN" dirty="0"/>
              <a:t>; </a:t>
            </a:r>
            <a:r>
              <a:rPr lang="en-IN" dirty="0" err="1"/>
              <a:t>i</a:t>
            </a:r>
            <a:r>
              <a:rPr lang="en-IN" dirty="0"/>
              <a:t>++) {</a:t>
            </a:r>
          </a:p>
          <a:p>
            <a:pPr marL="342900" indent="-342900">
              <a:buFont typeface="+mj-lt"/>
              <a:buAutoNum type="arabicPeriod"/>
            </a:pPr>
            <a:r>
              <a:rPr lang="en-IN" dirty="0"/>
              <a:t>            if (</a:t>
            </a:r>
            <a:r>
              <a:rPr lang="en-IN" dirty="0" err="1"/>
              <a:t>used.contains</a:t>
            </a:r>
            <a:r>
              <a:rPr lang="en-IN" dirty="0"/>
              <a:t>(chars[</a:t>
            </a:r>
            <a:r>
              <a:rPr lang="en-IN" dirty="0" err="1"/>
              <a:t>i</a:t>
            </a:r>
            <a:r>
              <a:rPr lang="en-IN" dirty="0"/>
              <a:t>]))</a:t>
            </a:r>
          </a:p>
          <a:p>
            <a:pPr marL="342900" indent="-342900">
              <a:buFont typeface="+mj-lt"/>
              <a:buAutoNum type="arabicPeriod"/>
            </a:pPr>
            <a:r>
              <a:rPr lang="en-IN" dirty="0"/>
              <a:t>                continue;</a:t>
            </a:r>
          </a:p>
          <a:p>
            <a:pPr marL="342900" indent="-342900">
              <a:buFont typeface="+mj-lt"/>
              <a:buAutoNum type="arabicPeriod"/>
            </a:pPr>
            <a:endParaRPr lang="en-IN" dirty="0"/>
          </a:p>
          <a:p>
            <a:pPr marL="342900" indent="-342900">
              <a:buFont typeface="+mj-lt"/>
              <a:buAutoNum type="arabicPeriod"/>
            </a:pPr>
            <a:r>
              <a:rPr lang="en-IN" dirty="0"/>
              <a:t>            </a:t>
            </a:r>
            <a:r>
              <a:rPr lang="en-IN" dirty="0" err="1"/>
              <a:t>used.add</a:t>
            </a:r>
            <a:r>
              <a:rPr lang="en-IN" dirty="0"/>
              <a:t>(chars[</a:t>
            </a:r>
            <a:r>
              <a:rPr lang="en-IN" dirty="0" err="1"/>
              <a:t>i</a:t>
            </a:r>
            <a:r>
              <a:rPr lang="en-IN" dirty="0"/>
              <a:t>]);</a:t>
            </a:r>
          </a:p>
          <a:p>
            <a:pPr marL="342900" indent="-342900">
              <a:buFont typeface="+mj-lt"/>
              <a:buAutoNum type="arabicPeriod"/>
            </a:pPr>
            <a:r>
              <a:rPr lang="en-IN" dirty="0"/>
              <a:t>            swap(chars, index, </a:t>
            </a:r>
            <a:r>
              <a:rPr lang="en-IN" dirty="0" err="1"/>
              <a:t>i</a:t>
            </a:r>
            <a:r>
              <a:rPr lang="en-IN" dirty="0"/>
              <a:t>);</a:t>
            </a:r>
          </a:p>
          <a:p>
            <a:pPr marL="342900" indent="-342900">
              <a:buFont typeface="+mj-lt"/>
              <a:buAutoNum type="arabicPeriod"/>
            </a:pPr>
            <a:r>
              <a:rPr lang="en-IN" dirty="0"/>
              <a:t>            permute(chars, index + 1);</a:t>
            </a:r>
          </a:p>
          <a:p>
            <a:pPr marL="342900" indent="-342900">
              <a:buFont typeface="+mj-lt"/>
              <a:buAutoNum type="arabicPeriod"/>
            </a:pPr>
            <a:r>
              <a:rPr lang="en-IN" dirty="0"/>
              <a:t>            swap(chars, index, </a:t>
            </a:r>
            <a:r>
              <a:rPr lang="en-IN" dirty="0" err="1"/>
              <a:t>i</a:t>
            </a:r>
            <a:r>
              <a:rPr lang="en-IN" dirty="0"/>
              <a:t>);</a:t>
            </a:r>
          </a:p>
          <a:p>
            <a:pPr marL="342900" indent="-342900">
              <a:buFont typeface="+mj-lt"/>
              <a:buAutoNum type="arabicPeriod"/>
            </a:pPr>
            <a:r>
              <a:rPr lang="en-IN" dirty="0"/>
              <a:t>        }</a:t>
            </a:r>
          </a:p>
          <a:p>
            <a:pPr marL="342900" indent="-342900">
              <a:buFont typeface="+mj-lt"/>
              <a:buAutoNum type="arabicPeriod"/>
            </a:pPr>
            <a:r>
              <a:rPr lang="en-IN" dirty="0"/>
              <a:t>    }</a:t>
            </a:r>
          </a:p>
          <a:p>
            <a:pPr marL="342900" indent="-342900">
              <a:buFont typeface="+mj-lt"/>
              <a:buAutoNum type="arabicPeriod"/>
            </a:pPr>
            <a:endParaRPr lang="en-IN" dirty="0"/>
          </a:p>
          <a:p>
            <a:pPr marL="342900" indent="-342900">
              <a:buFont typeface="+mj-lt"/>
              <a:buAutoNum type="arabicPeriod"/>
            </a:pPr>
            <a:r>
              <a:rPr lang="en-IN" dirty="0"/>
              <a:t>    public static void swap(char[] chars, int </a:t>
            </a:r>
            <a:r>
              <a:rPr lang="en-IN" dirty="0" err="1"/>
              <a:t>i</a:t>
            </a:r>
            <a:r>
              <a:rPr lang="en-IN" dirty="0"/>
              <a:t>, int j) {</a:t>
            </a:r>
          </a:p>
          <a:p>
            <a:pPr marL="342900" indent="-342900">
              <a:buFont typeface="+mj-lt"/>
              <a:buAutoNum type="arabicPeriod"/>
            </a:pPr>
            <a:r>
              <a:rPr lang="en-IN" dirty="0"/>
              <a:t>        char temp = chars[</a:t>
            </a:r>
            <a:r>
              <a:rPr lang="en-IN" dirty="0" err="1"/>
              <a:t>i</a:t>
            </a:r>
            <a:r>
              <a:rPr lang="en-IN" dirty="0"/>
              <a:t>];</a:t>
            </a:r>
          </a:p>
          <a:p>
            <a:pPr marL="342900" indent="-342900">
              <a:buFont typeface="+mj-lt"/>
              <a:buAutoNum type="arabicPeriod"/>
            </a:pPr>
            <a:r>
              <a:rPr lang="en-IN" dirty="0"/>
              <a:t>        chars[</a:t>
            </a:r>
            <a:r>
              <a:rPr lang="en-IN" dirty="0" err="1"/>
              <a:t>i</a:t>
            </a:r>
            <a:r>
              <a:rPr lang="en-IN" dirty="0"/>
              <a:t>] = chars[j];</a:t>
            </a:r>
          </a:p>
          <a:p>
            <a:pPr marL="342900" indent="-342900">
              <a:buFont typeface="+mj-lt"/>
              <a:buAutoNum type="arabicPeriod"/>
            </a:pPr>
            <a:r>
              <a:rPr lang="en-IN" dirty="0"/>
              <a:t>        chars[j] = temp;</a:t>
            </a:r>
          </a:p>
          <a:p>
            <a:pPr marL="342900" indent="-342900">
              <a:buFont typeface="+mj-lt"/>
              <a:buAutoNum type="arabicPeriod"/>
            </a:pPr>
            <a:r>
              <a:rPr lang="en-IN" dirty="0"/>
              <a:t>    }</a:t>
            </a:r>
          </a:p>
          <a:p>
            <a:pPr marL="342900" indent="-342900">
              <a:buFont typeface="+mj-lt"/>
              <a:buAutoNum type="arabicPeriod"/>
            </a:pPr>
            <a:r>
              <a:rPr lang="en-IN" dirty="0"/>
              <a:t>}</a:t>
            </a:r>
          </a:p>
        </p:txBody>
      </p:sp>
    </p:spTree>
    <p:extLst>
      <p:ext uri="{BB962C8B-B14F-4D97-AF65-F5344CB8AC3E}">
        <p14:creationId xmlns:p14="http://schemas.microsoft.com/office/powerpoint/2010/main" val="159671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876595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571</Words>
  <Application>Microsoft Office PowerPoint</Application>
  <PresentationFormat>Widescreen</PresentationFormat>
  <Paragraphs>56</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AQEEL Official</dc:creator>
  <cp:lastModifiedBy>AQEEL Official</cp:lastModifiedBy>
  <cp:revision>8</cp:revision>
  <dcterms:created xsi:type="dcterms:W3CDTF">2023-05-10T08:47:54Z</dcterms:created>
  <dcterms:modified xsi:type="dcterms:W3CDTF">2023-07-06T12:43:05Z</dcterms:modified>
</cp:coreProperties>
</file>